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-37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38548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23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272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08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930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300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71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345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731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81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747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724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728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388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568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181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7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45568FD2-BFD4-4AC8-82BD-08EFF6D282EC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30EB5620-D89A-4C5F-B73A-54C2593E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030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D905557-CF0B-4F26-A36A-CC3D518DA5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Порядок приведения к Военной присяге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BA439D1F-FCE5-4401-9BFA-42650687F8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21420000">
            <a:off x="926535" y="3275163"/>
            <a:ext cx="9775455" cy="1277039"/>
          </a:xfrm>
        </p:spPr>
        <p:txBody>
          <a:bodyPr/>
          <a:lstStyle/>
          <a:p>
            <a:r>
              <a:rPr lang="ru-RU" sz="1800" b="1" i="1" u="sng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Преподаватель-организатор ОБЖ</a:t>
            </a:r>
          </a:p>
          <a:p>
            <a:r>
              <a:rPr lang="ru-RU" sz="1800" b="1" i="1" u="sng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МБОУ СОШ№8 </a:t>
            </a:r>
            <a:r>
              <a:rPr lang="ru-RU" sz="1800" b="1" i="1" u="sng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г.Ноябрьск</a:t>
            </a:r>
            <a:endParaRPr lang="ru-RU" sz="1800" b="1" i="1" u="sng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r>
              <a:rPr lang="ru-RU" sz="1800" b="1" i="1" u="sng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Жеребчевский</a:t>
            </a:r>
            <a:r>
              <a:rPr lang="ru-RU" sz="1800" b="1" i="1" u="sng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 Олег Феликсович</a:t>
            </a:r>
            <a:endParaRPr lang="ru-RU" sz="1800" b="1" i="1" u="sng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549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938766-5138-4C80-8C8A-01C08FD7D71E}"/>
              </a:ext>
            </a:extLst>
          </p:cNvPr>
          <p:cNvSpPr/>
          <p:nvPr/>
        </p:nvSpPr>
        <p:spPr>
          <a:xfrm>
            <a:off x="665018" y="2180406"/>
            <a:ext cx="10464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buFont typeface="Wingdings" panose="05000000000000000000" pitchFamily="2" charset="2"/>
              <a:buChar char="q"/>
            </a:pP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http://schkoler.ru/%D0%BE%D0%B1%D0%B6/%D1%83%D1%80%D0%BE%D0%BA-%D0%BE%D0%B1%D0%B6-%D0%BF%D0%BE%D1%80%D1%8F%D0%B4%D0%BE%D0%BA-%D0%BF%D1%80%D0%B8%D0%B2%D0%B5%D0%B4%D0%B5%D0%BD%D0%B8%D1%8F-%D0%BA-%D0%B2%D0%BE%D0%B5%D0%BD%D0%BD%D0%BE%D0%B9.html</a:t>
            </a:r>
            <a:endParaRPr lang="ru-RU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23CA1F9-1AC9-42A3-ABDC-CA324418B05F}"/>
              </a:ext>
            </a:extLst>
          </p:cNvPr>
          <p:cNvSpPr txBox="1"/>
          <p:nvPr/>
        </p:nvSpPr>
        <p:spPr>
          <a:xfrm>
            <a:off x="387928" y="1347311"/>
            <a:ext cx="5430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Источники </a:t>
            </a:r>
            <a:r>
              <a:rPr lang="ru-RU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нформации</a:t>
            </a:r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8F6A2080-9A93-4548-B335-86DDB3684E14}"/>
              </a:ext>
            </a:extLst>
          </p:cNvPr>
          <p:cNvSpPr/>
          <p:nvPr/>
        </p:nvSpPr>
        <p:spPr>
          <a:xfrm>
            <a:off x="665018" y="3477265"/>
            <a:ext cx="10030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buFont typeface="Wingdings" panose="05000000000000000000" pitchFamily="2" charset="2"/>
              <a:buChar char="q"/>
            </a:pP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Основы безопасности жизнедеятельности. 11 класс. А.Т. Смирнов, Б.О. Хренников</a:t>
            </a:r>
          </a:p>
        </p:txBody>
      </p:sp>
    </p:spTree>
    <p:extLst>
      <p:ext uri="{BB962C8B-B14F-4D97-AF65-F5344CB8AC3E}">
        <p14:creationId xmlns:p14="http://schemas.microsoft.com/office/powerpoint/2010/main" val="405714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04EC6B8-492F-418F-96B7-ACB621526085}"/>
              </a:ext>
            </a:extLst>
          </p:cNvPr>
          <p:cNvSpPr/>
          <p:nvPr/>
        </p:nvSpPr>
        <p:spPr>
          <a:xfrm>
            <a:off x="0" y="122535"/>
            <a:ext cx="11637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125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ru-RU" b="1" i="1" u="sng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Военная присяга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– торжественно обещание (клятва), даваемое каждым гражданином при вступлении в ряды Вооруженных сил.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http://forts.by/sites/default/files/novosti/82_4.jpg86042000reduce_copy.jpg">
            <a:extLst>
              <a:ext uri="{FF2B5EF4-FFF2-40B4-BE49-F238E27FC236}">
                <a16:creationId xmlns="" xmlns:a16="http://schemas.microsoft.com/office/drawing/2014/main" id="{FA77A42F-7DCA-4DBA-BF9A-43929596C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45" y="1469726"/>
            <a:ext cx="5883564" cy="39185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028" name="Picture 4" descr="ÐÐ°ÑÑÐ¸Ð½ÐºÐ¸ Ð¿Ð¾ Ð·Ð°Ð¿ÑÐ¾ÑÑ Ð¿ÑÐ¸ÑÑÐ³Ð° Ð°ÑÐ¼Ð¸Ð¸ Ð² ÑÑÑÑ">
            <a:extLst>
              <a:ext uri="{FF2B5EF4-FFF2-40B4-BE49-F238E27FC236}">
                <a16:creationId xmlns="" xmlns:a16="http://schemas.microsoft.com/office/drawing/2014/main" id="{369E2F7F-B02F-4A5D-AA35-4EF4714FD0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800" y="677429"/>
            <a:ext cx="4366623" cy="550314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34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F86FF9E8-23C9-48FB-8CF9-FDCC7187FC7F}"/>
              </a:ext>
            </a:extLst>
          </p:cNvPr>
          <p:cNvSpPr/>
          <p:nvPr/>
        </p:nvSpPr>
        <p:spPr>
          <a:xfrm>
            <a:off x="0" y="4356654"/>
            <a:ext cx="115546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	Принятие военной присяги является важным правовым и морально-политическим актом, характерным для военной службы у большинства государств. Содержание военной присяги и ритуалы при ее принятии отражают исторические и национальные традиции и обычаи народа и армии. Текст военной присяги, как правило, утверждается высшими органами государственной власти.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8" name="Picture 2" descr="http://volsk64.ru/wp-content/uploads/2015/08/IMG_2691.jpg">
            <a:extLst>
              <a:ext uri="{FF2B5EF4-FFF2-40B4-BE49-F238E27FC236}">
                <a16:creationId xmlns="" xmlns:a16="http://schemas.microsoft.com/office/drawing/2014/main" id="{75E191F4-B1E8-4A7B-9AC5-3CDAFF915D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481" y="71751"/>
            <a:ext cx="6427355" cy="4284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66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CBFCD5D8-E073-426F-BE03-88A8B29A2799}"/>
              </a:ext>
            </a:extLst>
          </p:cNvPr>
          <p:cNvSpPr/>
          <p:nvPr/>
        </p:nvSpPr>
        <p:spPr>
          <a:xfrm>
            <a:off x="0" y="3834609"/>
            <a:ext cx="11684000" cy="2225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125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Приведение к Военной присяге (принесение обязательства) проводится: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 прибытии военнослужащего к первому месту прохождения военной службы после прохождения начальной военной подготовки, срок которой не должен превышать двух месяцев;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прибытии гражданина к первому месту прохождения военных сборов – не позднее пяти дней со дня прибытия в воинскую часть.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sz="2000" dirty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://shkola-rf.narod.ru/images/nvp/nvp6.jpg">
            <a:extLst>
              <a:ext uri="{FF2B5EF4-FFF2-40B4-BE49-F238E27FC236}">
                <a16:creationId xmlns="" xmlns:a16="http://schemas.microsoft.com/office/drawing/2014/main" id="{AC67C385-9B89-44ED-83E2-EA3F3324B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098" y="109334"/>
            <a:ext cx="4822538" cy="3725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928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3587225E-F36C-4D7C-A809-FE01ADA6C129}"/>
              </a:ext>
            </a:extLst>
          </p:cNvPr>
          <p:cNvSpPr/>
          <p:nvPr/>
        </p:nvSpPr>
        <p:spPr>
          <a:xfrm>
            <a:off x="3074382" y="94734"/>
            <a:ext cx="54982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Ритуал принятия военной присяги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170" name="Picture 2" descr="ÐÐ°ÑÑÐ¸Ð½ÐºÐ¸ Ð¿Ð¾ Ð·Ð°Ð¿ÑÐ¾ÑÑ ÑÐ¸ÑÑÐ°Ð» Ð¿ÑÐ¸ÑÑÐ³Ð¸  Ð¾Ð±Ð¶">
            <a:extLst>
              <a:ext uri="{FF2B5EF4-FFF2-40B4-BE49-F238E27FC236}">
                <a16:creationId xmlns="" xmlns:a16="http://schemas.microsoft.com/office/drawing/2014/main" id="{18E38038-B0B6-4EEF-A089-331EFF438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07" y="768835"/>
            <a:ext cx="55435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C2A0A132-1ADD-4FE5-B2E8-F1430924348D}"/>
              </a:ext>
            </a:extLst>
          </p:cNvPr>
          <p:cNvSpPr/>
          <p:nvPr/>
        </p:nvSpPr>
        <p:spPr>
          <a:xfrm>
            <a:off x="6096000" y="768835"/>
            <a:ext cx="5498235" cy="4757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В определенный день и час воинская часть выстраивается в пешем строю при Государственном флаге РФ, с оркестром в парадной, а в военное время в полевой форме одежды с оружием. Построение воинской части, встреча командира, вынос и относ Государственного флага РФ и Боевого знамени воинской части осуществляются в порядке, установленном Строевы уставом ВС РФ для строевого смотра. Все военнослужащие, которые приводятся к военной присяге, располагаются в первых шеренгах. Перед церемонией приведения воинов к военной присяге  выступает командир воинской части с краткой речью. </a:t>
            </a:r>
          </a:p>
          <a:p>
            <a:pPr algn="just">
              <a:spcAft>
                <a:spcPts val="1125"/>
              </a:spcAft>
            </a:pP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После этого командир воинской части командует: «Вольно» — и приказывает командирам подразделений приступить к приведению к Военной присяге. Командиры рот и других подразделений поочередно вызывают из строя военнослужащих, приводимых к Военной присяге Каждый военнослужащий, приводимый к Военной присяге ,читает вслух перед строем текст военной присяги, после чего  собственноручно расписывается в списке в графе напротив своей фамилии и по команде, занимает свое место в строю.</a:t>
            </a:r>
            <a:endParaRPr lang="ru-RU" sz="1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29664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38F10ED0-0C97-461E-BD2C-9B586577445F}"/>
              </a:ext>
            </a:extLst>
          </p:cNvPr>
          <p:cNvSpPr/>
          <p:nvPr/>
        </p:nvSpPr>
        <p:spPr>
          <a:xfrm>
            <a:off x="0" y="95942"/>
            <a:ext cx="11720945" cy="2177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125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Текст Военной присяги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1125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Я, (фамилия, имя, отчество), торжественно присягаю на верность своей Родине – Российской Федерации.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1125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Клянусь свято соблюдать ее Конституцию и законы, строго выполнять требования воинских уставов, приказы командиров и начальников.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1125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Клянусь достойно выполнять воинский долг, мужественно защищать свободу, независимость и конституционный строй России, народ и Отечество.</a:t>
            </a:r>
            <a:endParaRPr lang="ru-RU" sz="2400" dirty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ÐÐ°ÑÑÐ¸Ð½ÐºÐ¸ Ð¿Ð¾ Ð·Ð°Ð¿ÑÐ¾ÑÑ Ð¿ÑÐ¸ÑÑÐ³Ð° Ð°ÑÐ¼Ð¸Ð¸ Ð² ÑÑÑÑ">
            <a:extLst>
              <a:ext uri="{FF2B5EF4-FFF2-40B4-BE49-F238E27FC236}">
                <a16:creationId xmlns="" xmlns:a16="http://schemas.microsoft.com/office/drawing/2014/main" id="{7E92D91A-F82B-4F75-ABEA-000A6D74F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25" y="2331188"/>
            <a:ext cx="5842866" cy="3895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27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4CD8CD8E-D65C-412D-AB53-B03BDB4C89A6}"/>
              </a:ext>
            </a:extLst>
          </p:cNvPr>
          <p:cNvSpPr/>
          <p:nvPr/>
        </p:nvSpPr>
        <p:spPr>
          <a:xfrm>
            <a:off x="0" y="0"/>
            <a:ext cx="11573164" cy="1341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125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Текст обязательства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1125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Я, (фамилия, имя, отчество), даю обязательство соблюдать Конституцию Российской Федерации, строго выполнять требования воинских уставов, приказы командиров и начальников, достойно исполнять воинский долг.</a:t>
            </a:r>
            <a:endParaRPr lang="ru-RU" sz="24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94" name="Picture 2" descr="ÐÐ°ÑÑÐ¸Ð½ÐºÐ¸ Ð¿Ð¾ Ð·Ð°Ð¿ÑÐ¾ÑÑ Ð²Ð¾ÐµÐ½Ð½ÑÐºÐ°Ñ Ð¿ÑÐ¸ÑÑÐ³Ð° ÑÐµÐºÑÑ">
            <a:extLst>
              <a:ext uri="{FF2B5EF4-FFF2-40B4-BE49-F238E27FC236}">
                <a16:creationId xmlns="" xmlns:a16="http://schemas.microsoft.com/office/drawing/2014/main" id="{5E342D26-6690-44BA-B811-18FCDF26F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870" y="1196678"/>
            <a:ext cx="3689494" cy="5025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C10A162-314C-4E4D-A1B2-2441443ED11C}"/>
              </a:ext>
            </a:extLst>
          </p:cNvPr>
          <p:cNvSpPr txBox="1"/>
          <p:nvPr/>
        </p:nvSpPr>
        <p:spPr>
          <a:xfrm>
            <a:off x="7730837" y="1196678"/>
            <a:ext cx="454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Текст воинской присяги в СССР:</a:t>
            </a:r>
          </a:p>
        </p:txBody>
      </p:sp>
      <p:pic>
        <p:nvPicPr>
          <p:cNvPr id="8196" name="Picture 4" descr="ÐÐ°ÑÑÐ¸Ð½ÐºÐ¸ Ð¿Ð¾ Ð·Ð°Ð¿ÑÐ¾ÑÑ Ð²Ð¾ÐµÐ½Ð½ÑÐºÐ°Ñ Ð¿ÑÐ¸ÑÑÐ³Ð° ÑÐµÐºÑÑ">
            <a:extLst>
              <a:ext uri="{FF2B5EF4-FFF2-40B4-BE49-F238E27FC236}">
                <a16:creationId xmlns="" xmlns:a16="http://schemas.microsoft.com/office/drawing/2014/main" id="{9B8E67DC-CC81-48AC-9671-25B051BAB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15" y="2014677"/>
            <a:ext cx="7176655" cy="4028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C9A1DCF-5B13-427D-A6BB-1F59F8FD626F}"/>
              </a:ext>
            </a:extLst>
          </p:cNvPr>
          <p:cNvSpPr txBox="1"/>
          <p:nvPr/>
        </p:nvSpPr>
        <p:spPr>
          <a:xfrm>
            <a:off x="1889270" y="1578916"/>
            <a:ext cx="4682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Текст воинской присяги в Белоруссии:</a:t>
            </a:r>
          </a:p>
        </p:txBody>
      </p:sp>
    </p:spTree>
    <p:extLst>
      <p:ext uri="{BB962C8B-B14F-4D97-AF65-F5344CB8AC3E}">
        <p14:creationId xmlns:p14="http://schemas.microsoft.com/office/powerpoint/2010/main" val="34850640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50BBD3D-1E36-423F-8977-9C81A25481BD}"/>
              </a:ext>
            </a:extLst>
          </p:cNvPr>
          <p:cNvSpPr/>
          <p:nvPr/>
        </p:nvSpPr>
        <p:spPr>
          <a:xfrm>
            <a:off x="0" y="0"/>
            <a:ext cx="1168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125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После завершения церемонии принятия военной присяги списки с личными подписями военнослужащих приведенных к Военной присяге (принесших обязательство), вручаются командирами подразделений командиру воинской части. </a:t>
            </a:r>
            <a:endParaRPr lang="ru-RU" sz="24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6" name="Picture 4" descr="https://www.grsu.by/images/gallery/2015/09/01/voenfakprisyaga/IMG_0442.JPG">
            <a:extLst>
              <a:ext uri="{FF2B5EF4-FFF2-40B4-BE49-F238E27FC236}">
                <a16:creationId xmlns="" xmlns:a16="http://schemas.microsoft.com/office/drawing/2014/main" id="{CF496ECF-9E2A-40F4-8CAD-9AC29C5E4B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74" y="923330"/>
            <a:ext cx="7912452" cy="5277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8177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5E0BACD3-FBF8-43C6-8720-280E291AA9FF}"/>
              </a:ext>
            </a:extLst>
          </p:cNvPr>
          <p:cNvSpPr/>
          <p:nvPr/>
        </p:nvSpPr>
        <p:spPr>
          <a:xfrm>
            <a:off x="0" y="4094586"/>
            <a:ext cx="11582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	Приведение к Военной присяге (принесение обязательства) может проводится в исторических местах, местах боевой и трудовой славы, а также у братских могил воинов, павших в боях за свободу и независимость Российского государства. В этих случаях к месту церемонии  приведения к Военной присяге (принесения обязательства)  обычно выводятся только военнослужащие, приводимые к ней (приносящие его). </a:t>
            </a:r>
            <a:endParaRPr lang="ru-RU" sz="24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 descr="http://army-online.ru/wp-content/uploads/2017/01/22_DSC00857.jpg">
            <a:extLst>
              <a:ext uri="{FF2B5EF4-FFF2-40B4-BE49-F238E27FC236}">
                <a16:creationId xmlns="" xmlns:a16="http://schemas.microsoft.com/office/drawing/2014/main" id="{2103F131-DEAB-493B-8A56-5B59350EA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619" y="172042"/>
            <a:ext cx="6832051" cy="3795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00993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in Event" id="{AC372BB4-D83D-411E-B849-B641926BA760}" vid="{CF823853-53CC-4249-AEDB-2EA9F718B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42</TotalTime>
  <Words>240</Words>
  <Application>Microsoft Office PowerPoint</Application>
  <PresentationFormat>Произвольный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Главное мероприятие</vt:lpstr>
      <vt:lpstr>Порядок приведения к Военной присяге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приведения к Военной присяге</dc:title>
  <dc:creator>Виктория</dc:creator>
  <cp:lastModifiedBy>Cabinet114</cp:lastModifiedBy>
  <cp:revision>9</cp:revision>
  <dcterms:created xsi:type="dcterms:W3CDTF">2019-03-03T16:03:49Z</dcterms:created>
  <dcterms:modified xsi:type="dcterms:W3CDTF">2019-10-01T08:07:37Z</dcterms:modified>
</cp:coreProperties>
</file>