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5" r:id="rId2"/>
    <p:sldMasterId id="2147483697" r:id="rId3"/>
    <p:sldMasterId id="2147483710" r:id="rId4"/>
    <p:sldMasterId id="2147483723" r:id="rId5"/>
    <p:sldMasterId id="2147483736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4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26.emf"/><Relationship Id="rId6" Type="http://schemas.openxmlformats.org/officeDocument/2006/relationships/image" Target="../media/image6.wmf"/><Relationship Id="rId5" Type="http://schemas.openxmlformats.org/officeDocument/2006/relationships/image" Target="../media/image14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emf"/><Relationship Id="rId6" Type="http://schemas.openxmlformats.org/officeDocument/2006/relationships/image" Target="../media/image6.wmf"/><Relationship Id="rId5" Type="http://schemas.openxmlformats.org/officeDocument/2006/relationships/image" Target="../media/image14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6" Type="http://schemas.openxmlformats.org/officeDocument/2006/relationships/image" Target="../media/image17.wmf"/><Relationship Id="rId5" Type="http://schemas.openxmlformats.org/officeDocument/2006/relationships/image" Target="../media/image14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4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21.emf"/><Relationship Id="rId1" Type="http://schemas.openxmlformats.org/officeDocument/2006/relationships/image" Target="../media/image20.emf"/><Relationship Id="rId4" Type="http://schemas.openxmlformats.org/officeDocument/2006/relationships/image" Target="../media/image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6" Type="http://schemas.openxmlformats.org/officeDocument/2006/relationships/image" Target="../media/image17.wmf"/><Relationship Id="rId5" Type="http://schemas.openxmlformats.org/officeDocument/2006/relationships/image" Target="../media/image14.wmf"/><Relationship Id="rId4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25.emf"/><Relationship Id="rId1" Type="http://schemas.openxmlformats.org/officeDocument/2006/relationships/image" Target="../media/image24.emf"/><Relationship Id="rId4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976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2976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29764" name="Rectangle 4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629765" name="Group 5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629766" name="Line 6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67" name="Line 7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68" name="Line 8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69" name="Line 9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70" name="Line 10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71" name="Line 11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72" name="Line 12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73" name="Line 13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74" name="Line 14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75" name="Line 15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76" name="Line 16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77" name="Line 17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78" name="Line 18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79" name="Line 19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80" name="Line 20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81" name="Line 21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82" name="Line 22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83" name="Line 23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84" name="Line 24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85" name="Line 25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86" name="Line 26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87" name="Line 27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88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89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90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91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92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93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94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95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96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97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98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799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00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01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02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03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04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05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06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07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08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09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10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11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12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13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14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15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9816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629817" name="Line 57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629818" name="Group 58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629819" name="Line 59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  <p:sp>
            <p:nvSpPr>
              <p:cNvPr id="629820" name="Line 60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  <p:sp>
            <p:nvSpPr>
              <p:cNvPr id="629821" name="Line 61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  <p:sp>
            <p:nvSpPr>
              <p:cNvPr id="629822" name="Arc 62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629823" name="Group 63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629824" name="Line 64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  <p:sp>
            <p:nvSpPr>
              <p:cNvPr id="629825" name="Line 65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  <p:sp>
            <p:nvSpPr>
              <p:cNvPr id="629826" name="Arc 66"/>
              <p:cNvSpPr>
                <a:spLocks/>
              </p:cNvSpPr>
              <p:nvPr/>
            </p:nvSpPr>
            <p:spPr bwMode="ltGray">
              <a:xfrm rot="5400000">
                <a:off x="5097" y="3346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</p:grpSp>
      </p:grpSp>
      <p:sp>
        <p:nvSpPr>
          <p:cNvPr id="629831" name="Text Box 71"/>
          <p:cNvSpPr txBox="1">
            <a:spLocks noChangeArrowheads="1"/>
          </p:cNvSpPr>
          <p:nvPr/>
        </p:nvSpPr>
        <p:spPr bwMode="auto">
          <a:xfrm>
            <a:off x="327025" y="6302375"/>
            <a:ext cx="2120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ru-RU" sz="2400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04590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682902"/>
      </p:ext>
    </p:extLst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185752"/>
      </p:ext>
    </p:extLst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108430"/>
      </p:ext>
    </p:extLst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10/12/2019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10/12/2019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10/12/2019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10/12/2019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10/12/2019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10/12/2019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10/12/2019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132488"/>
      </p:ext>
    </p:extLst>
  </p:cSld>
  <p:clrMapOvr>
    <a:masterClrMapping/>
  </p:clrMapOvr>
  <p:transition>
    <p:push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10/12/2019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10/12/2019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10/12/2019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10/12/2019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976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2976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29764" name="Rectangle 4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629765" name="Group 5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629766" name="Line 6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7" name="Line 7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8" name="Line 8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9" name="Line 9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0" name="Line 10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1" name="Line 11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2" name="Line 12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3" name="Line 13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4" name="Line 14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5" name="Line 15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6" name="Line 16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7" name="Line 17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8" name="Line 18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9" name="Line 19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0" name="Line 20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1" name="Line 21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2" name="Line 22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3" name="Line 23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4" name="Line 24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5" name="Line 25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6" name="Line 26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7" name="Line 27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8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9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0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1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2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3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4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5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6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7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8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9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0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1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2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3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4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5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6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7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8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9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0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1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2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3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4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5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6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629817" name="Line 57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629818" name="Group 58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629819" name="Line 59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0" name="Line 60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1" name="Line 61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2" name="Arc 62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629823" name="Group 63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629824" name="Line 64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5" name="Line 65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6" name="Arc 66"/>
              <p:cNvSpPr>
                <a:spLocks/>
              </p:cNvSpPr>
              <p:nvPr/>
            </p:nvSpPr>
            <p:spPr bwMode="ltGray">
              <a:xfrm rot="5400000">
                <a:off x="5097" y="3346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629831" name="Text Box 71"/>
          <p:cNvSpPr txBox="1">
            <a:spLocks noChangeArrowheads="1"/>
          </p:cNvSpPr>
          <p:nvPr/>
        </p:nvSpPr>
        <p:spPr bwMode="auto">
          <a:xfrm>
            <a:off x="327025" y="6302375"/>
            <a:ext cx="2120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ru-RU" sz="2400">
              <a:solidFill>
                <a:srgbClr val="40458C"/>
              </a:solidFill>
            </a:endParaRPr>
          </a:p>
        </p:txBody>
      </p:sp>
      <p:sp>
        <p:nvSpPr>
          <p:cNvPr id="749568" name="AutoShape 1024">
            <a:hlinkClick r:id="" action="ppaction://hlinkshowjump?jump=previousslide" highlightClick="1"/>
          </p:cNvPr>
          <p:cNvSpPr>
            <a:spLocks noChangeArrowheads="1"/>
          </p:cNvSpPr>
          <p:nvPr userDrawn="1"/>
        </p:nvSpPr>
        <p:spPr bwMode="auto">
          <a:xfrm>
            <a:off x="203200" y="6388100"/>
            <a:ext cx="533400" cy="279400"/>
          </a:xfrm>
          <a:prstGeom prst="actionButtonBackPrevious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9569" name="AutoShape 1025">
            <a:hlinkClick r:id="" action="ppaction://hlinkshowjump?jump=nextslide" highlightClick="1"/>
          </p:cNvPr>
          <p:cNvSpPr>
            <a:spLocks noChangeArrowheads="1"/>
          </p:cNvSpPr>
          <p:nvPr userDrawn="1"/>
        </p:nvSpPr>
        <p:spPr bwMode="auto">
          <a:xfrm>
            <a:off x="787400" y="6388100"/>
            <a:ext cx="533400" cy="279400"/>
          </a:xfrm>
          <a:prstGeom prst="actionButtonForwardNext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9570" name="AutoShape 1026">
            <a:hlinkClick r:id="rId2" action="ppaction://hlinksldjump" highlightClick="1"/>
          </p:cNvPr>
          <p:cNvSpPr>
            <a:spLocks noChangeArrowheads="1"/>
          </p:cNvSpPr>
          <p:nvPr userDrawn="1"/>
        </p:nvSpPr>
        <p:spPr bwMode="auto">
          <a:xfrm>
            <a:off x="6769100" y="6362700"/>
            <a:ext cx="2133600" cy="330200"/>
          </a:xfrm>
          <a:prstGeom prst="actionButtonBlank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>
                <a:solidFill>
                  <a:srgbClr val="40458C"/>
                </a:solidFill>
                <a:latin typeface="Times New Roman" pitchFamily="18" charset="0"/>
              </a:rPr>
              <a:t>содержание</a:t>
            </a:r>
            <a:endParaRPr lang="en-US" altLang="ru-RU" sz="24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31990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509057"/>
      </p:ext>
    </p:extLst>
  </p:cSld>
  <p:clrMapOvr>
    <a:masterClrMapping/>
  </p:clrMapOvr>
  <p:transition>
    <p:push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89489904"/>
      </p:ext>
    </p:extLst>
  </p:cSld>
  <p:clrMapOvr>
    <a:masterClrMapping/>
  </p:clrMapOvr>
  <p:transition>
    <p:push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523508"/>
      </p:ext>
    </p:extLst>
  </p:cSld>
  <p:clrMapOvr>
    <a:masterClrMapping/>
  </p:clrMapOvr>
  <p:transition>
    <p:push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154537"/>
      </p:ext>
    </p:extLst>
  </p:cSld>
  <p:clrMapOvr>
    <a:masterClrMapping/>
  </p:clrMapOvr>
  <p:transition>
    <p:push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96315"/>
      </p:ext>
    </p:extLst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37785256"/>
      </p:ext>
    </p:extLst>
  </p:cSld>
  <p:clrMapOvr>
    <a:masterClrMapping/>
  </p:clrMapOvr>
  <p:transition>
    <p:push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2647859"/>
      </p:ext>
    </p:extLst>
  </p:cSld>
  <p:clrMapOvr>
    <a:masterClrMapping/>
  </p:clrMapOvr>
  <p:transition>
    <p:push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95102446"/>
      </p:ext>
    </p:extLst>
  </p:cSld>
  <p:clrMapOvr>
    <a:masterClrMapping/>
  </p:clrMapOvr>
  <p:transition>
    <p:push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9886586"/>
      </p:ext>
    </p:extLst>
  </p:cSld>
  <p:clrMapOvr>
    <a:masterClrMapping/>
  </p:clrMapOvr>
  <p:transition>
    <p:push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982424"/>
      </p:ext>
    </p:extLst>
  </p:cSld>
  <p:clrMapOvr>
    <a:masterClrMapping/>
  </p:clrMapOvr>
  <p:transition>
    <p:push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490979"/>
      </p:ext>
    </p:extLst>
  </p:cSld>
  <p:clrMapOvr>
    <a:masterClrMapping/>
  </p:clrMapOvr>
  <p:transition>
    <p:push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408711"/>
      </p:ext>
    </p:extLst>
  </p:cSld>
  <p:clrMapOvr>
    <a:masterClrMapping/>
  </p:clrMapOvr>
  <p:transition>
    <p:push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976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2976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29764" name="Rectangle 4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629765" name="Group 5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629766" name="Line 6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7" name="Line 7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8" name="Line 8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9" name="Line 9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0" name="Line 10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1" name="Line 11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2" name="Line 12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3" name="Line 13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4" name="Line 14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5" name="Line 15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6" name="Line 16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7" name="Line 17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8" name="Line 18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9" name="Line 19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0" name="Line 20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1" name="Line 21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2" name="Line 22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3" name="Line 23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4" name="Line 24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5" name="Line 25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6" name="Line 26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7" name="Line 27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8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9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0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1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2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3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4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5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6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7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8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9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0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1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2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3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4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5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6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7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8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9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0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1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2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3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4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5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6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629817" name="Line 57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629818" name="Group 58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629819" name="Line 59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0" name="Line 60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1" name="Line 61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2" name="Arc 62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629823" name="Group 63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629824" name="Line 64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5" name="Line 65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6" name="Arc 66"/>
              <p:cNvSpPr>
                <a:spLocks/>
              </p:cNvSpPr>
              <p:nvPr/>
            </p:nvSpPr>
            <p:spPr bwMode="ltGray">
              <a:xfrm rot="5400000">
                <a:off x="5097" y="3346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629831" name="Text Box 71"/>
          <p:cNvSpPr txBox="1">
            <a:spLocks noChangeArrowheads="1"/>
          </p:cNvSpPr>
          <p:nvPr/>
        </p:nvSpPr>
        <p:spPr bwMode="auto">
          <a:xfrm>
            <a:off x="327025" y="6302375"/>
            <a:ext cx="2120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ru-RU" sz="2400">
              <a:solidFill>
                <a:srgbClr val="40458C"/>
              </a:solidFill>
            </a:endParaRPr>
          </a:p>
        </p:txBody>
      </p:sp>
      <p:sp>
        <p:nvSpPr>
          <p:cNvPr id="749568" name="AutoShape 1024">
            <a:hlinkClick r:id="" action="ppaction://hlinkshowjump?jump=previousslide" highlightClick="1"/>
          </p:cNvPr>
          <p:cNvSpPr>
            <a:spLocks noChangeArrowheads="1"/>
          </p:cNvSpPr>
          <p:nvPr userDrawn="1"/>
        </p:nvSpPr>
        <p:spPr bwMode="auto">
          <a:xfrm>
            <a:off x="203200" y="6388100"/>
            <a:ext cx="533400" cy="279400"/>
          </a:xfrm>
          <a:prstGeom prst="actionButtonBackPrevious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9569" name="AutoShape 1025">
            <a:hlinkClick r:id="" action="ppaction://hlinkshowjump?jump=nextslide" highlightClick="1"/>
          </p:cNvPr>
          <p:cNvSpPr>
            <a:spLocks noChangeArrowheads="1"/>
          </p:cNvSpPr>
          <p:nvPr userDrawn="1"/>
        </p:nvSpPr>
        <p:spPr bwMode="auto">
          <a:xfrm>
            <a:off x="787400" y="6388100"/>
            <a:ext cx="533400" cy="279400"/>
          </a:xfrm>
          <a:prstGeom prst="actionButtonForwardNext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9570" name="AutoShape 1026">
            <a:hlinkClick r:id="rId2" action="ppaction://hlinksldjump" highlightClick="1"/>
          </p:cNvPr>
          <p:cNvSpPr>
            <a:spLocks noChangeArrowheads="1"/>
          </p:cNvSpPr>
          <p:nvPr userDrawn="1"/>
        </p:nvSpPr>
        <p:spPr bwMode="auto">
          <a:xfrm>
            <a:off x="6769100" y="6362700"/>
            <a:ext cx="2133600" cy="330200"/>
          </a:xfrm>
          <a:prstGeom prst="actionButtonBlank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>
                <a:solidFill>
                  <a:srgbClr val="40458C"/>
                </a:solidFill>
                <a:latin typeface="Times New Roman" pitchFamily="18" charset="0"/>
              </a:rPr>
              <a:t>содержание</a:t>
            </a:r>
            <a:endParaRPr lang="en-US" altLang="ru-RU" sz="24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810439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546994"/>
      </p:ext>
    </p:extLst>
  </p:cSld>
  <p:clrMapOvr>
    <a:masterClrMapping/>
  </p:clrMapOvr>
  <p:transition>
    <p:push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66314122"/>
      </p:ext>
    </p:extLst>
  </p:cSld>
  <p:clrMapOvr>
    <a:masterClrMapping/>
  </p:clrMapOvr>
  <p:transition>
    <p:push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54703"/>
      </p:ext>
    </p:extLst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55297"/>
      </p:ext>
    </p:extLst>
  </p:cSld>
  <p:clrMapOvr>
    <a:masterClrMapping/>
  </p:clrMapOvr>
  <p:transition>
    <p:push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521182"/>
      </p:ext>
    </p:extLst>
  </p:cSld>
  <p:clrMapOvr>
    <a:masterClrMapping/>
  </p:clrMapOvr>
  <p:transition>
    <p:push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725316"/>
      </p:ext>
    </p:extLst>
  </p:cSld>
  <p:clrMapOvr>
    <a:masterClrMapping/>
  </p:clrMapOvr>
  <p:transition>
    <p:push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949160"/>
      </p:ext>
    </p:extLst>
  </p:cSld>
  <p:clrMapOvr>
    <a:masterClrMapping/>
  </p:clrMapOvr>
  <p:transition>
    <p:push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82666269"/>
      </p:ext>
    </p:extLst>
  </p:cSld>
  <p:clrMapOvr>
    <a:masterClrMapping/>
  </p:clrMapOvr>
  <p:transition>
    <p:push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40402058"/>
      </p:ext>
    </p:extLst>
  </p:cSld>
  <p:clrMapOvr>
    <a:masterClrMapping/>
  </p:clrMapOvr>
  <p:transition>
    <p:push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71172"/>
      </p:ext>
    </p:extLst>
  </p:cSld>
  <p:clrMapOvr>
    <a:masterClrMapping/>
  </p:clrMapOvr>
  <p:transition>
    <p:push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309585"/>
      </p:ext>
    </p:extLst>
  </p:cSld>
  <p:clrMapOvr>
    <a:masterClrMapping/>
  </p:clrMapOvr>
  <p:transition>
    <p:push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096879"/>
      </p:ext>
    </p:extLst>
  </p:cSld>
  <p:clrMapOvr>
    <a:masterClrMapping/>
  </p:clrMapOvr>
  <p:transition>
    <p:push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976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2976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29764" name="Rectangle 4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629765" name="Group 5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629766" name="Line 6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7" name="Line 7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8" name="Line 8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9" name="Line 9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0" name="Line 10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1" name="Line 11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2" name="Line 12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3" name="Line 13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4" name="Line 14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5" name="Line 15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6" name="Line 16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7" name="Line 17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8" name="Line 18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9" name="Line 19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0" name="Line 20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1" name="Line 21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2" name="Line 22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3" name="Line 23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4" name="Line 24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5" name="Line 25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6" name="Line 26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7" name="Line 27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8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9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0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1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2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3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4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5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6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7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8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9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0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1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2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3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4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5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6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7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8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9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0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1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2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3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4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5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6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629817" name="Line 57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629818" name="Group 58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629819" name="Line 59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0" name="Line 60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1" name="Line 61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2" name="Arc 62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629823" name="Group 63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629824" name="Line 64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5" name="Line 65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6" name="Arc 66"/>
              <p:cNvSpPr>
                <a:spLocks/>
              </p:cNvSpPr>
              <p:nvPr/>
            </p:nvSpPr>
            <p:spPr bwMode="ltGray">
              <a:xfrm rot="5400000">
                <a:off x="5097" y="3346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629831" name="Text Box 71"/>
          <p:cNvSpPr txBox="1">
            <a:spLocks noChangeArrowheads="1"/>
          </p:cNvSpPr>
          <p:nvPr/>
        </p:nvSpPr>
        <p:spPr bwMode="auto">
          <a:xfrm>
            <a:off x="327025" y="6302375"/>
            <a:ext cx="2120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ru-RU" sz="2400">
              <a:solidFill>
                <a:srgbClr val="40458C"/>
              </a:solidFill>
            </a:endParaRPr>
          </a:p>
        </p:txBody>
      </p:sp>
      <p:sp>
        <p:nvSpPr>
          <p:cNvPr id="749568" name="AutoShape 1024">
            <a:hlinkClick r:id="" action="ppaction://hlinkshowjump?jump=previousslide" highlightClick="1"/>
          </p:cNvPr>
          <p:cNvSpPr>
            <a:spLocks noChangeArrowheads="1"/>
          </p:cNvSpPr>
          <p:nvPr userDrawn="1"/>
        </p:nvSpPr>
        <p:spPr bwMode="auto">
          <a:xfrm>
            <a:off x="203200" y="6388100"/>
            <a:ext cx="533400" cy="279400"/>
          </a:xfrm>
          <a:prstGeom prst="actionButtonBackPrevious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9569" name="AutoShape 1025">
            <a:hlinkClick r:id="" action="ppaction://hlinkshowjump?jump=nextslide" highlightClick="1"/>
          </p:cNvPr>
          <p:cNvSpPr>
            <a:spLocks noChangeArrowheads="1"/>
          </p:cNvSpPr>
          <p:nvPr userDrawn="1"/>
        </p:nvSpPr>
        <p:spPr bwMode="auto">
          <a:xfrm>
            <a:off x="787400" y="6388100"/>
            <a:ext cx="533400" cy="279400"/>
          </a:xfrm>
          <a:prstGeom prst="actionButtonForwardNext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9570" name="AutoShape 1026">
            <a:hlinkClick r:id="rId2" action="ppaction://hlinksldjump" highlightClick="1"/>
          </p:cNvPr>
          <p:cNvSpPr>
            <a:spLocks noChangeArrowheads="1"/>
          </p:cNvSpPr>
          <p:nvPr userDrawn="1"/>
        </p:nvSpPr>
        <p:spPr bwMode="auto">
          <a:xfrm>
            <a:off x="6769100" y="6362700"/>
            <a:ext cx="2133600" cy="330200"/>
          </a:xfrm>
          <a:prstGeom prst="actionButtonBlank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>
                <a:solidFill>
                  <a:srgbClr val="40458C"/>
                </a:solidFill>
                <a:latin typeface="Times New Roman" pitchFamily="18" charset="0"/>
              </a:rPr>
              <a:t>содержание</a:t>
            </a:r>
            <a:endParaRPr lang="en-US" altLang="ru-RU" sz="24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089118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935054"/>
      </p:ext>
    </p:extLst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74872"/>
      </p:ext>
    </p:extLst>
  </p:cSld>
  <p:clrMapOvr>
    <a:masterClrMapping/>
  </p:clrMapOvr>
  <p:transition>
    <p:push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82563365"/>
      </p:ext>
    </p:extLst>
  </p:cSld>
  <p:clrMapOvr>
    <a:masterClrMapping/>
  </p:clrMapOvr>
  <p:transition>
    <p:push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559756"/>
      </p:ext>
    </p:extLst>
  </p:cSld>
  <p:clrMapOvr>
    <a:masterClrMapping/>
  </p:clrMapOvr>
  <p:transition>
    <p:push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625341"/>
      </p:ext>
    </p:extLst>
  </p:cSld>
  <p:clrMapOvr>
    <a:masterClrMapping/>
  </p:clrMapOvr>
  <p:transition>
    <p:push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941860"/>
      </p:ext>
    </p:extLst>
  </p:cSld>
  <p:clrMapOvr>
    <a:masterClrMapping/>
  </p:clrMapOvr>
  <p:transition>
    <p:push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720360"/>
      </p:ext>
    </p:extLst>
  </p:cSld>
  <p:clrMapOvr>
    <a:masterClrMapping/>
  </p:clrMapOvr>
  <p:transition>
    <p:push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1594001"/>
      </p:ext>
    </p:extLst>
  </p:cSld>
  <p:clrMapOvr>
    <a:masterClrMapping/>
  </p:clrMapOvr>
  <p:transition>
    <p:push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47509378"/>
      </p:ext>
    </p:extLst>
  </p:cSld>
  <p:clrMapOvr>
    <a:masterClrMapping/>
  </p:clrMapOvr>
  <p:transition>
    <p:push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411335"/>
      </p:ext>
    </p:extLst>
  </p:cSld>
  <p:clrMapOvr>
    <a:masterClrMapping/>
  </p:clrMapOvr>
  <p:transition>
    <p:push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456283"/>
      </p:ext>
    </p:extLst>
  </p:cSld>
  <p:clrMapOvr>
    <a:masterClrMapping/>
  </p:clrMapOvr>
  <p:transition>
    <p:push dir="r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049234"/>
      </p:ext>
    </p:extLst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910917"/>
      </p:ext>
    </p:extLst>
  </p:cSld>
  <p:clrMapOvr>
    <a:masterClrMapping/>
  </p:clrMapOvr>
  <p:transition>
    <p:push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976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2976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29764" name="Rectangle 4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629765" name="Group 5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629766" name="Line 6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7" name="Line 7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8" name="Line 8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69" name="Line 9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0" name="Line 10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1" name="Line 11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2" name="Line 12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3" name="Line 13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4" name="Line 14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5" name="Line 15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6" name="Line 16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7" name="Line 17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8" name="Line 18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79" name="Line 19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0" name="Line 20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1" name="Line 21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2" name="Line 22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3" name="Line 23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4" name="Line 24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5" name="Line 25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6" name="Line 26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7" name="Line 27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8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89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0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1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2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3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4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5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6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7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8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799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0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1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2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3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4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5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6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7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8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09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0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1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2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3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4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5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9816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629817" name="Line 57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629818" name="Group 58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629819" name="Line 59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0" name="Line 60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1" name="Line 61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2" name="Arc 62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629823" name="Group 63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629824" name="Line 64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5" name="Line 65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9826" name="Arc 66"/>
              <p:cNvSpPr>
                <a:spLocks/>
              </p:cNvSpPr>
              <p:nvPr/>
            </p:nvSpPr>
            <p:spPr bwMode="ltGray">
              <a:xfrm rot="5400000">
                <a:off x="5097" y="3346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629831" name="Text Box 71"/>
          <p:cNvSpPr txBox="1">
            <a:spLocks noChangeArrowheads="1"/>
          </p:cNvSpPr>
          <p:nvPr/>
        </p:nvSpPr>
        <p:spPr bwMode="auto">
          <a:xfrm>
            <a:off x="327025" y="6302375"/>
            <a:ext cx="2120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ru-RU" sz="2400">
              <a:solidFill>
                <a:srgbClr val="40458C"/>
              </a:solidFill>
            </a:endParaRPr>
          </a:p>
        </p:txBody>
      </p:sp>
      <p:sp>
        <p:nvSpPr>
          <p:cNvPr id="749568" name="AutoShape 1024">
            <a:hlinkClick r:id="" action="ppaction://hlinkshowjump?jump=previousslide" highlightClick="1"/>
          </p:cNvPr>
          <p:cNvSpPr>
            <a:spLocks noChangeArrowheads="1"/>
          </p:cNvSpPr>
          <p:nvPr userDrawn="1"/>
        </p:nvSpPr>
        <p:spPr bwMode="auto">
          <a:xfrm>
            <a:off x="203200" y="6388100"/>
            <a:ext cx="533400" cy="279400"/>
          </a:xfrm>
          <a:prstGeom prst="actionButtonBackPrevious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9569" name="AutoShape 1025">
            <a:hlinkClick r:id="" action="ppaction://hlinkshowjump?jump=nextslide" highlightClick="1"/>
          </p:cNvPr>
          <p:cNvSpPr>
            <a:spLocks noChangeArrowheads="1"/>
          </p:cNvSpPr>
          <p:nvPr userDrawn="1"/>
        </p:nvSpPr>
        <p:spPr bwMode="auto">
          <a:xfrm>
            <a:off x="787400" y="6388100"/>
            <a:ext cx="533400" cy="279400"/>
          </a:xfrm>
          <a:prstGeom prst="actionButtonForwardNext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9570" name="AutoShape 1026">
            <a:hlinkClick r:id="rId2" action="ppaction://hlinksldjump" highlightClick="1"/>
          </p:cNvPr>
          <p:cNvSpPr>
            <a:spLocks noChangeArrowheads="1"/>
          </p:cNvSpPr>
          <p:nvPr userDrawn="1"/>
        </p:nvSpPr>
        <p:spPr bwMode="auto">
          <a:xfrm>
            <a:off x="6769100" y="6362700"/>
            <a:ext cx="2133600" cy="330200"/>
          </a:xfrm>
          <a:prstGeom prst="actionButtonBlank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>
                <a:solidFill>
                  <a:srgbClr val="40458C"/>
                </a:solidFill>
                <a:latin typeface="Times New Roman" pitchFamily="18" charset="0"/>
              </a:rPr>
              <a:t>содержание</a:t>
            </a:r>
            <a:endParaRPr lang="en-US" altLang="ru-RU" sz="24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403122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17905"/>
      </p:ext>
    </p:extLst>
  </p:cSld>
  <p:clrMapOvr>
    <a:masterClrMapping/>
  </p:clrMapOvr>
  <p:transition>
    <p:push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26220303"/>
      </p:ext>
    </p:extLst>
  </p:cSld>
  <p:clrMapOvr>
    <a:masterClrMapping/>
  </p:clrMapOvr>
  <p:transition>
    <p:push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710139"/>
      </p:ext>
    </p:extLst>
  </p:cSld>
  <p:clrMapOvr>
    <a:masterClrMapping/>
  </p:clrMapOvr>
  <p:transition>
    <p:push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734065"/>
      </p:ext>
    </p:extLst>
  </p:cSld>
  <p:clrMapOvr>
    <a:masterClrMapping/>
  </p:clrMapOvr>
  <p:transition>
    <p:push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062932"/>
      </p:ext>
    </p:extLst>
  </p:cSld>
  <p:clrMapOvr>
    <a:masterClrMapping/>
  </p:clrMapOvr>
  <p:transition>
    <p:push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900434"/>
      </p:ext>
    </p:extLst>
  </p:cSld>
  <p:clrMapOvr>
    <a:masterClrMapping/>
  </p:clrMapOvr>
  <p:transition>
    <p:push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63687791"/>
      </p:ext>
    </p:extLst>
  </p:cSld>
  <p:clrMapOvr>
    <a:masterClrMapping/>
  </p:clrMapOvr>
  <p:transition>
    <p:push dir="r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24599675"/>
      </p:ext>
    </p:extLst>
  </p:cSld>
  <p:clrMapOvr>
    <a:masterClrMapping/>
  </p:clrMapOvr>
  <p:transition>
    <p:push dir="r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941387"/>
      </p:ext>
    </p:extLst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601172"/>
      </p:ext>
    </p:extLst>
  </p:cSld>
  <p:clrMapOvr>
    <a:masterClrMapping/>
  </p:clrMapOvr>
  <p:transition>
    <p:push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075044"/>
      </p:ext>
    </p:extLst>
  </p:cSld>
  <p:clrMapOvr>
    <a:masterClrMapping/>
  </p:clrMapOvr>
  <p:transition>
    <p:push dir="r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049427"/>
      </p:ext>
    </p:extLst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65460097"/>
      </p:ext>
    </p:extLst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58670826"/>
      </p:ext>
    </p:extLst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" Target="../slides/slide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" Target="../slides/slide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" Target="../slides/slide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873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28739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628740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628741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42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43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44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45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46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47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48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49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50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51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52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53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54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55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56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57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58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59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60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61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62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28763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628764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65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66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67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68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69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70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71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72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73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74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75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76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77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78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79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80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81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82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83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84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85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86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87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88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89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90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91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8792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Arial" pitchFamily="34" charset="0"/>
                  </a:endParaRPr>
                </a:p>
              </p:txBody>
            </p:sp>
          </p:grpSp>
        </p:grpSp>
        <p:sp>
          <p:nvSpPr>
            <p:cNvPr id="628793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ru-RU" sz="2400">
                <a:solidFill>
                  <a:srgbClr val="40458C"/>
                </a:solidFill>
                <a:latin typeface="MS Mincho" pitchFamily="49" charset="-128"/>
              </a:endParaRPr>
            </a:p>
          </p:txBody>
        </p:sp>
        <p:sp>
          <p:nvSpPr>
            <p:cNvPr id="628794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  <a:latin typeface="Arial" pitchFamily="34" charset="0"/>
              </a:endParaRPr>
            </a:p>
          </p:txBody>
        </p:sp>
        <p:grpSp>
          <p:nvGrpSpPr>
            <p:cNvPr id="628795" name="Group 59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628796" name="Line 60"/>
              <p:cNvSpPr>
                <a:spLocks noChangeShapeType="1"/>
              </p:cNvSpPr>
              <p:nvPr/>
            </p:nvSpPr>
            <p:spPr bwMode="ltGray">
              <a:xfrm flipH="1">
                <a:off x="96" y="1037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  <p:sp>
            <p:nvSpPr>
              <p:cNvPr id="628797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  <p:sp>
            <p:nvSpPr>
              <p:cNvPr id="628798" name="Arc 62"/>
              <p:cNvSpPr>
                <a:spLocks/>
              </p:cNvSpPr>
              <p:nvPr/>
            </p:nvSpPr>
            <p:spPr bwMode="ltGray">
              <a:xfrm flipH="1">
                <a:off x="217" y="916"/>
                <a:ext cx="239" cy="239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5355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>
    <p:push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4F88A6C-46FE-4076-AA9F-AD0C37399977}" type="datetimeFigureOut">
              <a:rPr lang="ru-RU" smtClean="0"/>
              <a:t>12.10.2019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5978C7C-7AE1-45D7-A1CD-8B39CDE3B62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>
    <p:push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873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28739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628740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628741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2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3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4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5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6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7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8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9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0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1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2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3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4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5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6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7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8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9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0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1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2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628763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628764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5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6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7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8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9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0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1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2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3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4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5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6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7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8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9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0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1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2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3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4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5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6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7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8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9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0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1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2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</p:grpSp>
        <p:sp>
          <p:nvSpPr>
            <p:cNvPr id="628793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ru-RU" sz="2400">
                <a:solidFill>
                  <a:srgbClr val="40458C"/>
                </a:solidFill>
                <a:latin typeface="MS Mincho" pitchFamily="49" charset="-128"/>
              </a:endParaRPr>
            </a:p>
          </p:txBody>
        </p:sp>
        <p:sp>
          <p:nvSpPr>
            <p:cNvPr id="628794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  <a:latin typeface="Times New Roman" pitchFamily="18" charset="0"/>
              </a:endParaRPr>
            </a:p>
          </p:txBody>
        </p:sp>
        <p:grpSp>
          <p:nvGrpSpPr>
            <p:cNvPr id="628795" name="Group 59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628796" name="Line 60"/>
              <p:cNvSpPr>
                <a:spLocks noChangeShapeType="1"/>
              </p:cNvSpPr>
              <p:nvPr/>
            </p:nvSpPr>
            <p:spPr bwMode="ltGray">
              <a:xfrm flipH="1">
                <a:off x="96" y="1037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8797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8798" name="Arc 62"/>
              <p:cNvSpPr>
                <a:spLocks/>
              </p:cNvSpPr>
              <p:nvPr/>
            </p:nvSpPr>
            <p:spPr bwMode="ltGray">
              <a:xfrm flipH="1">
                <a:off x="217" y="916"/>
                <a:ext cx="239" cy="239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748544" name="AutoShape 1024">
            <a:hlinkClick r:id="" action="ppaction://hlinkshowjump?jump=previousslide" highlightClick="1"/>
          </p:cNvPr>
          <p:cNvSpPr>
            <a:spLocks noChangeArrowheads="1"/>
          </p:cNvSpPr>
          <p:nvPr userDrawn="1"/>
        </p:nvSpPr>
        <p:spPr bwMode="auto">
          <a:xfrm>
            <a:off x="203200" y="6388100"/>
            <a:ext cx="533400" cy="279400"/>
          </a:xfrm>
          <a:prstGeom prst="actionButtonBackPrevious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5" name="AutoShape 1025">
            <a:hlinkClick r:id="" action="ppaction://hlinkshowjump?jump=nextslide" highlightClick="1"/>
          </p:cNvPr>
          <p:cNvSpPr>
            <a:spLocks noChangeArrowheads="1"/>
          </p:cNvSpPr>
          <p:nvPr userDrawn="1"/>
        </p:nvSpPr>
        <p:spPr bwMode="auto">
          <a:xfrm>
            <a:off x="787400" y="6388100"/>
            <a:ext cx="533400" cy="279400"/>
          </a:xfrm>
          <a:prstGeom prst="actionButtonForwardNext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6" name="AutoShape 1026">
            <a:hlinkClick r:id="rId14" action="ppaction://hlinksldjump" highlightClick="1"/>
          </p:cNvPr>
          <p:cNvSpPr>
            <a:spLocks noChangeArrowheads="1"/>
          </p:cNvSpPr>
          <p:nvPr userDrawn="1"/>
        </p:nvSpPr>
        <p:spPr bwMode="auto">
          <a:xfrm>
            <a:off x="6769100" y="6362700"/>
            <a:ext cx="2133600" cy="330200"/>
          </a:xfrm>
          <a:prstGeom prst="actionButtonBlank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>
                <a:solidFill>
                  <a:srgbClr val="40458C"/>
                </a:solidFill>
                <a:latin typeface="Times New Roman" pitchFamily="18" charset="0"/>
              </a:rPr>
              <a:t>содержание</a:t>
            </a:r>
            <a:endParaRPr lang="en-US" altLang="ru-RU" sz="24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7" name="Rectangle 102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2905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ransition>
    <p:push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873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28739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628740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628741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2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3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4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5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6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7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8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9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0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1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2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3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4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5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6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7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8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9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0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1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2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628763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628764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5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6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7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8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9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0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1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2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3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4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5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6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7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8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9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0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1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2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3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4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5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6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7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8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9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0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1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2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</p:grpSp>
        <p:sp>
          <p:nvSpPr>
            <p:cNvPr id="628793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ru-RU" sz="2400">
                <a:solidFill>
                  <a:srgbClr val="40458C"/>
                </a:solidFill>
                <a:latin typeface="MS Mincho" pitchFamily="49" charset="-128"/>
              </a:endParaRPr>
            </a:p>
          </p:txBody>
        </p:sp>
        <p:sp>
          <p:nvSpPr>
            <p:cNvPr id="628794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  <a:latin typeface="Times New Roman" pitchFamily="18" charset="0"/>
              </a:endParaRPr>
            </a:p>
          </p:txBody>
        </p:sp>
        <p:grpSp>
          <p:nvGrpSpPr>
            <p:cNvPr id="628795" name="Group 59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628796" name="Line 60"/>
              <p:cNvSpPr>
                <a:spLocks noChangeShapeType="1"/>
              </p:cNvSpPr>
              <p:nvPr/>
            </p:nvSpPr>
            <p:spPr bwMode="ltGray">
              <a:xfrm flipH="1">
                <a:off x="96" y="1037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8797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8798" name="Arc 62"/>
              <p:cNvSpPr>
                <a:spLocks/>
              </p:cNvSpPr>
              <p:nvPr/>
            </p:nvSpPr>
            <p:spPr bwMode="ltGray">
              <a:xfrm flipH="1">
                <a:off x="217" y="916"/>
                <a:ext cx="239" cy="239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748544" name="AutoShape 1024">
            <a:hlinkClick r:id="" action="ppaction://hlinkshowjump?jump=previousslide" highlightClick="1"/>
          </p:cNvPr>
          <p:cNvSpPr>
            <a:spLocks noChangeArrowheads="1"/>
          </p:cNvSpPr>
          <p:nvPr userDrawn="1"/>
        </p:nvSpPr>
        <p:spPr bwMode="auto">
          <a:xfrm>
            <a:off x="203200" y="6388100"/>
            <a:ext cx="533400" cy="279400"/>
          </a:xfrm>
          <a:prstGeom prst="actionButtonBackPrevious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5" name="AutoShape 1025">
            <a:hlinkClick r:id="" action="ppaction://hlinkshowjump?jump=nextslide" highlightClick="1"/>
          </p:cNvPr>
          <p:cNvSpPr>
            <a:spLocks noChangeArrowheads="1"/>
          </p:cNvSpPr>
          <p:nvPr userDrawn="1"/>
        </p:nvSpPr>
        <p:spPr bwMode="auto">
          <a:xfrm>
            <a:off x="787400" y="6388100"/>
            <a:ext cx="533400" cy="279400"/>
          </a:xfrm>
          <a:prstGeom prst="actionButtonForwardNext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6" name="AutoShape 1026">
            <a:hlinkClick r:id="rId14" action="ppaction://hlinksldjump" highlightClick="1"/>
          </p:cNvPr>
          <p:cNvSpPr>
            <a:spLocks noChangeArrowheads="1"/>
          </p:cNvSpPr>
          <p:nvPr userDrawn="1"/>
        </p:nvSpPr>
        <p:spPr bwMode="auto">
          <a:xfrm>
            <a:off x="6769100" y="6362700"/>
            <a:ext cx="2133600" cy="330200"/>
          </a:xfrm>
          <a:prstGeom prst="actionButtonBlank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>
                <a:solidFill>
                  <a:srgbClr val="40458C"/>
                </a:solidFill>
                <a:latin typeface="Times New Roman" pitchFamily="18" charset="0"/>
              </a:rPr>
              <a:t>содержание</a:t>
            </a:r>
            <a:endParaRPr lang="en-US" altLang="ru-RU" sz="24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7" name="Rectangle 102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6199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ransition>
    <p:push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873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28739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628740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628741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2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3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4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5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6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7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8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9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0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1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2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3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4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5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6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7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8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9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0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1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2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628763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628764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5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6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7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8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9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0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1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2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3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4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5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6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7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8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9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0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1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2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3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4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5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6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7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8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9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0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1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2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</p:grpSp>
        <p:sp>
          <p:nvSpPr>
            <p:cNvPr id="628793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ru-RU" sz="2400">
                <a:solidFill>
                  <a:srgbClr val="40458C"/>
                </a:solidFill>
                <a:latin typeface="MS Mincho" pitchFamily="49" charset="-128"/>
              </a:endParaRPr>
            </a:p>
          </p:txBody>
        </p:sp>
        <p:sp>
          <p:nvSpPr>
            <p:cNvPr id="628794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  <a:latin typeface="Times New Roman" pitchFamily="18" charset="0"/>
              </a:endParaRPr>
            </a:p>
          </p:txBody>
        </p:sp>
        <p:grpSp>
          <p:nvGrpSpPr>
            <p:cNvPr id="628795" name="Group 59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628796" name="Line 60"/>
              <p:cNvSpPr>
                <a:spLocks noChangeShapeType="1"/>
              </p:cNvSpPr>
              <p:nvPr/>
            </p:nvSpPr>
            <p:spPr bwMode="ltGray">
              <a:xfrm flipH="1">
                <a:off x="96" y="1037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8797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8798" name="Arc 62"/>
              <p:cNvSpPr>
                <a:spLocks/>
              </p:cNvSpPr>
              <p:nvPr/>
            </p:nvSpPr>
            <p:spPr bwMode="ltGray">
              <a:xfrm flipH="1">
                <a:off x="217" y="916"/>
                <a:ext cx="239" cy="239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748544" name="AutoShape 1024">
            <a:hlinkClick r:id="" action="ppaction://hlinkshowjump?jump=previousslide" highlightClick="1"/>
          </p:cNvPr>
          <p:cNvSpPr>
            <a:spLocks noChangeArrowheads="1"/>
          </p:cNvSpPr>
          <p:nvPr userDrawn="1"/>
        </p:nvSpPr>
        <p:spPr bwMode="auto">
          <a:xfrm>
            <a:off x="203200" y="6388100"/>
            <a:ext cx="533400" cy="279400"/>
          </a:xfrm>
          <a:prstGeom prst="actionButtonBackPrevious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5" name="AutoShape 1025">
            <a:hlinkClick r:id="" action="ppaction://hlinkshowjump?jump=nextslide" highlightClick="1"/>
          </p:cNvPr>
          <p:cNvSpPr>
            <a:spLocks noChangeArrowheads="1"/>
          </p:cNvSpPr>
          <p:nvPr userDrawn="1"/>
        </p:nvSpPr>
        <p:spPr bwMode="auto">
          <a:xfrm>
            <a:off x="787400" y="6388100"/>
            <a:ext cx="533400" cy="279400"/>
          </a:xfrm>
          <a:prstGeom prst="actionButtonForwardNext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6" name="AutoShape 1026">
            <a:hlinkClick r:id="rId14" action="ppaction://hlinksldjump" highlightClick="1"/>
          </p:cNvPr>
          <p:cNvSpPr>
            <a:spLocks noChangeArrowheads="1"/>
          </p:cNvSpPr>
          <p:nvPr userDrawn="1"/>
        </p:nvSpPr>
        <p:spPr bwMode="auto">
          <a:xfrm>
            <a:off x="6769100" y="6362700"/>
            <a:ext cx="2133600" cy="330200"/>
          </a:xfrm>
          <a:prstGeom prst="actionButtonBlank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>
                <a:solidFill>
                  <a:srgbClr val="40458C"/>
                </a:solidFill>
                <a:latin typeface="Times New Roman" pitchFamily="18" charset="0"/>
              </a:rPr>
              <a:t>содержание</a:t>
            </a:r>
            <a:endParaRPr lang="en-US" altLang="ru-RU" sz="24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7" name="Rectangle 102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915755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ransition>
    <p:push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873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28739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628740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628741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2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3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4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5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6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7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8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49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0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1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2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3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4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5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6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7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8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59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0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1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2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628763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628764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5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6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7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8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69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0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1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2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3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4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5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6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7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8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79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0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1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2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3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4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5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6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7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8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89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0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1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8792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2400">
                    <a:solidFill>
                      <a:srgbClr val="40458C"/>
                    </a:solidFill>
                    <a:latin typeface="Times New Roman" pitchFamily="18" charset="0"/>
                  </a:endParaRPr>
                </a:p>
              </p:txBody>
            </p:sp>
          </p:grpSp>
        </p:grpSp>
        <p:sp>
          <p:nvSpPr>
            <p:cNvPr id="628793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ru-RU" sz="2400">
                <a:solidFill>
                  <a:srgbClr val="40458C"/>
                </a:solidFill>
                <a:latin typeface="MS Mincho" pitchFamily="49" charset="-128"/>
              </a:endParaRPr>
            </a:p>
          </p:txBody>
        </p:sp>
        <p:sp>
          <p:nvSpPr>
            <p:cNvPr id="628794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40458C"/>
                </a:solidFill>
                <a:latin typeface="Times New Roman" pitchFamily="18" charset="0"/>
              </a:endParaRPr>
            </a:p>
          </p:txBody>
        </p:sp>
        <p:grpSp>
          <p:nvGrpSpPr>
            <p:cNvPr id="628795" name="Group 59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628796" name="Line 60"/>
              <p:cNvSpPr>
                <a:spLocks noChangeShapeType="1"/>
              </p:cNvSpPr>
              <p:nvPr/>
            </p:nvSpPr>
            <p:spPr bwMode="ltGray">
              <a:xfrm flipH="1">
                <a:off x="96" y="1037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8797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28798" name="Arc 62"/>
              <p:cNvSpPr>
                <a:spLocks/>
              </p:cNvSpPr>
              <p:nvPr/>
            </p:nvSpPr>
            <p:spPr bwMode="ltGray">
              <a:xfrm flipH="1">
                <a:off x="217" y="916"/>
                <a:ext cx="239" cy="239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40458C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748544" name="AutoShape 1024">
            <a:hlinkClick r:id="" action="ppaction://hlinkshowjump?jump=previousslide" highlightClick="1"/>
          </p:cNvPr>
          <p:cNvSpPr>
            <a:spLocks noChangeArrowheads="1"/>
          </p:cNvSpPr>
          <p:nvPr userDrawn="1"/>
        </p:nvSpPr>
        <p:spPr bwMode="auto">
          <a:xfrm>
            <a:off x="203200" y="6388100"/>
            <a:ext cx="533400" cy="279400"/>
          </a:xfrm>
          <a:prstGeom prst="actionButtonBackPrevious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5" name="AutoShape 1025">
            <a:hlinkClick r:id="" action="ppaction://hlinkshowjump?jump=nextslide" highlightClick="1"/>
          </p:cNvPr>
          <p:cNvSpPr>
            <a:spLocks noChangeArrowheads="1"/>
          </p:cNvSpPr>
          <p:nvPr userDrawn="1"/>
        </p:nvSpPr>
        <p:spPr bwMode="auto">
          <a:xfrm>
            <a:off x="787400" y="6388100"/>
            <a:ext cx="533400" cy="279400"/>
          </a:xfrm>
          <a:prstGeom prst="actionButtonForwardNext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6" name="AutoShape 1026">
            <a:hlinkClick r:id="rId14" action="ppaction://hlinksldjump" highlightClick="1"/>
          </p:cNvPr>
          <p:cNvSpPr>
            <a:spLocks noChangeArrowheads="1"/>
          </p:cNvSpPr>
          <p:nvPr userDrawn="1"/>
        </p:nvSpPr>
        <p:spPr bwMode="auto">
          <a:xfrm>
            <a:off x="6769100" y="6362700"/>
            <a:ext cx="2133600" cy="330200"/>
          </a:xfrm>
          <a:prstGeom prst="actionButtonBlank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>
                <a:solidFill>
                  <a:srgbClr val="40458C"/>
                </a:solidFill>
                <a:latin typeface="Times New Roman" pitchFamily="18" charset="0"/>
              </a:rPr>
              <a:t>содержание</a:t>
            </a:r>
            <a:endParaRPr lang="en-US" altLang="ru-RU" sz="24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8547" name="Rectangle 102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718577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ransition>
    <p:push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00FF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.png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12" Type="http://schemas.openxmlformats.org/officeDocument/2006/relationships/oleObject" Target="../embeddings/oleObject6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5.emf"/><Relationship Id="rId11" Type="http://schemas.openxmlformats.org/officeDocument/2006/relationships/image" Target="../media/image6.wmf"/><Relationship Id="rId5" Type="http://schemas.openxmlformats.org/officeDocument/2006/relationships/oleObject" Target="../embeddings/oleObject58.bin"/><Relationship Id="rId10" Type="http://schemas.openxmlformats.org/officeDocument/2006/relationships/oleObject" Target="../embeddings/oleObject61.bin"/><Relationship Id="rId4" Type="http://schemas.openxmlformats.org/officeDocument/2006/relationships/image" Target="../media/image24.emf"/><Relationship Id="rId9" Type="http://schemas.openxmlformats.org/officeDocument/2006/relationships/oleObject" Target="../embeddings/oleObject6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68.bin"/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5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7.bin"/><Relationship Id="rId5" Type="http://schemas.openxmlformats.org/officeDocument/2006/relationships/oleObject" Target="../embeddings/oleObject64.bin"/><Relationship Id="rId10" Type="http://schemas.openxmlformats.org/officeDocument/2006/relationships/image" Target="../media/image10.wmf"/><Relationship Id="rId4" Type="http://schemas.openxmlformats.org/officeDocument/2006/relationships/image" Target="../media/image26.emf"/><Relationship Id="rId9" Type="http://schemas.openxmlformats.org/officeDocument/2006/relationships/oleObject" Target="../embeddings/oleObject66.bin"/><Relationship Id="rId14" Type="http://schemas.openxmlformats.org/officeDocument/2006/relationships/image" Target="../media/image6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3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.png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6.w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8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0.wmf"/><Relationship Id="rId4" Type="http://schemas.openxmlformats.org/officeDocument/2006/relationships/image" Target="../media/image11.e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25.bin"/><Relationship Id="rId18" Type="http://schemas.openxmlformats.org/officeDocument/2006/relationships/oleObject" Target="../embeddings/oleObject28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18.xml"/><Relationship Id="rId16" Type="http://schemas.openxmlformats.org/officeDocument/2006/relationships/oleObject" Target="../embeddings/oleObject27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emf"/><Relationship Id="rId11" Type="http://schemas.openxmlformats.org/officeDocument/2006/relationships/image" Target="../media/image12.wmf"/><Relationship Id="rId5" Type="http://schemas.openxmlformats.org/officeDocument/2006/relationships/oleObject" Target="../embeddings/oleObject20.bin"/><Relationship Id="rId15" Type="http://schemas.openxmlformats.org/officeDocument/2006/relationships/oleObject" Target="../embeddings/oleObject26.bin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1.png"/><Relationship Id="rId4" Type="http://schemas.openxmlformats.org/officeDocument/2006/relationships/image" Target="../media/image15.e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.png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oleObject" Target="../embeddings/oleObject3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emf"/><Relationship Id="rId11" Type="http://schemas.openxmlformats.org/officeDocument/2006/relationships/image" Target="../media/image6.wmf"/><Relationship Id="rId5" Type="http://schemas.openxmlformats.org/officeDocument/2006/relationships/oleObject" Target="../embeddings/oleObject30.bin"/><Relationship Id="rId10" Type="http://schemas.openxmlformats.org/officeDocument/2006/relationships/oleObject" Target="../embeddings/oleObject33.bin"/><Relationship Id="rId4" Type="http://schemas.openxmlformats.org/officeDocument/2006/relationships/image" Target="../media/image18.emf"/><Relationship Id="rId9" Type="http://schemas.openxmlformats.org/officeDocument/2006/relationships/oleObject" Target="../embeddings/oleObject3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image" Target="../media/image7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6.wmf"/><Relationship Id="rId4" Type="http://schemas.openxmlformats.org/officeDocument/2006/relationships/image" Target="../media/image3.emf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.png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oleObject" Target="../embeddings/oleObject46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e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0" Type="http://schemas.openxmlformats.org/officeDocument/2006/relationships/image" Target="../media/image6.wmf"/><Relationship Id="rId4" Type="http://schemas.openxmlformats.org/officeDocument/2006/relationships/image" Target="../media/image20.emf"/><Relationship Id="rId9" Type="http://schemas.openxmlformats.org/officeDocument/2006/relationships/oleObject" Target="../embeddings/oleObject4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53.bin"/><Relationship Id="rId18" Type="http://schemas.openxmlformats.org/officeDocument/2006/relationships/oleObject" Target="../embeddings/oleObject56.bin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18.xml"/><Relationship Id="rId16" Type="http://schemas.openxmlformats.org/officeDocument/2006/relationships/oleObject" Target="../embeddings/oleObject55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23.emf"/><Relationship Id="rId11" Type="http://schemas.openxmlformats.org/officeDocument/2006/relationships/image" Target="../media/image12.wmf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4.bin"/><Relationship Id="rId10" Type="http://schemas.openxmlformats.org/officeDocument/2006/relationships/oleObject" Target="../embeddings/oleObject51.bin"/><Relationship Id="rId19" Type="http://schemas.openxmlformats.org/officeDocument/2006/relationships/image" Target="../media/image1.png"/><Relationship Id="rId4" Type="http://schemas.openxmlformats.org/officeDocument/2006/relationships/image" Target="../media/image22.e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Преобразование графиков тригонометрических функций              10 класс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Учитель математики МОБУ СОШ </a:t>
            </a:r>
            <a:r>
              <a:rPr lang="ru-RU" sz="2400" b="1" dirty="0" err="1" smtClean="0"/>
              <a:t>д.Сахаево</a:t>
            </a:r>
            <a:endParaRPr lang="ru-RU" sz="2400" b="1" dirty="0" smtClean="0"/>
          </a:p>
          <a:p>
            <a:r>
              <a:rPr lang="ru-RU" sz="2400" b="1" dirty="0" err="1" smtClean="0"/>
              <a:t>Гизатуллина</a:t>
            </a:r>
            <a:r>
              <a:rPr lang="ru-RU" sz="2400" b="1" smtClean="0"/>
              <a:t> Г.Р.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4754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732" name="Rectangle 4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6286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altLang="ru-RU" sz="4000" b="1" dirty="0">
                <a:solidFill>
                  <a:srgbClr val="4038DE"/>
                </a:solidFill>
                <a:latin typeface="Times New Roman" pitchFamily="18" charset="0"/>
              </a:rPr>
              <a:t>Сжатие и растяжение</a:t>
            </a:r>
            <a:endParaRPr lang="en-US" altLang="ru-RU" sz="4000" b="1" dirty="0">
              <a:solidFill>
                <a:srgbClr val="4038DE"/>
              </a:solidFill>
              <a:latin typeface="Times New Roman" pitchFamily="18" charset="0"/>
            </a:endParaRPr>
          </a:p>
        </p:txBody>
      </p:sp>
      <p:graphicFrame>
        <p:nvGraphicFramePr>
          <p:cNvPr id="754696" name="Object 8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695825" y="1876425"/>
          <a:ext cx="4448175" cy="294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" name="Диаграмма" r:id="rId3" imgW="5467395" imgH="2905128" progId="Excel.Chart.8">
                  <p:embed/>
                </p:oleObj>
              </mc:Choice>
              <mc:Fallback>
                <p:oleObj name="Диаграмма" r:id="rId3" imgW="5467395" imgH="2905128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5825" y="1876425"/>
                        <a:ext cx="4448175" cy="294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4694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1876425"/>
          <a:ext cx="4457700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1" name="Диаграмма" r:id="rId5" imgW="5476718" imgH="3181480" progId="Excel.Chart.8">
                  <p:embed/>
                </p:oleObj>
              </mc:Choice>
              <mc:Fallback>
                <p:oleObj name="Диаграмма" r:id="rId5" imgW="5476718" imgH="3181480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876425"/>
                        <a:ext cx="4457700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4699" name="Line 11"/>
          <p:cNvSpPr>
            <a:spLocks noChangeShapeType="1"/>
          </p:cNvSpPr>
          <p:nvPr/>
        </p:nvSpPr>
        <p:spPr bwMode="auto">
          <a:xfrm flipV="1">
            <a:off x="965200" y="1866900"/>
            <a:ext cx="0" cy="2794000"/>
          </a:xfrm>
          <a:prstGeom prst="line">
            <a:avLst/>
          </a:prstGeom>
          <a:noFill/>
          <a:ln w="19050">
            <a:solidFill>
              <a:srgbClr val="08091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54700" name="Line 12"/>
          <p:cNvSpPr>
            <a:spLocks noChangeShapeType="1"/>
          </p:cNvSpPr>
          <p:nvPr/>
        </p:nvSpPr>
        <p:spPr bwMode="auto">
          <a:xfrm flipV="1">
            <a:off x="5524500" y="1873250"/>
            <a:ext cx="0" cy="2794000"/>
          </a:xfrm>
          <a:prstGeom prst="line">
            <a:avLst/>
          </a:prstGeom>
          <a:noFill/>
          <a:ln w="19050">
            <a:solidFill>
              <a:srgbClr val="08091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54701" name="Line 13"/>
          <p:cNvSpPr>
            <a:spLocks noChangeShapeType="1"/>
          </p:cNvSpPr>
          <p:nvPr/>
        </p:nvSpPr>
        <p:spPr bwMode="auto">
          <a:xfrm>
            <a:off x="0" y="3352800"/>
            <a:ext cx="4508500" cy="0"/>
          </a:xfrm>
          <a:prstGeom prst="line">
            <a:avLst/>
          </a:prstGeom>
          <a:noFill/>
          <a:ln w="19050">
            <a:solidFill>
              <a:srgbClr val="08091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54702" name="Line 14"/>
          <p:cNvSpPr>
            <a:spLocks noChangeShapeType="1"/>
          </p:cNvSpPr>
          <p:nvPr/>
        </p:nvSpPr>
        <p:spPr bwMode="auto">
          <a:xfrm>
            <a:off x="4635500" y="3352800"/>
            <a:ext cx="4508500" cy="0"/>
          </a:xfrm>
          <a:prstGeom prst="line">
            <a:avLst/>
          </a:prstGeom>
          <a:noFill/>
          <a:ln w="19050">
            <a:solidFill>
              <a:srgbClr val="08091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54703" name="Text Box 15"/>
          <p:cNvSpPr txBox="1">
            <a:spLocks noChangeArrowheads="1"/>
          </p:cNvSpPr>
          <p:nvPr/>
        </p:nvSpPr>
        <p:spPr bwMode="auto">
          <a:xfrm>
            <a:off x="660400" y="17907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54704" name="Text Box 16"/>
          <p:cNvSpPr txBox="1">
            <a:spLocks noChangeArrowheads="1"/>
          </p:cNvSpPr>
          <p:nvPr/>
        </p:nvSpPr>
        <p:spPr bwMode="auto">
          <a:xfrm>
            <a:off x="8839200" y="34417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Century Schoolbook" pitchFamily="18" charset="0"/>
              </a:rPr>
              <a:t>Х</a:t>
            </a:r>
          </a:p>
        </p:txBody>
      </p:sp>
      <p:sp>
        <p:nvSpPr>
          <p:cNvPr id="754705" name="Text Box 17"/>
          <p:cNvSpPr txBox="1">
            <a:spLocks noChangeArrowheads="1"/>
          </p:cNvSpPr>
          <p:nvPr/>
        </p:nvSpPr>
        <p:spPr bwMode="auto">
          <a:xfrm>
            <a:off x="4368800" y="33909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54706" name="Text Box 18"/>
          <p:cNvSpPr txBox="1">
            <a:spLocks noChangeArrowheads="1"/>
          </p:cNvSpPr>
          <p:nvPr/>
        </p:nvSpPr>
        <p:spPr bwMode="auto">
          <a:xfrm>
            <a:off x="5232400" y="18034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graphicFrame>
        <p:nvGraphicFramePr>
          <p:cNvPr id="754707" name="Object 19"/>
          <p:cNvGraphicFramePr>
            <a:graphicFrameLocks noChangeAspect="1"/>
          </p:cNvGraphicFramePr>
          <p:nvPr/>
        </p:nvGraphicFramePr>
        <p:xfrm>
          <a:off x="6731000" y="34464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2" name="Формула" r:id="rId7" imgW="139700" imgH="139700" progId="Equation.3">
                  <p:embed/>
                </p:oleObj>
              </mc:Choice>
              <mc:Fallback>
                <p:oleObj name="Формула" r:id="rId7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0" y="34464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4709" name="Object 21"/>
          <p:cNvGraphicFramePr>
            <a:graphicFrameLocks noChangeAspect="1"/>
          </p:cNvGraphicFramePr>
          <p:nvPr/>
        </p:nvGraphicFramePr>
        <p:xfrm>
          <a:off x="2247900" y="34464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Формула" r:id="rId9" imgW="139700" imgH="139700" progId="Equation.3">
                  <p:embed/>
                </p:oleObj>
              </mc:Choice>
              <mc:Fallback>
                <p:oleObj name="Формула" r:id="rId9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34464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4711" name="Object 23"/>
          <p:cNvGraphicFramePr>
            <a:graphicFrameLocks noChangeAspect="1"/>
          </p:cNvGraphicFramePr>
          <p:nvPr/>
        </p:nvGraphicFramePr>
        <p:xfrm>
          <a:off x="8089900" y="34147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Формула" r:id="rId10" imgW="228402" imgH="177646" progId="Equation.3">
                  <p:embed/>
                </p:oleObj>
              </mc:Choice>
              <mc:Fallback>
                <p:oleObj name="Формула" r:id="rId10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9900" y="34147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4713" name="Object 25"/>
          <p:cNvGraphicFramePr>
            <a:graphicFrameLocks noChangeAspect="1"/>
          </p:cNvGraphicFramePr>
          <p:nvPr/>
        </p:nvGraphicFramePr>
        <p:xfrm>
          <a:off x="3568700" y="33766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" name="Формула" r:id="rId12" imgW="228402" imgH="177646" progId="Equation.3">
                  <p:embed/>
                </p:oleObj>
              </mc:Choice>
              <mc:Fallback>
                <p:oleObj name="Формула" r:id="rId12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8700" y="33766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4715" name="Text Box 27"/>
          <p:cNvSpPr txBox="1">
            <a:spLocks noChangeArrowheads="1"/>
          </p:cNvSpPr>
          <p:nvPr/>
        </p:nvSpPr>
        <p:spPr bwMode="auto">
          <a:xfrm>
            <a:off x="1841500" y="3937000"/>
            <a:ext cx="1816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у = 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54716" name="Text Box 28"/>
          <p:cNvSpPr txBox="1">
            <a:spLocks noChangeArrowheads="1"/>
          </p:cNvSpPr>
          <p:nvPr/>
        </p:nvSpPr>
        <p:spPr bwMode="auto">
          <a:xfrm>
            <a:off x="2489200" y="2311400"/>
            <a:ext cx="1854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400" b="1" i="1">
                <a:solidFill>
                  <a:srgbClr val="FF3300"/>
                </a:solidFill>
                <a:latin typeface="Times New Roman" pitchFamily="18" charset="0"/>
              </a:rPr>
              <a:t>y</a:t>
            </a:r>
            <a:r>
              <a:rPr lang="ru-RU" altLang="ru-RU" sz="2400" b="1" i="1">
                <a:solidFill>
                  <a:srgbClr val="FF3300"/>
                </a:solidFill>
                <a:latin typeface="Times New Roman" pitchFamily="18" charset="0"/>
              </a:rPr>
              <a:t>=</a:t>
            </a:r>
            <a:r>
              <a:rPr lang="en-US" altLang="ru-RU" sz="2400" b="1" i="1">
                <a:solidFill>
                  <a:srgbClr val="FF3300"/>
                </a:solidFill>
                <a:latin typeface="Times New Roman" pitchFamily="18" charset="0"/>
              </a:rPr>
              <a:t>sin2x</a:t>
            </a:r>
            <a:endParaRPr lang="ru-RU" altLang="ru-RU" sz="24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754717" name="Rectangle 29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2085975" y="5043488"/>
            <a:ext cx="1968500" cy="6080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Сжатие</a:t>
            </a:r>
          </a:p>
        </p:txBody>
      </p:sp>
      <p:sp>
        <p:nvSpPr>
          <p:cNvPr id="754718" name="Text Box 30"/>
          <p:cNvSpPr txBox="1">
            <a:spLocks noChangeArrowheads="1"/>
          </p:cNvSpPr>
          <p:nvPr/>
        </p:nvSpPr>
        <p:spPr bwMode="auto">
          <a:xfrm>
            <a:off x="292100" y="5080000"/>
            <a:ext cx="1524000" cy="57943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3200" b="1">
                <a:solidFill>
                  <a:srgbClr val="FF3300"/>
                </a:solidFill>
                <a:latin typeface="Times New Roman" pitchFamily="18" charset="0"/>
              </a:rPr>
              <a:t>k&gt;1</a:t>
            </a:r>
          </a:p>
        </p:txBody>
      </p:sp>
      <p:sp>
        <p:nvSpPr>
          <p:cNvPr id="754719" name="Text Box 31"/>
          <p:cNvSpPr txBox="1">
            <a:spLocks noChangeArrowheads="1"/>
          </p:cNvSpPr>
          <p:nvPr/>
        </p:nvSpPr>
        <p:spPr bwMode="auto">
          <a:xfrm>
            <a:off x="6083300" y="4000500"/>
            <a:ext cx="195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у = 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54720" name="Text Box 32"/>
          <p:cNvSpPr txBox="1">
            <a:spLocks noChangeArrowheads="1"/>
          </p:cNvSpPr>
          <p:nvPr/>
        </p:nvSpPr>
        <p:spPr bwMode="auto">
          <a:xfrm>
            <a:off x="6502400" y="2235200"/>
            <a:ext cx="228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y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=</a:t>
            </a: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sin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(1/2</a:t>
            </a: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x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754721" name="Rectangle 33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388100" y="5051425"/>
            <a:ext cx="2286000" cy="587375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Растяжение</a:t>
            </a:r>
          </a:p>
        </p:txBody>
      </p:sp>
      <p:sp>
        <p:nvSpPr>
          <p:cNvPr id="754722" name="Text Box 34"/>
          <p:cNvSpPr txBox="1">
            <a:spLocks noChangeArrowheads="1"/>
          </p:cNvSpPr>
          <p:nvPr/>
        </p:nvSpPr>
        <p:spPr bwMode="auto">
          <a:xfrm>
            <a:off x="4724400" y="5054600"/>
            <a:ext cx="1524000" cy="57943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3200" b="1">
                <a:solidFill>
                  <a:srgbClr val="FF3300"/>
                </a:solidFill>
                <a:latin typeface="Times New Roman" pitchFamily="18" charset="0"/>
              </a:rPr>
              <a:t>0&lt;k&lt;1</a:t>
            </a:r>
          </a:p>
        </p:txBody>
      </p:sp>
      <p:sp>
        <p:nvSpPr>
          <p:cNvPr id="754729" name="Text Box 41"/>
          <p:cNvSpPr txBox="1">
            <a:spLocks noChangeArrowheads="1"/>
          </p:cNvSpPr>
          <p:nvPr/>
        </p:nvSpPr>
        <p:spPr bwMode="auto">
          <a:xfrm>
            <a:off x="1333500" y="1460500"/>
            <a:ext cx="267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400" b="1" i="1">
                <a:solidFill>
                  <a:srgbClr val="40458C"/>
                </a:solidFill>
                <a:latin typeface="Times New Roman" pitchFamily="18" charset="0"/>
              </a:rPr>
              <a:t>y = sin2x</a:t>
            </a:r>
            <a:endParaRPr lang="ru-RU" altLang="ru-RU" sz="24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54730" name="Text Box 42"/>
          <p:cNvSpPr txBox="1">
            <a:spLocks noChangeArrowheads="1"/>
          </p:cNvSpPr>
          <p:nvPr/>
        </p:nvSpPr>
        <p:spPr bwMode="auto">
          <a:xfrm>
            <a:off x="5511800" y="1460500"/>
            <a:ext cx="267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400" b="1" i="1">
                <a:solidFill>
                  <a:srgbClr val="40458C"/>
                </a:solidFill>
                <a:latin typeface="Times New Roman" pitchFamily="18" charset="0"/>
              </a:rPr>
              <a:t>y = sin(1/2x)</a:t>
            </a:r>
            <a:endParaRPr lang="ru-RU" altLang="ru-RU" sz="24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4884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54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5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5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54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54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54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0"/>
                                        <p:tgtEl>
                                          <p:spTgt spid="75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4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0"/>
                                        <p:tgtEl>
                                          <p:spTgt spid="75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54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471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471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4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4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4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54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5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5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5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54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5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54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54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0"/>
                                        <p:tgtEl>
                                          <p:spTgt spid="75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5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0"/>
                                        <p:tgtEl>
                                          <p:spTgt spid="75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54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5472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5472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54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54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54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54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54696" grpId="0" bld="series"/>
      <p:bldOleChart spid="754694" grpId="0" bld="series"/>
      <p:bldP spid="754699" grpId="0" animBg="1"/>
      <p:bldP spid="754700" grpId="0" animBg="1"/>
      <p:bldP spid="754701" grpId="0" animBg="1"/>
      <p:bldP spid="754702" grpId="0" animBg="1"/>
      <p:bldP spid="754703" grpId="0"/>
      <p:bldP spid="754704" grpId="0"/>
      <p:bldP spid="754705" grpId="0"/>
      <p:bldP spid="754706" grpId="0"/>
      <p:bldP spid="754715" grpId="0"/>
      <p:bldP spid="754716" grpId="0"/>
      <p:bldP spid="754717" grpId="0" build="allAtOnce" animBg="1"/>
      <p:bldP spid="754717" grpId="1" animBg="1"/>
      <p:bldP spid="754718" grpId="0" animBg="1"/>
      <p:bldP spid="754719" grpId="0"/>
      <p:bldP spid="754720" grpId="0"/>
      <p:bldP spid="754721" grpId="0" build="allAtOnce" animBg="1"/>
      <p:bldP spid="754721" grpId="1" animBg="1"/>
      <p:bldP spid="7547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7" name="Text Box 3"/>
          <p:cNvSpPr txBox="1">
            <a:spLocks noChangeArrowheads="1"/>
          </p:cNvSpPr>
          <p:nvPr/>
        </p:nvSpPr>
        <p:spPr bwMode="auto">
          <a:xfrm>
            <a:off x="825500" y="1041400"/>
            <a:ext cx="7480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 i="1" dirty="0" smtClean="0">
                <a:solidFill>
                  <a:srgbClr val="40458C"/>
                </a:solidFill>
                <a:latin typeface="Times New Roman" pitchFamily="18" charset="0"/>
              </a:rPr>
              <a:t> </a:t>
            </a:r>
            <a:r>
              <a:rPr lang="ru-RU" altLang="ru-RU" b="1" i="1" dirty="0">
                <a:solidFill>
                  <a:srgbClr val="40458C"/>
                </a:solidFill>
                <a:latin typeface="Times New Roman" pitchFamily="18" charset="0"/>
              </a:rPr>
              <a:t>Построить график функции у=</a:t>
            </a:r>
            <a:r>
              <a:rPr lang="en-US" altLang="ru-RU" b="1" i="1" dirty="0">
                <a:solidFill>
                  <a:srgbClr val="40458C"/>
                </a:solidFill>
                <a:latin typeface="Times New Roman" pitchFamily="18" charset="0"/>
              </a:rPr>
              <a:t>2+sinx</a:t>
            </a:r>
            <a:r>
              <a:rPr lang="ru-RU" altLang="ru-RU" b="1" i="1" dirty="0" smtClean="0">
                <a:solidFill>
                  <a:srgbClr val="40458C"/>
                </a:solidFill>
                <a:latin typeface="Times New Roman" pitchFamily="18" charset="0"/>
              </a:rPr>
              <a:t>.</a:t>
            </a:r>
            <a:endParaRPr lang="ru-RU" altLang="ru-RU" b="1" i="1" dirty="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53692" name="Rectangle 28"/>
          <p:cNvSpPr>
            <a:spLocks noGrp="1" noChangeArrowheads="1"/>
          </p:cNvSpPr>
          <p:nvPr>
            <p:ph type="title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ru-RU" sz="4000" b="1" dirty="0">
                <a:solidFill>
                  <a:srgbClr val="4038DE"/>
                </a:solidFill>
                <a:latin typeface="Times New Roman" pitchFamily="18" charset="0"/>
              </a:rPr>
              <a:t>Задание</a:t>
            </a:r>
            <a:endParaRPr lang="en-US" altLang="ru-RU" sz="4000" b="1" dirty="0">
              <a:solidFill>
                <a:srgbClr val="4038DE"/>
              </a:solidFill>
              <a:latin typeface="Times New Roman" pitchFamily="18" charset="0"/>
            </a:endParaRPr>
          </a:p>
        </p:txBody>
      </p:sp>
      <p:graphicFrame>
        <p:nvGraphicFramePr>
          <p:cNvPr id="753668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1752600"/>
          <a:ext cx="5549900" cy="367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8" name="Диаграмма" r:id="rId3" imgW="6076995" imgH="3391002" progId="Excel.Chart.8">
                  <p:embed/>
                </p:oleObj>
              </mc:Choice>
              <mc:Fallback>
                <p:oleObj name="Диаграмма" r:id="rId3" imgW="6076995" imgH="3391002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52600"/>
                        <a:ext cx="5549900" cy="367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3669" name="Line 5"/>
          <p:cNvSpPr>
            <a:spLocks noChangeShapeType="1"/>
          </p:cNvSpPr>
          <p:nvPr/>
        </p:nvSpPr>
        <p:spPr bwMode="auto">
          <a:xfrm flipH="1" flipV="1">
            <a:off x="1193800" y="1778000"/>
            <a:ext cx="12700" cy="34798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53670" name="Line 6"/>
          <p:cNvSpPr>
            <a:spLocks noChangeShapeType="1"/>
          </p:cNvSpPr>
          <p:nvPr/>
        </p:nvSpPr>
        <p:spPr bwMode="auto">
          <a:xfrm flipV="1">
            <a:off x="0" y="4102100"/>
            <a:ext cx="5651500" cy="127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53671" name="Text Box 7"/>
          <p:cNvSpPr txBox="1">
            <a:spLocks noChangeArrowheads="1"/>
          </p:cNvSpPr>
          <p:nvPr/>
        </p:nvSpPr>
        <p:spPr bwMode="auto">
          <a:xfrm>
            <a:off x="825500" y="1701800"/>
            <a:ext cx="40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53672" name="Text Box 8"/>
          <p:cNvSpPr txBox="1">
            <a:spLocks noChangeArrowheads="1"/>
          </p:cNvSpPr>
          <p:nvPr/>
        </p:nvSpPr>
        <p:spPr bwMode="auto">
          <a:xfrm>
            <a:off x="5511800" y="4114800"/>
            <a:ext cx="40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53673" name="Rectangle 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53674" name="Object 10"/>
          <p:cNvGraphicFramePr>
            <a:graphicFrameLocks noChangeAspect="1"/>
          </p:cNvGraphicFramePr>
          <p:nvPr/>
        </p:nvGraphicFramePr>
        <p:xfrm>
          <a:off x="177800" y="4135438"/>
          <a:ext cx="2762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9" name="Формула" r:id="rId5" imgW="279279" imgH="393529" progId="Equation.3">
                  <p:embed/>
                </p:oleObj>
              </mc:Choice>
              <mc:Fallback>
                <p:oleObj name="Формула" r:id="rId5" imgW="27927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" y="4135438"/>
                        <a:ext cx="2762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3675" name="Rectangle 1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53676" name="Object 12"/>
          <p:cNvGraphicFramePr>
            <a:graphicFrameLocks noChangeAspect="1"/>
          </p:cNvGraphicFramePr>
          <p:nvPr/>
        </p:nvGraphicFramePr>
        <p:xfrm>
          <a:off x="1892300" y="4135438"/>
          <a:ext cx="1619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0" name="Формула" r:id="rId7" imgW="164957" imgH="393359" progId="Equation.3">
                  <p:embed/>
                </p:oleObj>
              </mc:Choice>
              <mc:Fallback>
                <p:oleObj name="Формула" r:id="rId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2300" y="4135438"/>
                        <a:ext cx="1619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3677" name="Rectangle 13"/>
          <p:cNvSpPr>
            <a:spLocks noChangeArrowheads="1"/>
          </p:cNvSpPr>
          <p:nvPr/>
        </p:nvSpPr>
        <p:spPr bwMode="auto">
          <a:xfrm>
            <a:off x="0" y="33575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53678" name="Object 14"/>
          <p:cNvGraphicFramePr>
            <a:graphicFrameLocks noChangeAspect="1"/>
          </p:cNvGraphicFramePr>
          <p:nvPr/>
        </p:nvGraphicFramePr>
        <p:xfrm>
          <a:off x="2730500" y="42465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1" name="Формула" r:id="rId9" imgW="139700" imgH="139700" progId="Equation.3">
                  <p:embed/>
                </p:oleObj>
              </mc:Choice>
              <mc:Fallback>
                <p:oleObj name="Формула" r:id="rId9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0" y="42465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3679" name="Rectangle 15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53680" name="Object 16"/>
          <p:cNvGraphicFramePr>
            <a:graphicFrameLocks noChangeAspect="1"/>
          </p:cNvGraphicFramePr>
          <p:nvPr/>
        </p:nvGraphicFramePr>
        <p:xfrm>
          <a:off x="3467100" y="4122738"/>
          <a:ext cx="238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2" name="Формула" r:id="rId11" imgW="241195" imgH="393529" progId="Equation.3">
                  <p:embed/>
                </p:oleObj>
              </mc:Choice>
              <mc:Fallback>
                <p:oleObj name="Формула" r:id="rId11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100" y="4122738"/>
                        <a:ext cx="2381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3681" name="Rectangle 17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53682" name="Object 18"/>
          <p:cNvGraphicFramePr>
            <a:graphicFrameLocks noChangeAspect="1"/>
          </p:cNvGraphicFramePr>
          <p:nvPr/>
        </p:nvGraphicFramePr>
        <p:xfrm>
          <a:off x="4394200" y="41767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3" name="Формула" r:id="rId13" imgW="228402" imgH="177646" progId="Equation.3">
                  <p:embed/>
                </p:oleObj>
              </mc:Choice>
              <mc:Fallback>
                <p:oleObj name="Формула" r:id="rId13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4200" y="41767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3686" name="Text Box 22"/>
          <p:cNvSpPr txBox="1">
            <a:spLocks noChangeArrowheads="1"/>
          </p:cNvSpPr>
          <p:nvPr/>
        </p:nvSpPr>
        <p:spPr bwMode="auto">
          <a:xfrm>
            <a:off x="2743200" y="4597400"/>
            <a:ext cx="2146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4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4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400" b="1" i="1">
                <a:solidFill>
                  <a:srgbClr val="40458C"/>
                </a:solidFill>
                <a:latin typeface="Times New Roman" pitchFamily="18" charset="0"/>
              </a:rPr>
              <a:t>sinx</a:t>
            </a:r>
            <a:endParaRPr lang="ru-RU" altLang="ru-RU" sz="24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53687" name="Text Box 23"/>
          <p:cNvSpPr txBox="1">
            <a:spLocks noChangeArrowheads="1"/>
          </p:cNvSpPr>
          <p:nvPr/>
        </p:nvSpPr>
        <p:spPr bwMode="auto">
          <a:xfrm>
            <a:off x="2946400" y="2501900"/>
            <a:ext cx="1346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FF3300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FF3300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FF3300"/>
                </a:solidFill>
                <a:latin typeface="Times New Roman" pitchFamily="18" charset="0"/>
              </a:rPr>
              <a:t>2</a:t>
            </a:r>
            <a:r>
              <a:rPr lang="ru-RU" altLang="ru-RU" sz="2000" b="1" i="1">
                <a:solidFill>
                  <a:srgbClr val="FF3300"/>
                </a:solidFill>
                <a:latin typeface="Times New Roman" pitchFamily="18" charset="0"/>
              </a:rPr>
              <a:t>+</a:t>
            </a:r>
            <a:r>
              <a:rPr lang="en-US" altLang="ru-RU" sz="2000" b="1" i="1">
                <a:solidFill>
                  <a:srgbClr val="FF3300"/>
                </a:solidFill>
                <a:latin typeface="Times New Roman" pitchFamily="18" charset="0"/>
              </a:rPr>
              <a:t>sinx</a:t>
            </a:r>
            <a:endParaRPr lang="ru-RU" altLang="ru-RU" sz="20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1799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5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5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5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5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5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5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5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5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5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0"/>
                                        <p:tgtEl>
                                          <p:spTgt spid="75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5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0"/>
                                        <p:tgtEl>
                                          <p:spTgt spid="75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5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53668" grpId="0" bld="series"/>
      <p:bldP spid="753669" grpId="0" animBg="1"/>
      <p:bldP spid="753670" grpId="0" animBg="1"/>
      <p:bldP spid="753671" grpId="0"/>
      <p:bldP spid="753672" grpId="0"/>
      <p:bldP spid="753686" grpId="0"/>
      <p:bldP spid="7536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Мордкович А.Г. 10-11 класс</a:t>
            </a:r>
            <a:br>
              <a:rPr lang="ru-RU" dirty="0" smtClean="0"/>
            </a:br>
            <a:r>
              <a:rPr lang="ru-RU" sz="2000" b="1" dirty="0" smtClean="0"/>
              <a:t>литература: Мультимедийное приложение «Планета».                        Уроки алгебры. Функции: графики и свойства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200" dirty="0" smtClean="0"/>
              <a:t>Домашнее задание 13.7 в,г:13.11.в,г: 13.15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11171918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406" name="Rectangle 5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0338"/>
            <a:ext cx="82296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ru-RU" sz="4000" b="1">
                <a:solidFill>
                  <a:srgbClr val="4038DE"/>
                </a:solidFill>
                <a:latin typeface="Times New Roman" pitchFamily="18" charset="0"/>
              </a:rPr>
              <a:t>Сдвиг вдоль оси ординат</a:t>
            </a:r>
            <a:endParaRPr lang="en-US" altLang="ru-RU" sz="4000" b="1">
              <a:solidFill>
                <a:srgbClr val="4038DE"/>
              </a:solidFill>
              <a:latin typeface="Times New Roman" pitchFamily="18" charset="0"/>
            </a:endParaRPr>
          </a:p>
        </p:txBody>
      </p:sp>
      <p:graphicFrame>
        <p:nvGraphicFramePr>
          <p:cNvPr id="740357" name="Object 5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1452563"/>
          <a:ext cx="4117975" cy="388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" name="Диаграмма" r:id="rId3" imgW="4362584" imgH="4048105" progId="Excel.Chart.8">
                  <p:embed/>
                </p:oleObj>
              </mc:Choice>
              <mc:Fallback>
                <p:oleObj name="Диаграмма" r:id="rId3" imgW="4362584" imgH="4048105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52563"/>
                        <a:ext cx="4117975" cy="3887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61" name="Object 9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959350" y="1430338"/>
          <a:ext cx="4184650" cy="399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Диаграмма" r:id="rId5" imgW="4210184" imgH="3428932" progId="Excel.Chart.8">
                  <p:embed/>
                </p:oleObj>
              </mc:Choice>
              <mc:Fallback>
                <p:oleObj name="Диаграмма" r:id="rId5" imgW="4210184" imgH="3428932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9350" y="1430338"/>
                        <a:ext cx="4184650" cy="3992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0359" name="Text Box 7"/>
          <p:cNvSpPr txBox="1">
            <a:spLocks noChangeArrowheads="1"/>
          </p:cNvSpPr>
          <p:nvPr/>
        </p:nvSpPr>
        <p:spPr bwMode="auto">
          <a:xfrm>
            <a:off x="0" y="952500"/>
            <a:ext cx="4686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Построить график функции у=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sinx+2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60" name="Text Box 8"/>
          <p:cNvSpPr txBox="1">
            <a:spLocks noChangeArrowheads="1"/>
          </p:cNvSpPr>
          <p:nvPr/>
        </p:nvSpPr>
        <p:spPr bwMode="auto">
          <a:xfrm>
            <a:off x="4457700" y="965200"/>
            <a:ext cx="4686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Построить график функции у=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sinx-2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64" name="Line 12"/>
          <p:cNvSpPr>
            <a:spLocks noChangeShapeType="1"/>
          </p:cNvSpPr>
          <p:nvPr/>
        </p:nvSpPr>
        <p:spPr bwMode="auto">
          <a:xfrm flipV="1">
            <a:off x="0" y="3692525"/>
            <a:ext cx="41529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65" name="Line 13"/>
          <p:cNvSpPr>
            <a:spLocks noChangeShapeType="1"/>
          </p:cNvSpPr>
          <p:nvPr/>
        </p:nvSpPr>
        <p:spPr bwMode="auto">
          <a:xfrm flipV="1">
            <a:off x="4657725" y="2784475"/>
            <a:ext cx="41529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66" name="Line 14"/>
          <p:cNvSpPr>
            <a:spLocks noChangeShapeType="1"/>
          </p:cNvSpPr>
          <p:nvPr/>
        </p:nvSpPr>
        <p:spPr bwMode="auto">
          <a:xfrm flipV="1">
            <a:off x="857250" y="1460500"/>
            <a:ext cx="0" cy="32893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67" name="Line 15"/>
          <p:cNvSpPr>
            <a:spLocks noChangeShapeType="1"/>
          </p:cNvSpPr>
          <p:nvPr/>
        </p:nvSpPr>
        <p:spPr bwMode="auto">
          <a:xfrm flipV="1">
            <a:off x="5413375" y="1447800"/>
            <a:ext cx="0" cy="32893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68" name="Text Box 16"/>
          <p:cNvSpPr txBox="1">
            <a:spLocks noChangeArrowheads="1"/>
          </p:cNvSpPr>
          <p:nvPr/>
        </p:nvSpPr>
        <p:spPr bwMode="auto">
          <a:xfrm>
            <a:off x="520700" y="1346200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90A13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40369" name="Text Box 17"/>
          <p:cNvSpPr txBox="1">
            <a:spLocks noChangeArrowheads="1"/>
          </p:cNvSpPr>
          <p:nvPr/>
        </p:nvSpPr>
        <p:spPr bwMode="auto">
          <a:xfrm>
            <a:off x="5092700" y="1346200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90A13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40370" name="Text Box 18"/>
          <p:cNvSpPr txBox="1">
            <a:spLocks noChangeArrowheads="1"/>
          </p:cNvSpPr>
          <p:nvPr/>
        </p:nvSpPr>
        <p:spPr bwMode="auto">
          <a:xfrm>
            <a:off x="4010025" y="3673475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90A13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40371" name="Text Box 19"/>
          <p:cNvSpPr txBox="1">
            <a:spLocks noChangeArrowheads="1"/>
          </p:cNvSpPr>
          <p:nvPr/>
        </p:nvSpPr>
        <p:spPr bwMode="auto">
          <a:xfrm>
            <a:off x="8597900" y="2730500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90A13"/>
                </a:solidFill>
                <a:latin typeface="Century Schoolbook" pitchFamily="18" charset="0"/>
              </a:rPr>
              <a:t>Х</a:t>
            </a:r>
          </a:p>
        </p:txBody>
      </p:sp>
      <p:sp>
        <p:nvSpPr>
          <p:cNvPr id="740372" name="Oval 20"/>
          <p:cNvSpPr>
            <a:spLocks noChangeArrowheads="1"/>
          </p:cNvSpPr>
          <p:nvPr/>
        </p:nvSpPr>
        <p:spPr bwMode="auto">
          <a:xfrm>
            <a:off x="803275" y="36322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73" name="Oval 21"/>
          <p:cNvSpPr>
            <a:spLocks noChangeArrowheads="1"/>
          </p:cNvSpPr>
          <p:nvPr/>
        </p:nvSpPr>
        <p:spPr bwMode="auto">
          <a:xfrm>
            <a:off x="1339850" y="307975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74" name="Oval 22"/>
          <p:cNvSpPr>
            <a:spLocks noChangeArrowheads="1"/>
          </p:cNvSpPr>
          <p:nvPr/>
        </p:nvSpPr>
        <p:spPr bwMode="auto">
          <a:xfrm>
            <a:off x="1936750" y="363855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75" name="Oval 23"/>
          <p:cNvSpPr>
            <a:spLocks noChangeArrowheads="1"/>
          </p:cNvSpPr>
          <p:nvPr/>
        </p:nvSpPr>
        <p:spPr bwMode="auto">
          <a:xfrm>
            <a:off x="2486025" y="42132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76" name="Oval 24"/>
          <p:cNvSpPr>
            <a:spLocks noChangeArrowheads="1"/>
          </p:cNvSpPr>
          <p:nvPr/>
        </p:nvSpPr>
        <p:spPr bwMode="auto">
          <a:xfrm>
            <a:off x="3632200" y="307975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77" name="Oval 25"/>
          <p:cNvSpPr>
            <a:spLocks noChangeArrowheads="1"/>
          </p:cNvSpPr>
          <p:nvPr/>
        </p:nvSpPr>
        <p:spPr bwMode="auto">
          <a:xfrm>
            <a:off x="3054350" y="36417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0378" name="Object 26"/>
          <p:cNvGraphicFramePr>
            <a:graphicFrameLocks noChangeAspect="1"/>
          </p:cNvGraphicFramePr>
          <p:nvPr/>
        </p:nvGraphicFramePr>
        <p:xfrm>
          <a:off x="1889125" y="38147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2" name="Формула" r:id="rId7" imgW="139700" imgH="139700" progId="Equation.3">
                  <p:embed/>
                </p:oleObj>
              </mc:Choice>
              <mc:Fallback>
                <p:oleObj name="Формула" r:id="rId7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9125" y="38147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80" name="Object 28"/>
          <p:cNvGraphicFramePr>
            <a:graphicFrameLocks noChangeAspect="1"/>
          </p:cNvGraphicFramePr>
          <p:nvPr/>
        </p:nvGraphicFramePr>
        <p:xfrm>
          <a:off x="3032125" y="37830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Формула" r:id="rId9" imgW="228402" imgH="177646" progId="Equation.3">
                  <p:embed/>
                </p:oleObj>
              </mc:Choice>
              <mc:Fallback>
                <p:oleObj name="Формула" r:id="rId9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2125" y="37830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82" name="Object 30"/>
          <p:cNvGraphicFramePr>
            <a:graphicFrameLocks noChangeAspect="1"/>
          </p:cNvGraphicFramePr>
          <p:nvPr/>
        </p:nvGraphicFramePr>
        <p:xfrm>
          <a:off x="7645400" y="2840038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Формула" r:id="rId11" imgW="228402" imgH="177646" progId="Equation.3">
                  <p:embed/>
                </p:oleObj>
              </mc:Choice>
              <mc:Fallback>
                <p:oleObj name="Формула" r:id="rId11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5400" y="2840038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84" name="Object 32"/>
          <p:cNvGraphicFramePr>
            <a:graphicFrameLocks noChangeAspect="1"/>
          </p:cNvGraphicFramePr>
          <p:nvPr/>
        </p:nvGraphicFramePr>
        <p:xfrm>
          <a:off x="6413500" y="2852738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Формула" r:id="rId12" imgW="139700" imgH="139700" progId="Equation.3">
                  <p:embed/>
                </p:oleObj>
              </mc:Choice>
              <mc:Fallback>
                <p:oleObj name="Формула" r:id="rId12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0" y="2852738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0386" name="Oval 34"/>
          <p:cNvSpPr>
            <a:spLocks noChangeArrowheads="1"/>
          </p:cNvSpPr>
          <p:nvPr/>
        </p:nvSpPr>
        <p:spPr bwMode="auto">
          <a:xfrm>
            <a:off x="5353050" y="273685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87" name="Oval 35"/>
          <p:cNvSpPr>
            <a:spLocks noChangeArrowheads="1"/>
          </p:cNvSpPr>
          <p:nvPr/>
        </p:nvSpPr>
        <p:spPr bwMode="auto">
          <a:xfrm>
            <a:off x="5918200" y="20288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88" name="Oval 36"/>
          <p:cNvSpPr>
            <a:spLocks noChangeArrowheads="1"/>
          </p:cNvSpPr>
          <p:nvPr/>
        </p:nvSpPr>
        <p:spPr bwMode="auto">
          <a:xfrm>
            <a:off x="6502400" y="273685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89" name="Oval 37"/>
          <p:cNvSpPr>
            <a:spLocks noChangeArrowheads="1"/>
          </p:cNvSpPr>
          <p:nvPr/>
        </p:nvSpPr>
        <p:spPr bwMode="auto">
          <a:xfrm>
            <a:off x="7642225" y="27400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90" name="Oval 38"/>
          <p:cNvSpPr>
            <a:spLocks noChangeArrowheads="1"/>
          </p:cNvSpPr>
          <p:nvPr/>
        </p:nvSpPr>
        <p:spPr bwMode="auto">
          <a:xfrm>
            <a:off x="7080250" y="34544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91" name="Oval 39"/>
          <p:cNvSpPr>
            <a:spLocks noChangeArrowheads="1"/>
          </p:cNvSpPr>
          <p:nvPr/>
        </p:nvSpPr>
        <p:spPr bwMode="auto">
          <a:xfrm>
            <a:off x="8213725" y="20288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92" name="Rectangle 40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1390650" y="5095875"/>
            <a:ext cx="2374900" cy="709613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4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Сдвиг вниз</a:t>
            </a:r>
          </a:p>
        </p:txBody>
      </p:sp>
      <p:sp>
        <p:nvSpPr>
          <p:cNvPr id="740393" name="WordArt 41"/>
          <p:cNvSpPr>
            <a:spLocks noChangeAspect="1" noChangeArrowheads="1" noChangeShapeType="1" noTextEdit="1"/>
          </p:cNvSpPr>
          <p:nvPr/>
        </p:nvSpPr>
        <p:spPr bwMode="auto">
          <a:xfrm>
            <a:off x="333375" y="5251450"/>
            <a:ext cx="698500" cy="187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-</a:t>
            </a:r>
          </a:p>
        </p:txBody>
      </p:sp>
      <p:sp>
        <p:nvSpPr>
          <p:cNvPr id="740394" name="Rectangle 42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154738" y="5087938"/>
            <a:ext cx="2374900" cy="7096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4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Сдвиг вверх</a:t>
            </a:r>
          </a:p>
        </p:txBody>
      </p:sp>
      <p:sp>
        <p:nvSpPr>
          <p:cNvPr id="740395" name="WordArt 43"/>
          <p:cNvSpPr>
            <a:spLocks noChangeAspect="1" noChangeArrowheads="1" noChangeShapeType="1" noTextEdit="1"/>
          </p:cNvSpPr>
          <p:nvPr/>
        </p:nvSpPr>
        <p:spPr bwMode="auto">
          <a:xfrm>
            <a:off x="5014913" y="5159375"/>
            <a:ext cx="701675" cy="554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+</a:t>
            </a:r>
          </a:p>
        </p:txBody>
      </p:sp>
      <p:sp>
        <p:nvSpPr>
          <p:cNvPr id="740399" name="Text Box 47"/>
          <p:cNvSpPr txBox="1">
            <a:spLocks noChangeArrowheads="1"/>
          </p:cNvSpPr>
          <p:nvPr/>
        </p:nvSpPr>
        <p:spPr bwMode="auto">
          <a:xfrm>
            <a:off x="2787650" y="3949700"/>
            <a:ext cx="927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400" name="Text Box 48"/>
          <p:cNvSpPr txBox="1">
            <a:spLocks noChangeArrowheads="1"/>
          </p:cNvSpPr>
          <p:nvPr/>
        </p:nvSpPr>
        <p:spPr bwMode="auto">
          <a:xfrm>
            <a:off x="1981200" y="1993900"/>
            <a:ext cx="1346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FF3300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FF3300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FF3300"/>
                </a:solidFill>
                <a:latin typeface="Times New Roman" pitchFamily="18" charset="0"/>
              </a:rPr>
              <a:t>sinx+2</a:t>
            </a:r>
            <a:endParaRPr lang="ru-RU" altLang="ru-RU" sz="20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740401" name="Text Box 49"/>
          <p:cNvSpPr txBox="1">
            <a:spLocks noChangeArrowheads="1"/>
          </p:cNvSpPr>
          <p:nvPr/>
        </p:nvSpPr>
        <p:spPr bwMode="auto">
          <a:xfrm>
            <a:off x="6483350" y="2133600"/>
            <a:ext cx="927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402" name="Text Box 50"/>
          <p:cNvSpPr txBox="1">
            <a:spLocks noChangeArrowheads="1"/>
          </p:cNvSpPr>
          <p:nvPr/>
        </p:nvSpPr>
        <p:spPr bwMode="auto">
          <a:xfrm>
            <a:off x="7464425" y="3911600"/>
            <a:ext cx="1346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BC7724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BC7724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BC7724"/>
                </a:solidFill>
                <a:latin typeface="Times New Roman" pitchFamily="18" charset="0"/>
              </a:rPr>
              <a:t>sinx-2</a:t>
            </a:r>
            <a:endParaRPr lang="ru-RU" altLang="ru-RU" sz="2000" b="1" i="1">
              <a:solidFill>
                <a:srgbClr val="BC7724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6294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40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4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40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40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0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40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4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40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40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40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40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40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0"/>
                                        <p:tgtEl>
                                          <p:spTgt spid="74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40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333E-6 L 0.00104 -0.1666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740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833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00105 -0.1694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740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847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07407E-6 L -0.00208 -0.16945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740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847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4444E-6 L -5.55556E-7 -0.16667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740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3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 L -3.33333E-6 -0.16944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740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L 2.22222E-6 -0.16806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740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0"/>
                                        <p:tgtEl>
                                          <p:spTgt spid="74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40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740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740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740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740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740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500"/>
                                        <p:tgtEl>
                                          <p:spTgt spid="740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74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740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40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74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4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74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740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740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74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740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740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740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740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0"/>
                                        <p:tgtEl>
                                          <p:spTgt spid="74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740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-2.22222E-6 0.10879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740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4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2.22222E-6 0.10231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740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6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00104 0.10602 " pathEditMode="relative" rAng="0" ptsTypes="AA">
                                      <p:cBhvr>
                                        <p:cTn id="179" dur="2000" fill="hold"/>
                                        <p:tgtEl>
                                          <p:spTgt spid="740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301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-0.00104 0.10185 " pathEditMode="relative" rAng="0" ptsTypes="AA">
                                      <p:cBhvr>
                                        <p:cTn id="181" dur="2000" fill="hold"/>
                                        <p:tgtEl>
                                          <p:spTgt spid="740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093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L -0.00104 0.10324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740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162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6296E-6 L 5.55556E-7 0.1037 " pathEditMode="relative" rAng="0" ptsTypes="AA">
                                      <p:cBhvr>
                                        <p:cTn id="185" dur="2000" fill="hold"/>
                                        <p:tgtEl>
                                          <p:spTgt spid="740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0"/>
                                        <p:tgtEl>
                                          <p:spTgt spid="74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74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500"/>
                                        <p:tgtEl>
                                          <p:spTgt spid="740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1" dur="500"/>
                                        <p:tgtEl>
                                          <p:spTgt spid="740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4" dur="500"/>
                                        <p:tgtEl>
                                          <p:spTgt spid="740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7" dur="500"/>
                                        <p:tgtEl>
                                          <p:spTgt spid="740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0" dur="500"/>
                                        <p:tgtEl>
                                          <p:spTgt spid="740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3" dur="500"/>
                                        <p:tgtEl>
                                          <p:spTgt spid="740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740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740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74039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74039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740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740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740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740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74039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74039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740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740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40357" grpId="0" bld="series"/>
      <p:bldOleChart spid="740361" grpId="0" bld="series"/>
      <p:bldP spid="740364" grpId="0" animBg="1"/>
      <p:bldP spid="740365" grpId="0" animBg="1"/>
      <p:bldP spid="740366" grpId="0" animBg="1"/>
      <p:bldP spid="740367" grpId="0" animBg="1"/>
      <p:bldP spid="740368" grpId="0"/>
      <p:bldP spid="740369" grpId="0"/>
      <p:bldP spid="740370" grpId="0"/>
      <p:bldP spid="740371" grpId="0"/>
      <p:bldP spid="740372" grpId="0" animBg="1"/>
      <p:bldP spid="740372" grpId="1" animBg="1"/>
      <p:bldP spid="740372" grpId="2" animBg="1"/>
      <p:bldP spid="740373" grpId="0" animBg="1"/>
      <p:bldP spid="740373" grpId="1" animBg="1"/>
      <p:bldP spid="740373" grpId="2" animBg="1"/>
      <p:bldP spid="740374" grpId="0" animBg="1"/>
      <p:bldP spid="740374" grpId="1" animBg="1"/>
      <p:bldP spid="740374" grpId="2" animBg="1"/>
      <p:bldP spid="740375" grpId="0" animBg="1"/>
      <p:bldP spid="740375" grpId="1" animBg="1"/>
      <p:bldP spid="740375" grpId="2" animBg="1"/>
      <p:bldP spid="740376" grpId="0" animBg="1"/>
      <p:bldP spid="740376" grpId="1" animBg="1"/>
      <p:bldP spid="740376" grpId="2" animBg="1"/>
      <p:bldP spid="740377" grpId="0" animBg="1"/>
      <p:bldP spid="740377" grpId="1" animBg="1"/>
      <p:bldP spid="740377" grpId="2" animBg="1"/>
      <p:bldP spid="740386" grpId="0" animBg="1"/>
      <p:bldP spid="740386" grpId="1" animBg="1"/>
      <p:bldP spid="740386" grpId="2" animBg="1"/>
      <p:bldP spid="740387" grpId="0" animBg="1"/>
      <p:bldP spid="740387" grpId="1" animBg="1"/>
      <p:bldP spid="740387" grpId="2" animBg="1"/>
      <p:bldP spid="740388" grpId="0" animBg="1"/>
      <p:bldP spid="740388" grpId="1" animBg="1"/>
      <p:bldP spid="740388" grpId="2" animBg="1"/>
      <p:bldP spid="740389" grpId="0" animBg="1"/>
      <p:bldP spid="740389" grpId="1" animBg="1"/>
      <p:bldP spid="740389" grpId="2" animBg="1"/>
      <p:bldP spid="740390" grpId="0" animBg="1"/>
      <p:bldP spid="740390" grpId="1" animBg="1"/>
      <p:bldP spid="740390" grpId="2" animBg="1"/>
      <p:bldP spid="740391" grpId="0" animBg="1"/>
      <p:bldP spid="740391" grpId="1" animBg="1"/>
      <p:bldP spid="740391" grpId="2" animBg="1"/>
      <p:bldP spid="740392" grpId="0" build="p" animBg="1" autoUpdateAnimBg="0" advAuto="0"/>
      <p:bldP spid="740393" grpId="0" animBg="1"/>
      <p:bldP spid="740394" grpId="0" build="p" animBg="1" autoUpdateAnimBg="0" advAuto="0"/>
      <p:bldP spid="740395" grpId="0" animBg="1"/>
      <p:bldP spid="740399" grpId="0"/>
      <p:bldP spid="740400" grpId="0"/>
      <p:bldP spid="740401" grpId="0"/>
      <p:bldP spid="74040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29" name="Object 49"/>
          <p:cNvGraphicFramePr>
            <a:graphicFrameLocks noChangeAspect="1"/>
          </p:cNvGraphicFramePr>
          <p:nvPr/>
        </p:nvGraphicFramePr>
        <p:xfrm>
          <a:off x="25400" y="1373188"/>
          <a:ext cx="4356100" cy="378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8" name="Диаграмма" r:id="rId3" imgW="4409918" imgH="3771753" progId="Excel.Chart.8">
                  <p:embed/>
                </p:oleObj>
              </mc:Choice>
              <mc:Fallback>
                <p:oleObj name="Диаграмма" r:id="rId3" imgW="4409918" imgH="3771753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" y="1373188"/>
                        <a:ext cx="4356100" cy="378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30" name="Line 50"/>
          <p:cNvSpPr>
            <a:spLocks noChangeShapeType="1"/>
          </p:cNvSpPr>
          <p:nvPr/>
        </p:nvSpPr>
        <p:spPr bwMode="auto">
          <a:xfrm>
            <a:off x="0" y="2997200"/>
            <a:ext cx="45212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graphicFrame>
        <p:nvGraphicFramePr>
          <p:cNvPr id="737331" name="Object 51"/>
          <p:cNvGraphicFramePr>
            <a:graphicFrameLocks noChangeAspect="1"/>
          </p:cNvGraphicFramePr>
          <p:nvPr/>
        </p:nvGraphicFramePr>
        <p:xfrm>
          <a:off x="4635500" y="1284288"/>
          <a:ext cx="4419600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" name="Диаграмма" r:id="rId5" imgW="4409918" imgH="3771753" progId="Excel.Chart.8">
                  <p:embed/>
                </p:oleObj>
              </mc:Choice>
              <mc:Fallback>
                <p:oleObj name="Диаграмма" r:id="rId5" imgW="4409918" imgH="3771753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0" y="1284288"/>
                        <a:ext cx="4419600" cy="373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32" name="Text Box 52"/>
          <p:cNvSpPr txBox="1">
            <a:spLocks noChangeArrowheads="1"/>
          </p:cNvSpPr>
          <p:nvPr/>
        </p:nvSpPr>
        <p:spPr bwMode="auto">
          <a:xfrm>
            <a:off x="723900" y="825500"/>
            <a:ext cx="290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у=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cos(x-2).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33" name="Text Box 53"/>
          <p:cNvSpPr txBox="1">
            <a:spLocks noChangeArrowheads="1"/>
          </p:cNvSpPr>
          <p:nvPr/>
        </p:nvSpPr>
        <p:spPr bwMode="auto">
          <a:xfrm>
            <a:off x="5245100" y="850900"/>
            <a:ext cx="2755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у=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cos(x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+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2)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34" name="Line 54"/>
          <p:cNvSpPr>
            <a:spLocks noChangeShapeType="1"/>
          </p:cNvSpPr>
          <p:nvPr/>
        </p:nvSpPr>
        <p:spPr bwMode="auto">
          <a:xfrm flipV="1">
            <a:off x="927100" y="1371600"/>
            <a:ext cx="0" cy="30226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35" name="Line 55"/>
          <p:cNvSpPr>
            <a:spLocks noChangeShapeType="1"/>
          </p:cNvSpPr>
          <p:nvPr/>
        </p:nvSpPr>
        <p:spPr bwMode="auto">
          <a:xfrm flipV="1">
            <a:off x="5448300" y="1358900"/>
            <a:ext cx="0" cy="30226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36" name="Line 56"/>
          <p:cNvSpPr>
            <a:spLocks noChangeShapeType="1"/>
          </p:cNvSpPr>
          <p:nvPr/>
        </p:nvSpPr>
        <p:spPr bwMode="auto">
          <a:xfrm>
            <a:off x="4597400" y="2959100"/>
            <a:ext cx="45212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37" name="Text Box 57"/>
          <p:cNvSpPr txBox="1">
            <a:spLocks noChangeArrowheads="1"/>
          </p:cNvSpPr>
          <p:nvPr/>
        </p:nvSpPr>
        <p:spPr bwMode="auto">
          <a:xfrm>
            <a:off x="609600" y="1257300"/>
            <a:ext cx="368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37338" name="Text Box 58"/>
          <p:cNvSpPr txBox="1">
            <a:spLocks noChangeArrowheads="1"/>
          </p:cNvSpPr>
          <p:nvPr/>
        </p:nvSpPr>
        <p:spPr bwMode="auto">
          <a:xfrm>
            <a:off x="4267200" y="2946400"/>
            <a:ext cx="368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37339" name="Text Box 59"/>
          <p:cNvSpPr txBox="1">
            <a:spLocks noChangeArrowheads="1"/>
          </p:cNvSpPr>
          <p:nvPr/>
        </p:nvSpPr>
        <p:spPr bwMode="auto">
          <a:xfrm>
            <a:off x="5054600" y="1257300"/>
            <a:ext cx="368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37340" name="Text Box 60"/>
          <p:cNvSpPr txBox="1">
            <a:spLocks noChangeArrowheads="1"/>
          </p:cNvSpPr>
          <p:nvPr/>
        </p:nvSpPr>
        <p:spPr bwMode="auto">
          <a:xfrm>
            <a:off x="8813800" y="2933700"/>
            <a:ext cx="368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graphicFrame>
        <p:nvGraphicFramePr>
          <p:cNvPr id="737341" name="Object 61"/>
          <p:cNvGraphicFramePr>
            <a:graphicFrameLocks noChangeAspect="1"/>
          </p:cNvGraphicFramePr>
          <p:nvPr/>
        </p:nvGraphicFramePr>
        <p:xfrm>
          <a:off x="2044700" y="30146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" name="Формула" r:id="rId7" imgW="139700" imgH="139700" progId="Equation.3">
                  <p:embed/>
                </p:oleObj>
              </mc:Choice>
              <mc:Fallback>
                <p:oleObj name="Формула" r:id="rId7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4700" y="30146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42" name="Object 62"/>
          <p:cNvGraphicFramePr>
            <a:graphicFrameLocks noChangeAspect="1"/>
          </p:cNvGraphicFramePr>
          <p:nvPr/>
        </p:nvGraphicFramePr>
        <p:xfrm>
          <a:off x="3200400" y="30083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" name="Формула" r:id="rId9" imgW="228402" imgH="177646" progId="Equation.3">
                  <p:embed/>
                </p:oleObj>
              </mc:Choice>
              <mc:Fallback>
                <p:oleObj name="Формула" r:id="rId9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0083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43" name="Oval 63"/>
          <p:cNvSpPr>
            <a:spLocks noChangeArrowheads="1"/>
          </p:cNvSpPr>
          <p:nvPr/>
        </p:nvSpPr>
        <p:spPr bwMode="auto">
          <a:xfrm>
            <a:off x="876300" y="20193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44" name="Oval 64"/>
          <p:cNvSpPr>
            <a:spLocks noChangeArrowheads="1"/>
          </p:cNvSpPr>
          <p:nvPr/>
        </p:nvSpPr>
        <p:spPr bwMode="auto">
          <a:xfrm>
            <a:off x="1257300" y="24892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45" name="Oval 65"/>
          <p:cNvSpPr>
            <a:spLocks noChangeArrowheads="1"/>
          </p:cNvSpPr>
          <p:nvPr/>
        </p:nvSpPr>
        <p:spPr bwMode="auto">
          <a:xfrm>
            <a:off x="1473200" y="29464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46" name="Oval 66"/>
          <p:cNvSpPr>
            <a:spLocks noChangeArrowheads="1"/>
          </p:cNvSpPr>
          <p:nvPr/>
        </p:nvSpPr>
        <p:spPr bwMode="auto">
          <a:xfrm>
            <a:off x="2044700" y="38481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47" name="Oval 67"/>
          <p:cNvSpPr>
            <a:spLocks noChangeArrowheads="1"/>
          </p:cNvSpPr>
          <p:nvPr/>
        </p:nvSpPr>
        <p:spPr bwMode="auto">
          <a:xfrm>
            <a:off x="2857500" y="24765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48" name="Oval 68"/>
          <p:cNvSpPr>
            <a:spLocks noChangeArrowheads="1"/>
          </p:cNvSpPr>
          <p:nvPr/>
        </p:nvSpPr>
        <p:spPr bwMode="auto">
          <a:xfrm>
            <a:off x="2654300" y="29337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49" name="Oval 69"/>
          <p:cNvSpPr>
            <a:spLocks noChangeArrowheads="1"/>
          </p:cNvSpPr>
          <p:nvPr/>
        </p:nvSpPr>
        <p:spPr bwMode="auto">
          <a:xfrm>
            <a:off x="2463800" y="33909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50" name="Oval 70"/>
          <p:cNvSpPr>
            <a:spLocks noChangeArrowheads="1"/>
          </p:cNvSpPr>
          <p:nvPr/>
        </p:nvSpPr>
        <p:spPr bwMode="auto">
          <a:xfrm>
            <a:off x="3251200" y="20320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51" name="Oval 71"/>
          <p:cNvSpPr>
            <a:spLocks noChangeArrowheads="1"/>
          </p:cNvSpPr>
          <p:nvPr/>
        </p:nvSpPr>
        <p:spPr bwMode="auto">
          <a:xfrm>
            <a:off x="1663700" y="33909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52" name="Oval 72"/>
          <p:cNvSpPr>
            <a:spLocks noChangeArrowheads="1"/>
          </p:cNvSpPr>
          <p:nvPr/>
        </p:nvSpPr>
        <p:spPr bwMode="auto">
          <a:xfrm>
            <a:off x="5410200" y="20066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53" name="Text Box 73"/>
          <p:cNvSpPr txBox="1">
            <a:spLocks noChangeArrowheads="1"/>
          </p:cNvSpPr>
          <p:nvPr/>
        </p:nvSpPr>
        <p:spPr bwMode="auto">
          <a:xfrm>
            <a:off x="3149600" y="3492500"/>
            <a:ext cx="1282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cosx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54" name="Text Box 74"/>
          <p:cNvSpPr txBox="1">
            <a:spLocks noChangeArrowheads="1"/>
          </p:cNvSpPr>
          <p:nvPr/>
        </p:nvSpPr>
        <p:spPr bwMode="auto">
          <a:xfrm>
            <a:off x="1892300" y="1676400"/>
            <a:ext cx="1587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cos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(</a:t>
            </a: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x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-</a:t>
            </a: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2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)</a:t>
            </a:r>
          </a:p>
        </p:txBody>
      </p:sp>
      <p:graphicFrame>
        <p:nvGraphicFramePr>
          <p:cNvPr id="737355" name="Object 75"/>
          <p:cNvGraphicFramePr>
            <a:graphicFrameLocks noChangeAspect="1"/>
          </p:cNvGraphicFramePr>
          <p:nvPr/>
        </p:nvGraphicFramePr>
        <p:xfrm>
          <a:off x="6604000" y="30019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" name="Формула" r:id="rId11" imgW="139700" imgH="139700" progId="Equation.3">
                  <p:embed/>
                </p:oleObj>
              </mc:Choice>
              <mc:Fallback>
                <p:oleObj name="Формула" r:id="rId11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4000" y="30019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56" name="Object 76"/>
          <p:cNvGraphicFramePr>
            <a:graphicFrameLocks noChangeAspect="1"/>
          </p:cNvGraphicFramePr>
          <p:nvPr/>
        </p:nvGraphicFramePr>
        <p:xfrm>
          <a:off x="7797800" y="29829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3" name="Формула" r:id="rId12" imgW="228402" imgH="177646" progId="Equation.3">
                  <p:embed/>
                </p:oleObj>
              </mc:Choice>
              <mc:Fallback>
                <p:oleObj name="Формула" r:id="rId12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7800" y="29829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57" name="Oval 77"/>
          <p:cNvSpPr>
            <a:spLocks noChangeArrowheads="1"/>
          </p:cNvSpPr>
          <p:nvPr/>
        </p:nvSpPr>
        <p:spPr bwMode="auto">
          <a:xfrm>
            <a:off x="8229600" y="24384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58" name="Oval 78"/>
          <p:cNvSpPr>
            <a:spLocks noChangeArrowheads="1"/>
          </p:cNvSpPr>
          <p:nvPr/>
        </p:nvSpPr>
        <p:spPr bwMode="auto">
          <a:xfrm>
            <a:off x="5791200" y="24384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59" name="Oval 79"/>
          <p:cNvSpPr>
            <a:spLocks noChangeArrowheads="1"/>
          </p:cNvSpPr>
          <p:nvPr/>
        </p:nvSpPr>
        <p:spPr bwMode="auto">
          <a:xfrm>
            <a:off x="6007100" y="29210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60" name="Oval 80"/>
          <p:cNvSpPr>
            <a:spLocks noChangeArrowheads="1"/>
          </p:cNvSpPr>
          <p:nvPr/>
        </p:nvSpPr>
        <p:spPr bwMode="auto">
          <a:xfrm>
            <a:off x="6197600" y="33401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61" name="Oval 81"/>
          <p:cNvSpPr>
            <a:spLocks noChangeArrowheads="1"/>
          </p:cNvSpPr>
          <p:nvPr/>
        </p:nvSpPr>
        <p:spPr bwMode="auto">
          <a:xfrm>
            <a:off x="6629400" y="38100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62" name="Oval 82"/>
          <p:cNvSpPr>
            <a:spLocks noChangeArrowheads="1"/>
          </p:cNvSpPr>
          <p:nvPr/>
        </p:nvSpPr>
        <p:spPr bwMode="auto">
          <a:xfrm>
            <a:off x="7023100" y="33528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63" name="Oval 83"/>
          <p:cNvSpPr>
            <a:spLocks noChangeArrowheads="1"/>
          </p:cNvSpPr>
          <p:nvPr/>
        </p:nvSpPr>
        <p:spPr bwMode="auto">
          <a:xfrm>
            <a:off x="7213600" y="29083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64" name="Oval 84"/>
          <p:cNvSpPr>
            <a:spLocks noChangeArrowheads="1"/>
          </p:cNvSpPr>
          <p:nvPr/>
        </p:nvSpPr>
        <p:spPr bwMode="auto">
          <a:xfrm>
            <a:off x="7429500" y="24384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65" name="Oval 85"/>
          <p:cNvSpPr>
            <a:spLocks noChangeArrowheads="1"/>
          </p:cNvSpPr>
          <p:nvPr/>
        </p:nvSpPr>
        <p:spPr bwMode="auto">
          <a:xfrm>
            <a:off x="7835900" y="20066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66" name="Text Box 86"/>
          <p:cNvSpPr txBox="1">
            <a:spLocks noChangeArrowheads="1"/>
          </p:cNvSpPr>
          <p:nvPr/>
        </p:nvSpPr>
        <p:spPr bwMode="auto">
          <a:xfrm>
            <a:off x="7874000" y="1587500"/>
            <a:ext cx="1270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cosx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67" name="Oval 87"/>
          <p:cNvSpPr>
            <a:spLocks noChangeArrowheads="1"/>
          </p:cNvSpPr>
          <p:nvPr/>
        </p:nvSpPr>
        <p:spPr bwMode="auto">
          <a:xfrm>
            <a:off x="8597900" y="3348038"/>
            <a:ext cx="114300" cy="106362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68" name="Oval 88"/>
          <p:cNvSpPr>
            <a:spLocks noChangeArrowheads="1"/>
          </p:cNvSpPr>
          <p:nvPr/>
        </p:nvSpPr>
        <p:spPr bwMode="auto">
          <a:xfrm>
            <a:off x="8394700" y="2908300"/>
            <a:ext cx="1270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7369" name="Text Box 89"/>
          <p:cNvSpPr txBox="1">
            <a:spLocks noChangeArrowheads="1"/>
          </p:cNvSpPr>
          <p:nvPr/>
        </p:nvSpPr>
        <p:spPr bwMode="auto">
          <a:xfrm>
            <a:off x="6743700" y="3898900"/>
            <a:ext cx="1752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cos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(</a:t>
            </a: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x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+</a:t>
            </a: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2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737370" name="Rectangle 90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122988" y="4916488"/>
            <a:ext cx="2794000" cy="7096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Сдвиг вправо</a:t>
            </a:r>
          </a:p>
        </p:txBody>
      </p:sp>
      <p:sp>
        <p:nvSpPr>
          <p:cNvPr id="737371" name="WordArt 91"/>
          <p:cNvSpPr>
            <a:spLocks noChangeAspect="1" noChangeArrowheads="1" noChangeShapeType="1" noTextEdit="1"/>
          </p:cNvSpPr>
          <p:nvPr/>
        </p:nvSpPr>
        <p:spPr bwMode="auto">
          <a:xfrm>
            <a:off x="5021263" y="5149850"/>
            <a:ext cx="828675" cy="222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-</a:t>
            </a:r>
          </a:p>
        </p:txBody>
      </p:sp>
      <p:sp>
        <p:nvSpPr>
          <p:cNvPr id="737372" name="Rectangle 92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1552575" y="4941888"/>
            <a:ext cx="2552700" cy="7096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Сдвиг влево</a:t>
            </a:r>
          </a:p>
        </p:txBody>
      </p:sp>
      <p:sp>
        <p:nvSpPr>
          <p:cNvPr id="737373" name="WordArt 93"/>
          <p:cNvSpPr>
            <a:spLocks noChangeAspect="1" noChangeArrowheads="1" noChangeShapeType="1" noTextEdit="1"/>
          </p:cNvSpPr>
          <p:nvPr/>
        </p:nvSpPr>
        <p:spPr bwMode="auto">
          <a:xfrm>
            <a:off x="206375" y="5040313"/>
            <a:ext cx="885825" cy="700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+</a:t>
            </a:r>
          </a:p>
        </p:txBody>
      </p:sp>
      <p:sp>
        <p:nvSpPr>
          <p:cNvPr id="737381" name="Rectangle 101"/>
          <p:cNvSpPr>
            <a:spLocks noGrp="1" noChangeArrowheads="1"/>
          </p:cNvSpPr>
          <p:nvPr>
            <p:ph type="title"/>
          </p:nvPr>
        </p:nvSpPr>
        <p:spPr>
          <a:xfrm>
            <a:off x="457200" y="236538"/>
            <a:ext cx="8229600" cy="590550"/>
          </a:xfrm>
        </p:spPr>
        <p:txBody>
          <a:bodyPr/>
          <a:lstStyle/>
          <a:p>
            <a:pPr algn="ctr"/>
            <a:r>
              <a:rPr lang="ru-RU" altLang="ru-RU" sz="3200"/>
              <a:t>Сдвиг вдоль оси абсцисс</a:t>
            </a:r>
            <a:endParaRPr lang="en-US" altLang="ru-RU" sz="3200"/>
          </a:p>
        </p:txBody>
      </p:sp>
    </p:spTree>
    <p:extLst>
      <p:ext uri="{BB962C8B-B14F-4D97-AF65-F5344CB8AC3E}">
        <p14:creationId xmlns:p14="http://schemas.microsoft.com/office/powerpoint/2010/main" val="38703608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7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37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3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37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37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37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37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37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37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3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3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3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3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3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3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3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0"/>
                                        <p:tgtEl>
                                          <p:spTgt spid="737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3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8195 0.0 " pathEditMode="relative" ptsTypes="AA">
                                      <p:cBhvr>
                                        <p:cTn id="81" dur="2000" fill="hold"/>
                                        <p:tgtEl>
                                          <p:spTgt spid="737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0.08472 -4.07407E-6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737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0.08194 -7.40741E-7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737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0.08194 1.48148E-6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737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8195 0.0 " pathEditMode="relative" ptsTypes="AA">
                                      <p:cBhvr>
                                        <p:cTn id="89" dur="2000" fill="hold"/>
                                        <p:tgtEl>
                                          <p:spTgt spid="737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8195 0.0 " pathEditMode="relative" ptsTypes="AA">
                                      <p:cBhvr>
                                        <p:cTn id="91" dur="2000" fill="hold"/>
                                        <p:tgtEl>
                                          <p:spTgt spid="737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8195 0.0 " pathEditMode="relative" ptsTypes="AA">
                                      <p:cBhvr>
                                        <p:cTn id="93" dur="2000" fill="hold"/>
                                        <p:tgtEl>
                                          <p:spTgt spid="737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22222E-6 L 0.08472 -2.22222E-6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737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8195 0.0 " pathEditMode="relative" ptsTypes="AA">
                                      <p:cBhvr>
                                        <p:cTn id="97" dur="2000" fill="hold"/>
                                        <p:tgtEl>
                                          <p:spTgt spid="737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0"/>
                                        <p:tgtEl>
                                          <p:spTgt spid="737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73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737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500"/>
                                        <p:tgtEl>
                                          <p:spTgt spid="737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37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9" dur="500"/>
                                        <p:tgtEl>
                                          <p:spTgt spid="737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737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500"/>
                                        <p:tgtEl>
                                          <p:spTgt spid="737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8" dur="500"/>
                                        <p:tgtEl>
                                          <p:spTgt spid="737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737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4" dur="500"/>
                                        <p:tgtEl>
                                          <p:spTgt spid="737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73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73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73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737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737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73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73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73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73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73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73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73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73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73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73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73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73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73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73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 nodeType="clickPar">
                      <p:stCondLst>
                        <p:cond delay="indefinite"/>
                      </p:stCondLst>
                      <p:childTnLst>
                        <p:par>
                          <p:cTn id="2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3000"/>
                                        <p:tgtEl>
                                          <p:spTgt spid="73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73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 nodeType="clickPar">
                      <p:stCondLst>
                        <p:cond delay="indefinite"/>
                      </p:stCondLst>
                      <p:childTnLst>
                        <p:par>
                          <p:cTn id="2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8611 0.0 " pathEditMode="relative" ptsTypes="AA">
                                      <p:cBhvr>
                                        <p:cTn id="226" dur="2000" fill="hold"/>
                                        <p:tgtEl>
                                          <p:spTgt spid="737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8611 0.0 " pathEditMode="relative" ptsTypes="AA">
                                      <p:cBhvr>
                                        <p:cTn id="228" dur="2000" fill="hold"/>
                                        <p:tgtEl>
                                          <p:spTgt spid="737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8611 0.0 " pathEditMode="relative" ptsTypes="AA">
                                      <p:cBhvr>
                                        <p:cTn id="230" dur="2000" fill="hold"/>
                                        <p:tgtEl>
                                          <p:spTgt spid="737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8611 0.0 " pathEditMode="relative" ptsTypes="AA">
                                      <p:cBhvr>
                                        <p:cTn id="232" dur="2000" fill="hold"/>
                                        <p:tgtEl>
                                          <p:spTgt spid="737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8611 0.0 " pathEditMode="relative" ptsTypes="AA">
                                      <p:cBhvr>
                                        <p:cTn id="234" dur="2000" fill="hold"/>
                                        <p:tgtEl>
                                          <p:spTgt spid="737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8611 0.0 " pathEditMode="relative" ptsTypes="AA">
                                      <p:cBhvr>
                                        <p:cTn id="236" dur="2000" fill="hold"/>
                                        <p:tgtEl>
                                          <p:spTgt spid="737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-0.08334 -0.00186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737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-93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3.33333E-6 L -0.08195 3.33333E-6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737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8611 0.0 " pathEditMode="relative" ptsTypes="AA">
                                      <p:cBhvr>
                                        <p:cTn id="242" dur="2000" fill="hold"/>
                                        <p:tgtEl>
                                          <p:spTgt spid="737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8611 0.0 " pathEditMode="relative" ptsTypes="AA">
                                      <p:cBhvr>
                                        <p:cTn id="244" dur="2000" fill="hold"/>
                                        <p:tgtEl>
                                          <p:spTgt spid="737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84 0.06666 L -0.0625 0.06666 " pathEditMode="relative" rAng="0" ptsTypes="AA">
                                      <p:cBhvr>
                                        <p:cTn id="246" dur="2000" fill="hold"/>
                                        <p:tgtEl>
                                          <p:spTgt spid="737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3 -0.06667 L -0.10417 -0.06667 " pathEditMode="relative" rAng="0" ptsTypes="AA">
                                      <p:cBhvr>
                                        <p:cTn id="248" dur="2000" fill="hold"/>
                                        <p:tgtEl>
                                          <p:spTgt spid="737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3000"/>
                                        <p:tgtEl>
                                          <p:spTgt spid="73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73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 nodeType="clickPar">
                      <p:stCondLst>
                        <p:cond delay="indefinite"/>
                      </p:stCondLst>
                      <p:childTnLst>
                        <p:par>
                          <p:cTn id="2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737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737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73737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73737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737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737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737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737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73737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73737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737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737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37329" grpId="0" bld="series"/>
      <p:bldP spid="737330" grpId="0" animBg="1"/>
      <p:bldOleChart spid="737331" grpId="0" bld="series"/>
      <p:bldP spid="737334" grpId="0" animBg="1"/>
      <p:bldP spid="737335" grpId="0" animBg="1"/>
      <p:bldP spid="737336" grpId="0" animBg="1"/>
      <p:bldP spid="737337" grpId="0"/>
      <p:bldP spid="737338" grpId="0"/>
      <p:bldP spid="737339" grpId="0"/>
      <p:bldP spid="737340" grpId="0"/>
      <p:bldP spid="737343" grpId="0" animBg="1"/>
      <p:bldP spid="737343" grpId="1" animBg="1"/>
      <p:bldP spid="737343" grpId="2" animBg="1"/>
      <p:bldP spid="737344" grpId="0" animBg="1"/>
      <p:bldP spid="737344" grpId="1" animBg="1"/>
      <p:bldP spid="737344" grpId="2" animBg="1"/>
      <p:bldP spid="737345" grpId="0" animBg="1"/>
      <p:bldP spid="737345" grpId="1" animBg="1"/>
      <p:bldP spid="737345" grpId="2" animBg="1"/>
      <p:bldP spid="737346" grpId="0" animBg="1"/>
      <p:bldP spid="737346" grpId="1" animBg="1"/>
      <p:bldP spid="737346" grpId="2" animBg="1"/>
      <p:bldP spid="737347" grpId="0" animBg="1"/>
      <p:bldP spid="737347" grpId="1" animBg="1"/>
      <p:bldP spid="737347" grpId="2" animBg="1"/>
      <p:bldP spid="737348" grpId="0" animBg="1"/>
      <p:bldP spid="737348" grpId="1" animBg="1"/>
      <p:bldP spid="737348" grpId="2" animBg="1"/>
      <p:bldP spid="737349" grpId="0" animBg="1"/>
      <p:bldP spid="737349" grpId="1" animBg="1"/>
      <p:bldP spid="737349" grpId="2" animBg="1"/>
      <p:bldP spid="737350" grpId="0" animBg="1"/>
      <p:bldP spid="737350" grpId="1" animBg="1"/>
      <p:bldP spid="737350" grpId="2" animBg="1"/>
      <p:bldP spid="737351" grpId="0" animBg="1"/>
      <p:bldP spid="737351" grpId="1" animBg="1"/>
      <p:bldP spid="737351" grpId="2" animBg="1"/>
      <p:bldP spid="737352" grpId="0" animBg="1"/>
      <p:bldP spid="737352" grpId="1" animBg="1"/>
      <p:bldP spid="737353" grpId="0"/>
      <p:bldP spid="737354" grpId="0"/>
      <p:bldP spid="737357" grpId="0" animBg="1"/>
      <p:bldP spid="737357" grpId="1" animBg="1"/>
      <p:bldP spid="737358" grpId="0" animBg="1"/>
      <p:bldP spid="737358" grpId="1" animBg="1"/>
      <p:bldP spid="737359" grpId="0" animBg="1"/>
      <p:bldP spid="737359" grpId="1" animBg="1"/>
      <p:bldP spid="737360" grpId="0" animBg="1"/>
      <p:bldP spid="737360" grpId="1" animBg="1"/>
      <p:bldP spid="737361" grpId="0" animBg="1"/>
      <p:bldP spid="737361" grpId="1" animBg="1"/>
      <p:bldP spid="737362" grpId="0" animBg="1"/>
      <p:bldP spid="737362" grpId="1" animBg="1"/>
      <p:bldP spid="737363" grpId="0" animBg="1"/>
      <p:bldP spid="737363" grpId="1" animBg="1"/>
      <p:bldP spid="737364" grpId="0" animBg="1"/>
      <p:bldP spid="737364" grpId="1" animBg="1"/>
      <p:bldP spid="737365" grpId="0" animBg="1"/>
      <p:bldP spid="737365" grpId="1" animBg="1"/>
      <p:bldP spid="737366" grpId="0"/>
      <p:bldP spid="737367" grpId="0" animBg="1"/>
      <p:bldP spid="737367" grpId="1" animBg="1"/>
      <p:bldP spid="737368" grpId="0" animBg="1"/>
      <p:bldP spid="737368" grpId="1" animBg="1"/>
      <p:bldP spid="737369" grpId="0"/>
      <p:bldP spid="737370" grpId="0" build="allAtOnce" animBg="1"/>
      <p:bldP spid="737371" grpId="0" animBg="1"/>
      <p:bldP spid="737372" grpId="0" build="allAtOnce" animBg="1"/>
      <p:bldP spid="73737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9" name="Text Box 5"/>
          <p:cNvSpPr txBox="1">
            <a:spLocks noChangeArrowheads="1"/>
          </p:cNvSpPr>
          <p:nvPr/>
        </p:nvSpPr>
        <p:spPr bwMode="auto">
          <a:xfrm>
            <a:off x="469900" y="1041400"/>
            <a:ext cx="7480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 i="1" dirty="0" smtClean="0">
                <a:solidFill>
                  <a:srgbClr val="40458C"/>
                </a:solidFill>
                <a:latin typeface="Times New Roman" pitchFamily="18" charset="0"/>
              </a:rPr>
              <a:t>Построить график функции         у </a:t>
            </a:r>
            <a:r>
              <a:rPr lang="ru-RU" altLang="ru-RU" b="1" i="1" dirty="0">
                <a:solidFill>
                  <a:srgbClr val="40458C"/>
                </a:solidFill>
                <a:latin typeface="Times New Roman" pitchFamily="18" charset="0"/>
              </a:rPr>
              <a:t>= </a:t>
            </a:r>
            <a:r>
              <a:rPr lang="en-US" altLang="ru-RU" b="1" i="1" dirty="0">
                <a:solidFill>
                  <a:srgbClr val="40458C"/>
                </a:solidFill>
                <a:latin typeface="Times New Roman" pitchFamily="18" charset="0"/>
              </a:rPr>
              <a:t>1</a:t>
            </a:r>
            <a:r>
              <a:rPr lang="ru-RU" altLang="ru-RU" b="1" i="1" dirty="0">
                <a:solidFill>
                  <a:srgbClr val="40458C"/>
                </a:solidFill>
                <a:latin typeface="Times New Roman" pitchFamily="18" charset="0"/>
              </a:rPr>
              <a:t> </a:t>
            </a:r>
            <a:r>
              <a:rPr lang="en-US" altLang="ru-RU" b="1" i="1" dirty="0">
                <a:solidFill>
                  <a:srgbClr val="40458C"/>
                </a:solidFill>
                <a:latin typeface="Times New Roman" pitchFamily="18" charset="0"/>
              </a:rPr>
              <a:t>+</a:t>
            </a:r>
            <a:r>
              <a:rPr lang="ru-RU" altLang="ru-RU" b="1" i="1" dirty="0">
                <a:solidFill>
                  <a:srgbClr val="40458C"/>
                </a:solidFill>
                <a:latin typeface="Times New Roman" pitchFamily="18" charset="0"/>
              </a:rPr>
              <a:t> </a:t>
            </a:r>
            <a:r>
              <a:rPr lang="en-US" altLang="ru-RU" b="1" i="1" dirty="0" err="1" smtClean="0">
                <a:solidFill>
                  <a:srgbClr val="40458C"/>
                </a:solidFill>
                <a:latin typeface="Times New Roman" pitchFamily="18" charset="0"/>
              </a:rPr>
              <a:t>cosx</a:t>
            </a:r>
            <a:endParaRPr lang="ru-RU" altLang="ru-RU" b="1" i="1" dirty="0">
              <a:solidFill>
                <a:srgbClr val="40458C"/>
              </a:solidFill>
              <a:latin typeface="Times New Roman" pitchFamily="18" charset="0"/>
            </a:endParaRPr>
          </a:p>
        </p:txBody>
      </p:sp>
      <p:graphicFrame>
        <p:nvGraphicFramePr>
          <p:cNvPr id="738310" name="Object 6"/>
          <p:cNvGraphicFramePr>
            <a:graphicFrameLocks noChangeAspect="1"/>
          </p:cNvGraphicFramePr>
          <p:nvPr/>
        </p:nvGraphicFramePr>
        <p:xfrm>
          <a:off x="355600" y="1911350"/>
          <a:ext cx="5981700" cy="359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Диаграмма" r:id="rId3" imgW="5886584" imgH="3505155" progId="Excel.Chart.8">
                  <p:embed/>
                </p:oleObj>
              </mc:Choice>
              <mc:Fallback>
                <p:oleObj name="Диаграмма" r:id="rId3" imgW="5886584" imgH="3505155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1911350"/>
                        <a:ext cx="5981700" cy="3598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8311" name="Line 7"/>
          <p:cNvSpPr>
            <a:spLocks noChangeShapeType="1"/>
          </p:cNvSpPr>
          <p:nvPr/>
        </p:nvSpPr>
        <p:spPr bwMode="auto">
          <a:xfrm flipH="1" flipV="1">
            <a:off x="1638300" y="1943100"/>
            <a:ext cx="12700" cy="34798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8312" name="Line 8"/>
          <p:cNvSpPr>
            <a:spLocks noChangeShapeType="1"/>
          </p:cNvSpPr>
          <p:nvPr/>
        </p:nvSpPr>
        <p:spPr bwMode="auto">
          <a:xfrm>
            <a:off x="457200" y="4013200"/>
            <a:ext cx="58674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8313" name="Text Box 9"/>
          <p:cNvSpPr txBox="1">
            <a:spLocks noChangeArrowheads="1"/>
          </p:cNvSpPr>
          <p:nvPr/>
        </p:nvSpPr>
        <p:spPr bwMode="auto">
          <a:xfrm>
            <a:off x="1308100" y="1803400"/>
            <a:ext cx="40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38314" name="Text Box 10"/>
          <p:cNvSpPr txBox="1">
            <a:spLocks noChangeArrowheads="1"/>
          </p:cNvSpPr>
          <p:nvPr/>
        </p:nvSpPr>
        <p:spPr bwMode="auto">
          <a:xfrm>
            <a:off x="6184900" y="4013200"/>
            <a:ext cx="40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graphicFrame>
        <p:nvGraphicFramePr>
          <p:cNvPr id="738315" name="Object 11"/>
          <p:cNvGraphicFramePr>
            <a:graphicFrameLocks noChangeAspect="1"/>
          </p:cNvGraphicFramePr>
          <p:nvPr/>
        </p:nvGraphicFramePr>
        <p:xfrm>
          <a:off x="635000" y="4046538"/>
          <a:ext cx="2762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Формула" r:id="rId5" imgW="279279" imgH="393529" progId="Equation.3">
                  <p:embed/>
                </p:oleObj>
              </mc:Choice>
              <mc:Fallback>
                <p:oleObj name="Формула" r:id="rId5" imgW="27927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0" y="4046538"/>
                        <a:ext cx="2762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6" name="Object 12"/>
          <p:cNvGraphicFramePr>
            <a:graphicFrameLocks noChangeAspect="1"/>
          </p:cNvGraphicFramePr>
          <p:nvPr/>
        </p:nvGraphicFramePr>
        <p:xfrm>
          <a:off x="2413000" y="4021138"/>
          <a:ext cx="1619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Формула" r:id="rId7" imgW="164957" imgH="393359" progId="Equation.3">
                  <p:embed/>
                </p:oleObj>
              </mc:Choice>
              <mc:Fallback>
                <p:oleObj name="Формула" r:id="rId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00" y="4021138"/>
                        <a:ext cx="1619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7" name="Object 13"/>
          <p:cNvGraphicFramePr>
            <a:graphicFrameLocks noChangeAspect="1"/>
          </p:cNvGraphicFramePr>
          <p:nvPr/>
        </p:nvGraphicFramePr>
        <p:xfrm>
          <a:off x="3340100" y="40941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Формула" r:id="rId9" imgW="139700" imgH="139700" progId="Equation.3">
                  <p:embed/>
                </p:oleObj>
              </mc:Choice>
              <mc:Fallback>
                <p:oleObj name="Формула" r:id="rId9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0100" y="40941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8" name="Object 14"/>
          <p:cNvGraphicFramePr>
            <a:graphicFrameLocks noChangeAspect="1"/>
          </p:cNvGraphicFramePr>
          <p:nvPr/>
        </p:nvGraphicFramePr>
        <p:xfrm>
          <a:off x="4267200" y="4033838"/>
          <a:ext cx="238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Формула" r:id="rId11" imgW="241195" imgH="393529" progId="Equation.3">
                  <p:embed/>
                </p:oleObj>
              </mc:Choice>
              <mc:Fallback>
                <p:oleObj name="Формула" r:id="rId11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4033838"/>
                        <a:ext cx="2381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9" name="Object 15"/>
          <p:cNvGraphicFramePr>
            <a:graphicFrameLocks noChangeAspect="1"/>
          </p:cNvGraphicFramePr>
          <p:nvPr/>
        </p:nvGraphicFramePr>
        <p:xfrm>
          <a:off x="5105400" y="40751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Формула" r:id="rId13" imgW="228402" imgH="177646" progId="Equation.3">
                  <p:embed/>
                </p:oleObj>
              </mc:Choice>
              <mc:Fallback>
                <p:oleObj name="Формула" r:id="rId13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40751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8323" name="Text Box 19"/>
          <p:cNvSpPr txBox="1">
            <a:spLocks noChangeArrowheads="1"/>
          </p:cNvSpPr>
          <p:nvPr/>
        </p:nvSpPr>
        <p:spPr bwMode="auto">
          <a:xfrm>
            <a:off x="5232400" y="4114800"/>
            <a:ext cx="1130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cosx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8324" name="Text Box 20"/>
          <p:cNvSpPr txBox="1">
            <a:spLocks noChangeArrowheads="1"/>
          </p:cNvSpPr>
          <p:nvPr/>
        </p:nvSpPr>
        <p:spPr bwMode="auto">
          <a:xfrm>
            <a:off x="2755900" y="2997200"/>
            <a:ext cx="1346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=1+</a:t>
            </a: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cosx</a:t>
            </a:r>
            <a:endParaRPr lang="ru-RU" altLang="ru-RU" sz="2000" b="1" i="1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738325" name="Line 21"/>
          <p:cNvSpPr>
            <a:spLocks noChangeShapeType="1"/>
          </p:cNvSpPr>
          <p:nvPr/>
        </p:nvSpPr>
        <p:spPr bwMode="auto">
          <a:xfrm flipV="1">
            <a:off x="1635125" y="2781300"/>
            <a:ext cx="0" cy="12287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8327" name="Oval 23"/>
          <p:cNvSpPr>
            <a:spLocks noChangeArrowheads="1"/>
          </p:cNvSpPr>
          <p:nvPr/>
        </p:nvSpPr>
        <p:spPr bwMode="auto">
          <a:xfrm>
            <a:off x="3416300" y="3975100"/>
            <a:ext cx="88900" cy="889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8332" name="Rectangle 28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00100"/>
          </a:xfrm>
        </p:spPr>
        <p:txBody>
          <a:bodyPr/>
          <a:lstStyle/>
          <a:p>
            <a:pPr algn="ctr"/>
            <a:r>
              <a:rPr lang="ru-RU" altLang="ru-RU"/>
              <a:t>Задание</a:t>
            </a:r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902030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3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3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3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3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3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3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3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3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3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0"/>
                                        <p:tgtEl>
                                          <p:spTgt spid="73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38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0"/>
                                        <p:tgtEl>
                                          <p:spTgt spid="73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38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38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2000" fill="hold"/>
                                        <p:tgtEl>
                                          <p:spTgt spid="73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38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2000" fill="hold"/>
                                        <p:tgtEl>
                                          <p:spTgt spid="73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38310" grpId="0" bld="series"/>
      <p:bldP spid="738311" grpId="0" animBg="1"/>
      <p:bldP spid="738312" grpId="0" animBg="1"/>
      <p:bldP spid="738313" grpId="0"/>
      <p:bldP spid="738314" grpId="0"/>
      <p:bldP spid="738323" grpId="0"/>
      <p:bldP spid="738324" grpId="0"/>
      <p:bldP spid="738325" grpId="0" animBg="1"/>
      <p:bldP spid="738325" grpId="1" animBg="1"/>
      <p:bldP spid="738327" grpId="0" animBg="1"/>
      <p:bldP spid="7383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33" name="Rectangle 5"/>
          <p:cNvSpPr>
            <a:spLocks noChangeArrowheads="1"/>
          </p:cNvSpPr>
          <p:nvPr/>
        </p:nvSpPr>
        <p:spPr bwMode="auto">
          <a:xfrm>
            <a:off x="7567613" y="153988"/>
            <a:ext cx="1474787" cy="531812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8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8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800" b="1" i="1">
                <a:solidFill>
                  <a:srgbClr val="40458C"/>
                </a:solidFill>
                <a:latin typeface="Times New Roman" pitchFamily="18" charset="0"/>
              </a:rPr>
              <a:t>k∙cosx</a:t>
            </a:r>
          </a:p>
        </p:txBody>
      </p:sp>
      <p:sp>
        <p:nvSpPr>
          <p:cNvPr id="739334" name="Text Box 6"/>
          <p:cNvSpPr txBox="1">
            <a:spLocks noChangeArrowheads="1"/>
          </p:cNvSpPr>
          <p:nvPr/>
        </p:nvSpPr>
        <p:spPr bwMode="auto">
          <a:xfrm>
            <a:off x="1168400" y="1143000"/>
            <a:ext cx="1854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у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 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2cosx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9335" name="Text Box 7"/>
          <p:cNvSpPr txBox="1">
            <a:spLocks noChangeArrowheads="1"/>
          </p:cNvSpPr>
          <p:nvPr/>
        </p:nvSpPr>
        <p:spPr bwMode="auto">
          <a:xfrm>
            <a:off x="5549900" y="1181100"/>
            <a:ext cx="2349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у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 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1/2cosx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graphicFrame>
        <p:nvGraphicFramePr>
          <p:cNvPr id="739336" name="Object 8"/>
          <p:cNvGraphicFramePr>
            <a:graphicFrameLocks noChangeAspect="1"/>
          </p:cNvGraphicFramePr>
          <p:nvPr/>
        </p:nvGraphicFramePr>
        <p:xfrm>
          <a:off x="25400" y="1474788"/>
          <a:ext cx="4394200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" name="Диаграмма" r:id="rId3" imgW="4409918" imgH="3771753" progId="Excel.Chart.8">
                  <p:embed/>
                </p:oleObj>
              </mc:Choice>
              <mc:Fallback>
                <p:oleObj name="Диаграмма" r:id="rId3" imgW="4409918" imgH="3771753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" y="1474788"/>
                        <a:ext cx="4394200" cy="403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37" name="Object 9"/>
          <p:cNvGraphicFramePr>
            <a:graphicFrameLocks noChangeAspect="1"/>
          </p:cNvGraphicFramePr>
          <p:nvPr/>
        </p:nvGraphicFramePr>
        <p:xfrm>
          <a:off x="4508500" y="1474788"/>
          <a:ext cx="4635500" cy="401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" name="Диаграмма" r:id="rId5" imgW="4409918" imgH="3771753" progId="Excel.Chart.8">
                  <p:embed/>
                </p:oleObj>
              </mc:Choice>
              <mc:Fallback>
                <p:oleObj name="Диаграмма" r:id="rId5" imgW="4409918" imgH="3771753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0" y="1474788"/>
                        <a:ext cx="4635500" cy="401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9338" name="Line 10"/>
          <p:cNvSpPr>
            <a:spLocks noChangeShapeType="1"/>
          </p:cNvSpPr>
          <p:nvPr/>
        </p:nvSpPr>
        <p:spPr bwMode="auto">
          <a:xfrm flipV="1">
            <a:off x="838200" y="1587500"/>
            <a:ext cx="0" cy="32639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9339" name="Line 11"/>
          <p:cNvSpPr>
            <a:spLocks noChangeShapeType="1"/>
          </p:cNvSpPr>
          <p:nvPr/>
        </p:nvSpPr>
        <p:spPr bwMode="auto">
          <a:xfrm flipV="1">
            <a:off x="5372100" y="1587500"/>
            <a:ext cx="0" cy="32639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9340" name="Line 12"/>
          <p:cNvSpPr>
            <a:spLocks noChangeShapeType="1"/>
          </p:cNvSpPr>
          <p:nvPr/>
        </p:nvSpPr>
        <p:spPr bwMode="auto">
          <a:xfrm>
            <a:off x="0" y="3302000"/>
            <a:ext cx="44577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9341" name="Line 13"/>
          <p:cNvSpPr>
            <a:spLocks noChangeShapeType="1"/>
          </p:cNvSpPr>
          <p:nvPr/>
        </p:nvSpPr>
        <p:spPr bwMode="auto">
          <a:xfrm>
            <a:off x="4559300" y="3286125"/>
            <a:ext cx="44577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9342" name="Text Box 14"/>
          <p:cNvSpPr txBox="1">
            <a:spLocks noChangeArrowheads="1"/>
          </p:cNvSpPr>
          <p:nvPr/>
        </p:nvSpPr>
        <p:spPr bwMode="auto">
          <a:xfrm>
            <a:off x="482600" y="14478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39343" name="Text Box 15"/>
          <p:cNvSpPr txBox="1">
            <a:spLocks noChangeArrowheads="1"/>
          </p:cNvSpPr>
          <p:nvPr/>
        </p:nvSpPr>
        <p:spPr bwMode="auto">
          <a:xfrm>
            <a:off x="4229100" y="33020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39344" name="Text Box 16"/>
          <p:cNvSpPr txBox="1">
            <a:spLocks noChangeArrowheads="1"/>
          </p:cNvSpPr>
          <p:nvPr/>
        </p:nvSpPr>
        <p:spPr bwMode="auto">
          <a:xfrm>
            <a:off x="5080000" y="15240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graphicFrame>
        <p:nvGraphicFramePr>
          <p:cNvPr id="739345" name="Object 17"/>
          <p:cNvGraphicFramePr>
            <a:graphicFrameLocks noChangeAspect="1"/>
          </p:cNvGraphicFramePr>
          <p:nvPr/>
        </p:nvGraphicFramePr>
        <p:xfrm>
          <a:off x="5905500" y="3348038"/>
          <a:ext cx="1619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" name="Формула" r:id="rId7" imgW="164957" imgH="393359" progId="Equation.3">
                  <p:embed/>
                </p:oleObj>
              </mc:Choice>
              <mc:Fallback>
                <p:oleObj name="Формула" r:id="rId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0" y="3348038"/>
                        <a:ext cx="1619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46" name="Object 18"/>
          <p:cNvGraphicFramePr>
            <a:graphicFrameLocks noChangeAspect="1"/>
          </p:cNvGraphicFramePr>
          <p:nvPr/>
        </p:nvGraphicFramePr>
        <p:xfrm>
          <a:off x="1295400" y="3297238"/>
          <a:ext cx="1619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" name="Формула" r:id="rId9" imgW="164957" imgH="393359" progId="Equation.3">
                  <p:embed/>
                </p:oleObj>
              </mc:Choice>
              <mc:Fallback>
                <p:oleObj name="Формула" r:id="rId9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297238"/>
                        <a:ext cx="1619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47" name="Object 19"/>
          <p:cNvGraphicFramePr>
            <a:graphicFrameLocks noChangeAspect="1"/>
          </p:cNvGraphicFramePr>
          <p:nvPr/>
        </p:nvGraphicFramePr>
        <p:xfrm>
          <a:off x="4660900" y="3348038"/>
          <a:ext cx="2762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" name="Формула" r:id="rId10" imgW="279279" imgH="393529" progId="Equation.3">
                  <p:embed/>
                </p:oleObj>
              </mc:Choice>
              <mc:Fallback>
                <p:oleObj name="Формула" r:id="rId10" imgW="27927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0900" y="3348038"/>
                        <a:ext cx="2762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48" name="Object 20"/>
          <p:cNvGraphicFramePr>
            <a:graphicFrameLocks noChangeAspect="1"/>
          </p:cNvGraphicFramePr>
          <p:nvPr/>
        </p:nvGraphicFramePr>
        <p:xfrm>
          <a:off x="177800" y="3297238"/>
          <a:ext cx="2762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" name="Формула" r:id="rId12" imgW="279279" imgH="393529" progId="Equation.3">
                  <p:embed/>
                </p:oleObj>
              </mc:Choice>
              <mc:Fallback>
                <p:oleObj name="Формула" r:id="rId12" imgW="27927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" y="3297238"/>
                        <a:ext cx="2762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49" name="Object 21"/>
          <p:cNvGraphicFramePr>
            <a:graphicFrameLocks noChangeAspect="1"/>
          </p:cNvGraphicFramePr>
          <p:nvPr/>
        </p:nvGraphicFramePr>
        <p:xfrm>
          <a:off x="7213600" y="3335338"/>
          <a:ext cx="238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" name="Формула" r:id="rId13" imgW="241195" imgH="393529" progId="Equation.3">
                  <p:embed/>
                </p:oleObj>
              </mc:Choice>
              <mc:Fallback>
                <p:oleObj name="Формула" r:id="rId13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3600" y="3335338"/>
                        <a:ext cx="2381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50" name="Object 22"/>
          <p:cNvGraphicFramePr>
            <a:graphicFrameLocks noChangeAspect="1"/>
          </p:cNvGraphicFramePr>
          <p:nvPr/>
        </p:nvGraphicFramePr>
        <p:xfrm>
          <a:off x="2616200" y="3297238"/>
          <a:ext cx="238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5" name="Формула" r:id="rId15" imgW="241195" imgH="393529" progId="Equation.3">
                  <p:embed/>
                </p:oleObj>
              </mc:Choice>
              <mc:Fallback>
                <p:oleObj name="Формула" r:id="rId15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6200" y="3297238"/>
                        <a:ext cx="2381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51" name="Object 23"/>
          <p:cNvGraphicFramePr>
            <a:graphicFrameLocks noChangeAspect="1"/>
          </p:cNvGraphicFramePr>
          <p:nvPr/>
        </p:nvGraphicFramePr>
        <p:xfrm>
          <a:off x="3670300" y="3309938"/>
          <a:ext cx="238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" name="Формула" r:id="rId16" imgW="241195" imgH="393529" progId="Equation.3">
                  <p:embed/>
                </p:oleObj>
              </mc:Choice>
              <mc:Fallback>
                <p:oleObj name="Формула" r:id="rId16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0300" y="3309938"/>
                        <a:ext cx="2381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52" name="Object 24"/>
          <p:cNvGraphicFramePr>
            <a:graphicFrameLocks noChangeAspect="1"/>
          </p:cNvGraphicFramePr>
          <p:nvPr/>
        </p:nvGraphicFramePr>
        <p:xfrm>
          <a:off x="8343900" y="3373438"/>
          <a:ext cx="238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7" name="Формула" r:id="rId18" imgW="241195" imgH="393529" progId="Equation.3">
                  <p:embed/>
                </p:oleObj>
              </mc:Choice>
              <mc:Fallback>
                <p:oleObj name="Формула" r:id="rId18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3900" y="3373438"/>
                        <a:ext cx="2381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9353" name="Text Box 25"/>
          <p:cNvSpPr txBox="1">
            <a:spLocks noChangeArrowheads="1"/>
          </p:cNvSpPr>
          <p:nvPr/>
        </p:nvSpPr>
        <p:spPr bwMode="auto">
          <a:xfrm>
            <a:off x="1435100" y="2882900"/>
            <a:ext cx="1257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cosx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9354" name="Text Box 26"/>
          <p:cNvSpPr txBox="1">
            <a:spLocks noChangeArrowheads="1"/>
          </p:cNvSpPr>
          <p:nvPr/>
        </p:nvSpPr>
        <p:spPr bwMode="auto">
          <a:xfrm>
            <a:off x="2667000" y="35306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y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=2</a:t>
            </a: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cosx</a:t>
            </a:r>
            <a:endParaRPr lang="ru-RU" altLang="ru-RU" sz="2400" b="1" i="1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739355" name="Text Box 27"/>
          <p:cNvSpPr txBox="1">
            <a:spLocks noChangeArrowheads="1"/>
          </p:cNvSpPr>
          <p:nvPr/>
        </p:nvSpPr>
        <p:spPr bwMode="auto">
          <a:xfrm>
            <a:off x="5981700" y="2819400"/>
            <a:ext cx="1295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cosx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39356" name="Text Box 28"/>
          <p:cNvSpPr txBox="1">
            <a:spLocks noChangeArrowheads="1"/>
          </p:cNvSpPr>
          <p:nvPr/>
        </p:nvSpPr>
        <p:spPr bwMode="auto">
          <a:xfrm>
            <a:off x="7048500" y="3683000"/>
            <a:ext cx="180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y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=1/2</a:t>
            </a: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cosx</a:t>
            </a:r>
            <a:endParaRPr lang="ru-RU" altLang="ru-RU" sz="2400" b="1" i="1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739357" name="Text Box 29"/>
          <p:cNvSpPr txBox="1">
            <a:spLocks noChangeArrowheads="1"/>
          </p:cNvSpPr>
          <p:nvPr/>
        </p:nvSpPr>
        <p:spPr bwMode="auto">
          <a:xfrm>
            <a:off x="292100" y="5384800"/>
            <a:ext cx="1524000" cy="57943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3200" b="1">
                <a:solidFill>
                  <a:srgbClr val="FF3300"/>
                </a:solidFill>
                <a:latin typeface="Times New Roman" pitchFamily="18" charset="0"/>
              </a:rPr>
              <a:t>k&gt;1</a:t>
            </a:r>
          </a:p>
        </p:txBody>
      </p:sp>
      <p:sp>
        <p:nvSpPr>
          <p:cNvPr id="739358" name="Rectangle 30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2073275" y="5386388"/>
            <a:ext cx="2374900" cy="6080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9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Растяжение</a:t>
            </a:r>
          </a:p>
        </p:txBody>
      </p:sp>
      <p:sp>
        <p:nvSpPr>
          <p:cNvPr id="739359" name="Rectangle 31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708775" y="5386388"/>
            <a:ext cx="1968500" cy="6080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9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Сжатие</a:t>
            </a:r>
          </a:p>
        </p:txBody>
      </p:sp>
      <p:sp>
        <p:nvSpPr>
          <p:cNvPr id="739360" name="Text Box 32"/>
          <p:cNvSpPr txBox="1">
            <a:spLocks noChangeArrowheads="1"/>
          </p:cNvSpPr>
          <p:nvPr/>
        </p:nvSpPr>
        <p:spPr bwMode="auto">
          <a:xfrm>
            <a:off x="4826000" y="5397500"/>
            <a:ext cx="1524000" cy="57943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3200" b="1">
                <a:solidFill>
                  <a:srgbClr val="FF3300"/>
                </a:solidFill>
                <a:latin typeface="Times New Roman" pitchFamily="18" charset="0"/>
              </a:rPr>
              <a:t>0&lt;k&lt;1</a:t>
            </a:r>
          </a:p>
        </p:txBody>
      </p:sp>
      <p:sp>
        <p:nvSpPr>
          <p:cNvPr id="739362" name="Text Box 34"/>
          <p:cNvSpPr txBox="1">
            <a:spLocks noChangeArrowheads="1"/>
          </p:cNvSpPr>
          <p:nvPr/>
        </p:nvSpPr>
        <p:spPr bwMode="auto">
          <a:xfrm>
            <a:off x="8804275" y="3279775"/>
            <a:ext cx="4445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39366" name="Rectangle 38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048500" cy="819150"/>
          </a:xfrm>
        </p:spPr>
        <p:txBody>
          <a:bodyPr/>
          <a:lstStyle/>
          <a:p>
            <a:pPr algn="ctr"/>
            <a:r>
              <a:rPr lang="ru-RU" altLang="ru-RU" sz="4000"/>
              <a:t>Сжатие и растяжение </a:t>
            </a:r>
            <a:endParaRPr lang="en-US" altLang="ru-RU" sz="4000"/>
          </a:p>
        </p:txBody>
      </p:sp>
    </p:spTree>
    <p:extLst>
      <p:ext uri="{BB962C8B-B14F-4D97-AF65-F5344CB8AC3E}">
        <p14:creationId xmlns:p14="http://schemas.microsoft.com/office/powerpoint/2010/main" val="12637337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3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39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39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39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39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39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39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39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0"/>
                                        <p:tgtEl>
                                          <p:spTgt spid="73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39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0"/>
                                        <p:tgtEl>
                                          <p:spTgt spid="73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39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39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39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39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9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3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39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39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739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39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739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739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39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739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0"/>
                                        <p:tgtEl>
                                          <p:spTgt spid="73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739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0"/>
                                        <p:tgtEl>
                                          <p:spTgt spid="73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739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39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39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39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39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39336" grpId="0" bld="series"/>
      <p:bldOleChart spid="739337" grpId="0" bld="series"/>
      <p:bldP spid="739338" grpId="0" animBg="1"/>
      <p:bldP spid="739339" grpId="0" animBg="1"/>
      <p:bldP spid="739340" grpId="0" animBg="1"/>
      <p:bldP spid="739341" grpId="0" animBg="1"/>
      <p:bldP spid="739342" grpId="0"/>
      <p:bldP spid="739343" grpId="0"/>
      <p:bldP spid="739344" grpId="0"/>
      <p:bldP spid="739353" grpId="0"/>
      <p:bldP spid="739354" grpId="0"/>
      <p:bldP spid="739355" grpId="0"/>
      <p:bldP spid="739356" grpId="0"/>
      <p:bldP spid="739357" grpId="0" animBg="1"/>
      <p:bldP spid="739358" grpId="0" animBg="1"/>
      <p:bldP spid="739359" grpId="0" animBg="1"/>
      <p:bldP spid="739360" grpId="0" animBg="1"/>
      <p:bldP spid="7393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57" name="Text Box 5"/>
          <p:cNvSpPr txBox="1">
            <a:spLocks noChangeArrowheads="1"/>
          </p:cNvSpPr>
          <p:nvPr/>
        </p:nvSpPr>
        <p:spPr bwMode="auto">
          <a:xfrm>
            <a:off x="6902450" y="254000"/>
            <a:ext cx="1778000" cy="53181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8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8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800" b="1" i="1">
                <a:solidFill>
                  <a:srgbClr val="40458C"/>
                </a:solidFill>
                <a:latin typeface="Times New Roman" pitchFamily="18" charset="0"/>
              </a:rPr>
              <a:t>cos</a:t>
            </a:r>
            <a:r>
              <a:rPr lang="ru-RU" altLang="ru-RU" sz="2800" b="1" i="1">
                <a:solidFill>
                  <a:srgbClr val="40458C"/>
                </a:solidFill>
                <a:latin typeface="Times New Roman" pitchFamily="18" charset="0"/>
              </a:rPr>
              <a:t>(</a:t>
            </a:r>
            <a:r>
              <a:rPr lang="en-US" altLang="ru-RU" sz="2800" b="1" i="1">
                <a:solidFill>
                  <a:srgbClr val="40458C"/>
                </a:solidFill>
                <a:latin typeface="Times New Roman" pitchFamily="18" charset="0"/>
              </a:rPr>
              <a:t>kx)</a:t>
            </a:r>
          </a:p>
        </p:txBody>
      </p:sp>
      <p:graphicFrame>
        <p:nvGraphicFramePr>
          <p:cNvPr id="740358" name="Object 6"/>
          <p:cNvGraphicFramePr>
            <a:graphicFrameLocks noChangeAspect="1"/>
          </p:cNvGraphicFramePr>
          <p:nvPr/>
        </p:nvGraphicFramePr>
        <p:xfrm>
          <a:off x="0" y="1797050"/>
          <a:ext cx="4521200" cy="298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" name="Диаграмма" r:id="rId3" imgW="5743508" imgH="2943058" progId="Excel.Chart.8">
                  <p:embed/>
                </p:oleObj>
              </mc:Choice>
              <mc:Fallback>
                <p:oleObj name="Диаграмма" r:id="rId3" imgW="5743508" imgH="2943058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97050"/>
                        <a:ext cx="4521200" cy="298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59" name="Object 7"/>
          <p:cNvGraphicFramePr>
            <a:graphicFrameLocks noChangeAspect="1"/>
          </p:cNvGraphicFramePr>
          <p:nvPr/>
        </p:nvGraphicFramePr>
        <p:xfrm>
          <a:off x="4584700" y="1797050"/>
          <a:ext cx="4394200" cy="296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" name="Диаграмма" r:id="rId5" imgW="5753190" imgH="2924274" progId="Excel.Chart.8">
                  <p:embed/>
                </p:oleObj>
              </mc:Choice>
              <mc:Fallback>
                <p:oleObj name="Диаграмма" r:id="rId5" imgW="5753190" imgH="2924274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4700" y="1797050"/>
                        <a:ext cx="4394200" cy="296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0360" name="Line 8"/>
          <p:cNvSpPr>
            <a:spLocks noChangeShapeType="1"/>
          </p:cNvSpPr>
          <p:nvPr/>
        </p:nvSpPr>
        <p:spPr bwMode="auto">
          <a:xfrm flipV="1">
            <a:off x="977900" y="1803400"/>
            <a:ext cx="0" cy="2794000"/>
          </a:xfrm>
          <a:prstGeom prst="line">
            <a:avLst/>
          </a:prstGeom>
          <a:noFill/>
          <a:ln w="19050">
            <a:solidFill>
              <a:srgbClr val="08091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61" name="Line 9"/>
          <p:cNvSpPr>
            <a:spLocks noChangeShapeType="1"/>
          </p:cNvSpPr>
          <p:nvPr/>
        </p:nvSpPr>
        <p:spPr bwMode="auto">
          <a:xfrm flipV="1">
            <a:off x="5524500" y="1752600"/>
            <a:ext cx="0" cy="2794000"/>
          </a:xfrm>
          <a:prstGeom prst="line">
            <a:avLst/>
          </a:prstGeom>
          <a:noFill/>
          <a:ln w="19050">
            <a:solidFill>
              <a:srgbClr val="08091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62" name="Line 10"/>
          <p:cNvSpPr>
            <a:spLocks noChangeShapeType="1"/>
          </p:cNvSpPr>
          <p:nvPr/>
        </p:nvSpPr>
        <p:spPr bwMode="auto">
          <a:xfrm>
            <a:off x="0" y="3289300"/>
            <a:ext cx="4508500" cy="0"/>
          </a:xfrm>
          <a:prstGeom prst="line">
            <a:avLst/>
          </a:prstGeom>
          <a:noFill/>
          <a:ln w="19050">
            <a:solidFill>
              <a:srgbClr val="08091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63" name="Line 11"/>
          <p:cNvSpPr>
            <a:spLocks noChangeShapeType="1"/>
          </p:cNvSpPr>
          <p:nvPr/>
        </p:nvSpPr>
        <p:spPr bwMode="auto">
          <a:xfrm>
            <a:off x="4635500" y="3276600"/>
            <a:ext cx="4508500" cy="0"/>
          </a:xfrm>
          <a:prstGeom prst="line">
            <a:avLst/>
          </a:prstGeom>
          <a:noFill/>
          <a:ln w="19050">
            <a:solidFill>
              <a:srgbClr val="08091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64" name="Text Box 12"/>
          <p:cNvSpPr txBox="1">
            <a:spLocks noChangeArrowheads="1"/>
          </p:cNvSpPr>
          <p:nvPr/>
        </p:nvSpPr>
        <p:spPr bwMode="auto">
          <a:xfrm>
            <a:off x="660400" y="17272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40365" name="Text Box 13"/>
          <p:cNvSpPr txBox="1">
            <a:spLocks noChangeArrowheads="1"/>
          </p:cNvSpPr>
          <p:nvPr/>
        </p:nvSpPr>
        <p:spPr bwMode="auto">
          <a:xfrm>
            <a:off x="4368800" y="33274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40366" name="Text Box 14"/>
          <p:cNvSpPr txBox="1">
            <a:spLocks noChangeArrowheads="1"/>
          </p:cNvSpPr>
          <p:nvPr/>
        </p:nvSpPr>
        <p:spPr bwMode="auto">
          <a:xfrm>
            <a:off x="5168900" y="17272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graphicFrame>
        <p:nvGraphicFramePr>
          <p:cNvPr id="740367" name="Object 15"/>
          <p:cNvGraphicFramePr>
            <a:graphicFrameLocks noChangeAspect="1"/>
          </p:cNvGraphicFramePr>
          <p:nvPr/>
        </p:nvGraphicFramePr>
        <p:xfrm>
          <a:off x="6743700" y="33321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" name="Формула" r:id="rId7" imgW="139700" imgH="139700" progId="Equation.3">
                  <p:embed/>
                </p:oleObj>
              </mc:Choice>
              <mc:Fallback>
                <p:oleObj name="Формула" r:id="rId7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3700" y="33321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68" name="Object 16"/>
          <p:cNvGraphicFramePr>
            <a:graphicFrameLocks noChangeAspect="1"/>
          </p:cNvGraphicFramePr>
          <p:nvPr/>
        </p:nvGraphicFramePr>
        <p:xfrm>
          <a:off x="2260600" y="33321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" name="Формула" r:id="rId9" imgW="139700" imgH="139700" progId="Equation.3">
                  <p:embed/>
                </p:oleObj>
              </mc:Choice>
              <mc:Fallback>
                <p:oleObj name="Формула" r:id="rId9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33321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69" name="Object 17"/>
          <p:cNvGraphicFramePr>
            <a:graphicFrameLocks noChangeAspect="1"/>
          </p:cNvGraphicFramePr>
          <p:nvPr/>
        </p:nvGraphicFramePr>
        <p:xfrm>
          <a:off x="8051800" y="32750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2" name="Формула" r:id="rId10" imgW="228402" imgH="177646" progId="Equation.3">
                  <p:embed/>
                </p:oleObj>
              </mc:Choice>
              <mc:Fallback>
                <p:oleObj name="Формула" r:id="rId10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1800" y="32750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70" name="Object 18"/>
          <p:cNvGraphicFramePr>
            <a:graphicFrameLocks noChangeAspect="1"/>
          </p:cNvGraphicFramePr>
          <p:nvPr/>
        </p:nvGraphicFramePr>
        <p:xfrm>
          <a:off x="3556000" y="33004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name="Формула" r:id="rId12" imgW="228402" imgH="177646" progId="Equation.3">
                  <p:embed/>
                </p:oleObj>
              </mc:Choice>
              <mc:Fallback>
                <p:oleObj name="Формула" r:id="rId12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0" y="33004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0371" name="Text Box 19"/>
          <p:cNvSpPr txBox="1">
            <a:spLocks noChangeArrowheads="1"/>
          </p:cNvSpPr>
          <p:nvPr/>
        </p:nvSpPr>
        <p:spPr bwMode="auto">
          <a:xfrm>
            <a:off x="1905000" y="3949700"/>
            <a:ext cx="1206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cosx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72" name="Text Box 20"/>
          <p:cNvSpPr txBox="1">
            <a:spLocks noChangeArrowheads="1"/>
          </p:cNvSpPr>
          <p:nvPr/>
        </p:nvSpPr>
        <p:spPr bwMode="auto">
          <a:xfrm>
            <a:off x="2133600" y="2133600"/>
            <a:ext cx="1968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y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=</a:t>
            </a: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cos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(2</a:t>
            </a: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x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740373" name="Rectangle 21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2085975" y="4891088"/>
            <a:ext cx="1968500" cy="6080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Сжатие</a:t>
            </a:r>
          </a:p>
        </p:txBody>
      </p:sp>
      <p:sp>
        <p:nvSpPr>
          <p:cNvPr id="740374" name="Text Box 22"/>
          <p:cNvSpPr txBox="1">
            <a:spLocks noChangeArrowheads="1"/>
          </p:cNvSpPr>
          <p:nvPr/>
        </p:nvSpPr>
        <p:spPr bwMode="auto">
          <a:xfrm>
            <a:off x="292100" y="4927600"/>
            <a:ext cx="1524000" cy="57943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3200" b="1">
                <a:solidFill>
                  <a:srgbClr val="FF3300"/>
                </a:solidFill>
                <a:latin typeface="Times New Roman" pitchFamily="18" charset="0"/>
              </a:rPr>
              <a:t>k&gt;1</a:t>
            </a:r>
          </a:p>
        </p:txBody>
      </p:sp>
      <p:sp>
        <p:nvSpPr>
          <p:cNvPr id="740375" name="Text Box 23"/>
          <p:cNvSpPr txBox="1">
            <a:spLocks noChangeArrowheads="1"/>
          </p:cNvSpPr>
          <p:nvPr/>
        </p:nvSpPr>
        <p:spPr bwMode="auto">
          <a:xfrm>
            <a:off x="6337300" y="3937000"/>
            <a:ext cx="1206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cosx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76" name="Text Box 24"/>
          <p:cNvSpPr txBox="1">
            <a:spLocks noChangeArrowheads="1"/>
          </p:cNvSpPr>
          <p:nvPr/>
        </p:nvSpPr>
        <p:spPr bwMode="auto">
          <a:xfrm>
            <a:off x="6223000" y="2222500"/>
            <a:ext cx="2006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y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=</a:t>
            </a: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cos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(1/2</a:t>
            </a: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x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740377" name="Rectangle 2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388100" y="4899025"/>
            <a:ext cx="2286000" cy="587375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Растяжение</a:t>
            </a:r>
          </a:p>
        </p:txBody>
      </p:sp>
      <p:sp>
        <p:nvSpPr>
          <p:cNvPr id="740378" name="Text Box 26"/>
          <p:cNvSpPr txBox="1">
            <a:spLocks noChangeArrowheads="1"/>
          </p:cNvSpPr>
          <p:nvPr/>
        </p:nvSpPr>
        <p:spPr bwMode="auto">
          <a:xfrm>
            <a:off x="4724400" y="4902200"/>
            <a:ext cx="1524000" cy="57943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3200" b="1">
                <a:solidFill>
                  <a:srgbClr val="FF3300"/>
                </a:solidFill>
                <a:latin typeface="Times New Roman" pitchFamily="18" charset="0"/>
              </a:rPr>
              <a:t>0&lt;k&lt;1</a:t>
            </a:r>
          </a:p>
        </p:txBody>
      </p:sp>
      <p:sp>
        <p:nvSpPr>
          <p:cNvPr id="740385" name="Text Box 33"/>
          <p:cNvSpPr txBox="1">
            <a:spLocks noChangeArrowheads="1"/>
          </p:cNvSpPr>
          <p:nvPr/>
        </p:nvSpPr>
        <p:spPr bwMode="auto">
          <a:xfrm>
            <a:off x="8801100" y="3365500"/>
            <a:ext cx="304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40386" name="Text Box 34"/>
          <p:cNvSpPr txBox="1">
            <a:spLocks noChangeArrowheads="1"/>
          </p:cNvSpPr>
          <p:nvPr/>
        </p:nvSpPr>
        <p:spPr bwMode="auto">
          <a:xfrm>
            <a:off x="1270000" y="1358900"/>
            <a:ext cx="1714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 = cos(2x)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87" name="Text Box 35"/>
          <p:cNvSpPr txBox="1">
            <a:spLocks noChangeArrowheads="1"/>
          </p:cNvSpPr>
          <p:nvPr/>
        </p:nvSpPr>
        <p:spPr bwMode="auto">
          <a:xfrm>
            <a:off x="6096000" y="1320800"/>
            <a:ext cx="2146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 = cos(1/2x)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88" name="Rectangle 36"/>
          <p:cNvSpPr>
            <a:spLocks noGrp="1" noChangeArrowheads="1"/>
          </p:cNvSpPr>
          <p:nvPr>
            <p:ph type="title"/>
          </p:nvPr>
        </p:nvSpPr>
        <p:spPr>
          <a:xfrm>
            <a:off x="933450" y="255588"/>
            <a:ext cx="6000750" cy="552450"/>
          </a:xfrm>
        </p:spPr>
        <p:txBody>
          <a:bodyPr>
            <a:normAutofit fontScale="90000"/>
          </a:bodyPr>
          <a:lstStyle/>
          <a:p>
            <a:r>
              <a:rPr lang="ru-RU" altLang="ru-RU" sz="4000"/>
              <a:t>Сжатие и растяжение</a:t>
            </a:r>
            <a:endParaRPr lang="en-US" altLang="ru-RU" sz="4000"/>
          </a:p>
        </p:txBody>
      </p:sp>
    </p:spTree>
    <p:extLst>
      <p:ext uri="{BB962C8B-B14F-4D97-AF65-F5344CB8AC3E}">
        <p14:creationId xmlns:p14="http://schemas.microsoft.com/office/powerpoint/2010/main" val="26522381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4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4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4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40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0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40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0"/>
                                        <p:tgtEl>
                                          <p:spTgt spid="74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4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0"/>
                                        <p:tgtEl>
                                          <p:spTgt spid="74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4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4037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037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0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0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0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0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4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4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4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40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40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40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4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0"/>
                                        <p:tgtEl>
                                          <p:spTgt spid="74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40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0"/>
                                        <p:tgtEl>
                                          <p:spTgt spid="74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40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4037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4037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40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40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40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40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40358" grpId="0" bld="series"/>
      <p:bldOleChart spid="740359" grpId="0" bld="series"/>
      <p:bldP spid="740360" grpId="0" animBg="1"/>
      <p:bldP spid="740361" grpId="0" animBg="1"/>
      <p:bldP spid="740362" grpId="0" animBg="1"/>
      <p:bldP spid="740363" grpId="0" animBg="1"/>
      <p:bldP spid="740364" grpId="0"/>
      <p:bldP spid="740365" grpId="0"/>
      <p:bldP spid="740366" grpId="0"/>
      <p:bldP spid="740371" grpId="0"/>
      <p:bldP spid="740372" grpId="0"/>
      <p:bldP spid="740373" grpId="0" build="allAtOnce" animBg="1"/>
      <p:bldP spid="740373" grpId="1" animBg="1"/>
      <p:bldP spid="740374" grpId="0" animBg="1"/>
      <p:bldP spid="740375" grpId="0"/>
      <p:bldP spid="740376" grpId="0"/>
      <p:bldP spid="740377" grpId="0" build="allAtOnce" animBg="1"/>
      <p:bldP spid="740377" grpId="1" animBg="1"/>
      <p:bldP spid="740378" grpId="0" animBg="1"/>
      <p:bldP spid="7403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406" name="Rectangle 5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0338"/>
            <a:ext cx="82296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ru-RU" sz="4000" b="1">
                <a:solidFill>
                  <a:srgbClr val="4038DE"/>
                </a:solidFill>
                <a:latin typeface="Times New Roman" pitchFamily="18" charset="0"/>
              </a:rPr>
              <a:t>Сдвиг вдоль оси ординат</a:t>
            </a:r>
            <a:endParaRPr lang="en-US" altLang="ru-RU" sz="4000" b="1">
              <a:solidFill>
                <a:srgbClr val="4038DE"/>
              </a:solidFill>
              <a:latin typeface="Times New Roman" pitchFamily="18" charset="0"/>
            </a:endParaRPr>
          </a:p>
        </p:txBody>
      </p:sp>
      <p:graphicFrame>
        <p:nvGraphicFramePr>
          <p:cNvPr id="740357" name="Object 5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1452563"/>
          <a:ext cx="4117975" cy="388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Диаграмма" r:id="rId3" imgW="4362584" imgH="4048105" progId="Excel.Chart.8">
                  <p:embed/>
                </p:oleObj>
              </mc:Choice>
              <mc:Fallback>
                <p:oleObj name="Диаграмма" r:id="rId3" imgW="4362584" imgH="4048105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52563"/>
                        <a:ext cx="4117975" cy="3887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61" name="Object 9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959350" y="1430338"/>
          <a:ext cx="4184650" cy="399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7" name="Диаграмма" r:id="rId5" imgW="4210184" imgH="3428932" progId="Excel.Chart.8">
                  <p:embed/>
                </p:oleObj>
              </mc:Choice>
              <mc:Fallback>
                <p:oleObj name="Диаграмма" r:id="rId5" imgW="4210184" imgH="3428932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9350" y="1430338"/>
                        <a:ext cx="4184650" cy="3992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0359" name="Text Box 7"/>
          <p:cNvSpPr txBox="1">
            <a:spLocks noChangeArrowheads="1"/>
          </p:cNvSpPr>
          <p:nvPr/>
        </p:nvSpPr>
        <p:spPr bwMode="auto">
          <a:xfrm>
            <a:off x="0" y="952500"/>
            <a:ext cx="4686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Построить график функции у=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sinx+2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60" name="Text Box 8"/>
          <p:cNvSpPr txBox="1">
            <a:spLocks noChangeArrowheads="1"/>
          </p:cNvSpPr>
          <p:nvPr/>
        </p:nvSpPr>
        <p:spPr bwMode="auto">
          <a:xfrm>
            <a:off x="4457700" y="965200"/>
            <a:ext cx="4686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Построить график функции у=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sinx-2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364" name="Line 12"/>
          <p:cNvSpPr>
            <a:spLocks noChangeShapeType="1"/>
          </p:cNvSpPr>
          <p:nvPr/>
        </p:nvSpPr>
        <p:spPr bwMode="auto">
          <a:xfrm flipV="1">
            <a:off x="0" y="3692525"/>
            <a:ext cx="41529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65" name="Line 13"/>
          <p:cNvSpPr>
            <a:spLocks noChangeShapeType="1"/>
          </p:cNvSpPr>
          <p:nvPr/>
        </p:nvSpPr>
        <p:spPr bwMode="auto">
          <a:xfrm flipV="1">
            <a:off x="4657725" y="2784475"/>
            <a:ext cx="41529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66" name="Line 14"/>
          <p:cNvSpPr>
            <a:spLocks noChangeShapeType="1"/>
          </p:cNvSpPr>
          <p:nvPr/>
        </p:nvSpPr>
        <p:spPr bwMode="auto">
          <a:xfrm flipV="1">
            <a:off x="857250" y="1460500"/>
            <a:ext cx="0" cy="32893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67" name="Line 15"/>
          <p:cNvSpPr>
            <a:spLocks noChangeShapeType="1"/>
          </p:cNvSpPr>
          <p:nvPr/>
        </p:nvSpPr>
        <p:spPr bwMode="auto">
          <a:xfrm flipV="1">
            <a:off x="5413375" y="1447800"/>
            <a:ext cx="0" cy="32893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68" name="Text Box 16"/>
          <p:cNvSpPr txBox="1">
            <a:spLocks noChangeArrowheads="1"/>
          </p:cNvSpPr>
          <p:nvPr/>
        </p:nvSpPr>
        <p:spPr bwMode="auto">
          <a:xfrm>
            <a:off x="520700" y="1346200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90A13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40369" name="Text Box 17"/>
          <p:cNvSpPr txBox="1">
            <a:spLocks noChangeArrowheads="1"/>
          </p:cNvSpPr>
          <p:nvPr/>
        </p:nvSpPr>
        <p:spPr bwMode="auto">
          <a:xfrm>
            <a:off x="5092700" y="1346200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90A13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40370" name="Text Box 18"/>
          <p:cNvSpPr txBox="1">
            <a:spLocks noChangeArrowheads="1"/>
          </p:cNvSpPr>
          <p:nvPr/>
        </p:nvSpPr>
        <p:spPr bwMode="auto">
          <a:xfrm>
            <a:off x="4010025" y="3673475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90A13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40371" name="Text Box 19"/>
          <p:cNvSpPr txBox="1">
            <a:spLocks noChangeArrowheads="1"/>
          </p:cNvSpPr>
          <p:nvPr/>
        </p:nvSpPr>
        <p:spPr bwMode="auto">
          <a:xfrm>
            <a:off x="8597900" y="2730500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90A13"/>
                </a:solidFill>
                <a:latin typeface="Century Schoolbook" pitchFamily="18" charset="0"/>
              </a:rPr>
              <a:t>Х</a:t>
            </a:r>
          </a:p>
        </p:txBody>
      </p:sp>
      <p:sp>
        <p:nvSpPr>
          <p:cNvPr id="740372" name="Oval 20"/>
          <p:cNvSpPr>
            <a:spLocks noChangeArrowheads="1"/>
          </p:cNvSpPr>
          <p:nvPr/>
        </p:nvSpPr>
        <p:spPr bwMode="auto">
          <a:xfrm>
            <a:off x="803275" y="36322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73" name="Oval 21"/>
          <p:cNvSpPr>
            <a:spLocks noChangeArrowheads="1"/>
          </p:cNvSpPr>
          <p:nvPr/>
        </p:nvSpPr>
        <p:spPr bwMode="auto">
          <a:xfrm>
            <a:off x="1339850" y="307975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74" name="Oval 22"/>
          <p:cNvSpPr>
            <a:spLocks noChangeArrowheads="1"/>
          </p:cNvSpPr>
          <p:nvPr/>
        </p:nvSpPr>
        <p:spPr bwMode="auto">
          <a:xfrm>
            <a:off x="1936750" y="363855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75" name="Oval 23"/>
          <p:cNvSpPr>
            <a:spLocks noChangeArrowheads="1"/>
          </p:cNvSpPr>
          <p:nvPr/>
        </p:nvSpPr>
        <p:spPr bwMode="auto">
          <a:xfrm>
            <a:off x="2486025" y="42132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76" name="Oval 24"/>
          <p:cNvSpPr>
            <a:spLocks noChangeArrowheads="1"/>
          </p:cNvSpPr>
          <p:nvPr/>
        </p:nvSpPr>
        <p:spPr bwMode="auto">
          <a:xfrm>
            <a:off x="3632200" y="307975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77" name="Oval 25"/>
          <p:cNvSpPr>
            <a:spLocks noChangeArrowheads="1"/>
          </p:cNvSpPr>
          <p:nvPr/>
        </p:nvSpPr>
        <p:spPr bwMode="auto">
          <a:xfrm>
            <a:off x="3054350" y="36417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0378" name="Object 26"/>
          <p:cNvGraphicFramePr>
            <a:graphicFrameLocks noChangeAspect="1"/>
          </p:cNvGraphicFramePr>
          <p:nvPr/>
        </p:nvGraphicFramePr>
        <p:xfrm>
          <a:off x="1889125" y="38147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8" name="Формула" r:id="rId7" imgW="139700" imgH="139700" progId="Equation.3">
                  <p:embed/>
                </p:oleObj>
              </mc:Choice>
              <mc:Fallback>
                <p:oleObj name="Формула" r:id="rId7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9125" y="38147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80" name="Object 28"/>
          <p:cNvGraphicFramePr>
            <a:graphicFrameLocks noChangeAspect="1"/>
          </p:cNvGraphicFramePr>
          <p:nvPr/>
        </p:nvGraphicFramePr>
        <p:xfrm>
          <a:off x="3032125" y="37830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9" name="Формула" r:id="rId9" imgW="228402" imgH="177646" progId="Equation.3">
                  <p:embed/>
                </p:oleObj>
              </mc:Choice>
              <mc:Fallback>
                <p:oleObj name="Формула" r:id="rId9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2125" y="37830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82" name="Object 30"/>
          <p:cNvGraphicFramePr>
            <a:graphicFrameLocks noChangeAspect="1"/>
          </p:cNvGraphicFramePr>
          <p:nvPr/>
        </p:nvGraphicFramePr>
        <p:xfrm>
          <a:off x="7645400" y="2840038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0" name="Формула" r:id="rId11" imgW="228402" imgH="177646" progId="Equation.3">
                  <p:embed/>
                </p:oleObj>
              </mc:Choice>
              <mc:Fallback>
                <p:oleObj name="Формула" r:id="rId11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5400" y="2840038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84" name="Object 32"/>
          <p:cNvGraphicFramePr>
            <a:graphicFrameLocks noChangeAspect="1"/>
          </p:cNvGraphicFramePr>
          <p:nvPr/>
        </p:nvGraphicFramePr>
        <p:xfrm>
          <a:off x="6413500" y="2852738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1" name="Формула" r:id="rId12" imgW="139700" imgH="139700" progId="Equation.3">
                  <p:embed/>
                </p:oleObj>
              </mc:Choice>
              <mc:Fallback>
                <p:oleObj name="Формула" r:id="rId12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0" y="2852738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0386" name="Oval 34"/>
          <p:cNvSpPr>
            <a:spLocks noChangeArrowheads="1"/>
          </p:cNvSpPr>
          <p:nvPr/>
        </p:nvSpPr>
        <p:spPr bwMode="auto">
          <a:xfrm>
            <a:off x="5353050" y="273685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87" name="Oval 35"/>
          <p:cNvSpPr>
            <a:spLocks noChangeArrowheads="1"/>
          </p:cNvSpPr>
          <p:nvPr/>
        </p:nvSpPr>
        <p:spPr bwMode="auto">
          <a:xfrm>
            <a:off x="5918200" y="20288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88" name="Oval 36"/>
          <p:cNvSpPr>
            <a:spLocks noChangeArrowheads="1"/>
          </p:cNvSpPr>
          <p:nvPr/>
        </p:nvSpPr>
        <p:spPr bwMode="auto">
          <a:xfrm>
            <a:off x="6502400" y="273685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89" name="Oval 37"/>
          <p:cNvSpPr>
            <a:spLocks noChangeArrowheads="1"/>
          </p:cNvSpPr>
          <p:nvPr/>
        </p:nvSpPr>
        <p:spPr bwMode="auto">
          <a:xfrm>
            <a:off x="7642225" y="27400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90" name="Oval 38"/>
          <p:cNvSpPr>
            <a:spLocks noChangeArrowheads="1"/>
          </p:cNvSpPr>
          <p:nvPr/>
        </p:nvSpPr>
        <p:spPr bwMode="auto">
          <a:xfrm>
            <a:off x="7080250" y="34544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91" name="Oval 39"/>
          <p:cNvSpPr>
            <a:spLocks noChangeArrowheads="1"/>
          </p:cNvSpPr>
          <p:nvPr/>
        </p:nvSpPr>
        <p:spPr bwMode="auto">
          <a:xfrm>
            <a:off x="8213725" y="20288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0392" name="Rectangle 40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1390650" y="5095875"/>
            <a:ext cx="2374900" cy="709613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4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Сдвиг вниз</a:t>
            </a:r>
          </a:p>
        </p:txBody>
      </p:sp>
      <p:sp>
        <p:nvSpPr>
          <p:cNvPr id="740393" name="WordArt 41"/>
          <p:cNvSpPr>
            <a:spLocks noChangeAspect="1" noChangeArrowheads="1" noChangeShapeType="1" noTextEdit="1"/>
          </p:cNvSpPr>
          <p:nvPr/>
        </p:nvSpPr>
        <p:spPr bwMode="auto">
          <a:xfrm>
            <a:off x="333375" y="5251450"/>
            <a:ext cx="698500" cy="187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-</a:t>
            </a:r>
          </a:p>
        </p:txBody>
      </p:sp>
      <p:sp>
        <p:nvSpPr>
          <p:cNvPr id="740394" name="Rectangle 42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154738" y="5087938"/>
            <a:ext cx="2374900" cy="7096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4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Сдвиг вверх</a:t>
            </a:r>
          </a:p>
        </p:txBody>
      </p:sp>
      <p:sp>
        <p:nvSpPr>
          <p:cNvPr id="740395" name="WordArt 43"/>
          <p:cNvSpPr>
            <a:spLocks noChangeAspect="1" noChangeArrowheads="1" noChangeShapeType="1" noTextEdit="1"/>
          </p:cNvSpPr>
          <p:nvPr/>
        </p:nvSpPr>
        <p:spPr bwMode="auto">
          <a:xfrm>
            <a:off x="5014913" y="5159375"/>
            <a:ext cx="701675" cy="554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+</a:t>
            </a:r>
          </a:p>
        </p:txBody>
      </p:sp>
      <p:sp>
        <p:nvSpPr>
          <p:cNvPr id="740399" name="Text Box 47"/>
          <p:cNvSpPr txBox="1">
            <a:spLocks noChangeArrowheads="1"/>
          </p:cNvSpPr>
          <p:nvPr/>
        </p:nvSpPr>
        <p:spPr bwMode="auto">
          <a:xfrm>
            <a:off x="2787650" y="3949700"/>
            <a:ext cx="927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400" name="Text Box 48"/>
          <p:cNvSpPr txBox="1">
            <a:spLocks noChangeArrowheads="1"/>
          </p:cNvSpPr>
          <p:nvPr/>
        </p:nvSpPr>
        <p:spPr bwMode="auto">
          <a:xfrm>
            <a:off x="1981200" y="1993900"/>
            <a:ext cx="1346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FF3300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FF3300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FF3300"/>
                </a:solidFill>
                <a:latin typeface="Times New Roman" pitchFamily="18" charset="0"/>
              </a:rPr>
              <a:t>sinx+2</a:t>
            </a:r>
            <a:endParaRPr lang="ru-RU" altLang="ru-RU" sz="20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740401" name="Text Box 49"/>
          <p:cNvSpPr txBox="1">
            <a:spLocks noChangeArrowheads="1"/>
          </p:cNvSpPr>
          <p:nvPr/>
        </p:nvSpPr>
        <p:spPr bwMode="auto">
          <a:xfrm>
            <a:off x="6483350" y="2133600"/>
            <a:ext cx="927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0402" name="Text Box 50"/>
          <p:cNvSpPr txBox="1">
            <a:spLocks noChangeArrowheads="1"/>
          </p:cNvSpPr>
          <p:nvPr/>
        </p:nvSpPr>
        <p:spPr bwMode="auto">
          <a:xfrm>
            <a:off x="7464425" y="3911600"/>
            <a:ext cx="1346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BC7724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BC7724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BC7724"/>
                </a:solidFill>
                <a:latin typeface="Times New Roman" pitchFamily="18" charset="0"/>
              </a:rPr>
              <a:t>sinx-2</a:t>
            </a:r>
            <a:endParaRPr lang="ru-RU" altLang="ru-RU" sz="2000" b="1" i="1">
              <a:solidFill>
                <a:srgbClr val="BC7724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910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40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4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40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40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0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40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4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40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40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40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40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40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0"/>
                                        <p:tgtEl>
                                          <p:spTgt spid="74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40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333E-6 L 0.00104 -0.1666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740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833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00105 -0.1694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740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847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07407E-6 L -0.00208 -0.16945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740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847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4444E-6 L -5.55556E-7 -0.16667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740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3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 L -3.33333E-6 -0.16944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740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L 2.22222E-6 -0.16806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740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0"/>
                                        <p:tgtEl>
                                          <p:spTgt spid="74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40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740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740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740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740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740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500"/>
                                        <p:tgtEl>
                                          <p:spTgt spid="740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74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740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40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74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4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74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740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740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74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740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740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740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740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0"/>
                                        <p:tgtEl>
                                          <p:spTgt spid="74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740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-2.22222E-6 0.10879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740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4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2.22222E-6 0.10231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740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6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00104 0.10602 " pathEditMode="relative" rAng="0" ptsTypes="AA">
                                      <p:cBhvr>
                                        <p:cTn id="179" dur="2000" fill="hold"/>
                                        <p:tgtEl>
                                          <p:spTgt spid="740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301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-0.00104 0.10185 " pathEditMode="relative" rAng="0" ptsTypes="AA">
                                      <p:cBhvr>
                                        <p:cTn id="181" dur="2000" fill="hold"/>
                                        <p:tgtEl>
                                          <p:spTgt spid="740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093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L -0.00104 0.10324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740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162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6296E-6 L 5.55556E-7 0.1037 " pathEditMode="relative" rAng="0" ptsTypes="AA">
                                      <p:cBhvr>
                                        <p:cTn id="185" dur="2000" fill="hold"/>
                                        <p:tgtEl>
                                          <p:spTgt spid="740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0"/>
                                        <p:tgtEl>
                                          <p:spTgt spid="74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74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500"/>
                                        <p:tgtEl>
                                          <p:spTgt spid="740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1" dur="500"/>
                                        <p:tgtEl>
                                          <p:spTgt spid="740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4" dur="500"/>
                                        <p:tgtEl>
                                          <p:spTgt spid="740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7" dur="500"/>
                                        <p:tgtEl>
                                          <p:spTgt spid="740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0" dur="500"/>
                                        <p:tgtEl>
                                          <p:spTgt spid="740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3" dur="500"/>
                                        <p:tgtEl>
                                          <p:spTgt spid="740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740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740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74039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74039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740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740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740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740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74039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74039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740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740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40357" grpId="0" bld="series"/>
      <p:bldOleChart spid="740361" grpId="0" bld="series"/>
      <p:bldP spid="740364" grpId="0" animBg="1"/>
      <p:bldP spid="740365" grpId="0" animBg="1"/>
      <p:bldP spid="740366" grpId="0" animBg="1"/>
      <p:bldP spid="740367" grpId="0" animBg="1"/>
      <p:bldP spid="740368" grpId="0"/>
      <p:bldP spid="740369" grpId="0"/>
      <p:bldP spid="740370" grpId="0"/>
      <p:bldP spid="740371" grpId="0"/>
      <p:bldP spid="740372" grpId="0" animBg="1"/>
      <p:bldP spid="740372" grpId="1" animBg="1"/>
      <p:bldP spid="740372" grpId="2" animBg="1"/>
      <p:bldP spid="740373" grpId="0" animBg="1"/>
      <p:bldP spid="740373" grpId="1" animBg="1"/>
      <p:bldP spid="740373" grpId="2" animBg="1"/>
      <p:bldP spid="740374" grpId="0" animBg="1"/>
      <p:bldP spid="740374" grpId="1" animBg="1"/>
      <p:bldP spid="740374" grpId="2" animBg="1"/>
      <p:bldP spid="740375" grpId="0" animBg="1"/>
      <p:bldP spid="740375" grpId="1" animBg="1"/>
      <p:bldP spid="740375" grpId="2" animBg="1"/>
      <p:bldP spid="740376" grpId="0" animBg="1"/>
      <p:bldP spid="740376" grpId="1" animBg="1"/>
      <p:bldP spid="740376" grpId="2" animBg="1"/>
      <p:bldP spid="740377" grpId="0" animBg="1"/>
      <p:bldP spid="740377" grpId="1" animBg="1"/>
      <p:bldP spid="740377" grpId="2" animBg="1"/>
      <p:bldP spid="740386" grpId="0" animBg="1"/>
      <p:bldP spid="740386" grpId="1" animBg="1"/>
      <p:bldP spid="740386" grpId="2" animBg="1"/>
      <p:bldP spid="740387" grpId="0" animBg="1"/>
      <p:bldP spid="740387" grpId="1" animBg="1"/>
      <p:bldP spid="740387" grpId="2" animBg="1"/>
      <p:bldP spid="740388" grpId="0" animBg="1"/>
      <p:bldP spid="740388" grpId="1" animBg="1"/>
      <p:bldP spid="740388" grpId="2" animBg="1"/>
      <p:bldP spid="740389" grpId="0" animBg="1"/>
      <p:bldP spid="740389" grpId="1" animBg="1"/>
      <p:bldP spid="740389" grpId="2" animBg="1"/>
      <p:bldP spid="740390" grpId="0" animBg="1"/>
      <p:bldP spid="740390" grpId="1" animBg="1"/>
      <p:bldP spid="740390" grpId="2" animBg="1"/>
      <p:bldP spid="740391" grpId="0" animBg="1"/>
      <p:bldP spid="740391" grpId="1" animBg="1"/>
      <p:bldP spid="740391" grpId="2" animBg="1"/>
      <p:bldP spid="740392" grpId="0" build="p" animBg="1" autoUpdateAnimBg="0" advAuto="0"/>
      <p:bldP spid="740393" grpId="0" animBg="1"/>
      <p:bldP spid="740394" grpId="0" build="p" animBg="1" autoUpdateAnimBg="0" advAuto="0"/>
      <p:bldP spid="740395" grpId="0" animBg="1"/>
      <p:bldP spid="740399" grpId="0"/>
      <p:bldP spid="740400" grpId="0"/>
      <p:bldP spid="740401" grpId="0"/>
      <p:bldP spid="7404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449" name="Rectangle 73"/>
          <p:cNvSpPr>
            <a:spLocks noGrp="1" noChangeArrowheads="1"/>
          </p:cNvSpPr>
          <p:nvPr>
            <p:ph type="title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ru-RU" sz="4000" b="1">
                <a:solidFill>
                  <a:srgbClr val="4038DE"/>
                </a:solidFill>
                <a:latin typeface="Times New Roman" pitchFamily="18" charset="0"/>
              </a:rPr>
              <a:t>Сдвиг вдоль оси абсцисс</a:t>
            </a:r>
            <a:endParaRPr lang="en-US" altLang="ru-RU" sz="4000" b="1">
              <a:solidFill>
                <a:srgbClr val="4038DE"/>
              </a:solidFill>
              <a:latin typeface="Times New Roman" pitchFamily="18" charset="0"/>
            </a:endParaRPr>
          </a:p>
        </p:txBody>
      </p:sp>
      <p:graphicFrame>
        <p:nvGraphicFramePr>
          <p:cNvPr id="741429" name="Object 5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578350" y="1112838"/>
          <a:ext cx="4565650" cy="378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Диаграмма" r:id="rId3" imgW="4276882" imgH="3733823" progId="Excel.Chart.8">
                  <p:embed/>
                </p:oleObj>
              </mc:Choice>
              <mc:Fallback>
                <p:oleObj name="Диаграмма" r:id="rId3" imgW="4276882" imgH="3733823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8350" y="1112838"/>
                        <a:ext cx="4565650" cy="378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1383" name="Object 7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1181100"/>
          <a:ext cx="4495800" cy="3833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" name="Диаграмма" r:id="rId5" imgW="4238513" imgH="3552839" progId="Excel.Chart.8">
                  <p:embed/>
                </p:oleObj>
              </mc:Choice>
              <mc:Fallback>
                <p:oleObj name="Диаграмма" r:id="rId5" imgW="4238513" imgH="3552839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81100"/>
                        <a:ext cx="4495800" cy="3833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1381" name="Text Box 5"/>
          <p:cNvSpPr txBox="1">
            <a:spLocks noChangeArrowheads="1"/>
          </p:cNvSpPr>
          <p:nvPr/>
        </p:nvSpPr>
        <p:spPr bwMode="auto">
          <a:xfrm>
            <a:off x="-25400" y="800100"/>
            <a:ext cx="4610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 i="1">
                <a:solidFill>
                  <a:srgbClr val="40458C"/>
                </a:solidFill>
                <a:latin typeface="Times New Roman" pitchFamily="18" charset="0"/>
              </a:rPr>
              <a:t>Построить график функции у=</a:t>
            </a:r>
            <a:r>
              <a:rPr lang="en-US" altLang="ru-RU" b="1" i="1">
                <a:solidFill>
                  <a:srgbClr val="40458C"/>
                </a:solidFill>
                <a:latin typeface="Times New Roman" pitchFamily="18" charset="0"/>
              </a:rPr>
              <a:t>sin(x-2)</a:t>
            </a:r>
            <a:endParaRPr lang="ru-RU" altLang="ru-RU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1382" name="Text Box 6"/>
          <p:cNvSpPr txBox="1">
            <a:spLocks noChangeArrowheads="1"/>
          </p:cNvSpPr>
          <p:nvPr/>
        </p:nvSpPr>
        <p:spPr bwMode="auto">
          <a:xfrm>
            <a:off x="4483100" y="800100"/>
            <a:ext cx="4635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 i="1">
                <a:solidFill>
                  <a:srgbClr val="40458C"/>
                </a:solidFill>
                <a:latin typeface="Times New Roman" pitchFamily="18" charset="0"/>
              </a:rPr>
              <a:t>Построить график функции у=</a:t>
            </a:r>
            <a:r>
              <a:rPr lang="en-US" altLang="ru-RU" b="1" i="1">
                <a:solidFill>
                  <a:srgbClr val="40458C"/>
                </a:solidFill>
                <a:latin typeface="Times New Roman" pitchFamily="18" charset="0"/>
              </a:rPr>
              <a:t>sin(x</a:t>
            </a:r>
            <a:r>
              <a:rPr lang="ru-RU" altLang="ru-RU" b="1" i="1">
                <a:solidFill>
                  <a:srgbClr val="40458C"/>
                </a:solidFill>
                <a:latin typeface="Times New Roman" pitchFamily="18" charset="0"/>
              </a:rPr>
              <a:t>+</a:t>
            </a:r>
            <a:r>
              <a:rPr lang="en-US" altLang="ru-RU" b="1" i="1">
                <a:solidFill>
                  <a:srgbClr val="40458C"/>
                </a:solidFill>
                <a:latin typeface="Times New Roman" pitchFamily="18" charset="0"/>
              </a:rPr>
              <a:t>2)</a:t>
            </a:r>
            <a:endParaRPr lang="ru-RU" altLang="ru-RU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1388" name="Line 12"/>
          <p:cNvSpPr>
            <a:spLocks noChangeShapeType="1"/>
          </p:cNvSpPr>
          <p:nvPr/>
        </p:nvSpPr>
        <p:spPr bwMode="auto">
          <a:xfrm flipV="1">
            <a:off x="879475" y="1231900"/>
            <a:ext cx="0" cy="30226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389" name="Line 13"/>
          <p:cNvSpPr>
            <a:spLocks noChangeShapeType="1"/>
          </p:cNvSpPr>
          <p:nvPr/>
        </p:nvSpPr>
        <p:spPr bwMode="auto">
          <a:xfrm flipV="1">
            <a:off x="5410200" y="1219200"/>
            <a:ext cx="0" cy="30226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390" name="Line 14"/>
          <p:cNvSpPr>
            <a:spLocks noChangeShapeType="1"/>
          </p:cNvSpPr>
          <p:nvPr/>
        </p:nvSpPr>
        <p:spPr bwMode="auto">
          <a:xfrm>
            <a:off x="38100" y="2819400"/>
            <a:ext cx="45212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391" name="Line 15"/>
          <p:cNvSpPr>
            <a:spLocks noChangeShapeType="1"/>
          </p:cNvSpPr>
          <p:nvPr/>
        </p:nvSpPr>
        <p:spPr bwMode="auto">
          <a:xfrm>
            <a:off x="4572000" y="2819400"/>
            <a:ext cx="45212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392" name="Text Box 16"/>
          <p:cNvSpPr txBox="1">
            <a:spLocks noChangeArrowheads="1"/>
          </p:cNvSpPr>
          <p:nvPr/>
        </p:nvSpPr>
        <p:spPr bwMode="auto">
          <a:xfrm>
            <a:off x="584200" y="11176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41393" name="Text Box 17"/>
          <p:cNvSpPr txBox="1">
            <a:spLocks noChangeArrowheads="1"/>
          </p:cNvSpPr>
          <p:nvPr/>
        </p:nvSpPr>
        <p:spPr bwMode="auto">
          <a:xfrm>
            <a:off x="4330700" y="28067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41394" name="Text Box 18"/>
          <p:cNvSpPr txBox="1">
            <a:spLocks noChangeArrowheads="1"/>
          </p:cNvSpPr>
          <p:nvPr/>
        </p:nvSpPr>
        <p:spPr bwMode="auto">
          <a:xfrm>
            <a:off x="5029200" y="11176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41395" name="Text Box 19"/>
          <p:cNvSpPr txBox="1">
            <a:spLocks noChangeArrowheads="1"/>
          </p:cNvSpPr>
          <p:nvPr/>
        </p:nvSpPr>
        <p:spPr bwMode="auto">
          <a:xfrm>
            <a:off x="8826500" y="2768600"/>
            <a:ext cx="368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41397" name="Rectangle 21"/>
          <p:cNvSpPr>
            <a:spLocks noChangeArrowheads="1"/>
          </p:cNvSpPr>
          <p:nvPr/>
        </p:nvSpPr>
        <p:spPr bwMode="auto">
          <a:xfrm>
            <a:off x="0" y="33575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1396" name="Object 20"/>
          <p:cNvGraphicFramePr>
            <a:graphicFrameLocks noChangeAspect="1"/>
          </p:cNvGraphicFramePr>
          <p:nvPr/>
        </p:nvGraphicFramePr>
        <p:xfrm>
          <a:off x="2019300" y="28749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6" name="Формула" r:id="rId7" imgW="139700" imgH="139700" progId="Equation.3">
                  <p:embed/>
                </p:oleObj>
              </mc:Choice>
              <mc:Fallback>
                <p:oleObj name="Формула" r:id="rId7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9300" y="28749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1399" name="Rectangle 23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1398" name="Object 22"/>
          <p:cNvGraphicFramePr>
            <a:graphicFrameLocks noChangeAspect="1"/>
          </p:cNvGraphicFramePr>
          <p:nvPr/>
        </p:nvGraphicFramePr>
        <p:xfrm>
          <a:off x="3175000" y="28686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7" name="Формула" r:id="rId9" imgW="228402" imgH="177646" progId="Equation.3">
                  <p:embed/>
                </p:oleObj>
              </mc:Choice>
              <mc:Fallback>
                <p:oleObj name="Формула" r:id="rId9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0" y="28686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1400" name="Oval 24"/>
          <p:cNvSpPr>
            <a:spLocks noChangeArrowheads="1"/>
          </p:cNvSpPr>
          <p:nvPr/>
        </p:nvSpPr>
        <p:spPr bwMode="auto">
          <a:xfrm>
            <a:off x="850900" y="27686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03" name="Oval 27"/>
          <p:cNvSpPr>
            <a:spLocks noChangeArrowheads="1"/>
          </p:cNvSpPr>
          <p:nvPr/>
        </p:nvSpPr>
        <p:spPr bwMode="auto">
          <a:xfrm>
            <a:off x="1447800" y="18542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04" name="Oval 28"/>
          <p:cNvSpPr>
            <a:spLocks noChangeArrowheads="1"/>
          </p:cNvSpPr>
          <p:nvPr/>
        </p:nvSpPr>
        <p:spPr bwMode="auto">
          <a:xfrm>
            <a:off x="2070100" y="27686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05" name="Oval 29"/>
          <p:cNvSpPr>
            <a:spLocks noChangeArrowheads="1"/>
          </p:cNvSpPr>
          <p:nvPr/>
        </p:nvSpPr>
        <p:spPr bwMode="auto">
          <a:xfrm>
            <a:off x="3276600" y="27686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06" name="Oval 30"/>
          <p:cNvSpPr>
            <a:spLocks noChangeArrowheads="1"/>
          </p:cNvSpPr>
          <p:nvPr/>
        </p:nvSpPr>
        <p:spPr bwMode="auto">
          <a:xfrm>
            <a:off x="241300" y="36830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07" name="Oval 31"/>
          <p:cNvSpPr>
            <a:spLocks noChangeArrowheads="1"/>
          </p:cNvSpPr>
          <p:nvPr/>
        </p:nvSpPr>
        <p:spPr bwMode="auto">
          <a:xfrm>
            <a:off x="3479800" y="23241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08" name="Oval 32"/>
          <p:cNvSpPr>
            <a:spLocks noChangeArrowheads="1"/>
          </p:cNvSpPr>
          <p:nvPr/>
        </p:nvSpPr>
        <p:spPr bwMode="auto">
          <a:xfrm>
            <a:off x="3086100" y="32385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09" name="Oval 33"/>
          <p:cNvSpPr>
            <a:spLocks noChangeArrowheads="1"/>
          </p:cNvSpPr>
          <p:nvPr/>
        </p:nvSpPr>
        <p:spPr bwMode="auto">
          <a:xfrm>
            <a:off x="2247900" y="32258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10" name="Oval 34"/>
          <p:cNvSpPr>
            <a:spLocks noChangeArrowheads="1"/>
          </p:cNvSpPr>
          <p:nvPr/>
        </p:nvSpPr>
        <p:spPr bwMode="auto">
          <a:xfrm>
            <a:off x="2705100" y="36830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11" name="Oval 35"/>
          <p:cNvSpPr>
            <a:spLocks noChangeArrowheads="1"/>
          </p:cNvSpPr>
          <p:nvPr/>
        </p:nvSpPr>
        <p:spPr bwMode="auto">
          <a:xfrm>
            <a:off x="5994400" y="18669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12" name="Text Box 36"/>
          <p:cNvSpPr txBox="1">
            <a:spLocks noChangeArrowheads="1"/>
          </p:cNvSpPr>
          <p:nvPr/>
        </p:nvSpPr>
        <p:spPr bwMode="auto">
          <a:xfrm>
            <a:off x="2768600" y="3670300"/>
            <a:ext cx="1041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1413" name="Text Box 37"/>
          <p:cNvSpPr txBox="1">
            <a:spLocks noChangeArrowheads="1"/>
          </p:cNvSpPr>
          <p:nvPr/>
        </p:nvSpPr>
        <p:spPr bwMode="auto">
          <a:xfrm>
            <a:off x="2438400" y="1435100"/>
            <a:ext cx="1587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FF3300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FF3300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FF3300"/>
                </a:solidFill>
                <a:latin typeface="Times New Roman" pitchFamily="18" charset="0"/>
              </a:rPr>
              <a:t>sin</a:t>
            </a:r>
            <a:r>
              <a:rPr lang="ru-RU" altLang="ru-RU" sz="2000" b="1" i="1">
                <a:solidFill>
                  <a:srgbClr val="FF3300"/>
                </a:solidFill>
                <a:latin typeface="Times New Roman" pitchFamily="18" charset="0"/>
              </a:rPr>
              <a:t>(</a:t>
            </a:r>
            <a:r>
              <a:rPr lang="en-US" altLang="ru-RU" sz="2000" b="1" i="1">
                <a:solidFill>
                  <a:srgbClr val="FF3300"/>
                </a:solidFill>
                <a:latin typeface="Times New Roman" pitchFamily="18" charset="0"/>
              </a:rPr>
              <a:t>x</a:t>
            </a:r>
            <a:r>
              <a:rPr lang="ru-RU" altLang="ru-RU" sz="2000" b="1" i="1">
                <a:solidFill>
                  <a:srgbClr val="FF3300"/>
                </a:solidFill>
                <a:latin typeface="Times New Roman" pitchFamily="18" charset="0"/>
              </a:rPr>
              <a:t>-</a:t>
            </a:r>
            <a:r>
              <a:rPr lang="en-US" altLang="ru-RU" sz="2000" b="1" i="1">
                <a:solidFill>
                  <a:srgbClr val="FF3300"/>
                </a:solidFill>
                <a:latin typeface="Times New Roman" pitchFamily="18" charset="0"/>
              </a:rPr>
              <a:t>2</a:t>
            </a:r>
            <a:r>
              <a:rPr lang="ru-RU" altLang="ru-RU" sz="2000" b="1" i="1">
                <a:solidFill>
                  <a:srgbClr val="FF33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741415" name="Rectangle 39"/>
          <p:cNvSpPr>
            <a:spLocks noChangeArrowheads="1"/>
          </p:cNvSpPr>
          <p:nvPr/>
        </p:nvSpPr>
        <p:spPr bwMode="auto">
          <a:xfrm>
            <a:off x="0" y="33575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1414" name="Object 38"/>
          <p:cNvGraphicFramePr>
            <a:graphicFrameLocks noChangeAspect="1"/>
          </p:cNvGraphicFramePr>
          <p:nvPr/>
        </p:nvGraphicFramePr>
        <p:xfrm>
          <a:off x="6578600" y="286226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" name="Формула" r:id="rId11" imgW="139700" imgH="139700" progId="Equation.3">
                  <p:embed/>
                </p:oleObj>
              </mc:Choice>
              <mc:Fallback>
                <p:oleObj name="Формула" r:id="rId11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8600" y="286226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1417" name="Rectangle 41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1416" name="Object 40"/>
          <p:cNvGraphicFramePr>
            <a:graphicFrameLocks noChangeAspect="1"/>
          </p:cNvGraphicFramePr>
          <p:nvPr/>
        </p:nvGraphicFramePr>
        <p:xfrm>
          <a:off x="7772400" y="2843213"/>
          <a:ext cx="228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9" name="Формула" r:id="rId12" imgW="228402" imgH="177646" progId="Equation.3">
                  <p:embed/>
                </p:oleObj>
              </mc:Choice>
              <mc:Fallback>
                <p:oleObj name="Формула" r:id="rId12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2843213"/>
                        <a:ext cx="2286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1418" name="Oval 42"/>
          <p:cNvSpPr>
            <a:spLocks noChangeArrowheads="1"/>
          </p:cNvSpPr>
          <p:nvPr/>
        </p:nvSpPr>
        <p:spPr bwMode="auto">
          <a:xfrm>
            <a:off x="8886825" y="228917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19" name="Oval 43"/>
          <p:cNvSpPr>
            <a:spLocks noChangeArrowheads="1"/>
          </p:cNvSpPr>
          <p:nvPr/>
        </p:nvSpPr>
        <p:spPr bwMode="auto">
          <a:xfrm>
            <a:off x="6391275" y="231457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20" name="Oval 44"/>
          <p:cNvSpPr>
            <a:spLocks noChangeArrowheads="1"/>
          </p:cNvSpPr>
          <p:nvPr/>
        </p:nvSpPr>
        <p:spPr bwMode="auto">
          <a:xfrm>
            <a:off x="6616700" y="277177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21" name="Oval 45"/>
          <p:cNvSpPr>
            <a:spLocks noChangeArrowheads="1"/>
          </p:cNvSpPr>
          <p:nvPr/>
        </p:nvSpPr>
        <p:spPr bwMode="auto">
          <a:xfrm>
            <a:off x="6800850" y="322897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22" name="Oval 46"/>
          <p:cNvSpPr>
            <a:spLocks noChangeArrowheads="1"/>
          </p:cNvSpPr>
          <p:nvPr/>
        </p:nvSpPr>
        <p:spPr bwMode="auto">
          <a:xfrm>
            <a:off x="7251700" y="36925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23" name="Oval 47"/>
          <p:cNvSpPr>
            <a:spLocks noChangeArrowheads="1"/>
          </p:cNvSpPr>
          <p:nvPr/>
        </p:nvSpPr>
        <p:spPr bwMode="auto">
          <a:xfrm>
            <a:off x="7658100" y="32226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24" name="Oval 48"/>
          <p:cNvSpPr>
            <a:spLocks noChangeArrowheads="1"/>
          </p:cNvSpPr>
          <p:nvPr/>
        </p:nvSpPr>
        <p:spPr bwMode="auto">
          <a:xfrm>
            <a:off x="7854950" y="277177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25" name="Oval 49"/>
          <p:cNvSpPr>
            <a:spLocks noChangeArrowheads="1"/>
          </p:cNvSpPr>
          <p:nvPr/>
        </p:nvSpPr>
        <p:spPr bwMode="auto">
          <a:xfrm>
            <a:off x="8074025" y="230822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27" name="Text Box 51"/>
          <p:cNvSpPr txBox="1">
            <a:spLocks noChangeArrowheads="1"/>
          </p:cNvSpPr>
          <p:nvPr/>
        </p:nvSpPr>
        <p:spPr bwMode="auto">
          <a:xfrm>
            <a:off x="7874000" y="1416050"/>
            <a:ext cx="1041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1433" name="Oval 57"/>
          <p:cNvSpPr>
            <a:spLocks noChangeArrowheads="1"/>
          </p:cNvSpPr>
          <p:nvPr/>
        </p:nvSpPr>
        <p:spPr bwMode="auto">
          <a:xfrm>
            <a:off x="5372100" y="2760663"/>
            <a:ext cx="114300" cy="106362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34" name="Oval 58"/>
          <p:cNvSpPr>
            <a:spLocks noChangeArrowheads="1"/>
          </p:cNvSpPr>
          <p:nvPr/>
        </p:nvSpPr>
        <p:spPr bwMode="auto">
          <a:xfrm>
            <a:off x="5578475" y="2292350"/>
            <a:ext cx="1270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35" name="Text Box 59"/>
          <p:cNvSpPr txBox="1">
            <a:spLocks noChangeArrowheads="1"/>
          </p:cNvSpPr>
          <p:nvPr/>
        </p:nvSpPr>
        <p:spPr bwMode="auto">
          <a:xfrm>
            <a:off x="7023100" y="3759200"/>
            <a:ext cx="1524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y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sin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(</a:t>
            </a: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x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+</a:t>
            </a:r>
            <a:r>
              <a:rPr lang="en-US" altLang="ru-RU" sz="2000" b="1" i="1">
                <a:solidFill>
                  <a:srgbClr val="CC3300"/>
                </a:solidFill>
                <a:latin typeface="Times New Roman" pitchFamily="18" charset="0"/>
              </a:rPr>
              <a:t>2</a:t>
            </a:r>
            <a:r>
              <a:rPr lang="ru-RU" altLang="ru-RU" sz="2000" b="1" i="1">
                <a:solidFill>
                  <a:srgbClr val="CC33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741436" name="Rectangle 60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894388" y="5030788"/>
            <a:ext cx="2946400" cy="7096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Сдвиг вправо</a:t>
            </a:r>
          </a:p>
        </p:txBody>
      </p:sp>
      <p:sp>
        <p:nvSpPr>
          <p:cNvPr id="741437" name="WordArt 61"/>
          <p:cNvSpPr>
            <a:spLocks noChangeAspect="1" noChangeArrowheads="1" noChangeShapeType="1" noTextEdit="1"/>
          </p:cNvSpPr>
          <p:nvPr/>
        </p:nvSpPr>
        <p:spPr bwMode="auto">
          <a:xfrm>
            <a:off x="4729163" y="5264150"/>
            <a:ext cx="828675" cy="222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-</a:t>
            </a:r>
          </a:p>
        </p:txBody>
      </p:sp>
      <p:sp>
        <p:nvSpPr>
          <p:cNvPr id="741438" name="Rectangle 62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1552575" y="5056188"/>
            <a:ext cx="2374900" cy="7096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Сдвиг влево</a:t>
            </a:r>
          </a:p>
        </p:txBody>
      </p:sp>
      <p:sp>
        <p:nvSpPr>
          <p:cNvPr id="741439" name="WordArt 63"/>
          <p:cNvSpPr>
            <a:spLocks noChangeAspect="1" noChangeArrowheads="1" noChangeShapeType="1" noTextEdit="1"/>
          </p:cNvSpPr>
          <p:nvPr/>
        </p:nvSpPr>
        <p:spPr bwMode="auto">
          <a:xfrm>
            <a:off x="206375" y="5154613"/>
            <a:ext cx="885825" cy="700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+</a:t>
            </a:r>
          </a:p>
        </p:txBody>
      </p:sp>
      <p:sp>
        <p:nvSpPr>
          <p:cNvPr id="741443" name="Oval 67"/>
          <p:cNvSpPr>
            <a:spLocks noChangeArrowheads="1"/>
          </p:cNvSpPr>
          <p:nvPr/>
        </p:nvSpPr>
        <p:spPr bwMode="auto">
          <a:xfrm>
            <a:off x="1041400" y="23114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44" name="Oval 68"/>
          <p:cNvSpPr>
            <a:spLocks noChangeArrowheads="1"/>
          </p:cNvSpPr>
          <p:nvPr/>
        </p:nvSpPr>
        <p:spPr bwMode="auto">
          <a:xfrm>
            <a:off x="1854200" y="23241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45" name="Oval 69"/>
          <p:cNvSpPr>
            <a:spLocks noChangeArrowheads="1"/>
          </p:cNvSpPr>
          <p:nvPr/>
        </p:nvSpPr>
        <p:spPr bwMode="auto">
          <a:xfrm>
            <a:off x="647700" y="3225800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1426" name="Oval 50"/>
          <p:cNvSpPr>
            <a:spLocks noChangeArrowheads="1"/>
          </p:cNvSpPr>
          <p:nvPr/>
        </p:nvSpPr>
        <p:spPr bwMode="auto">
          <a:xfrm>
            <a:off x="8489950" y="1857375"/>
            <a:ext cx="101600" cy="101600"/>
          </a:xfrm>
          <a:prstGeom prst="ellipse">
            <a:avLst/>
          </a:prstGeom>
          <a:solidFill>
            <a:srgbClr val="FF33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215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4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4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4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4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4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4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4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41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4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4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4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41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4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41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41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41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41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0"/>
                                        <p:tgtEl>
                                          <p:spTgt spid="74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4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81481E-6 L 0.08612 -4.81481E-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741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6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85185E-6 L 0.0875 -1.85185E-6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741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81481E-6 L 0.08472 4.81481E-6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741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1.48148E-6 L 0.08888 1.48148E-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741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9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85185E-6 L 0.08472 -1.85185E-6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741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7 -3.7037E-7 L 0.0875 -0.00185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741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4" y="-93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4.81481E-6 L 0.08611 4.81481E-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741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1.85185E-6 L 0.08611 -1.85185E-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741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1.48148E-6 L 0.08333 1.48148E-6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741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5 -3.7037E-6 L 0.0875 -3.7037E-6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741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6 4.81481E-6 L 0.0875 4.81481E-6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741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6 -3.7037E-7 L 0.0875 -3.7037E-7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741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0"/>
                                        <p:tgtEl>
                                          <p:spTgt spid="74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741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8" dur="500"/>
                                        <p:tgtEl>
                                          <p:spTgt spid="741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741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4" dur="500"/>
                                        <p:tgtEl>
                                          <p:spTgt spid="741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7" dur="500"/>
                                        <p:tgtEl>
                                          <p:spTgt spid="741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0" dur="500"/>
                                        <p:tgtEl>
                                          <p:spTgt spid="741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3" dur="500"/>
                                        <p:tgtEl>
                                          <p:spTgt spid="741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741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9" dur="500"/>
                                        <p:tgtEl>
                                          <p:spTgt spid="741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741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5" dur="500"/>
                                        <p:tgtEl>
                                          <p:spTgt spid="741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8" dur="500"/>
                                        <p:tgtEl>
                                          <p:spTgt spid="741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741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741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74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741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74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74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74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741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 nodeType="clickPar">
                      <p:stCondLst>
                        <p:cond delay="indefinite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741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00"/>
                                        <p:tgtEl>
                                          <p:spTgt spid="741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74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741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741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741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741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741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741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741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00"/>
                                        <p:tgtEl>
                                          <p:spTgt spid="74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74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 nodeType="clickPar">
                      <p:stCondLst>
                        <p:cond delay="indefinite"/>
                      </p:stCondLst>
                      <p:childTnLst>
                        <p:par>
                          <p:cTn id="2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3000"/>
                                        <p:tgtEl>
                                          <p:spTgt spid="741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500"/>
                                        <p:tgtEl>
                                          <p:spTgt spid="74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 nodeType="clickPar">
                      <p:stCondLst>
                        <p:cond delay="indefinite"/>
                      </p:stCondLst>
                      <p:childTnLst>
                        <p:par>
                          <p:cTn id="2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8611 0.0 " pathEditMode="relative" ptsTypes="AA">
                                      <p:cBhvr>
                                        <p:cTn id="253" dur="2000" fill="hold"/>
                                        <p:tgtEl>
                                          <p:spTgt spid="741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8611 0.0 " pathEditMode="relative" ptsTypes="AA">
                                      <p:cBhvr>
                                        <p:cTn id="255" dur="2000" fill="hold"/>
                                        <p:tgtEl>
                                          <p:spTgt spid="741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8611 0.0 " pathEditMode="relative" ptsTypes="AA">
                                      <p:cBhvr>
                                        <p:cTn id="257" dur="2000" fill="hold"/>
                                        <p:tgtEl>
                                          <p:spTgt spid="741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-0.08611 -4.81481E-6 " pathEditMode="relative" rAng="0" ptsTypes="AA">
                                      <p:cBhvr>
                                        <p:cTn id="259" dur="2000" fill="hold"/>
                                        <p:tgtEl>
                                          <p:spTgt spid="741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6" y="0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-0.08611 4.44444E-6 " pathEditMode="relative" rAng="0" ptsTypes="AA">
                                      <p:cBhvr>
                                        <p:cTn id="261" dur="2000" fill="hold"/>
                                        <p:tgtEl>
                                          <p:spTgt spid="741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6" y="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00093 L -0.08542 0.00093 " pathEditMode="relative" rAng="0" ptsTypes="AA">
                                      <p:cBhvr>
                                        <p:cTn id="263" dur="2000" fill="hold"/>
                                        <p:tgtEl>
                                          <p:spTgt spid="7414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6" y="0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3.7037E-6 L -0.08333 -0.00186 " pathEditMode="relative" rAng="0" ptsTypes="AA">
                                      <p:cBhvr>
                                        <p:cTn id="265" dur="2000" fill="hold"/>
                                        <p:tgtEl>
                                          <p:spTgt spid="741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-93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-0.08333 4.44444E-6 " pathEditMode="relative" rAng="0" ptsTypes="AA">
                                      <p:cBhvr>
                                        <p:cTn id="267" dur="2000" fill="hold"/>
                                        <p:tgtEl>
                                          <p:spTgt spid="7414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81481E-6 L -0.08612 -4.81481E-6 " pathEditMode="relative" rAng="0" ptsTypes="AA">
                                      <p:cBhvr>
                                        <p:cTn id="269" dur="2000" fill="hold"/>
                                        <p:tgtEl>
                                          <p:spTgt spid="741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6" y="0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-0.08611 4.44444E-6 " pathEditMode="relative" rAng="0" ptsTypes="AA">
                                      <p:cBhvr>
                                        <p:cTn id="271" dur="2000" fill="hold"/>
                                        <p:tgtEl>
                                          <p:spTgt spid="741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6" y="0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5 0.06991 L -0.10729 0.06991 " pathEditMode="relative" rAng="0" ptsTypes="AA">
                                      <p:cBhvr>
                                        <p:cTn id="273" dur="2000" fill="hold"/>
                                        <p:tgtEl>
                                          <p:spTgt spid="741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83 -0.06667 L -0.0625 -0.06667 " pathEditMode="relative" rAng="0" ptsTypes="AA">
                                      <p:cBhvr>
                                        <p:cTn id="275" dur="2000" fill="hold"/>
                                        <p:tgtEl>
                                          <p:spTgt spid="741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 nodeType="clickPar">
                      <p:stCondLst>
                        <p:cond delay="indefinite"/>
                      </p:stCondLst>
                      <p:childTnLst>
                        <p:par>
                          <p:cTn id="2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3000"/>
                                        <p:tgtEl>
                                          <p:spTgt spid="741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00"/>
                                        <p:tgtEl>
                                          <p:spTgt spid="74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 nodeType="clickPar">
                      <p:stCondLst>
                        <p:cond delay="indefinite"/>
                      </p:stCondLst>
                      <p:childTnLst>
                        <p:par>
                          <p:cTn id="2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741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741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74143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74143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741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741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741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741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74143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74143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741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741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41429" grpId="0" bld="series"/>
      <p:bldOleChart spid="741383" grpId="0" bld="series"/>
      <p:bldP spid="741388" grpId="0" animBg="1"/>
      <p:bldP spid="741389" grpId="0" animBg="1"/>
      <p:bldP spid="741390" grpId="0" animBg="1"/>
      <p:bldP spid="741391" grpId="0" animBg="1"/>
      <p:bldP spid="741392" grpId="0"/>
      <p:bldP spid="741393" grpId="0"/>
      <p:bldP spid="741394" grpId="0"/>
      <p:bldP spid="741395" grpId="0"/>
      <p:bldP spid="741400" grpId="0" animBg="1"/>
      <p:bldP spid="741400" grpId="1" animBg="1"/>
      <p:bldP spid="741400" grpId="2" animBg="1"/>
      <p:bldP spid="741403" grpId="0" animBg="1"/>
      <p:bldP spid="741403" grpId="1" animBg="1"/>
      <p:bldP spid="741403" grpId="2" animBg="1"/>
      <p:bldP spid="741404" grpId="0" animBg="1"/>
      <p:bldP spid="741404" grpId="1" animBg="1"/>
      <p:bldP spid="741404" grpId="2" animBg="1"/>
      <p:bldP spid="741405" grpId="0" animBg="1"/>
      <p:bldP spid="741405" grpId="1" animBg="1"/>
      <p:bldP spid="741405" grpId="2" animBg="1"/>
      <p:bldP spid="741406" grpId="0" animBg="1"/>
      <p:bldP spid="741406" grpId="1" animBg="1"/>
      <p:bldP spid="741406" grpId="2" animBg="1"/>
      <p:bldP spid="741407" grpId="0" animBg="1"/>
      <p:bldP spid="741407" grpId="1" animBg="1"/>
      <p:bldP spid="741407" grpId="2" animBg="1"/>
      <p:bldP spid="741408" grpId="0" animBg="1"/>
      <p:bldP spid="741408" grpId="1" animBg="1"/>
      <p:bldP spid="741408" grpId="2" animBg="1"/>
      <p:bldP spid="741409" grpId="0" animBg="1"/>
      <p:bldP spid="741409" grpId="1" animBg="1"/>
      <p:bldP spid="741409" grpId="2" animBg="1"/>
      <p:bldP spid="741410" grpId="0" animBg="1"/>
      <p:bldP spid="741410" grpId="1" animBg="1"/>
      <p:bldP spid="741410" grpId="2" animBg="1"/>
      <p:bldP spid="741411" grpId="0" animBg="1"/>
      <p:bldP spid="741411" grpId="1" animBg="1"/>
      <p:bldP spid="741412" grpId="0"/>
      <p:bldP spid="741413" grpId="0"/>
      <p:bldP spid="741418" grpId="0" animBg="1"/>
      <p:bldP spid="741418" grpId="1" animBg="1"/>
      <p:bldP spid="741419" grpId="0" animBg="1"/>
      <p:bldP spid="741419" grpId="1" animBg="1"/>
      <p:bldP spid="741420" grpId="0" animBg="1"/>
      <p:bldP spid="741420" grpId="1" animBg="1"/>
      <p:bldP spid="741421" grpId="0" animBg="1"/>
      <p:bldP spid="741421" grpId="1" animBg="1"/>
      <p:bldP spid="741422" grpId="0" animBg="1"/>
      <p:bldP spid="741422" grpId="1" animBg="1"/>
      <p:bldP spid="741423" grpId="0" animBg="1"/>
      <p:bldP spid="741423" grpId="1" animBg="1"/>
      <p:bldP spid="741424" grpId="0" animBg="1"/>
      <p:bldP spid="741424" grpId="1" animBg="1"/>
      <p:bldP spid="741425" grpId="0" animBg="1"/>
      <p:bldP spid="741425" grpId="1" animBg="1"/>
      <p:bldP spid="741427" grpId="0"/>
      <p:bldP spid="741433" grpId="0" animBg="1"/>
      <p:bldP spid="741433" grpId="1" animBg="1"/>
      <p:bldP spid="741434" grpId="0" animBg="1"/>
      <p:bldP spid="741434" grpId="1" animBg="1"/>
      <p:bldP spid="741435" grpId="0"/>
      <p:bldP spid="741436" grpId="0" build="allAtOnce" animBg="1"/>
      <p:bldP spid="741437" grpId="0" animBg="1"/>
      <p:bldP spid="741438" grpId="0" build="allAtOnce" animBg="1"/>
      <p:bldP spid="741439" grpId="0" animBg="1"/>
      <p:bldP spid="741443" grpId="0" animBg="1"/>
      <p:bldP spid="741443" grpId="1" animBg="1"/>
      <p:bldP spid="741443" grpId="2" animBg="1"/>
      <p:bldP spid="741444" grpId="0" animBg="1"/>
      <p:bldP spid="741444" grpId="1" animBg="1"/>
      <p:bldP spid="741444" grpId="2" animBg="1"/>
      <p:bldP spid="741445" grpId="0" animBg="1"/>
      <p:bldP spid="741445" grpId="1" animBg="1"/>
      <p:bldP spid="741445" grpId="2" animBg="1"/>
      <p:bldP spid="741426" grpId="0" animBg="1"/>
      <p:bldP spid="74142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502" name="Rectangle 6"/>
          <p:cNvSpPr>
            <a:spLocks noChangeArrowheads="1"/>
          </p:cNvSpPr>
          <p:nvPr/>
        </p:nvSpPr>
        <p:spPr bwMode="auto">
          <a:xfrm>
            <a:off x="5875338" y="381000"/>
            <a:ext cx="1878012" cy="53181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800" b="1" i="1">
                <a:solidFill>
                  <a:srgbClr val="40458C"/>
                </a:solidFill>
                <a:latin typeface="Times New Roman" pitchFamily="18" charset="0"/>
              </a:rPr>
              <a:t>y</a:t>
            </a:r>
            <a:r>
              <a:rPr lang="ru-RU" altLang="ru-RU" sz="28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800" b="1" i="1">
                <a:solidFill>
                  <a:srgbClr val="40458C"/>
                </a:solidFill>
                <a:latin typeface="Times New Roman" pitchFamily="18" charset="0"/>
              </a:rPr>
              <a:t>k∙sinx</a:t>
            </a:r>
          </a:p>
        </p:txBody>
      </p:sp>
      <p:sp>
        <p:nvSpPr>
          <p:cNvPr id="746503" name="Text Box 7"/>
          <p:cNvSpPr txBox="1">
            <a:spLocks noChangeArrowheads="1"/>
          </p:cNvSpPr>
          <p:nvPr/>
        </p:nvSpPr>
        <p:spPr bwMode="auto">
          <a:xfrm>
            <a:off x="469900" y="1155700"/>
            <a:ext cx="165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у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 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2sinx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6504" name="Text Box 8"/>
          <p:cNvSpPr txBox="1">
            <a:spLocks noChangeArrowheads="1"/>
          </p:cNvSpPr>
          <p:nvPr/>
        </p:nvSpPr>
        <p:spPr bwMode="auto">
          <a:xfrm>
            <a:off x="6159500" y="1193800"/>
            <a:ext cx="15843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у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 </a:t>
            </a: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=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1/2sinx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6553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6286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altLang="ru-RU" sz="3600" b="1">
                <a:solidFill>
                  <a:srgbClr val="4038DE"/>
                </a:solidFill>
                <a:latin typeface="Times New Roman" pitchFamily="18" charset="0"/>
              </a:rPr>
              <a:t>Сжатие и растяжение</a:t>
            </a:r>
            <a:endParaRPr lang="en-US" altLang="ru-RU" sz="3600" b="1">
              <a:solidFill>
                <a:srgbClr val="4038DE"/>
              </a:solidFill>
              <a:latin typeface="Times New Roman" pitchFamily="18" charset="0"/>
            </a:endParaRPr>
          </a:p>
        </p:txBody>
      </p:sp>
      <p:graphicFrame>
        <p:nvGraphicFramePr>
          <p:cNvPr id="746505" name="Object 9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1579563"/>
          <a:ext cx="4432300" cy="406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4" name="Диаграмма" r:id="rId3" imgW="4276882" imgH="3733823" progId="Excel.Chart.8">
                  <p:embed/>
                </p:oleObj>
              </mc:Choice>
              <mc:Fallback>
                <p:oleObj name="Диаграмма" r:id="rId3" imgW="4276882" imgH="3733823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79563"/>
                        <a:ext cx="4432300" cy="406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6507" name="Object 11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667250" y="1568450"/>
          <a:ext cx="4476750" cy="407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5" name="Диаграмма" r:id="rId5" imgW="4267200" imgH="3762361" progId="Excel.Chart.8">
                  <p:embed/>
                </p:oleObj>
              </mc:Choice>
              <mc:Fallback>
                <p:oleObj name="Диаграмма" r:id="rId5" imgW="4267200" imgH="3762361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7250" y="1568450"/>
                        <a:ext cx="4476750" cy="407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6510" name="Line 14"/>
          <p:cNvSpPr>
            <a:spLocks noChangeShapeType="1"/>
          </p:cNvSpPr>
          <p:nvPr/>
        </p:nvSpPr>
        <p:spPr bwMode="auto">
          <a:xfrm flipV="1">
            <a:off x="812800" y="1727200"/>
            <a:ext cx="0" cy="32639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6511" name="Line 15"/>
          <p:cNvSpPr>
            <a:spLocks noChangeShapeType="1"/>
          </p:cNvSpPr>
          <p:nvPr/>
        </p:nvSpPr>
        <p:spPr bwMode="auto">
          <a:xfrm flipV="1">
            <a:off x="5308600" y="1727200"/>
            <a:ext cx="0" cy="326390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6512" name="Line 16"/>
          <p:cNvSpPr>
            <a:spLocks noChangeShapeType="1"/>
          </p:cNvSpPr>
          <p:nvPr/>
        </p:nvSpPr>
        <p:spPr bwMode="auto">
          <a:xfrm>
            <a:off x="0" y="3403600"/>
            <a:ext cx="44577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6513" name="Line 17"/>
          <p:cNvSpPr>
            <a:spLocks noChangeShapeType="1"/>
          </p:cNvSpPr>
          <p:nvPr/>
        </p:nvSpPr>
        <p:spPr bwMode="auto">
          <a:xfrm>
            <a:off x="4533900" y="3416300"/>
            <a:ext cx="4457700" cy="0"/>
          </a:xfrm>
          <a:prstGeom prst="line">
            <a:avLst/>
          </a:prstGeom>
          <a:noFill/>
          <a:ln w="19050">
            <a:solidFill>
              <a:srgbClr val="090A13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sp>
        <p:nvSpPr>
          <p:cNvPr id="746514" name="Text Box 18"/>
          <p:cNvSpPr txBox="1">
            <a:spLocks noChangeArrowheads="1"/>
          </p:cNvSpPr>
          <p:nvPr/>
        </p:nvSpPr>
        <p:spPr bwMode="auto">
          <a:xfrm>
            <a:off x="457200" y="15875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46516" name="Text Box 20"/>
          <p:cNvSpPr txBox="1">
            <a:spLocks noChangeArrowheads="1"/>
          </p:cNvSpPr>
          <p:nvPr/>
        </p:nvSpPr>
        <p:spPr bwMode="auto">
          <a:xfrm>
            <a:off x="4203700" y="34417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46517" name="Text Box 21"/>
          <p:cNvSpPr txBox="1">
            <a:spLocks noChangeArrowheads="1"/>
          </p:cNvSpPr>
          <p:nvPr/>
        </p:nvSpPr>
        <p:spPr bwMode="auto">
          <a:xfrm>
            <a:off x="8724900" y="3451225"/>
            <a:ext cx="3937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Х</a:t>
            </a:r>
          </a:p>
        </p:txBody>
      </p:sp>
      <p:sp>
        <p:nvSpPr>
          <p:cNvPr id="746518" name="Text Box 22"/>
          <p:cNvSpPr txBox="1">
            <a:spLocks noChangeArrowheads="1"/>
          </p:cNvSpPr>
          <p:nvPr/>
        </p:nvSpPr>
        <p:spPr bwMode="auto">
          <a:xfrm>
            <a:off x="5026025" y="1625600"/>
            <a:ext cx="469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>
                <a:solidFill>
                  <a:srgbClr val="08091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746524" name="Rectangle 2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6523" name="Object 27"/>
          <p:cNvGraphicFramePr>
            <a:graphicFrameLocks noChangeAspect="1"/>
          </p:cNvGraphicFramePr>
          <p:nvPr/>
        </p:nvGraphicFramePr>
        <p:xfrm>
          <a:off x="5880100" y="3487738"/>
          <a:ext cx="1619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6" name="Формула" r:id="rId7" imgW="164957" imgH="393359" progId="Equation.3">
                  <p:embed/>
                </p:oleObj>
              </mc:Choice>
              <mc:Fallback>
                <p:oleObj name="Формула" r:id="rId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0100" y="3487738"/>
                        <a:ext cx="1619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6526" name="Rectangle 3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6525" name="Object 29"/>
          <p:cNvGraphicFramePr>
            <a:graphicFrameLocks noChangeAspect="1"/>
          </p:cNvGraphicFramePr>
          <p:nvPr/>
        </p:nvGraphicFramePr>
        <p:xfrm>
          <a:off x="1270000" y="3436938"/>
          <a:ext cx="1619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7" name="Формула" r:id="rId9" imgW="164957" imgH="393359" progId="Equation.3">
                  <p:embed/>
                </p:oleObj>
              </mc:Choice>
              <mc:Fallback>
                <p:oleObj name="Формула" r:id="rId9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0000" y="3436938"/>
                        <a:ext cx="1619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6528" name="Rectangle 3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6527" name="Object 31"/>
          <p:cNvGraphicFramePr>
            <a:graphicFrameLocks noChangeAspect="1"/>
          </p:cNvGraphicFramePr>
          <p:nvPr/>
        </p:nvGraphicFramePr>
        <p:xfrm>
          <a:off x="4635500" y="3487738"/>
          <a:ext cx="2762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8" name="Формула" r:id="rId10" imgW="279279" imgH="393529" progId="Equation.3">
                  <p:embed/>
                </p:oleObj>
              </mc:Choice>
              <mc:Fallback>
                <p:oleObj name="Формула" r:id="rId10" imgW="27927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0" y="3487738"/>
                        <a:ext cx="2762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6530" name="Rectangle 34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6529" name="Object 33"/>
          <p:cNvGraphicFramePr>
            <a:graphicFrameLocks noChangeAspect="1"/>
          </p:cNvGraphicFramePr>
          <p:nvPr/>
        </p:nvGraphicFramePr>
        <p:xfrm>
          <a:off x="152400" y="3436938"/>
          <a:ext cx="2762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9" name="Формула" r:id="rId12" imgW="279279" imgH="393529" progId="Equation.3">
                  <p:embed/>
                </p:oleObj>
              </mc:Choice>
              <mc:Fallback>
                <p:oleObj name="Формула" r:id="rId12" imgW="27927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436938"/>
                        <a:ext cx="2762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6532" name="Rectangle 3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6531" name="Object 35"/>
          <p:cNvGraphicFramePr>
            <a:graphicFrameLocks noChangeAspect="1"/>
          </p:cNvGraphicFramePr>
          <p:nvPr/>
        </p:nvGraphicFramePr>
        <p:xfrm>
          <a:off x="7188200" y="3475038"/>
          <a:ext cx="238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0" name="Формула" r:id="rId13" imgW="241195" imgH="393529" progId="Equation.3">
                  <p:embed/>
                </p:oleObj>
              </mc:Choice>
              <mc:Fallback>
                <p:oleObj name="Формула" r:id="rId13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8200" y="3475038"/>
                        <a:ext cx="2381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6534" name="Rectangle 3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6533" name="Object 37"/>
          <p:cNvGraphicFramePr>
            <a:graphicFrameLocks noChangeAspect="1"/>
          </p:cNvGraphicFramePr>
          <p:nvPr/>
        </p:nvGraphicFramePr>
        <p:xfrm>
          <a:off x="2590800" y="3436938"/>
          <a:ext cx="238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1" name="Формула" r:id="rId15" imgW="241195" imgH="393529" progId="Equation.3">
                  <p:embed/>
                </p:oleObj>
              </mc:Choice>
              <mc:Fallback>
                <p:oleObj name="Формула" r:id="rId15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436938"/>
                        <a:ext cx="2381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6536" name="Rectangle 4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6535" name="Object 39"/>
          <p:cNvGraphicFramePr>
            <a:graphicFrameLocks noChangeAspect="1"/>
          </p:cNvGraphicFramePr>
          <p:nvPr/>
        </p:nvGraphicFramePr>
        <p:xfrm>
          <a:off x="3644900" y="3449638"/>
          <a:ext cx="238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2" name="Формула" r:id="rId16" imgW="241195" imgH="393529" progId="Equation.3">
                  <p:embed/>
                </p:oleObj>
              </mc:Choice>
              <mc:Fallback>
                <p:oleObj name="Формула" r:id="rId16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3449638"/>
                        <a:ext cx="2381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6538" name="Rectangle 4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40458C"/>
              </a:solidFill>
              <a:latin typeface="Arial" pitchFamily="34" charset="0"/>
            </a:endParaRPr>
          </a:p>
        </p:txBody>
      </p:sp>
      <p:graphicFrame>
        <p:nvGraphicFramePr>
          <p:cNvPr id="746537" name="Object 41"/>
          <p:cNvGraphicFramePr>
            <a:graphicFrameLocks noChangeAspect="1"/>
          </p:cNvGraphicFramePr>
          <p:nvPr/>
        </p:nvGraphicFramePr>
        <p:xfrm>
          <a:off x="8318500" y="3513138"/>
          <a:ext cx="238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3" name="Формула" r:id="rId18" imgW="241195" imgH="393529" progId="Equation.3">
                  <p:embed/>
                </p:oleObj>
              </mc:Choice>
              <mc:Fallback>
                <p:oleObj name="Формула" r:id="rId18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8500" y="3513138"/>
                        <a:ext cx="2381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6539" name="Text Box 43"/>
          <p:cNvSpPr txBox="1">
            <a:spLocks noChangeArrowheads="1"/>
          </p:cNvSpPr>
          <p:nvPr/>
        </p:nvSpPr>
        <p:spPr bwMode="auto">
          <a:xfrm>
            <a:off x="1981200" y="2717800"/>
            <a:ext cx="1282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у = 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6540" name="Text Box 44"/>
          <p:cNvSpPr txBox="1">
            <a:spLocks noChangeArrowheads="1"/>
          </p:cNvSpPr>
          <p:nvPr/>
        </p:nvSpPr>
        <p:spPr bwMode="auto">
          <a:xfrm>
            <a:off x="2924175" y="3924300"/>
            <a:ext cx="149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400" b="1" i="1">
                <a:solidFill>
                  <a:srgbClr val="FF3300"/>
                </a:solidFill>
                <a:latin typeface="Times New Roman" pitchFamily="18" charset="0"/>
              </a:rPr>
              <a:t>y</a:t>
            </a:r>
            <a:r>
              <a:rPr lang="ru-RU" altLang="ru-RU" sz="2400" b="1" i="1">
                <a:solidFill>
                  <a:srgbClr val="FF3300"/>
                </a:solidFill>
                <a:latin typeface="Times New Roman" pitchFamily="18" charset="0"/>
              </a:rPr>
              <a:t>=2</a:t>
            </a:r>
            <a:r>
              <a:rPr lang="en-US" altLang="ru-RU" sz="2400" b="1" i="1">
                <a:solidFill>
                  <a:srgbClr val="FF3300"/>
                </a:solidFill>
                <a:latin typeface="Times New Roman" pitchFamily="18" charset="0"/>
              </a:rPr>
              <a:t>sinx</a:t>
            </a:r>
            <a:endParaRPr lang="ru-RU" altLang="ru-RU" sz="24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746541" name="Text Box 45"/>
          <p:cNvSpPr txBox="1">
            <a:spLocks noChangeArrowheads="1"/>
          </p:cNvSpPr>
          <p:nvPr/>
        </p:nvSpPr>
        <p:spPr bwMode="auto">
          <a:xfrm>
            <a:off x="292100" y="5410200"/>
            <a:ext cx="1524000" cy="51911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800" b="1">
                <a:solidFill>
                  <a:srgbClr val="FF3300"/>
                </a:solidFill>
                <a:latin typeface="Times New Roman" pitchFamily="18" charset="0"/>
              </a:rPr>
              <a:t>k&gt;1</a:t>
            </a:r>
          </a:p>
        </p:txBody>
      </p:sp>
      <p:sp>
        <p:nvSpPr>
          <p:cNvPr id="746542" name="Rectangle 4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2073275" y="5411788"/>
            <a:ext cx="2108200" cy="6080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9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Растяжение</a:t>
            </a:r>
          </a:p>
        </p:txBody>
      </p:sp>
      <p:sp>
        <p:nvSpPr>
          <p:cNvPr id="746543" name="Text Box 47"/>
          <p:cNvSpPr txBox="1">
            <a:spLocks noChangeArrowheads="1"/>
          </p:cNvSpPr>
          <p:nvPr/>
        </p:nvSpPr>
        <p:spPr bwMode="auto">
          <a:xfrm>
            <a:off x="6553200" y="2616200"/>
            <a:ext cx="1485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b="1" i="1">
                <a:solidFill>
                  <a:srgbClr val="40458C"/>
                </a:solidFill>
                <a:latin typeface="Times New Roman" pitchFamily="18" charset="0"/>
              </a:rPr>
              <a:t>у = </a:t>
            </a:r>
            <a:r>
              <a:rPr lang="en-US" altLang="ru-RU" sz="2000" b="1" i="1">
                <a:solidFill>
                  <a:srgbClr val="40458C"/>
                </a:solidFill>
                <a:latin typeface="Times New Roman" pitchFamily="18" charset="0"/>
              </a:rPr>
              <a:t>sinx</a:t>
            </a:r>
            <a:endParaRPr lang="ru-RU" altLang="ru-RU" sz="2000" b="1" i="1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746544" name="Text Box 48"/>
          <p:cNvSpPr txBox="1">
            <a:spLocks noChangeArrowheads="1"/>
          </p:cNvSpPr>
          <p:nvPr/>
        </p:nvSpPr>
        <p:spPr bwMode="auto">
          <a:xfrm>
            <a:off x="7124700" y="4318000"/>
            <a:ext cx="1663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y</a:t>
            </a:r>
            <a:r>
              <a:rPr lang="ru-RU" altLang="ru-RU" sz="2400" b="1" i="1">
                <a:solidFill>
                  <a:srgbClr val="CC3300"/>
                </a:solidFill>
                <a:latin typeface="Times New Roman" pitchFamily="18" charset="0"/>
              </a:rPr>
              <a:t>=1/2</a:t>
            </a:r>
            <a:r>
              <a:rPr lang="en-US" altLang="ru-RU" sz="2400" b="1" i="1">
                <a:solidFill>
                  <a:srgbClr val="CC3300"/>
                </a:solidFill>
                <a:latin typeface="Times New Roman" pitchFamily="18" charset="0"/>
              </a:rPr>
              <a:t>sinx</a:t>
            </a:r>
            <a:endParaRPr lang="ru-RU" altLang="ru-RU" sz="2400" b="1" i="1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746545" name="Rectangle 49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708775" y="5411788"/>
            <a:ext cx="1968500" cy="608012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Blip>
                <a:blip r:embed="rId19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6F89F7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40458C"/>
                </a:solidFill>
                <a:latin typeface="Times New Roman" pitchFamily="18" charset="0"/>
              </a:rPr>
              <a:t>Сжатие</a:t>
            </a:r>
          </a:p>
        </p:txBody>
      </p:sp>
      <p:sp>
        <p:nvSpPr>
          <p:cNvPr id="746546" name="Text Box 50"/>
          <p:cNvSpPr txBox="1">
            <a:spLocks noChangeArrowheads="1"/>
          </p:cNvSpPr>
          <p:nvPr/>
        </p:nvSpPr>
        <p:spPr bwMode="auto">
          <a:xfrm>
            <a:off x="4826000" y="5422900"/>
            <a:ext cx="1524000" cy="51911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2800" b="1">
                <a:solidFill>
                  <a:srgbClr val="FF3300"/>
                </a:solidFill>
                <a:latin typeface="Times New Roman" pitchFamily="18" charset="0"/>
              </a:rPr>
              <a:t>0&lt;k&lt;1</a:t>
            </a:r>
          </a:p>
        </p:txBody>
      </p:sp>
    </p:spTree>
    <p:extLst>
      <p:ext uri="{BB962C8B-B14F-4D97-AF65-F5344CB8AC3E}">
        <p14:creationId xmlns:p14="http://schemas.microsoft.com/office/powerpoint/2010/main" val="28728373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4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46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46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4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6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46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46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46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0"/>
                                        <p:tgtEl>
                                          <p:spTgt spid="74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46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0"/>
                                        <p:tgtEl>
                                          <p:spTgt spid="74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46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6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6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6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6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74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46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46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746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46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74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46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74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46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000"/>
                                        <p:tgtEl>
                                          <p:spTgt spid="74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46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000"/>
                                        <p:tgtEl>
                                          <p:spTgt spid="74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1000"/>
                                        <p:tgtEl>
                                          <p:spTgt spid="746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46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46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46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46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46505" grpId="0" bld="series"/>
      <p:bldOleChart spid="746507" grpId="0" bld="series"/>
      <p:bldP spid="746510" grpId="0" animBg="1"/>
      <p:bldP spid="746511" grpId="0" animBg="1"/>
      <p:bldP spid="746512" grpId="0" animBg="1"/>
      <p:bldP spid="746513" grpId="0" animBg="1"/>
      <p:bldP spid="746514" grpId="0"/>
      <p:bldP spid="746516" grpId="0"/>
      <p:bldP spid="746517" grpId="0"/>
      <p:bldP spid="746518" grpId="0"/>
      <p:bldP spid="746539" grpId="0"/>
      <p:bldP spid="746540" grpId="0"/>
      <p:bldP spid="746541" grpId="0" animBg="1"/>
      <p:bldP spid="746542" grpId="0" animBg="1"/>
      <p:bldP spid="746543" grpId="0"/>
      <p:bldP spid="746544" grpId="0"/>
      <p:bldP spid="746545" grpId="0" animBg="1"/>
      <p:bldP spid="746546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Эскиз">
  <a:themeElements>
    <a:clrScheme name="Эскиз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Эски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Эскиз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Эскиз">
  <a:themeElements>
    <a:clrScheme name="Эскиз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Эскиз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Эскиз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Эскиз">
  <a:themeElements>
    <a:clrScheme name="Эскиз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Эскиз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Эскиз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Эскиз">
  <a:themeElements>
    <a:clrScheme name="Эскиз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Эскиз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Эскиз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Эскиз">
  <a:themeElements>
    <a:clrScheme name="Эскиз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Эскиз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Эскиз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40</TotalTime>
  <Words>370</Words>
  <Application>Microsoft Office PowerPoint</Application>
  <PresentationFormat>Экран (4:3)</PresentationFormat>
  <Paragraphs>140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6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Эскиз</vt:lpstr>
      <vt:lpstr>1_Волна</vt:lpstr>
      <vt:lpstr>1_Эскиз</vt:lpstr>
      <vt:lpstr>2_Эскиз</vt:lpstr>
      <vt:lpstr>3_Эскиз</vt:lpstr>
      <vt:lpstr>4_Эскиз</vt:lpstr>
      <vt:lpstr>Диаграмма</vt:lpstr>
      <vt:lpstr>Формула</vt:lpstr>
      <vt:lpstr>Преобразование графиков тригонометрических функций              10 класс</vt:lpstr>
      <vt:lpstr>Сдвиг вдоль оси ординат</vt:lpstr>
      <vt:lpstr>Сдвиг вдоль оси абсцисс</vt:lpstr>
      <vt:lpstr>Задание</vt:lpstr>
      <vt:lpstr>Сжатие и растяжение </vt:lpstr>
      <vt:lpstr>Сжатие и растяжение</vt:lpstr>
      <vt:lpstr>Сдвиг вдоль оси ординат</vt:lpstr>
      <vt:lpstr>Сдвиг вдоль оси абсцисс</vt:lpstr>
      <vt:lpstr>Сжатие и растяжение</vt:lpstr>
      <vt:lpstr>Сжатие и растяжение</vt:lpstr>
      <vt:lpstr>Задание</vt:lpstr>
      <vt:lpstr>Мордкович А.Г. 10-11 класс литература: Мультимедийное приложение «Планета».                        Уроки алгебры. Функции: графики и свойства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Преобразование графиков тригонометрических функций              10 класс</dc:title>
  <dc:creator>Гизатуллина</dc:creator>
  <cp:lastModifiedBy>Гизатуллина</cp:lastModifiedBy>
  <cp:revision>15</cp:revision>
  <dcterms:created xsi:type="dcterms:W3CDTF">2019-10-12T17:29:01Z</dcterms:created>
  <dcterms:modified xsi:type="dcterms:W3CDTF">2019-10-12T18:10:52Z</dcterms:modified>
</cp:coreProperties>
</file>