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1" d="100"/>
          <a:sy n="81" d="100"/>
        </p:scale>
        <p:origin x="-258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581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767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250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653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44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226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198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57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073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213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155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846AB-CEF3-4F6C-9030-3E10F63375AF}" type="datetimeFigureOut">
              <a:rPr lang="ru-RU" smtClean="0"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CB986-6321-4822-83E5-DC1E65C028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78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1102" y="439947"/>
            <a:ext cx="109728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Презентация к урокам английского языка в</a:t>
            </a:r>
            <a:br>
              <a:rPr lang="ru-RU" sz="3600" dirty="0"/>
            </a:br>
            <a:r>
              <a:rPr lang="en-US" sz="3600" dirty="0" smtClean="0"/>
              <a:t>8</a:t>
            </a:r>
            <a:r>
              <a:rPr lang="ru-RU" sz="3600" dirty="0" smtClean="0"/>
              <a:t> </a:t>
            </a:r>
            <a:r>
              <a:rPr lang="ru-RU" sz="3600" dirty="0"/>
              <a:t>классе УМК </a:t>
            </a:r>
            <a:r>
              <a:rPr lang="ru-RU" sz="3600" dirty="0" err="1" smtClean="0"/>
              <a:t>Spotlight</a:t>
            </a:r>
            <a:r>
              <a:rPr lang="ru-RU" sz="3600" dirty="0" smtClean="0"/>
              <a:t>-</a:t>
            </a:r>
            <a:r>
              <a:rPr lang="en-US" sz="3600" dirty="0" smtClean="0"/>
              <a:t>8</a:t>
            </a:r>
            <a:r>
              <a:rPr lang="ru-RU" sz="3600" dirty="0" smtClean="0"/>
              <a:t> </a:t>
            </a:r>
            <a:r>
              <a:rPr lang="ru-RU" sz="3600" dirty="0" err="1" smtClean="0"/>
              <a:t>Module</a:t>
            </a:r>
            <a:r>
              <a:rPr lang="ru-RU" sz="3600" dirty="0" smtClean="0"/>
              <a:t>-</a:t>
            </a:r>
            <a:r>
              <a:rPr lang="en-US" sz="3600" dirty="0" smtClean="0"/>
              <a:t>5</a:t>
            </a:r>
            <a:endParaRPr lang="ru-RU" sz="3600" dirty="0"/>
          </a:p>
          <a:p>
            <a:pPr algn="ctr"/>
            <a:r>
              <a:rPr lang="en-US" sz="6000" b="1" dirty="0" smtClean="0">
                <a:solidFill>
                  <a:srgbClr val="0070C0"/>
                </a:solidFill>
              </a:rPr>
              <a:t>GLOBAL ISSUES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4400" dirty="0"/>
              <a:t>Учитель английского языка</a:t>
            </a:r>
            <a:br>
              <a:rPr lang="ru-RU" sz="4400" dirty="0"/>
            </a:br>
            <a:r>
              <a:rPr lang="ru-RU" sz="4400" dirty="0"/>
              <a:t>Пряхина Р.П. </a:t>
            </a:r>
            <a:br>
              <a:rPr lang="ru-RU" sz="4400" dirty="0"/>
            </a:br>
            <a:r>
              <a:rPr lang="ru-RU" sz="4400" dirty="0"/>
              <a:t>Структурное подразделение</a:t>
            </a:r>
            <a:br>
              <a:rPr lang="ru-RU" sz="4400" dirty="0"/>
            </a:br>
            <a:r>
              <a:rPr lang="ru-RU" sz="4400" dirty="0"/>
              <a:t>ГБОУ школа №409 при ФБГУ НИДОИ </a:t>
            </a:r>
            <a:endParaRPr lang="en-US" sz="4400" smtClean="0"/>
          </a:p>
          <a:p>
            <a:pPr algn="ctr"/>
            <a:r>
              <a:rPr lang="ru-RU" sz="4400" smtClean="0"/>
              <a:t>им</a:t>
            </a:r>
            <a:r>
              <a:rPr lang="ru-RU" sz="4400" dirty="0"/>
              <a:t>. </a:t>
            </a:r>
            <a:r>
              <a:rPr lang="ru-RU" sz="4400" dirty="0" err="1"/>
              <a:t>Г.И.Турнера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>Пушкинского района СПб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0626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735" y="847023"/>
            <a:ext cx="4547832" cy="52072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1102" y="439947"/>
            <a:ext cx="4143403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Only when all the rivers have run dry</a:t>
            </a:r>
          </a:p>
          <a:p>
            <a:r>
              <a:rPr lang="en-US" sz="2400" dirty="0" smtClean="0"/>
              <a:t>And all the fish in the sea have died</a:t>
            </a:r>
          </a:p>
          <a:p>
            <a:r>
              <a:rPr lang="en-US" sz="2400" dirty="0" smtClean="0"/>
              <a:t>Only when all the rainforests have been burnt down</a:t>
            </a:r>
          </a:p>
          <a:p>
            <a:r>
              <a:rPr lang="en-US" sz="2400" dirty="0" smtClean="0"/>
              <a:t>And there is no food for the animals</a:t>
            </a:r>
          </a:p>
          <a:p>
            <a:r>
              <a:rPr lang="en-US" sz="2400" dirty="0" smtClean="0"/>
              <a:t>Only when all the blue skies have been filled with smoke</a:t>
            </a:r>
          </a:p>
          <a:p>
            <a:r>
              <a:rPr lang="en-US" sz="2400" dirty="0" smtClean="0"/>
              <a:t>And the cities of the world have choked</a:t>
            </a:r>
          </a:p>
          <a:p>
            <a:r>
              <a:rPr lang="en-US" sz="2400" dirty="0" smtClean="0"/>
              <a:t>Will the white man understand</a:t>
            </a:r>
          </a:p>
          <a:p>
            <a:r>
              <a:rPr lang="en-US" sz="2400" dirty="0" smtClean="0"/>
              <a:t>That it’s too late to save the earth.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4889633" y="6133813"/>
            <a:ext cx="2473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(Native American poem)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300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1102" y="439947"/>
            <a:ext cx="1097280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LISTEN AND REPEAT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817663"/>
              </p:ext>
            </p:extLst>
          </p:nvPr>
        </p:nvGraphicFramePr>
        <p:xfrm>
          <a:off x="361754" y="1486387"/>
          <a:ext cx="11491496" cy="482573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872874">
                  <a:extLst>
                    <a:ext uri="{9D8B030D-6E8A-4147-A177-3AD203B41FA5}">
                      <a16:colId xmlns:a16="http://schemas.microsoft.com/office/drawing/2014/main" xmlns="" val="101470202"/>
                    </a:ext>
                  </a:extLst>
                </a:gridCol>
                <a:gridCol w="2872874">
                  <a:extLst>
                    <a:ext uri="{9D8B030D-6E8A-4147-A177-3AD203B41FA5}">
                      <a16:colId xmlns:a16="http://schemas.microsoft.com/office/drawing/2014/main" xmlns="" val="3450045993"/>
                    </a:ext>
                  </a:extLst>
                </a:gridCol>
                <a:gridCol w="2872874">
                  <a:extLst>
                    <a:ext uri="{9D8B030D-6E8A-4147-A177-3AD203B41FA5}">
                      <a16:colId xmlns:a16="http://schemas.microsoft.com/office/drawing/2014/main" xmlns="" val="3929961065"/>
                    </a:ext>
                  </a:extLst>
                </a:gridCol>
                <a:gridCol w="2872874">
                  <a:extLst>
                    <a:ext uri="{9D8B030D-6E8A-4147-A177-3AD203B41FA5}">
                      <a16:colId xmlns:a16="http://schemas.microsoft.com/office/drawing/2014/main" xmlns="" val="2369846716"/>
                    </a:ext>
                  </a:extLst>
                </a:gridCol>
              </a:tblGrid>
              <a:tr h="63360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GLOBAL WARMING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POLLITION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ENDANGERED SPICIES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WAR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3501723"/>
                  </a:ext>
                </a:extLst>
              </a:tr>
              <a:tr h="1842318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95811745"/>
                  </a:ext>
                </a:extLst>
              </a:tr>
              <a:tr h="67330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POVERTY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HOMELESSNESS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FAMINE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CHILD LABOUR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58006964"/>
                  </a:ext>
                </a:extLst>
              </a:tr>
              <a:tr h="167650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65133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54" y="2136808"/>
            <a:ext cx="2862709" cy="18490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463" y="2121512"/>
            <a:ext cx="2877954" cy="18339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417" y="2136808"/>
            <a:ext cx="2862709" cy="18186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127" y="2136809"/>
            <a:ext cx="2888124" cy="18490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53" y="4636301"/>
            <a:ext cx="2843463" cy="16359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463" y="4636301"/>
            <a:ext cx="2877954" cy="16758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757" y="4636301"/>
            <a:ext cx="2836370" cy="167581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467" y="4636301"/>
            <a:ext cx="2847617" cy="163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622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1102" y="439947"/>
            <a:ext cx="10972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WHICH OF ISSUES 1-8 CAN YOU SEE </a:t>
            </a:r>
          </a:p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IN THE PICTURES A-D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44235" y="1917275"/>
            <a:ext cx="3726533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 smtClean="0"/>
              <a:t>GLOBAL WARMING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POLLITION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ENDANGERED SPICIES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WAR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POVERTY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HOMELESSNESS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FAMINE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CHILD LABOUR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721" y="1917275"/>
            <a:ext cx="2847079" cy="16338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8534" y="1800147"/>
            <a:ext cx="2865368" cy="1847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721" y="4416794"/>
            <a:ext cx="2865368" cy="18167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8534" y="4398504"/>
            <a:ext cx="2877561" cy="183505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04721" y="1455610"/>
            <a:ext cx="324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A</a:t>
            </a:r>
            <a:endParaRPr lang="en-US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8099" y="4012810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276186" y="1317110"/>
            <a:ext cx="3241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B</a:t>
            </a:r>
            <a:endParaRPr lang="en-US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282598" y="3937353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530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1102" y="439947"/>
            <a:ext cx="10972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MATCH THE HEADLINES TO THE WORLD PROBLEMS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9502" y="1363277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HEADLINES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1102" y="2075932"/>
            <a:ext cx="107655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HUGE ICEBERG BREAKS FREE IN SOUTH POLE</a:t>
            </a:r>
          </a:p>
          <a:p>
            <a:pPr marL="342900" indent="-342900">
              <a:buAutoNum type="arabicPeriod"/>
            </a:pPr>
            <a:r>
              <a:rPr lang="en-US" dirty="0" smtClean="0"/>
              <a:t>AFRICAN ELEPHANTS PROTECTED FROM HUNTERS</a:t>
            </a:r>
          </a:p>
          <a:p>
            <a:pPr marL="342900" indent="-342900">
              <a:buAutoNum type="arabicPeriod"/>
            </a:pPr>
            <a:r>
              <a:rPr lang="en-US" dirty="0" smtClean="0"/>
              <a:t>AIR QUALITY BELOW RECOMMENDED LEVELS IN MOST MAJOR CITIES</a:t>
            </a:r>
          </a:p>
          <a:p>
            <a:pPr marL="342900" indent="-342900">
              <a:buAutoNum type="arabicPeriod"/>
            </a:pPr>
            <a:r>
              <a:rPr lang="en-US" dirty="0" smtClean="0"/>
              <a:t>RATS DESTROY RICE CROPS IN INDIA</a:t>
            </a:r>
          </a:p>
          <a:p>
            <a:pPr marL="342900" indent="-342900">
              <a:buAutoNum type="arabicPeriod"/>
            </a:pPr>
            <a:r>
              <a:rPr lang="en-US" dirty="0" smtClean="0"/>
              <a:t>GOVENNET HOUSING PROGRAMMES FOR THOSE WHO NEED</a:t>
            </a:r>
            <a:endParaRPr lang="en-US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152669"/>
              </p:ext>
            </p:extLst>
          </p:nvPr>
        </p:nvGraphicFramePr>
        <p:xfrm>
          <a:off x="3538964" y="3804250"/>
          <a:ext cx="5137076" cy="255805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57255">
                  <a:extLst>
                    <a:ext uri="{9D8B030D-6E8A-4147-A177-3AD203B41FA5}">
                      <a16:colId xmlns:a16="http://schemas.microsoft.com/office/drawing/2014/main" xmlns="" val="412373349"/>
                    </a:ext>
                  </a:extLst>
                </a:gridCol>
                <a:gridCol w="384136">
                  <a:extLst>
                    <a:ext uri="{9D8B030D-6E8A-4147-A177-3AD203B41FA5}">
                      <a16:colId xmlns:a16="http://schemas.microsoft.com/office/drawing/2014/main" xmlns="" val="378118991"/>
                    </a:ext>
                  </a:extLst>
                </a:gridCol>
                <a:gridCol w="4395685">
                  <a:extLst>
                    <a:ext uri="{9D8B030D-6E8A-4147-A177-3AD203B41FA5}">
                      <a16:colId xmlns:a16="http://schemas.microsoft.com/office/drawing/2014/main" xmlns="" val="2856831447"/>
                    </a:ext>
                  </a:extLst>
                </a:gridCol>
              </a:tblGrid>
              <a:tr h="5116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A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4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FAMINE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32553317"/>
                  </a:ext>
                </a:extLst>
              </a:tr>
              <a:tr h="5116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B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3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POLLUTION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85920625"/>
                  </a:ext>
                </a:extLst>
              </a:tr>
              <a:tr h="5116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5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POVERTY AND HOMELESSNESS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12891184"/>
                  </a:ext>
                </a:extLst>
              </a:tr>
              <a:tr h="5116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1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GLOBAL WARMING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76118725"/>
                  </a:ext>
                </a:extLst>
              </a:tr>
              <a:tr h="51161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E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ENDANGERED</a:t>
                      </a:r>
                      <a:r>
                        <a:rPr lang="en-US" sz="2000" b="1" baseline="0" dirty="0" smtClean="0"/>
                        <a:t> SPICIES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94170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1372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29" y="390624"/>
            <a:ext cx="3372853" cy="337285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20147535">
            <a:off x="601851" y="2278372"/>
            <a:ext cx="10972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SUGGEST WAYS IMPROVE THESE</a:t>
            </a:r>
          </a:p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SITUATIONS, EXPLAINING THE RESULT</a:t>
            </a:r>
          </a:p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OF EACH SUGGESTION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33371" y="5746903"/>
            <a:ext cx="59097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/>
              <a:t>YOU CAN USE IDEAS FROM THE WHOLE MODULE 5 AS</a:t>
            </a:r>
          </a:p>
          <a:p>
            <a:pPr algn="ctr"/>
            <a:r>
              <a:rPr lang="en-US" sz="2000" b="1" dirty="0" smtClean="0"/>
              <a:t>WELL AS YOUR OWN IDEAS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714031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29" y="390624"/>
            <a:ext cx="3372853" cy="337285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23873" y="1132966"/>
            <a:ext cx="7416537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FOR EXAMPLE:</a:t>
            </a:r>
          </a:p>
          <a:p>
            <a:r>
              <a:rPr lang="en-US" sz="2400" b="1" dirty="0" smtClean="0"/>
              <a:t>DID YOU KNOW THAT…</a:t>
            </a:r>
          </a:p>
          <a:p>
            <a:r>
              <a:rPr lang="en-US" sz="2400" b="1" dirty="0" smtClean="0"/>
              <a:t>HALF PEOPLE IN THE WORLD LIVE ON LESS THAN 2 DOLLARS A DAY</a:t>
            </a:r>
            <a:r>
              <a:rPr lang="ru-RU" sz="1050" dirty="0"/>
              <a:t/>
            </a:r>
            <a:br>
              <a:rPr lang="ru-RU" sz="1050" dirty="0"/>
            </a:br>
            <a:endParaRPr lang="ru-RU" sz="105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6929" y="4245361"/>
            <a:ext cx="1112038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Suggested answer:</a:t>
            </a:r>
          </a:p>
          <a:p>
            <a:r>
              <a:rPr lang="en-US" sz="4000" b="1" dirty="0" smtClean="0"/>
              <a:t>Governments should set up so children get an education that will help them find jobs when they are older.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30820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64355"/>
              </p:ext>
            </p:extLst>
          </p:nvPr>
        </p:nvGraphicFramePr>
        <p:xfrm>
          <a:off x="635265" y="2964580"/>
          <a:ext cx="11030552" cy="276845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992432">
                  <a:extLst>
                    <a:ext uri="{9D8B030D-6E8A-4147-A177-3AD203B41FA5}">
                      <a16:colId xmlns:a16="http://schemas.microsoft.com/office/drawing/2014/main" xmlns="" val="51728665"/>
                    </a:ext>
                  </a:extLst>
                </a:gridCol>
                <a:gridCol w="9038120">
                  <a:extLst>
                    <a:ext uri="{9D8B030D-6E8A-4147-A177-3AD203B41FA5}">
                      <a16:colId xmlns:a16="http://schemas.microsoft.com/office/drawing/2014/main" xmlns="" val="1161297481"/>
                    </a:ext>
                  </a:extLst>
                </a:gridCol>
              </a:tblGrid>
              <a:tr h="37207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 group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30000 children die every day around</a:t>
                      </a:r>
                      <a:r>
                        <a:rPr lang="en-US" b="1" baseline="0" dirty="0" smtClean="0"/>
                        <a:t> the world because of lack of food and medicine and a permanent home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48835172"/>
                  </a:ext>
                </a:extLst>
              </a:tr>
              <a:tr h="3720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2 group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About 20000 people live in shelters</a:t>
                      </a:r>
                      <a:r>
                        <a:rPr lang="en-US" b="1" baseline="0" dirty="0" smtClean="0"/>
                        <a:t> in London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89926"/>
                  </a:ext>
                </a:extLst>
              </a:tr>
              <a:tr h="37207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73 million working children are under the age of 10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16368484"/>
                  </a:ext>
                </a:extLst>
              </a:tr>
              <a:tr h="37207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More than</a:t>
                      </a:r>
                      <a:r>
                        <a:rPr lang="en-US" b="1" baseline="0" dirty="0" smtClean="0"/>
                        <a:t> 300000 children under 18 are currently serving as soldiers world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6712512"/>
                  </a:ext>
                </a:extLst>
              </a:tr>
              <a:tr h="37207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5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Climate scientists</a:t>
                      </a:r>
                      <a:r>
                        <a:rPr lang="en-US" b="1" baseline="0" dirty="0" smtClean="0"/>
                        <a:t> believe that the Earth’s average temperature will continue to increase over the next 100 years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63022555"/>
                  </a:ext>
                </a:extLst>
              </a:tr>
              <a:tr h="37207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6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There are</a:t>
                      </a:r>
                      <a:r>
                        <a:rPr lang="en-US" b="1" baseline="0" dirty="0" smtClean="0"/>
                        <a:t> already 700 extinct species of mammals</a:t>
                      </a:r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7948527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417" y="236621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354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1102" y="439947"/>
            <a:ext cx="109728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Ресурсы:</a:t>
            </a:r>
          </a:p>
          <a:p>
            <a:endParaRPr lang="ru-RU" sz="3200" dirty="0" smtClean="0"/>
          </a:p>
          <a:p>
            <a:pPr marL="342900" indent="-342900">
              <a:buAutoNum type="arabicPeriod"/>
            </a:pPr>
            <a:r>
              <a:rPr lang="en-US" sz="2800" dirty="0" smtClean="0"/>
              <a:t>Spotlight – 8 by V. Evans, </a:t>
            </a:r>
            <a:r>
              <a:rPr lang="en-US" sz="2800" dirty="0" err="1" smtClean="0"/>
              <a:t>J.Dooley</a:t>
            </a:r>
            <a:r>
              <a:rPr lang="en-US" sz="2800" dirty="0" smtClean="0"/>
              <a:t>, O. </a:t>
            </a:r>
            <a:r>
              <a:rPr lang="en-US" sz="2800" dirty="0" err="1" smtClean="0"/>
              <a:t>Podolyako</a:t>
            </a:r>
            <a:r>
              <a:rPr lang="en-US" sz="2800" dirty="0" smtClean="0"/>
              <a:t>, J. </a:t>
            </a:r>
            <a:r>
              <a:rPr lang="en-US" sz="2800" dirty="0" err="1" smtClean="0"/>
              <a:t>Vaulina</a:t>
            </a:r>
            <a:r>
              <a:rPr lang="en-US" sz="2800" dirty="0" smtClean="0"/>
              <a:t>, </a:t>
            </a:r>
            <a:r>
              <a:rPr lang="ru-RU" sz="2800" dirty="0" smtClean="0"/>
              <a:t>Москва: </a:t>
            </a:r>
            <a:r>
              <a:rPr lang="en-US" sz="2800" dirty="0" smtClean="0"/>
              <a:t>Express Publishing. </a:t>
            </a:r>
            <a:r>
              <a:rPr lang="ru-RU" sz="2800" dirty="0" smtClean="0"/>
              <a:t>«Просвещение», 201</a:t>
            </a:r>
            <a:r>
              <a:rPr lang="en-US" sz="2800" dirty="0" smtClean="0"/>
              <a:t>7</a:t>
            </a:r>
            <a:r>
              <a:rPr lang="ru-RU" sz="2800" dirty="0" smtClean="0"/>
              <a:t> г.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Enterprise Plus by V. Evans, </a:t>
            </a:r>
            <a:r>
              <a:rPr lang="en-US" sz="2800" dirty="0" err="1" smtClean="0"/>
              <a:t>J.Dooley</a:t>
            </a:r>
            <a:r>
              <a:rPr lang="en-US" sz="2800" dirty="0" smtClean="0"/>
              <a:t>, </a:t>
            </a:r>
            <a:r>
              <a:rPr lang="ru-RU" sz="2800" dirty="0" smtClean="0"/>
              <a:t>: </a:t>
            </a:r>
            <a:r>
              <a:rPr lang="en-US" sz="2800" dirty="0" smtClean="0"/>
              <a:t>Express Publishing, 2015 </a:t>
            </a:r>
            <a:r>
              <a:rPr lang="ru-RU" sz="2800" dirty="0" smtClean="0"/>
              <a:t>г.</a:t>
            </a:r>
          </a:p>
          <a:p>
            <a:pPr marL="342900" indent="-342900">
              <a:buAutoNum type="arabicPeriod"/>
            </a:pPr>
            <a:r>
              <a:rPr lang="en-US" sz="2800" dirty="0"/>
              <a:t>https://</a:t>
            </a:r>
            <a:r>
              <a:rPr lang="en-US" sz="2800" dirty="0" smtClean="0"/>
              <a:t>yandex.ru/images/</a:t>
            </a:r>
          </a:p>
          <a:p>
            <a:pPr marL="342900" indent="-342900">
              <a:buAutoNum type="arabicPeriod"/>
            </a:pPr>
            <a:r>
              <a:rPr lang="en-US" sz="2800" dirty="0"/>
              <a:t>https://www.google.ru/imghp?hl=ru&amp;tab=wi&amp;ogbl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75945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</TotalTime>
  <Words>391</Words>
  <Application>Microsoft Office PowerPoint</Application>
  <PresentationFormat>Произвольный</PresentationFormat>
  <Paragraphs>85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DAE</cp:lastModifiedBy>
  <cp:revision>12</cp:revision>
  <cp:lastPrinted>2019-10-04T12:01:12Z</cp:lastPrinted>
  <dcterms:created xsi:type="dcterms:W3CDTF">2019-09-20T09:17:09Z</dcterms:created>
  <dcterms:modified xsi:type="dcterms:W3CDTF">2019-10-14T09:54:50Z</dcterms:modified>
</cp:coreProperties>
</file>