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0"/>
  </p:notesMasterIdLst>
  <p:sldIdLst>
    <p:sldId id="256" r:id="rId2"/>
    <p:sldId id="257" r:id="rId3"/>
    <p:sldId id="271" r:id="rId4"/>
    <p:sldId id="272" r:id="rId5"/>
    <p:sldId id="273" r:id="rId6"/>
    <p:sldId id="274" r:id="rId7"/>
    <p:sldId id="258" r:id="rId8"/>
    <p:sldId id="259" r:id="rId9"/>
    <p:sldId id="261" r:id="rId10"/>
    <p:sldId id="262" r:id="rId11"/>
    <p:sldId id="263" r:id="rId12"/>
    <p:sldId id="275" r:id="rId13"/>
    <p:sldId id="265" r:id="rId14"/>
    <p:sldId id="266" r:id="rId15"/>
    <p:sldId id="270" r:id="rId16"/>
    <p:sldId id="267" r:id="rId17"/>
    <p:sldId id="268" r:id="rId18"/>
    <p:sldId id="269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284" autoAdjust="0"/>
  </p:normalViewPr>
  <p:slideViewPr>
    <p:cSldViewPr>
      <p:cViewPr varScale="1">
        <p:scale>
          <a:sx n="76" d="100"/>
          <a:sy n="76" d="100"/>
        </p:scale>
        <p:origin x="-6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78B0E3-D942-417A-BCA2-04AAB705186E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892031-A953-4D3B-A0E7-4004AFAF668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892031-A953-4D3B-A0E7-4004AFAF6681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BB04EC-95D5-4C17-9329-831705B32E47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BB04EC-95D5-4C17-9329-831705B32E47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ED105-DCEB-40B3-9DB5-353B3B3DECFD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3613873-5BEC-4454-8BA6-CF5B458248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ED105-DCEB-40B3-9DB5-353B3B3DECFD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13873-5BEC-4454-8BA6-CF5B458248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ED105-DCEB-40B3-9DB5-353B3B3DECFD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13873-5BEC-4454-8BA6-CF5B458248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ED105-DCEB-40B3-9DB5-353B3B3DECFD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3613873-5BEC-4454-8BA6-CF5B458248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ED105-DCEB-40B3-9DB5-353B3B3DECFD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13873-5BEC-4454-8BA6-CF5B458248C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ED105-DCEB-40B3-9DB5-353B3B3DECFD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13873-5BEC-4454-8BA6-CF5B458248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ED105-DCEB-40B3-9DB5-353B3B3DECFD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3613873-5BEC-4454-8BA6-CF5B458248C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ED105-DCEB-40B3-9DB5-353B3B3DECFD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13873-5BEC-4454-8BA6-CF5B458248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ED105-DCEB-40B3-9DB5-353B3B3DECFD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13873-5BEC-4454-8BA6-CF5B458248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ED105-DCEB-40B3-9DB5-353B3B3DECFD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13873-5BEC-4454-8BA6-CF5B458248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ED105-DCEB-40B3-9DB5-353B3B3DECFD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13873-5BEC-4454-8BA6-CF5B458248C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1CED105-DCEB-40B3-9DB5-353B3B3DECFD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3613873-5BEC-4454-8BA6-CF5B458248C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Ð§ÑÐ¾ ÑÐ°ÐºÐ¾Ðµ ÑÐ¸Ð¼Ð¸Ñ? Ð§ÑÐ¾ Ð¾Ð·Ð½Ð°ÑÐ°ÐµÑ ÑÐ»Ð¾Ð²Ð¾ ÑÐ¸Ð¼Ð¸Ñ? ÐÐ»Ñ ÑÐµÐ³Ð¾ Ð½ÑÐ¶Ð½Ñ Ð½Ð°Ð¼ Ð·Ð½Ð°Ð½Ð¸Ñ Ð¾Ð± ÑÑÐ¾Ð¹ Ð½Ð°ÑÐºÐµ? ÐÐ´Ðµ Ð² Ð¿Ð¾Ð²ÑÐµÐ´Ð½ÐµÐ²Ð½Ð¾Ð¹ Ð¶Ð¸Ð·Ð½Ð¸ Ð¼Ñ Ð¼Ð¾Ð¶ÐµÐ¼ Ð¿ÑÐ¸Ð¼ÐµÐ½ÑÑÑ ÑÑÐ¸ Ð·Ð½Ð°Ð½Ð¸Ñ?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8424936" cy="6408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620688"/>
            <a:ext cx="7772400" cy="1470025"/>
          </a:xfrm>
        </p:spPr>
        <p:txBody>
          <a:bodyPr/>
          <a:lstStyle/>
          <a:p>
            <a:r>
              <a:rPr lang="ru-RU" b="1" i="1" dirty="0" smtClean="0">
                <a:solidFill>
                  <a:srgbClr val="FFFF00"/>
                </a:solidFill>
              </a:rPr>
              <a:t>Химические свойства металлов</a:t>
            </a:r>
            <a:endParaRPr lang="ru-RU" b="1" i="1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76056" y="2060848"/>
            <a:ext cx="3763144" cy="2739752"/>
          </a:xfrm>
        </p:spPr>
        <p:txBody>
          <a:bodyPr>
            <a:noAutofit/>
          </a:bodyPr>
          <a:lstStyle/>
          <a:p>
            <a:pPr algn="r"/>
            <a:r>
              <a:rPr lang="ru-RU" sz="1800" b="1" dirty="0" smtClean="0">
                <a:solidFill>
                  <a:schemeClr val="bg1"/>
                </a:solidFill>
              </a:rPr>
              <a:t>Презентацию подготовила</a:t>
            </a:r>
          </a:p>
          <a:p>
            <a:pPr algn="r"/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rgbClr val="FFFF00"/>
                </a:solidFill>
              </a:rPr>
              <a:t>Иванова Светлана Евгеньевна</a:t>
            </a:r>
            <a:r>
              <a:rPr lang="ru-RU" sz="1800" b="1" dirty="0" smtClean="0">
                <a:solidFill>
                  <a:schemeClr val="bg1"/>
                </a:solidFill>
              </a:rPr>
              <a:t>,</a:t>
            </a:r>
          </a:p>
          <a:p>
            <a:pPr algn="r"/>
            <a:r>
              <a:rPr lang="ru-RU" sz="1800" b="1" dirty="0" smtClean="0">
                <a:solidFill>
                  <a:schemeClr val="bg1"/>
                </a:solidFill>
              </a:rPr>
              <a:t>учитель химии</a:t>
            </a:r>
          </a:p>
          <a:p>
            <a:pPr algn="r"/>
            <a:r>
              <a:rPr lang="ru-RU" sz="1800" b="1" dirty="0" smtClean="0">
                <a:solidFill>
                  <a:schemeClr val="bg1"/>
                </a:solidFill>
              </a:rPr>
              <a:t>МОБУ СОШ №8, </a:t>
            </a:r>
          </a:p>
          <a:p>
            <a:pPr algn="r"/>
            <a:r>
              <a:rPr lang="ru-RU" sz="1800" b="1" dirty="0" smtClean="0">
                <a:solidFill>
                  <a:schemeClr val="bg1"/>
                </a:solidFill>
              </a:rPr>
              <a:t>г. Волхов</a:t>
            </a:r>
          </a:p>
          <a:p>
            <a:pPr algn="r"/>
            <a:r>
              <a:rPr lang="ru-RU" sz="1800" b="1" dirty="0" smtClean="0">
                <a:solidFill>
                  <a:schemeClr val="bg1"/>
                </a:solidFill>
              </a:rPr>
              <a:t> Ленинградской области</a:t>
            </a:r>
            <a:endParaRPr lang="ru-RU" sz="1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51520" y="1196752"/>
            <a:ext cx="8208912" cy="50405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432048"/>
          </a:xfrm>
        </p:spPr>
        <p:txBody>
          <a:bodyPr>
            <a:normAutofit fontScale="90000"/>
          </a:bodyPr>
          <a:lstStyle/>
          <a:p>
            <a:r>
              <a:rPr lang="ru-RU" sz="2800" b="1" i="1" u="sng" dirty="0" smtClean="0"/>
              <a:t>Химические свойства металлов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692696"/>
            <a:ext cx="8712968" cy="633670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2800" b="1" dirty="0" smtClean="0">
                <a:solidFill>
                  <a:srgbClr val="FF0000"/>
                </a:solidFill>
              </a:rPr>
              <a:t>4) </a:t>
            </a:r>
            <a:r>
              <a:rPr lang="ru-RU" sz="2800" b="1" dirty="0" smtClean="0">
                <a:solidFill>
                  <a:srgbClr val="00B050"/>
                </a:solidFill>
              </a:rPr>
              <a:t>Взаимодействие с солями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!</a:t>
            </a:r>
            <a:r>
              <a:rPr lang="ru-RU" sz="2400" b="1" dirty="0" smtClean="0"/>
              <a:t> Более активный металл вытесняет менее активный из соли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B050"/>
                </a:solidFill>
              </a:rPr>
              <a:t>                  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B050"/>
                </a:solidFill>
              </a:rPr>
              <a:t> Напишите уравнения возможных реакций:</a:t>
            </a:r>
          </a:p>
          <a:p>
            <a:pPr marL="457200" indent="-457200"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1) </a:t>
            </a:r>
            <a:r>
              <a:rPr lang="en-US" sz="2400" b="1" dirty="0" smtClean="0"/>
              <a:t>Cu + ZnSO</a:t>
            </a:r>
            <a:r>
              <a:rPr lang="en-US" sz="1800" b="1" dirty="0" smtClean="0"/>
              <a:t>4</a:t>
            </a:r>
            <a:r>
              <a:rPr lang="ru-RU" sz="2400" b="1" dirty="0" smtClean="0"/>
              <a:t> </a:t>
            </a:r>
            <a:r>
              <a:rPr lang="en-US" sz="2400" b="1" dirty="0" smtClean="0"/>
              <a:t>=</a:t>
            </a:r>
            <a:endParaRPr lang="ru-RU" sz="2400" b="1" dirty="0" smtClean="0"/>
          </a:p>
          <a:p>
            <a:pPr marL="457200" indent="-457200">
              <a:buNone/>
            </a:pPr>
            <a:r>
              <a:rPr lang="ru-RU" sz="2400" b="1" dirty="0" smtClean="0"/>
              <a:t>2) </a:t>
            </a:r>
            <a:r>
              <a:rPr lang="en-US" sz="2400" b="1" dirty="0" smtClean="0"/>
              <a:t>Fe + ZnSO</a:t>
            </a:r>
            <a:r>
              <a:rPr lang="en-US" sz="1800" b="1" dirty="0" smtClean="0"/>
              <a:t>4</a:t>
            </a:r>
            <a:r>
              <a:rPr lang="en-US" sz="2400" b="1" dirty="0" smtClean="0"/>
              <a:t> =</a:t>
            </a:r>
          </a:p>
          <a:p>
            <a:pPr marL="457200" indent="-457200">
              <a:buNone/>
            </a:pPr>
            <a:r>
              <a:rPr lang="ru-RU" sz="2400" b="1" dirty="0" smtClean="0"/>
              <a:t>3) </a:t>
            </a:r>
            <a:r>
              <a:rPr lang="en-US" sz="2400" b="1" dirty="0" smtClean="0"/>
              <a:t>Ag + ZnSO</a:t>
            </a:r>
            <a:r>
              <a:rPr lang="en-US" sz="1800" b="1" dirty="0" smtClean="0"/>
              <a:t>4</a:t>
            </a:r>
            <a:r>
              <a:rPr lang="en-US" sz="2400" b="1" dirty="0" smtClean="0"/>
              <a:t> =</a:t>
            </a:r>
          </a:p>
          <a:p>
            <a:pPr marL="457200" indent="-457200">
              <a:buNone/>
            </a:pPr>
            <a:r>
              <a:rPr lang="ru-RU" sz="2400" b="1" dirty="0" smtClean="0"/>
              <a:t>4) </a:t>
            </a:r>
            <a:r>
              <a:rPr lang="en-US" sz="2400" b="1" dirty="0" smtClean="0"/>
              <a:t>Ag + CuSO</a:t>
            </a:r>
            <a:r>
              <a:rPr lang="en-US" sz="1800" b="1" dirty="0" smtClean="0"/>
              <a:t>4</a:t>
            </a:r>
            <a:r>
              <a:rPr lang="en-US" sz="2400" b="1" dirty="0" smtClean="0"/>
              <a:t> =</a:t>
            </a:r>
          </a:p>
          <a:p>
            <a:pPr marL="457200" indent="-457200">
              <a:buNone/>
            </a:pPr>
            <a:r>
              <a:rPr lang="ru-RU" sz="2400" b="1" dirty="0" smtClean="0"/>
              <a:t>5) </a:t>
            </a:r>
            <a:r>
              <a:rPr lang="en-US" sz="2400" b="1" dirty="0" smtClean="0"/>
              <a:t>Cu + AgNO</a:t>
            </a:r>
            <a:r>
              <a:rPr lang="en-US" sz="1800" b="1" dirty="0" smtClean="0"/>
              <a:t>3</a:t>
            </a:r>
            <a:r>
              <a:rPr lang="en-US" sz="2400" b="1" dirty="0" smtClean="0"/>
              <a:t> =</a:t>
            </a:r>
          </a:p>
          <a:p>
            <a:pPr marL="457200" indent="-457200">
              <a:buNone/>
            </a:pPr>
            <a:r>
              <a:rPr lang="ru-RU" sz="2400" b="1" dirty="0" smtClean="0"/>
              <a:t>6) </a:t>
            </a:r>
            <a:r>
              <a:rPr lang="en-US" sz="2400" b="1" dirty="0" smtClean="0"/>
              <a:t>Zn + PbCL</a:t>
            </a:r>
            <a:r>
              <a:rPr lang="en-US" sz="1800" b="1" dirty="0" smtClean="0"/>
              <a:t>2</a:t>
            </a:r>
            <a:r>
              <a:rPr lang="en-US" sz="2400" b="1" dirty="0" smtClean="0"/>
              <a:t> =</a:t>
            </a:r>
          </a:p>
          <a:p>
            <a:pPr marL="457200" indent="-457200">
              <a:buNone/>
            </a:pPr>
            <a:r>
              <a:rPr lang="en-US" sz="2400" b="1" dirty="0" smtClean="0"/>
              <a:t>7)   Mg + HgCL</a:t>
            </a:r>
            <a:r>
              <a:rPr lang="en-US" sz="1800" b="1" dirty="0" smtClean="0"/>
              <a:t>2</a:t>
            </a:r>
            <a:r>
              <a:rPr lang="en-US" sz="2400" b="1" dirty="0" smtClean="0"/>
              <a:t> =</a:t>
            </a:r>
          </a:p>
          <a:p>
            <a:pPr marL="457200" indent="-457200">
              <a:buNone/>
            </a:pPr>
            <a:endParaRPr lang="ru-RU" sz="2400" b="1" dirty="0" smtClean="0"/>
          </a:p>
          <a:p>
            <a:pPr>
              <a:buNone/>
            </a:pP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99792" y="2060848"/>
            <a:ext cx="561662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arenR"/>
            </a:pPr>
            <a:endParaRPr lang="ru-RU" sz="2800" b="1" dirty="0" smtClean="0"/>
          </a:p>
          <a:p>
            <a:pPr marL="457200" indent="-457200">
              <a:buAutoNum type="arabicParenR"/>
            </a:pPr>
            <a:r>
              <a:rPr lang="en-US" sz="2800" b="1" dirty="0" smtClean="0"/>
              <a:t>Cu + ZnSO</a:t>
            </a:r>
            <a:r>
              <a:rPr lang="en-US" sz="2000" b="1" dirty="0" smtClean="0"/>
              <a:t>4</a:t>
            </a:r>
            <a:r>
              <a:rPr lang="ru-RU" sz="2800" b="1" dirty="0" smtClean="0"/>
              <a:t> </a:t>
            </a:r>
            <a:r>
              <a:rPr lang="en-US" sz="2800" b="1" dirty="0" smtClean="0"/>
              <a:t>=</a:t>
            </a:r>
            <a:endParaRPr lang="ru-RU" sz="2800" b="1" dirty="0" smtClean="0"/>
          </a:p>
          <a:p>
            <a:pPr marL="457200" indent="-457200">
              <a:buAutoNum type="arabicParenR" startAt="2"/>
            </a:pPr>
            <a:r>
              <a:rPr lang="en-US" sz="2800" b="1" dirty="0" smtClean="0"/>
              <a:t>Fe + ZnSO</a:t>
            </a:r>
            <a:r>
              <a:rPr lang="en-US" sz="2000" b="1" dirty="0" smtClean="0"/>
              <a:t>4</a:t>
            </a:r>
            <a:r>
              <a:rPr lang="en-US" sz="2800" b="1" dirty="0" smtClean="0"/>
              <a:t> =</a:t>
            </a:r>
          </a:p>
          <a:p>
            <a:pPr marL="457200" indent="-457200">
              <a:buAutoNum type="arabicParenR" startAt="3"/>
            </a:pPr>
            <a:r>
              <a:rPr lang="en-US" sz="2800" b="1" dirty="0" smtClean="0"/>
              <a:t>Ag + ZnSO</a:t>
            </a:r>
            <a:r>
              <a:rPr lang="en-US" sz="2000" b="1" dirty="0" smtClean="0"/>
              <a:t>4</a:t>
            </a:r>
            <a:r>
              <a:rPr lang="en-US" sz="2800" b="1" dirty="0" smtClean="0"/>
              <a:t> =</a:t>
            </a:r>
          </a:p>
          <a:p>
            <a:pPr marL="457200" indent="-457200">
              <a:buAutoNum type="arabicParenR" startAt="4"/>
            </a:pPr>
            <a:r>
              <a:rPr lang="en-US" sz="2800" b="1" dirty="0" smtClean="0"/>
              <a:t>Ag + CuSO</a:t>
            </a:r>
            <a:r>
              <a:rPr lang="en-US" sz="2000" b="1" dirty="0" smtClean="0"/>
              <a:t>4</a:t>
            </a:r>
            <a:r>
              <a:rPr lang="en-US" sz="2800" b="1" dirty="0" smtClean="0"/>
              <a:t> =</a:t>
            </a:r>
          </a:p>
          <a:p>
            <a:pPr marL="457200" indent="-457200">
              <a:buAutoNum type="arabicParenR" startAt="5"/>
            </a:pPr>
            <a:r>
              <a:rPr lang="en-US" sz="2800" b="1" dirty="0" smtClean="0"/>
              <a:t>Cu + 2AgNO</a:t>
            </a:r>
            <a:r>
              <a:rPr lang="en-US" sz="2000" b="1" dirty="0" smtClean="0"/>
              <a:t>3</a:t>
            </a:r>
            <a:r>
              <a:rPr lang="en-US" sz="2800" b="1" dirty="0" smtClean="0"/>
              <a:t> = Cu(NO</a:t>
            </a:r>
            <a:r>
              <a:rPr lang="en-US" sz="2000" b="1" dirty="0" smtClean="0"/>
              <a:t>3</a:t>
            </a:r>
            <a:r>
              <a:rPr lang="en-US" sz="2800" b="1" dirty="0" smtClean="0"/>
              <a:t>)</a:t>
            </a:r>
            <a:r>
              <a:rPr lang="en-US" sz="2000" b="1" dirty="0" smtClean="0"/>
              <a:t>2</a:t>
            </a:r>
            <a:r>
              <a:rPr lang="en-US" sz="2800" b="1" dirty="0" smtClean="0"/>
              <a:t> +2 Ag </a:t>
            </a:r>
          </a:p>
          <a:p>
            <a:pPr marL="457200" indent="-457200">
              <a:buAutoNum type="arabicParenR" startAt="6"/>
            </a:pPr>
            <a:r>
              <a:rPr lang="en-US" sz="2800" b="1" dirty="0" smtClean="0"/>
              <a:t>Zn + PbCL</a:t>
            </a:r>
            <a:r>
              <a:rPr lang="en-US" sz="2000" b="1" dirty="0" smtClean="0"/>
              <a:t>2</a:t>
            </a:r>
            <a:r>
              <a:rPr lang="en-US" sz="2800" b="1" dirty="0" smtClean="0"/>
              <a:t> = ZnCL</a:t>
            </a:r>
            <a:r>
              <a:rPr lang="en-US" sz="2000" b="1" dirty="0" smtClean="0"/>
              <a:t>2</a:t>
            </a:r>
            <a:r>
              <a:rPr lang="en-US" sz="2800" b="1" dirty="0" smtClean="0"/>
              <a:t> + </a:t>
            </a:r>
            <a:r>
              <a:rPr lang="en-US" sz="2800" b="1" dirty="0" err="1" smtClean="0"/>
              <a:t>Pb</a:t>
            </a:r>
            <a:endParaRPr lang="en-US" sz="2800" b="1" dirty="0" smtClean="0"/>
          </a:p>
          <a:p>
            <a:pPr marL="457200" indent="-457200">
              <a:buNone/>
            </a:pPr>
            <a:r>
              <a:rPr lang="en-US" sz="2800" b="1" dirty="0" smtClean="0"/>
              <a:t>7)   Mg + HgCL</a:t>
            </a:r>
            <a:r>
              <a:rPr lang="en-US" sz="2000" b="1" dirty="0" smtClean="0"/>
              <a:t>2</a:t>
            </a:r>
            <a:r>
              <a:rPr lang="en-US" sz="2800" b="1" dirty="0" smtClean="0"/>
              <a:t> = MgCL</a:t>
            </a:r>
            <a:r>
              <a:rPr lang="en-US" sz="2000" b="1" dirty="0" smtClean="0"/>
              <a:t>2</a:t>
            </a:r>
            <a:r>
              <a:rPr lang="en-US" sz="2800" b="1" dirty="0" smtClean="0"/>
              <a:t> + Hg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V="1">
            <a:off x="5076056" y="2708920"/>
            <a:ext cx="144016" cy="21602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5076056" y="3068960"/>
            <a:ext cx="144016" cy="28803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5076056" y="3573016"/>
            <a:ext cx="144016" cy="21602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5148064" y="4005064"/>
            <a:ext cx="72008" cy="21602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805264"/>
            <a:ext cx="9144000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/>
          </a:bodyPr>
          <a:lstStyle/>
          <a:p>
            <a:r>
              <a:rPr lang="ru-RU" sz="2800" b="1" i="1" u="sng" dirty="0" smtClean="0"/>
              <a:t>Химические свойства металлов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2800" b="1" dirty="0" smtClean="0">
                <a:solidFill>
                  <a:srgbClr val="FF0000"/>
                </a:solidFill>
              </a:rPr>
              <a:t>5) </a:t>
            </a:r>
            <a:r>
              <a:rPr lang="ru-RU" sz="2800" b="1" dirty="0" smtClean="0">
                <a:solidFill>
                  <a:srgbClr val="00B050"/>
                </a:solidFill>
              </a:rPr>
              <a:t>Взаимодействие с оксидами металлов</a:t>
            </a:r>
          </a:p>
          <a:p>
            <a:pPr algn="ctr">
              <a:buNone/>
            </a:pPr>
            <a:r>
              <a:rPr lang="ru-RU" sz="2800" b="1" u="sng" dirty="0" smtClean="0"/>
              <a:t>Металлотермия -</a:t>
            </a:r>
            <a:r>
              <a:rPr lang="ru-RU" sz="2800" b="1" dirty="0" smtClean="0"/>
              <a:t> </a:t>
            </a:r>
            <a:r>
              <a:rPr lang="ru-RU" sz="2800" dirty="0" smtClean="0"/>
              <a:t>восстановление металлами (алюминотермия, </a:t>
            </a:r>
            <a:r>
              <a:rPr lang="ru-RU" sz="2800" dirty="0" err="1" smtClean="0"/>
              <a:t>кальцийтермия</a:t>
            </a:r>
            <a:r>
              <a:rPr lang="ru-RU" sz="2800" dirty="0" smtClean="0"/>
              <a:t>, </a:t>
            </a:r>
            <a:r>
              <a:rPr lang="ru-RU" sz="2800" dirty="0" err="1" smtClean="0"/>
              <a:t>магнийтермия</a:t>
            </a:r>
            <a:r>
              <a:rPr lang="ru-RU" sz="2800" dirty="0" smtClean="0"/>
              <a:t> и т.д.):</a:t>
            </a:r>
            <a:endParaRPr lang="ru-RU" sz="2800" b="1" dirty="0" smtClean="0"/>
          </a:p>
          <a:p>
            <a:pPr>
              <a:buNone/>
            </a:pPr>
            <a:r>
              <a:rPr lang="ru-RU" sz="2800" dirty="0" smtClean="0"/>
              <a:t>1)</a:t>
            </a:r>
            <a:r>
              <a:rPr lang="it-IT" sz="2800" dirty="0" smtClean="0"/>
              <a:t>CuO + Pb </a:t>
            </a:r>
            <a:r>
              <a:rPr lang="ru-RU" sz="2800" dirty="0" smtClean="0"/>
              <a:t>=</a:t>
            </a:r>
            <a:r>
              <a:rPr lang="it-IT" sz="2800" dirty="0" smtClean="0"/>
              <a:t> Cu + PbO</a:t>
            </a:r>
            <a:r>
              <a:rPr lang="ru-RU" sz="2800" dirty="0" smtClean="0"/>
              <a:t> </a:t>
            </a:r>
            <a:r>
              <a:rPr lang="en-US" sz="2800" dirty="0" smtClean="0"/>
              <a:t>(t</a:t>
            </a:r>
            <a:r>
              <a:rPr lang="en-US" sz="2800" baseline="30000" dirty="0" smtClean="0"/>
              <a:t>0</a:t>
            </a:r>
            <a:r>
              <a:rPr lang="en-US" sz="2800" dirty="0" smtClean="0"/>
              <a:t>)</a:t>
            </a:r>
            <a:endParaRPr lang="it-IT" sz="2800" dirty="0" smtClean="0"/>
          </a:p>
          <a:p>
            <a:pPr>
              <a:buNone/>
            </a:pPr>
            <a:r>
              <a:rPr lang="ru-RU" sz="2800" dirty="0" smtClean="0"/>
              <a:t>2)</a:t>
            </a:r>
            <a:r>
              <a:rPr lang="it-IT" sz="2800" dirty="0" smtClean="0"/>
              <a:t>Fe</a:t>
            </a:r>
            <a:r>
              <a:rPr lang="it-IT" sz="2000" dirty="0" smtClean="0"/>
              <a:t>2</a:t>
            </a:r>
            <a:r>
              <a:rPr lang="it-IT" sz="2800" dirty="0" smtClean="0"/>
              <a:t>O</a:t>
            </a:r>
            <a:r>
              <a:rPr lang="it-IT" sz="2000" dirty="0" smtClean="0"/>
              <a:t>3</a:t>
            </a:r>
            <a:r>
              <a:rPr lang="it-IT" sz="2800" dirty="0" smtClean="0"/>
              <a:t> + </a:t>
            </a:r>
            <a:r>
              <a:rPr lang="ru-RU" sz="2800" dirty="0" smtClean="0"/>
              <a:t>2</a:t>
            </a:r>
            <a:r>
              <a:rPr lang="it-IT" sz="2800" dirty="0" smtClean="0"/>
              <a:t>Al </a:t>
            </a:r>
            <a:r>
              <a:rPr lang="ru-RU" sz="2800" dirty="0" smtClean="0"/>
              <a:t>=</a:t>
            </a:r>
            <a:r>
              <a:rPr lang="it-IT" sz="2800" dirty="0" smtClean="0"/>
              <a:t>  </a:t>
            </a:r>
            <a:r>
              <a:rPr lang="ru-RU" sz="2800" dirty="0" smtClean="0"/>
              <a:t>2</a:t>
            </a:r>
            <a:r>
              <a:rPr lang="it-IT" sz="2800" dirty="0" smtClean="0"/>
              <a:t>Fe + Al</a:t>
            </a:r>
            <a:r>
              <a:rPr lang="it-IT" sz="2000" dirty="0" smtClean="0"/>
              <a:t>2</a:t>
            </a:r>
            <a:r>
              <a:rPr lang="it-IT" sz="2800" dirty="0" smtClean="0"/>
              <a:t>O</a:t>
            </a:r>
            <a:r>
              <a:rPr lang="it-IT" sz="2000" dirty="0" smtClean="0"/>
              <a:t>3</a:t>
            </a:r>
            <a:r>
              <a:rPr lang="ru-RU" sz="2800" dirty="0" smtClean="0"/>
              <a:t> </a:t>
            </a:r>
            <a:r>
              <a:rPr lang="en-US" sz="2800" dirty="0" smtClean="0"/>
              <a:t>(t</a:t>
            </a:r>
            <a:r>
              <a:rPr lang="en-US" sz="2800" baseline="30000" dirty="0" smtClean="0"/>
              <a:t>0</a:t>
            </a:r>
            <a:r>
              <a:rPr lang="en-US" sz="2800" dirty="0" smtClean="0"/>
              <a:t>)</a:t>
            </a:r>
            <a:r>
              <a:rPr lang="ru-RU" sz="2800" dirty="0" smtClean="0"/>
              <a:t> (алюминотермия)</a:t>
            </a:r>
            <a:endParaRPr lang="it-IT" sz="2800" dirty="0" smtClean="0"/>
          </a:p>
          <a:p>
            <a:pPr>
              <a:buNone/>
            </a:pPr>
            <a:r>
              <a:rPr lang="ru-RU" sz="2800" dirty="0" smtClean="0"/>
              <a:t>3)</a:t>
            </a:r>
            <a:r>
              <a:rPr lang="en-US" sz="2800" dirty="0" smtClean="0"/>
              <a:t> Cr</a:t>
            </a:r>
            <a:r>
              <a:rPr lang="en-US" sz="2000" dirty="0" smtClean="0"/>
              <a:t>2</a:t>
            </a:r>
            <a:r>
              <a:rPr lang="en-US" sz="2800" dirty="0" smtClean="0"/>
              <a:t>O</a:t>
            </a:r>
            <a:r>
              <a:rPr lang="en-US" sz="2000" dirty="0" smtClean="0"/>
              <a:t>3</a:t>
            </a:r>
            <a:r>
              <a:rPr lang="en-US" sz="2800" dirty="0" smtClean="0"/>
              <a:t> + 2Al= 2Cr + Al</a:t>
            </a:r>
            <a:r>
              <a:rPr lang="en-US" sz="2000" dirty="0" smtClean="0"/>
              <a:t>2</a:t>
            </a:r>
            <a:r>
              <a:rPr lang="en-US" sz="2800" dirty="0" smtClean="0"/>
              <a:t>O</a:t>
            </a:r>
            <a:r>
              <a:rPr lang="en-US" sz="2000" dirty="0" smtClean="0"/>
              <a:t>3</a:t>
            </a:r>
            <a:r>
              <a:rPr lang="en-US" sz="2800" dirty="0" smtClean="0"/>
              <a:t> (t</a:t>
            </a:r>
            <a:r>
              <a:rPr lang="en-US" sz="2800" baseline="30000" dirty="0" smtClean="0"/>
              <a:t>0</a:t>
            </a:r>
            <a:r>
              <a:rPr lang="en-US" sz="2800" dirty="0" smtClean="0"/>
              <a:t>)</a:t>
            </a: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       </a:t>
            </a:r>
            <a:r>
              <a:rPr lang="ru-RU" sz="2800" b="1" dirty="0" smtClean="0">
                <a:solidFill>
                  <a:srgbClr val="FF0000"/>
                </a:solidFill>
              </a:rPr>
              <a:t>6) </a:t>
            </a:r>
            <a:r>
              <a:rPr lang="ru-RU" sz="2800" b="1" dirty="0" smtClean="0">
                <a:solidFill>
                  <a:srgbClr val="00B050"/>
                </a:solidFill>
              </a:rPr>
              <a:t>Взаимодействие с оксидами неметаллов</a:t>
            </a:r>
          </a:p>
          <a:p>
            <a:pPr>
              <a:buNone/>
            </a:pPr>
            <a:r>
              <a:rPr lang="ru-RU" sz="2800" dirty="0" smtClean="0"/>
              <a:t>1)</a:t>
            </a:r>
            <a:r>
              <a:rPr lang="en-US" sz="2800" dirty="0" smtClean="0"/>
              <a:t>2Mg + SiO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 = Si +2MgО</a:t>
            </a:r>
            <a:r>
              <a:rPr lang="ru-RU" sz="2800" dirty="0" smtClean="0"/>
              <a:t> </a:t>
            </a:r>
            <a:r>
              <a:rPr lang="en-US" sz="2800" dirty="0" smtClean="0"/>
              <a:t>(t</a:t>
            </a:r>
            <a:r>
              <a:rPr lang="en-US" sz="2800" baseline="30000" dirty="0" smtClean="0"/>
              <a:t>0</a:t>
            </a:r>
            <a:r>
              <a:rPr lang="en-US" sz="2800" dirty="0" smtClean="0"/>
              <a:t>)  </a:t>
            </a:r>
          </a:p>
          <a:p>
            <a:pPr>
              <a:buNone/>
            </a:pPr>
            <a:r>
              <a:rPr lang="ru-RU" sz="2800" dirty="0" smtClean="0"/>
              <a:t>2)</a:t>
            </a:r>
            <a:r>
              <a:rPr lang="en-US" sz="2800" dirty="0" smtClean="0"/>
              <a:t>2Mg+CO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=С+2MgО(t</a:t>
            </a:r>
            <a:r>
              <a:rPr lang="en-US" sz="2800" baseline="30000" dirty="0" smtClean="0"/>
              <a:t>0</a:t>
            </a:r>
            <a:r>
              <a:rPr lang="en-US" sz="2800" dirty="0" smtClean="0"/>
              <a:t>)</a:t>
            </a:r>
          </a:p>
          <a:p>
            <a:pPr>
              <a:buNone/>
            </a:pP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648072"/>
          </a:xfrm>
        </p:spPr>
        <p:txBody>
          <a:bodyPr>
            <a:normAutofit/>
          </a:bodyPr>
          <a:lstStyle/>
          <a:p>
            <a:pPr algn="ctr"/>
            <a:r>
              <a:rPr lang="ru-RU" sz="1800" b="1" i="1" u="sng" dirty="0" smtClean="0"/>
              <a:t>Химические свойства металлов</a:t>
            </a: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836712"/>
            <a:ext cx="8812088" cy="5760640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7)</a:t>
            </a:r>
            <a:r>
              <a:rPr lang="ru-RU" dirty="0" smtClean="0"/>
              <a:t> </a:t>
            </a:r>
            <a:r>
              <a:rPr lang="ru-RU" sz="2800" b="1" dirty="0" smtClean="0">
                <a:solidFill>
                  <a:srgbClr val="00B050"/>
                </a:solidFill>
              </a:rPr>
              <a:t>Взаимодействие с растворами щелочей</a:t>
            </a:r>
          </a:p>
          <a:p>
            <a:pPr>
              <a:buNone/>
            </a:pPr>
            <a:r>
              <a:rPr lang="ru-RU" sz="2800" b="1" dirty="0" smtClean="0"/>
              <a:t>Со щелочами могут взаимодействовать металлы, дающие </a:t>
            </a:r>
            <a:r>
              <a:rPr lang="ru-RU" sz="2800" b="1" dirty="0" err="1" smtClean="0"/>
              <a:t>амфотерные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гидрооксиды</a:t>
            </a:r>
            <a:r>
              <a:rPr lang="ru-RU" sz="2800" b="1" dirty="0" smtClean="0"/>
              <a:t>. При взаимодействии металлов с растворами щелочей, окислителем является вода.</a:t>
            </a: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          </a:t>
            </a:r>
            <a:r>
              <a:rPr lang="ru-RU" sz="2800" b="1" dirty="0" err="1" smtClean="0"/>
              <a:t>Zn</a:t>
            </a:r>
            <a:r>
              <a:rPr lang="ru-RU" sz="2800" b="1" dirty="0" smtClean="0"/>
              <a:t> + 2NaOH + 2H</a:t>
            </a:r>
            <a:r>
              <a:rPr lang="ru-RU" sz="2800" b="1" baseline="-25000" dirty="0" smtClean="0"/>
              <a:t>2</a:t>
            </a:r>
            <a:r>
              <a:rPr lang="ru-RU" sz="2800" b="1" dirty="0" smtClean="0"/>
              <a:t>O = Na</a:t>
            </a:r>
            <a:r>
              <a:rPr lang="ru-RU" sz="2800" b="1" baseline="-25000" dirty="0" smtClean="0"/>
              <a:t>2</a:t>
            </a:r>
            <a:r>
              <a:rPr lang="ru-RU" sz="2800" b="1" dirty="0" smtClean="0"/>
              <a:t>[</a:t>
            </a:r>
            <a:r>
              <a:rPr lang="ru-RU" sz="2800" b="1" dirty="0" err="1" smtClean="0"/>
              <a:t>Zn</a:t>
            </a:r>
            <a:r>
              <a:rPr lang="ru-RU" sz="2800" b="1" dirty="0" smtClean="0"/>
              <a:t>(OH)</a:t>
            </a:r>
            <a:r>
              <a:rPr lang="ru-RU" sz="2800" b="1" baseline="-25000" dirty="0" smtClean="0"/>
              <a:t>4</a:t>
            </a:r>
            <a:r>
              <a:rPr lang="ru-RU" sz="2800" b="1" dirty="0" smtClean="0"/>
              <a:t>] + H</a:t>
            </a:r>
            <a:r>
              <a:rPr lang="ru-RU" sz="2800" b="1" baseline="-25000" dirty="0" smtClean="0"/>
              <a:t>2</a:t>
            </a:r>
            <a:r>
              <a:rPr lang="ru-RU" sz="2800" b="1" dirty="0" smtClean="0"/>
              <a:t>↑</a:t>
            </a:r>
          </a:p>
          <a:p>
            <a:endParaRPr lang="ru-RU" sz="2800" b="1" dirty="0" smtClean="0">
              <a:solidFill>
                <a:srgbClr val="00B050"/>
              </a:solidFill>
            </a:endParaRPr>
          </a:p>
          <a:p>
            <a:endParaRPr lang="ru-RU" sz="28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643050"/>
            <a:ext cx="8229600" cy="4525963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 smtClean="0"/>
              <a:t>Задание 1</a:t>
            </a:r>
            <a:r>
              <a:rPr lang="ru-RU" b="1" i="1" dirty="0" smtClean="0"/>
              <a:t>. </a:t>
            </a:r>
            <a:r>
              <a:rPr lang="ru-RU" dirty="0" smtClean="0"/>
              <a:t>В двух ведрах приготовлены суспензии мела (для побелки потолков в комнате) и гашеной извести (для побелки кухни). Как их можно отличить? </a:t>
            </a:r>
            <a:endParaRPr lang="en-US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/>
              <a:t>Задание 2</a:t>
            </a:r>
            <a:r>
              <a:rPr lang="ru-RU" dirty="0" smtClean="0"/>
              <a:t>. В строительстве при грунтовке потолков и стен используется раствор:</a:t>
            </a:r>
          </a:p>
          <a:p>
            <a:pPr>
              <a:buNone/>
            </a:pPr>
            <a:r>
              <a:rPr lang="ru-RU" dirty="0" err="1" smtClean="0"/>
              <a:t>NaCl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FeSO</a:t>
            </a:r>
            <a:r>
              <a:rPr lang="ru-RU" baseline="-25000" dirty="0" smtClean="0"/>
              <a:t>4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CuSO</a:t>
            </a:r>
            <a:r>
              <a:rPr lang="ru-RU" baseline="-25000" dirty="0" smtClean="0"/>
              <a:t>4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Этот раствор нельзя хранить в железных вёдрах или канистрах, так как идёт химический процесс. О каком веществе идёт речь?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4" descr="bd06663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08493" y="3284984"/>
            <a:ext cx="1535507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60648"/>
            <a:ext cx="8229600" cy="108012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100" b="1" dirty="0" smtClean="0"/>
              <a:t>Задание 3.</a:t>
            </a:r>
            <a:r>
              <a:rPr lang="ru-RU" sz="3100" i="1" dirty="0" smtClean="0"/>
              <a:t> Установите соответствие между бытовым названием вещества и его формулой.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928802"/>
          <a:ext cx="7615262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07631"/>
                <a:gridCol w="3807631"/>
              </a:tblGrid>
              <a:tr h="340068">
                <a:tc>
                  <a:txBody>
                    <a:bodyPr/>
                    <a:lstStyle/>
                    <a:p>
                      <a:r>
                        <a:rPr lang="ru-RU" dirty="0" smtClean="0"/>
                        <a:t>Название вещества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Формула</a:t>
                      </a:r>
                      <a:endParaRPr lang="ru-RU" dirty="0"/>
                    </a:p>
                  </a:txBody>
                  <a:tcPr/>
                </a:tc>
              </a:tr>
              <a:tr h="340068">
                <a:tc>
                  <a:txBody>
                    <a:bodyPr/>
                    <a:lstStyle/>
                    <a:p>
                      <a:r>
                        <a:rPr lang="ru-RU" dirty="0"/>
                        <a:t>1. Сода кальцинированная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А. </a:t>
                      </a:r>
                      <a:r>
                        <a:rPr lang="en-US" dirty="0"/>
                        <a:t>FeSO</a:t>
                      </a:r>
                      <a:r>
                        <a:rPr lang="en-US" baseline="-25000" dirty="0"/>
                        <a:t>4</a:t>
                      </a:r>
                      <a:r>
                        <a:rPr lang="en-US" dirty="0"/>
                        <a:t> * 7H</a:t>
                      </a:r>
                      <a:r>
                        <a:rPr lang="en-US" baseline="-25000" dirty="0"/>
                        <a:t>2</a:t>
                      </a:r>
                      <a:r>
                        <a:rPr lang="en-US" dirty="0"/>
                        <a:t>O</a:t>
                      </a:r>
                    </a:p>
                  </a:txBody>
                  <a:tcPr/>
                </a:tc>
              </a:tr>
              <a:tr h="340068">
                <a:tc>
                  <a:txBody>
                    <a:bodyPr/>
                    <a:lstStyle/>
                    <a:p>
                      <a:r>
                        <a:rPr lang="ru-RU" dirty="0"/>
                        <a:t>2. Марганцовка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Б. </a:t>
                      </a:r>
                      <a:r>
                        <a:rPr lang="en-US" dirty="0"/>
                        <a:t>NaNO</a:t>
                      </a:r>
                      <a:r>
                        <a:rPr lang="en-US" baseline="-25000" dirty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340068">
                <a:tc>
                  <a:txBody>
                    <a:bodyPr/>
                    <a:lstStyle/>
                    <a:p>
                      <a:r>
                        <a:rPr lang="ru-RU" dirty="0"/>
                        <a:t>3. Бертолетова соль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В. </a:t>
                      </a:r>
                      <a:r>
                        <a:rPr lang="en-US" dirty="0"/>
                        <a:t>FeS</a:t>
                      </a:r>
                      <a:r>
                        <a:rPr lang="en-US" baseline="-25000" dirty="0"/>
                        <a:t>2</a:t>
                      </a:r>
                      <a:endParaRPr lang="en-US" dirty="0"/>
                    </a:p>
                  </a:txBody>
                  <a:tcPr/>
                </a:tc>
              </a:tr>
              <a:tr h="340068">
                <a:tc>
                  <a:txBody>
                    <a:bodyPr/>
                    <a:lstStyle/>
                    <a:p>
                      <a:r>
                        <a:rPr lang="ru-RU" dirty="0"/>
                        <a:t>4. Железный купорос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Г. </a:t>
                      </a:r>
                      <a:r>
                        <a:rPr lang="en-US" dirty="0"/>
                        <a:t>Na</a:t>
                      </a:r>
                      <a:r>
                        <a:rPr lang="en-US" baseline="-25000" dirty="0"/>
                        <a:t>2</a:t>
                      </a:r>
                      <a:r>
                        <a:rPr lang="en-US" dirty="0"/>
                        <a:t>SO</a:t>
                      </a:r>
                      <a:r>
                        <a:rPr lang="en-US" baseline="-25000" dirty="0"/>
                        <a:t>4</a:t>
                      </a:r>
                      <a:r>
                        <a:rPr lang="en-US" dirty="0"/>
                        <a:t>* 10H</a:t>
                      </a:r>
                      <a:r>
                        <a:rPr lang="en-US" baseline="-25000" dirty="0"/>
                        <a:t>2</a:t>
                      </a:r>
                      <a:r>
                        <a:rPr lang="en-US" dirty="0"/>
                        <a:t>O</a:t>
                      </a:r>
                    </a:p>
                  </a:txBody>
                  <a:tcPr/>
                </a:tc>
              </a:tr>
              <a:tr h="340068">
                <a:tc>
                  <a:txBody>
                    <a:bodyPr/>
                    <a:lstStyle/>
                    <a:p>
                      <a:r>
                        <a:rPr lang="ru-RU" dirty="0"/>
                        <a:t>5. Поташ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Д. </a:t>
                      </a:r>
                      <a:r>
                        <a:rPr lang="en-US" dirty="0"/>
                        <a:t>CaSO</a:t>
                      </a:r>
                      <a:r>
                        <a:rPr lang="en-US" baseline="-25000" dirty="0"/>
                        <a:t>4</a:t>
                      </a:r>
                      <a:r>
                        <a:rPr lang="en-US" dirty="0"/>
                        <a:t>* 2 H</a:t>
                      </a:r>
                      <a:r>
                        <a:rPr lang="en-US" baseline="-25000" dirty="0"/>
                        <a:t>2</a:t>
                      </a:r>
                      <a:r>
                        <a:rPr lang="en-US" dirty="0"/>
                        <a:t>O</a:t>
                      </a:r>
                    </a:p>
                  </a:txBody>
                  <a:tcPr/>
                </a:tc>
              </a:tr>
              <a:tr h="340068">
                <a:tc>
                  <a:txBody>
                    <a:bodyPr/>
                    <a:lstStyle/>
                    <a:p>
                      <a:r>
                        <a:rPr lang="ru-RU" dirty="0"/>
                        <a:t>6. Натриевая селитра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Е. </a:t>
                      </a:r>
                      <a:r>
                        <a:rPr lang="en-US" dirty="0"/>
                        <a:t>KClO</a:t>
                      </a:r>
                      <a:r>
                        <a:rPr lang="en-US" baseline="-25000" dirty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340068">
                <a:tc>
                  <a:txBody>
                    <a:bodyPr/>
                    <a:lstStyle/>
                    <a:p>
                      <a:r>
                        <a:rPr lang="ru-RU"/>
                        <a:t>7. Сода питьевая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Ж. </a:t>
                      </a:r>
                      <a:r>
                        <a:rPr lang="en-US" dirty="0"/>
                        <a:t>KMnO</a:t>
                      </a:r>
                      <a:r>
                        <a:rPr lang="en-US" baseline="-25000" dirty="0"/>
                        <a:t>4</a:t>
                      </a:r>
                      <a:endParaRPr lang="en-US" dirty="0"/>
                    </a:p>
                  </a:txBody>
                  <a:tcPr/>
                </a:tc>
              </a:tr>
              <a:tr h="340068">
                <a:tc>
                  <a:txBody>
                    <a:bodyPr/>
                    <a:lstStyle/>
                    <a:p>
                      <a:r>
                        <a:rPr lang="ru-RU"/>
                        <a:t>8. Гипс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З. </a:t>
                      </a:r>
                      <a:r>
                        <a:rPr lang="en-US" dirty="0"/>
                        <a:t>Na</a:t>
                      </a:r>
                      <a:r>
                        <a:rPr lang="en-US" baseline="-25000" dirty="0"/>
                        <a:t>2</a:t>
                      </a:r>
                      <a:r>
                        <a:rPr lang="en-US" dirty="0"/>
                        <a:t>CO</a:t>
                      </a:r>
                      <a:r>
                        <a:rPr lang="en-US" baseline="-25000" dirty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340068">
                <a:tc>
                  <a:txBody>
                    <a:bodyPr/>
                    <a:lstStyle/>
                    <a:p>
                      <a:r>
                        <a:rPr lang="ru-RU"/>
                        <a:t>9. Глауберова соль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И. </a:t>
                      </a:r>
                      <a:r>
                        <a:rPr lang="en-US" dirty="0" err="1"/>
                        <a:t>NaOH</a:t>
                      </a:r>
                      <a:endParaRPr lang="en-US" dirty="0"/>
                    </a:p>
                  </a:txBody>
                  <a:tcPr/>
                </a:tc>
              </a:tr>
              <a:tr h="340068">
                <a:tc>
                  <a:txBody>
                    <a:bodyPr/>
                    <a:lstStyle/>
                    <a:p>
                      <a:r>
                        <a:rPr lang="ru-RU"/>
                        <a:t>10. Железный колчедан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К. </a:t>
                      </a:r>
                      <a:r>
                        <a:rPr lang="en-US" dirty="0"/>
                        <a:t>K</a:t>
                      </a:r>
                      <a:r>
                        <a:rPr lang="en-US" baseline="-25000" dirty="0"/>
                        <a:t>2</a:t>
                      </a:r>
                      <a:r>
                        <a:rPr lang="en-US" dirty="0"/>
                        <a:t>CO</a:t>
                      </a:r>
                      <a:r>
                        <a:rPr lang="en-US" baseline="-25000" dirty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340068">
                <a:tc>
                  <a:txBody>
                    <a:bodyPr/>
                    <a:lstStyle/>
                    <a:p>
                      <a:r>
                        <a:rPr lang="ru-RU"/>
                        <a:t>11. Мел, мрамор, известняк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Л. </a:t>
                      </a:r>
                      <a:r>
                        <a:rPr lang="en-US" dirty="0"/>
                        <a:t>CaCO</a:t>
                      </a:r>
                      <a:r>
                        <a:rPr lang="en-US" baseline="-25000" dirty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340068">
                <a:tc>
                  <a:txBody>
                    <a:bodyPr/>
                    <a:lstStyle/>
                    <a:p>
                      <a:r>
                        <a:rPr lang="ru-RU" dirty="0"/>
                        <a:t>12. Едкий натр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М. </a:t>
                      </a:r>
                      <a:r>
                        <a:rPr lang="en-US" dirty="0"/>
                        <a:t>NaHCO</a:t>
                      </a:r>
                      <a:r>
                        <a:rPr lang="en-US" baseline="-25000" dirty="0"/>
                        <a:t>3</a:t>
                      </a:r>
                      <a:r>
                        <a:rPr lang="en-US" dirty="0"/>
                        <a:t> 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4" descr="bd06663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2928934"/>
            <a:ext cx="2090758" cy="2451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0026"/>
          </a:xfrm>
        </p:spPr>
        <p:txBody>
          <a:bodyPr>
            <a:normAutofit fontScale="90000"/>
          </a:bodyPr>
          <a:lstStyle/>
          <a:p>
            <a:r>
              <a:rPr lang="ru-RU" sz="6600" b="1" i="1" dirty="0" smtClean="0">
                <a:solidFill>
                  <a:srgbClr val="FF0000"/>
                </a:solidFill>
              </a:rPr>
              <a:t>              </a:t>
            </a:r>
            <a:br>
              <a:rPr lang="ru-RU" sz="6600" b="1" i="1" dirty="0" smtClean="0">
                <a:solidFill>
                  <a:srgbClr val="FF0000"/>
                </a:solidFill>
              </a:rPr>
            </a:br>
            <a:r>
              <a:rPr lang="ru-RU" sz="6600" b="1" i="1" dirty="0">
                <a:solidFill>
                  <a:srgbClr val="FF0000"/>
                </a:solidFill>
              </a:rPr>
              <a:t/>
            </a:r>
            <a:br>
              <a:rPr lang="ru-RU" sz="6600" b="1" i="1" dirty="0">
                <a:solidFill>
                  <a:srgbClr val="FF0000"/>
                </a:solidFill>
              </a:rPr>
            </a:br>
            <a:r>
              <a:rPr lang="ru-RU" sz="6600" b="1" i="1" dirty="0" smtClean="0">
                <a:solidFill>
                  <a:srgbClr val="FF0000"/>
                </a:solidFill>
              </a:rPr>
              <a:t>          </a:t>
            </a:r>
            <a:endParaRPr lang="ru-RU" sz="6600" b="1" i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32656"/>
            <a:ext cx="3960440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404664"/>
            <a:ext cx="5076056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 rot="10800000" flipV="1">
            <a:off x="2699792" y="5301208"/>
            <a:ext cx="489654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i="1" dirty="0" smtClean="0">
                <a:solidFill>
                  <a:srgbClr val="FF0000"/>
                </a:solidFill>
              </a:rPr>
              <a:t>Решение 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/>
              <a:t>Задание 1</a:t>
            </a:r>
            <a:r>
              <a:rPr lang="ru-RU" b="1" i="1" dirty="0" smtClean="0"/>
              <a:t>. </a:t>
            </a:r>
            <a:r>
              <a:rPr lang="ru-RU" dirty="0" smtClean="0"/>
              <a:t>В двух ведрах приготовлены суспензии мела (для побелки потолков в комнате) и гашеной извести (для побелки кухни). Как их можно отличить? </a:t>
            </a:r>
            <a:endParaRPr lang="en-US" dirty="0" smtClean="0"/>
          </a:p>
          <a:p>
            <a:pPr>
              <a:buNone/>
            </a:pPr>
            <a:r>
              <a:rPr lang="en-US" b="1" dirty="0" smtClean="0"/>
              <a:t>CaCO</a:t>
            </a:r>
            <a:r>
              <a:rPr lang="en-US" sz="2400" b="1" dirty="0" smtClean="0"/>
              <a:t>3</a:t>
            </a:r>
            <a:r>
              <a:rPr lang="en-US" sz="2400" dirty="0" smtClean="0"/>
              <a:t> </a:t>
            </a:r>
            <a:r>
              <a:rPr lang="en-US" sz="4400" dirty="0" smtClean="0"/>
              <a:t> +</a:t>
            </a:r>
            <a:r>
              <a:rPr lang="en-US" sz="3600" dirty="0" smtClean="0"/>
              <a:t>2HCL</a:t>
            </a:r>
            <a:r>
              <a:rPr lang="en-US" sz="3600" dirty="0" smtClean="0">
                <a:latin typeface="Calibri"/>
              </a:rPr>
              <a:t>→Ca</a:t>
            </a:r>
            <a:r>
              <a:rPr lang="en-US" dirty="0" smtClean="0"/>
              <a:t>CL</a:t>
            </a:r>
            <a:r>
              <a:rPr lang="en-US" sz="2400" dirty="0" smtClean="0"/>
              <a:t>2 </a:t>
            </a:r>
            <a:r>
              <a:rPr lang="en-US" dirty="0" smtClean="0"/>
              <a:t>+</a:t>
            </a:r>
            <a:r>
              <a:rPr lang="en-US" b="1" dirty="0" smtClean="0">
                <a:solidFill>
                  <a:srgbClr val="FF0000"/>
                </a:solidFill>
              </a:rPr>
              <a:t>CO</a:t>
            </a:r>
            <a:r>
              <a:rPr lang="en-US" sz="2400" b="1" dirty="0" smtClean="0">
                <a:solidFill>
                  <a:srgbClr val="FF0000"/>
                </a:solidFill>
              </a:rPr>
              <a:t>2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  <a:latin typeface="Calibri"/>
              </a:rPr>
              <a:t>↑</a:t>
            </a:r>
            <a:r>
              <a:rPr lang="en-US" dirty="0" smtClean="0"/>
              <a:t>+H</a:t>
            </a:r>
            <a:r>
              <a:rPr lang="en-US" sz="2400" dirty="0" smtClean="0"/>
              <a:t>2</a:t>
            </a:r>
            <a:r>
              <a:rPr lang="en-US" dirty="0" smtClean="0"/>
              <a:t>O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Мел</a:t>
            </a:r>
          </a:p>
          <a:p>
            <a:pPr>
              <a:buNone/>
            </a:pPr>
            <a:r>
              <a:rPr lang="en-US" b="1" dirty="0" smtClean="0"/>
              <a:t>Ca</a:t>
            </a:r>
            <a:r>
              <a:rPr lang="ru-RU" b="1" dirty="0" smtClean="0"/>
              <a:t>(</a:t>
            </a:r>
            <a:r>
              <a:rPr lang="en-US" b="1" dirty="0" smtClean="0"/>
              <a:t>OH)</a:t>
            </a:r>
            <a:r>
              <a:rPr lang="en-US" sz="2400" b="1" dirty="0" smtClean="0"/>
              <a:t>2 </a:t>
            </a:r>
            <a:r>
              <a:rPr lang="en-US" sz="4000" dirty="0" smtClean="0"/>
              <a:t>+</a:t>
            </a:r>
            <a:r>
              <a:rPr lang="en-US" dirty="0" smtClean="0"/>
              <a:t> 2HCL</a:t>
            </a:r>
            <a:r>
              <a:rPr lang="en-US" dirty="0" smtClean="0">
                <a:latin typeface="Calibri"/>
              </a:rPr>
              <a:t> →Ca</a:t>
            </a:r>
            <a:r>
              <a:rPr lang="en-US" dirty="0" smtClean="0"/>
              <a:t>CL</a:t>
            </a:r>
            <a:r>
              <a:rPr lang="en-US" sz="2000" dirty="0" smtClean="0"/>
              <a:t>2 </a:t>
            </a:r>
            <a:r>
              <a:rPr lang="en-US" dirty="0" smtClean="0"/>
              <a:t>+2H</a:t>
            </a:r>
            <a:r>
              <a:rPr lang="en-US" sz="2400" dirty="0" smtClean="0"/>
              <a:t>2</a:t>
            </a:r>
            <a:r>
              <a:rPr lang="en-US" dirty="0" smtClean="0"/>
              <a:t>O</a:t>
            </a:r>
            <a:endParaRPr lang="ru-RU" dirty="0" smtClean="0"/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Гашеная известь</a:t>
            </a:r>
          </a:p>
          <a:p>
            <a:pPr>
              <a:buNone/>
            </a:pPr>
            <a:r>
              <a:rPr lang="ru-RU" dirty="0" smtClean="0"/>
              <a:t>(в домашних условиях можно использовать уксусную кислоту-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уксус</a:t>
            </a:r>
            <a:r>
              <a:rPr lang="ru-RU" dirty="0" smtClean="0"/>
              <a:t>)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b="1" dirty="0" smtClean="0"/>
              <a:t>Задание 2</a:t>
            </a:r>
            <a:r>
              <a:rPr lang="ru-RU" dirty="0" smtClean="0"/>
              <a:t>. В строительстве при грунтовке потолков и стен используется раствор:</a:t>
            </a:r>
          </a:p>
          <a:p>
            <a:pPr>
              <a:buNone/>
            </a:pPr>
            <a:r>
              <a:rPr lang="ru-RU" dirty="0" err="1" smtClean="0"/>
              <a:t>NaCl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FeSO</a:t>
            </a:r>
            <a:r>
              <a:rPr lang="ru-RU" baseline="-25000" dirty="0" smtClean="0"/>
              <a:t>4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CuSO</a:t>
            </a:r>
            <a:r>
              <a:rPr lang="ru-RU" baseline="-25000" dirty="0" smtClean="0"/>
              <a:t>4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Этот раствор нельзя хранить в железных вёдрах или канистрах, так как идёт химический процесс. О каком веществе идёт речь?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4200" b="1" dirty="0" smtClean="0">
                <a:solidFill>
                  <a:srgbClr val="002060"/>
                </a:solidFill>
              </a:rPr>
              <a:t>       CuSO</a:t>
            </a:r>
            <a:r>
              <a:rPr lang="ru-RU" sz="4200" b="1" baseline="-25000" dirty="0" smtClean="0">
                <a:solidFill>
                  <a:srgbClr val="002060"/>
                </a:solidFill>
              </a:rPr>
              <a:t>4</a:t>
            </a:r>
            <a:r>
              <a:rPr lang="ru-RU" sz="4200" b="1" dirty="0" smtClean="0">
                <a:solidFill>
                  <a:srgbClr val="002060"/>
                </a:solidFill>
              </a:rPr>
              <a:t> +</a:t>
            </a:r>
            <a:r>
              <a:rPr lang="ru-RU" sz="4200" b="1" dirty="0" err="1" smtClean="0">
                <a:solidFill>
                  <a:srgbClr val="002060"/>
                </a:solidFill>
              </a:rPr>
              <a:t>Fe</a:t>
            </a:r>
            <a:r>
              <a:rPr lang="ru-RU" sz="4200" b="1" dirty="0" smtClean="0">
                <a:solidFill>
                  <a:srgbClr val="002060"/>
                </a:solidFill>
              </a:rPr>
              <a:t> </a:t>
            </a:r>
            <a:r>
              <a:rPr lang="ru-RU" sz="4200" b="1" dirty="0" smtClean="0">
                <a:solidFill>
                  <a:srgbClr val="002060"/>
                </a:solidFill>
                <a:latin typeface="Calibri"/>
              </a:rPr>
              <a:t>→</a:t>
            </a:r>
            <a:r>
              <a:rPr lang="ru-RU" sz="4200" b="1" dirty="0" smtClean="0">
                <a:solidFill>
                  <a:srgbClr val="002060"/>
                </a:solidFill>
              </a:rPr>
              <a:t>FeSO</a:t>
            </a:r>
            <a:r>
              <a:rPr lang="ru-RU" sz="4200" b="1" baseline="-25000" dirty="0" smtClean="0">
                <a:solidFill>
                  <a:srgbClr val="002060"/>
                </a:solidFill>
              </a:rPr>
              <a:t>4</a:t>
            </a:r>
            <a:r>
              <a:rPr lang="ru-RU" sz="4200" b="1" dirty="0" smtClean="0">
                <a:solidFill>
                  <a:srgbClr val="002060"/>
                </a:solidFill>
              </a:rPr>
              <a:t>  + </a:t>
            </a:r>
            <a:r>
              <a:rPr lang="ru-RU" sz="4200" b="1" dirty="0" err="1" smtClean="0">
                <a:solidFill>
                  <a:srgbClr val="002060"/>
                </a:solidFill>
              </a:rPr>
              <a:t>Cu</a:t>
            </a:r>
            <a:endParaRPr lang="ru-RU" sz="4200" b="1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4"/>
          <p:cNvGraphicFramePr>
            <a:graphicFrameLocks/>
          </p:cNvGraphicFramePr>
          <p:nvPr/>
        </p:nvGraphicFramePr>
        <p:xfrm>
          <a:off x="179512" y="260648"/>
          <a:ext cx="8964488" cy="66282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32554"/>
                <a:gridCol w="3331934"/>
              </a:tblGrid>
              <a:tr h="509292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Название вещества</a:t>
                      </a:r>
                      <a:r>
                        <a:rPr lang="ru-RU" sz="1600" baseline="0" dirty="0" smtClean="0"/>
                        <a:t>)</a:t>
                      </a:r>
                      <a:endParaRPr lang="ru-RU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Формула</a:t>
                      </a:r>
                      <a:endParaRPr lang="ru-RU" sz="1600" dirty="0"/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1. Сода кальцинированная              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А. </a:t>
                      </a:r>
                      <a:r>
                        <a:rPr lang="en-US" sz="1600" dirty="0"/>
                        <a:t>FeSO</a:t>
                      </a:r>
                      <a:r>
                        <a:rPr lang="en-US" sz="1600" baseline="-25000" dirty="0"/>
                        <a:t>4</a:t>
                      </a:r>
                      <a:r>
                        <a:rPr lang="en-US" sz="1600" dirty="0"/>
                        <a:t> * 7H</a:t>
                      </a:r>
                      <a:r>
                        <a:rPr lang="en-US" sz="1600" baseline="-25000" dirty="0"/>
                        <a:t>2</a:t>
                      </a:r>
                      <a:r>
                        <a:rPr lang="en-US" sz="1600" dirty="0"/>
                        <a:t>O</a:t>
                      </a: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/>
                        <a:t>2. </a:t>
                      </a:r>
                      <a:r>
                        <a:rPr lang="ru-RU" sz="1600" dirty="0" smtClean="0"/>
                        <a:t>Марганцовка</a:t>
                      </a:r>
                      <a:endParaRPr lang="ru-RU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Б. </a:t>
                      </a:r>
                      <a:r>
                        <a:rPr lang="en-US" sz="1600" dirty="0"/>
                        <a:t>NaNO</a:t>
                      </a:r>
                      <a:r>
                        <a:rPr lang="en-US" sz="1600" baseline="-25000" dirty="0"/>
                        <a:t>3</a:t>
                      </a:r>
                      <a:endParaRPr lang="en-US" sz="1600" dirty="0"/>
                    </a:p>
                  </a:txBody>
                  <a:tcPr/>
                </a:tc>
              </a:tr>
              <a:tr h="4988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/>
                        <a:t>3. Бертолетова </a:t>
                      </a:r>
                      <a:r>
                        <a:rPr lang="ru-RU" sz="1600" dirty="0" smtClean="0"/>
                        <a:t>соль             </a:t>
                      </a:r>
                      <a:r>
                        <a:rPr lang="ru-RU" sz="1600" baseline="0" dirty="0" smtClean="0"/>
                        <a:t>            </a:t>
                      </a:r>
                      <a:r>
                        <a:rPr lang="ru-RU" sz="1600" b="1" baseline="0" dirty="0" smtClean="0">
                          <a:solidFill>
                            <a:srgbClr val="FF0000"/>
                          </a:solidFill>
                        </a:rPr>
                        <a:t>  </a:t>
                      </a:r>
                      <a:r>
                        <a:rPr lang="ru-RU" sz="1600" baseline="-25000" dirty="0" smtClean="0"/>
                        <a:t> </a:t>
                      </a:r>
                      <a:r>
                        <a:rPr lang="ru-RU" sz="1600" b="1" baseline="0" dirty="0" smtClean="0">
                          <a:solidFill>
                            <a:srgbClr val="FF0000"/>
                          </a:solidFill>
                        </a:rPr>
                        <a:t>                                        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В. </a:t>
                      </a:r>
                      <a:r>
                        <a:rPr lang="en-US" sz="1600" dirty="0"/>
                        <a:t>FeS</a:t>
                      </a:r>
                      <a:r>
                        <a:rPr lang="en-US" sz="1600" baseline="-25000" dirty="0"/>
                        <a:t>2</a:t>
                      </a:r>
                      <a:endParaRPr lang="en-US" sz="1600" dirty="0"/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4. Железный купорос          </a:t>
                      </a:r>
                      <a:endParaRPr lang="ru-RU" sz="1600" b="1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Г. </a:t>
                      </a:r>
                      <a:r>
                        <a:rPr lang="en-US" sz="1600" dirty="0"/>
                        <a:t>Na</a:t>
                      </a:r>
                      <a:r>
                        <a:rPr lang="en-US" sz="1600" baseline="-25000" dirty="0"/>
                        <a:t>2</a:t>
                      </a:r>
                      <a:r>
                        <a:rPr lang="en-US" sz="1600" dirty="0"/>
                        <a:t>SO</a:t>
                      </a:r>
                      <a:r>
                        <a:rPr lang="en-US" sz="1600" baseline="-25000" dirty="0"/>
                        <a:t>4</a:t>
                      </a:r>
                      <a:r>
                        <a:rPr lang="en-US" sz="1600" dirty="0"/>
                        <a:t>* 10H</a:t>
                      </a:r>
                      <a:r>
                        <a:rPr lang="en-US" sz="1600" baseline="-25000" dirty="0"/>
                        <a:t>2</a:t>
                      </a:r>
                      <a:r>
                        <a:rPr lang="en-US" sz="1600" dirty="0"/>
                        <a:t>O</a:t>
                      </a:r>
                    </a:p>
                  </a:txBody>
                  <a:tcPr/>
                </a:tc>
              </a:tr>
              <a:tr h="4289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/>
                        <a:t>5. </a:t>
                      </a:r>
                      <a:r>
                        <a:rPr lang="ru-RU" sz="1600" b="0" dirty="0" smtClean="0"/>
                        <a:t>Поташ                                               </a:t>
                      </a:r>
                      <a:endParaRPr lang="ru-RU" sz="1600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Д. </a:t>
                      </a:r>
                      <a:r>
                        <a:rPr lang="en-US" sz="1600" dirty="0"/>
                        <a:t>CaSO</a:t>
                      </a:r>
                      <a:r>
                        <a:rPr lang="en-US" sz="1600" baseline="-25000" dirty="0"/>
                        <a:t>4</a:t>
                      </a:r>
                      <a:r>
                        <a:rPr lang="en-US" sz="1600" dirty="0"/>
                        <a:t>* 2 H</a:t>
                      </a:r>
                      <a:r>
                        <a:rPr lang="en-US" sz="1600" baseline="-25000" dirty="0"/>
                        <a:t>2</a:t>
                      </a:r>
                      <a:r>
                        <a:rPr lang="en-US" sz="1600" dirty="0"/>
                        <a:t>O</a:t>
                      </a: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/>
                        <a:t>6. Натриевая </a:t>
                      </a:r>
                      <a:r>
                        <a:rPr lang="ru-RU" sz="1600" dirty="0" smtClean="0"/>
                        <a:t>селитра                       </a:t>
                      </a:r>
                      <a:endParaRPr lang="ru-RU" sz="1600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Е. </a:t>
                      </a:r>
                      <a:r>
                        <a:rPr lang="en-US" sz="1600" dirty="0"/>
                        <a:t>KClO</a:t>
                      </a:r>
                      <a:r>
                        <a:rPr lang="en-US" sz="1600" baseline="-25000" dirty="0"/>
                        <a:t>3</a:t>
                      </a:r>
                      <a:endParaRPr lang="en-US" sz="1600" dirty="0"/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/>
                        <a:t>7. Сода </a:t>
                      </a:r>
                      <a:r>
                        <a:rPr lang="ru-RU" sz="1600" dirty="0" smtClean="0"/>
                        <a:t>питьевая                             </a:t>
                      </a:r>
                      <a:endParaRPr lang="ru-RU" sz="1600" b="1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Ж. </a:t>
                      </a:r>
                      <a:r>
                        <a:rPr lang="en-US" sz="1600" dirty="0"/>
                        <a:t>KMnO</a:t>
                      </a:r>
                      <a:r>
                        <a:rPr lang="en-US" sz="1600" baseline="-25000" dirty="0"/>
                        <a:t>4</a:t>
                      </a:r>
                      <a:endParaRPr lang="en-US" sz="1600" dirty="0"/>
                    </a:p>
                  </a:txBody>
                  <a:tcPr/>
                </a:tc>
              </a:tr>
              <a:tr h="5730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/>
                        <a:t>8. </a:t>
                      </a:r>
                      <a:r>
                        <a:rPr lang="ru-RU" sz="1600" dirty="0" smtClean="0"/>
                        <a:t>Гипс                                          </a:t>
                      </a:r>
                      <a:endParaRPr lang="ru-RU" sz="1600" b="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З. </a:t>
                      </a:r>
                      <a:r>
                        <a:rPr lang="en-US" sz="1600" dirty="0"/>
                        <a:t>Na</a:t>
                      </a:r>
                      <a:r>
                        <a:rPr lang="en-US" sz="1600" baseline="-25000" dirty="0"/>
                        <a:t>2</a:t>
                      </a:r>
                      <a:r>
                        <a:rPr lang="en-US" sz="1600" dirty="0"/>
                        <a:t>CO</a:t>
                      </a:r>
                      <a:r>
                        <a:rPr lang="en-US" sz="1600" baseline="-25000" dirty="0"/>
                        <a:t>3</a:t>
                      </a:r>
                      <a:endParaRPr lang="en-US" sz="1600" dirty="0"/>
                    </a:p>
                  </a:txBody>
                  <a:tcPr/>
                </a:tc>
              </a:tr>
              <a:tr h="53484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/>
                        <a:t>9. Глауберова </a:t>
                      </a:r>
                      <a:r>
                        <a:rPr lang="ru-RU" sz="1600" b="0" dirty="0" smtClean="0"/>
                        <a:t>соль </a:t>
                      </a:r>
                      <a:r>
                        <a:rPr lang="ru-RU" sz="1600" b="1" dirty="0" smtClean="0"/>
                        <a:t>        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И. </a:t>
                      </a:r>
                      <a:r>
                        <a:rPr lang="en-US" sz="1600" dirty="0" err="1"/>
                        <a:t>NaOH</a:t>
                      </a:r>
                      <a:endParaRPr lang="en-US" sz="1600" dirty="0"/>
                    </a:p>
                  </a:txBody>
                  <a:tcPr/>
                </a:tc>
              </a:tr>
              <a:tr h="47192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10. Железный колчедан            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К. </a:t>
                      </a:r>
                      <a:r>
                        <a:rPr lang="en-US" sz="1600" dirty="0"/>
                        <a:t>K</a:t>
                      </a:r>
                      <a:r>
                        <a:rPr lang="en-US" sz="1600" baseline="-25000" dirty="0"/>
                        <a:t>2</a:t>
                      </a:r>
                      <a:r>
                        <a:rPr lang="en-US" sz="1600" dirty="0"/>
                        <a:t>CO</a:t>
                      </a:r>
                      <a:r>
                        <a:rPr lang="en-US" sz="1600" baseline="-25000" dirty="0"/>
                        <a:t>3</a:t>
                      </a:r>
                      <a:endParaRPr lang="en-US" sz="1600" dirty="0"/>
                    </a:p>
                  </a:txBody>
                  <a:tcPr/>
                </a:tc>
              </a:tr>
              <a:tr h="47192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/>
                        <a:t>11. Мел, мрамор, </a:t>
                      </a:r>
                      <a:r>
                        <a:rPr lang="ru-RU" sz="1600" dirty="0" smtClean="0"/>
                        <a:t>известняк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Л. </a:t>
                      </a:r>
                      <a:r>
                        <a:rPr lang="en-US" sz="1600" dirty="0"/>
                        <a:t>CaCO</a:t>
                      </a:r>
                      <a:r>
                        <a:rPr lang="en-US" sz="1600" baseline="-25000" dirty="0"/>
                        <a:t>3</a:t>
                      </a:r>
                      <a:endParaRPr lang="en-US" sz="1600" dirty="0"/>
                    </a:p>
                  </a:txBody>
                  <a:tcPr/>
                </a:tc>
              </a:tr>
              <a:tr h="5292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/>
                        <a:t>12. Едкий </a:t>
                      </a:r>
                      <a:r>
                        <a:rPr lang="ru-RU" sz="1600" dirty="0" smtClean="0"/>
                        <a:t>натр                                             </a:t>
                      </a:r>
                      <a:endParaRPr lang="en-US" sz="1600" dirty="0" smtClean="0"/>
                    </a:p>
                    <a:p>
                      <a:endParaRPr lang="ru-RU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М. </a:t>
                      </a:r>
                      <a:r>
                        <a:rPr lang="en-US" sz="1600" dirty="0"/>
                        <a:t>NaHCO</a:t>
                      </a:r>
                      <a:r>
                        <a:rPr lang="en-US" sz="1600" baseline="-25000" dirty="0"/>
                        <a:t>3</a:t>
                      </a:r>
                      <a:r>
                        <a:rPr lang="en-US" sz="1600" dirty="0"/>
                        <a:t> 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4" descr="bd06663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3429001"/>
            <a:ext cx="1523353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851920" y="764704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   З</a:t>
            </a:r>
            <a:r>
              <a:rPr lang="ru-RU" b="1" dirty="0" smtClean="0"/>
              <a:t> </a:t>
            </a:r>
            <a:r>
              <a:rPr lang="ru-RU" dirty="0" smtClean="0"/>
              <a:t>(</a:t>
            </a:r>
            <a:r>
              <a:rPr lang="en-US" sz="2000" dirty="0" smtClean="0"/>
              <a:t>Na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CO</a:t>
            </a:r>
            <a:r>
              <a:rPr lang="ru-RU" sz="1400" dirty="0" smtClean="0"/>
              <a:t>3 </a:t>
            </a:r>
            <a:r>
              <a:rPr lang="ru-RU" sz="2000" dirty="0" smtClean="0"/>
              <a:t>) 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707904" y="1196752"/>
            <a:ext cx="19442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     ж</a:t>
            </a:r>
            <a:r>
              <a:rPr lang="ru-RU" sz="2000" b="1" dirty="0" smtClean="0"/>
              <a:t> </a:t>
            </a:r>
            <a:r>
              <a:rPr lang="ru-RU" sz="2000" dirty="0" smtClean="0"/>
              <a:t>(</a:t>
            </a:r>
            <a:r>
              <a:rPr lang="en-US" sz="2000" dirty="0" smtClean="0"/>
              <a:t>KMnO</a:t>
            </a:r>
            <a:r>
              <a:rPr lang="en-US" sz="2000" baseline="-25000" dirty="0" smtClean="0"/>
              <a:t>4</a:t>
            </a:r>
            <a:r>
              <a:rPr lang="ru-RU" sz="2000" dirty="0" smtClean="0"/>
              <a:t> 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419872" y="4869160"/>
            <a:ext cx="21602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600" b="1" dirty="0" smtClean="0">
                <a:solidFill>
                  <a:srgbClr val="FF0000"/>
                </a:solidFill>
              </a:rPr>
              <a:t>     </a:t>
            </a:r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347864" y="5301208"/>
            <a:ext cx="2344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rgbClr val="FF0000"/>
                </a:solidFill>
              </a:rPr>
              <a:t>                 В</a:t>
            </a:r>
            <a:r>
              <a:rPr lang="ru-RU" b="1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FeS</a:t>
            </a:r>
            <a:r>
              <a:rPr lang="en-US" baseline="-25000" dirty="0" smtClean="0"/>
              <a:t>2</a:t>
            </a:r>
            <a:r>
              <a:rPr lang="ru-RU" baseline="-25000" dirty="0" smtClean="0"/>
              <a:t> </a:t>
            </a:r>
            <a:r>
              <a:rPr lang="ru-RU" dirty="0" smtClean="0"/>
              <a:t>)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779912" y="5805264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             Л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(</a:t>
            </a:r>
            <a:r>
              <a:rPr lang="en-US" dirty="0" smtClean="0"/>
              <a:t>CaCO</a:t>
            </a:r>
            <a:r>
              <a:rPr lang="en-US" baseline="-25000" dirty="0" smtClean="0"/>
              <a:t>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3851920" y="6237312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     И</a:t>
            </a:r>
            <a:r>
              <a:rPr lang="ru-RU" b="1" dirty="0" smtClean="0"/>
              <a:t> </a:t>
            </a:r>
            <a:r>
              <a:rPr lang="ru-RU" dirty="0" smtClean="0"/>
              <a:t>(</a:t>
            </a:r>
            <a:r>
              <a:rPr lang="en-US" dirty="0" err="1" smtClean="0"/>
              <a:t>NaOH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2699792" y="2276872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3923928" y="1556792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   Е </a:t>
            </a:r>
            <a:r>
              <a:rPr lang="ru-RU" dirty="0" smtClean="0"/>
              <a:t>(</a:t>
            </a:r>
            <a:r>
              <a:rPr lang="en-US" sz="2000" dirty="0" smtClean="0"/>
              <a:t>KClO</a:t>
            </a:r>
            <a:r>
              <a:rPr lang="en-US" sz="2000" baseline="-25000" dirty="0" smtClean="0"/>
              <a:t>3</a:t>
            </a:r>
            <a:r>
              <a:rPr lang="ru-RU" sz="2000" dirty="0" smtClean="0"/>
              <a:t>)</a:t>
            </a:r>
            <a:endParaRPr lang="ru-RU" sz="2000" dirty="0"/>
          </a:p>
        </p:txBody>
      </p:sp>
      <p:sp>
        <p:nvSpPr>
          <p:cNvPr id="17" name="TextBox 16"/>
          <p:cNvSpPr txBox="1"/>
          <p:nvPr/>
        </p:nvSpPr>
        <p:spPr>
          <a:xfrm>
            <a:off x="3059832" y="1988840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       А </a:t>
            </a:r>
            <a:r>
              <a:rPr lang="ru-RU" dirty="0" smtClean="0"/>
              <a:t>(</a:t>
            </a:r>
            <a:r>
              <a:rPr lang="en-US" dirty="0" smtClean="0"/>
              <a:t>FeSO</a:t>
            </a:r>
            <a:r>
              <a:rPr lang="en-US" baseline="-25000" dirty="0" smtClean="0"/>
              <a:t>4</a:t>
            </a:r>
            <a:r>
              <a:rPr lang="en-US" dirty="0" smtClean="0"/>
              <a:t> * 7H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1763688" y="4437112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3563888" y="2636912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600" b="1" dirty="0" smtClean="0">
                <a:solidFill>
                  <a:srgbClr val="FF0000"/>
                </a:solidFill>
              </a:rPr>
              <a:t>          К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(</a:t>
            </a:r>
            <a:r>
              <a:rPr lang="en-US" dirty="0" smtClean="0"/>
              <a:t>K</a:t>
            </a:r>
            <a:r>
              <a:rPr lang="en-US" baseline="-25000" dirty="0" smtClean="0"/>
              <a:t>2</a:t>
            </a:r>
            <a:r>
              <a:rPr lang="en-US" dirty="0" smtClean="0"/>
              <a:t>CO</a:t>
            </a:r>
            <a:r>
              <a:rPr lang="en-US" baseline="-25000" dirty="0" smtClean="0"/>
              <a:t>3</a:t>
            </a:r>
            <a:r>
              <a:rPr lang="ru-RU" baseline="-25000" dirty="0" smtClean="0"/>
              <a:t> </a:t>
            </a:r>
            <a:r>
              <a:rPr lang="ru-RU" dirty="0" smtClean="0"/>
              <a:t>)</a:t>
            </a:r>
            <a:endParaRPr lang="ru-RU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3707904" y="2996952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600" b="1" dirty="0" smtClean="0">
                <a:solidFill>
                  <a:srgbClr val="FF0000"/>
                </a:solidFill>
              </a:rPr>
              <a:t>        Б</a:t>
            </a:r>
            <a:r>
              <a:rPr lang="ru-RU" b="1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NaNO</a:t>
            </a:r>
            <a:r>
              <a:rPr lang="en-US" baseline="-25000" dirty="0" smtClean="0"/>
              <a:t>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3779912" y="3501008"/>
            <a:ext cx="1656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          М.</a:t>
            </a:r>
            <a:r>
              <a:rPr lang="ru-RU" sz="1600" dirty="0" smtClean="0"/>
              <a:t> </a:t>
            </a:r>
            <a:r>
              <a:rPr lang="en-US" sz="1600" dirty="0" smtClean="0"/>
              <a:t>NaHCO</a:t>
            </a:r>
            <a:r>
              <a:rPr lang="en-US" sz="1600" baseline="-25000" dirty="0" smtClean="0"/>
              <a:t>3</a:t>
            </a:r>
            <a:r>
              <a:rPr lang="en-US" sz="1600" dirty="0" smtClean="0"/>
              <a:t> </a:t>
            </a:r>
            <a:endParaRPr lang="en-US" sz="1600" dirty="0"/>
          </a:p>
        </p:txBody>
      </p:sp>
      <p:sp>
        <p:nvSpPr>
          <p:cNvPr id="22" name="TextBox 21"/>
          <p:cNvSpPr txBox="1"/>
          <p:nvPr/>
        </p:nvSpPr>
        <p:spPr>
          <a:xfrm>
            <a:off x="3131840" y="4005064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        Д </a:t>
            </a:r>
            <a:r>
              <a:rPr lang="ru-RU" dirty="0" smtClean="0"/>
              <a:t>(</a:t>
            </a:r>
            <a:r>
              <a:rPr lang="en-US" dirty="0" smtClean="0"/>
              <a:t>CaSO</a:t>
            </a:r>
            <a:r>
              <a:rPr lang="en-US" baseline="-25000" dirty="0" smtClean="0"/>
              <a:t>4</a:t>
            </a:r>
            <a:r>
              <a:rPr lang="en-US" dirty="0" smtClean="0"/>
              <a:t>* 2 H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2699792" y="508518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3779912" y="4941168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Г. </a:t>
            </a:r>
            <a:r>
              <a:rPr lang="en-US" dirty="0" smtClean="0"/>
              <a:t>Na</a:t>
            </a:r>
            <a:r>
              <a:rPr lang="en-US" baseline="-25000" dirty="0" smtClean="0"/>
              <a:t>2</a:t>
            </a:r>
            <a:r>
              <a:rPr lang="en-US" dirty="0" smtClean="0"/>
              <a:t>SO</a:t>
            </a:r>
            <a:r>
              <a:rPr lang="en-US" baseline="-25000" dirty="0" smtClean="0"/>
              <a:t>4</a:t>
            </a:r>
            <a:r>
              <a:rPr lang="en-US" dirty="0" smtClean="0"/>
              <a:t>* 10H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2" grpId="0"/>
      <p:bldP spid="13" grpId="0"/>
      <p:bldP spid="14" grpId="0"/>
      <p:bldP spid="16" grpId="0"/>
      <p:bldP spid="17" grpId="0"/>
      <p:bldP spid="19" grpId="0"/>
      <p:bldP spid="20" grpId="0"/>
      <p:bldP spid="21" grpId="0"/>
      <p:bldP spid="22" grpId="0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696"/>
          </a:xfrm>
        </p:spPr>
        <p:txBody>
          <a:bodyPr>
            <a:normAutofit/>
          </a:bodyPr>
          <a:lstStyle/>
          <a:p>
            <a:r>
              <a:rPr lang="ru-RU" sz="3200" b="1" i="1" u="sng" dirty="0" smtClean="0"/>
              <a:t>Химические свойства металлов</a:t>
            </a:r>
            <a:endParaRPr lang="ru-RU" sz="3200" b="1" i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686800" cy="5976664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err="1" smtClean="0"/>
              <a:t>Ме</a:t>
            </a:r>
            <a:endParaRPr lang="ru-RU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259632" y="3356992"/>
            <a:ext cx="576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835696" y="1340768"/>
            <a:ext cx="0" cy="38667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1835696" y="1340768"/>
            <a:ext cx="86409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1835696" y="2132856"/>
            <a:ext cx="93610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1835696" y="2852936"/>
            <a:ext cx="136815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1835696" y="3573016"/>
            <a:ext cx="93610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1835696" y="4365104"/>
            <a:ext cx="230425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1835696" y="5157192"/>
            <a:ext cx="244827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1763688" y="980728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+ Нем</a:t>
            </a:r>
            <a:endParaRPr lang="ru-RU" sz="24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1763688" y="1700808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+</a:t>
            </a:r>
            <a:r>
              <a:rPr lang="en-US" sz="2400" b="1" dirty="0" smtClean="0"/>
              <a:t>H</a:t>
            </a:r>
            <a:r>
              <a:rPr lang="en-US" b="1" dirty="0" smtClean="0"/>
              <a:t>2</a:t>
            </a:r>
            <a:r>
              <a:rPr lang="en-US" sz="2400" b="1" dirty="0" smtClean="0"/>
              <a:t>O</a:t>
            </a:r>
            <a:endParaRPr lang="ru-RU" sz="24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1835696" y="2348880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+ кислота</a:t>
            </a:r>
            <a:endParaRPr lang="ru-RU" sz="24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1835696" y="3140968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+ соль</a:t>
            </a:r>
            <a:endParaRPr lang="ru-RU" sz="24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1835696" y="3861048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+ оксид металла</a:t>
            </a:r>
            <a:endParaRPr lang="ru-RU" sz="24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1907704" y="4653136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+ оксид неметалла</a:t>
            </a:r>
            <a:endParaRPr lang="ru-RU" sz="2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1403648" y="908720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1)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403648" y="1628800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2)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403648" y="2348880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3</a:t>
            </a:r>
            <a:r>
              <a:rPr lang="en-US" sz="2400" dirty="0" smtClean="0">
                <a:solidFill>
                  <a:srgbClr val="FF0000"/>
                </a:solidFill>
              </a:rPr>
              <a:t>)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403648" y="3068960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4)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403648" y="3861048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5)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403648" y="4725144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6)</a:t>
            </a:r>
            <a:endParaRPr lang="ru-RU" sz="2400" b="1" dirty="0">
              <a:solidFill>
                <a:srgbClr val="FF0000"/>
              </a:solidFill>
            </a:endParaRPr>
          </a:p>
        </p:txBody>
      </p:sp>
      <p:cxnSp>
        <p:nvCxnSpPr>
          <p:cNvPr id="39" name="Прямая со стрелкой 38"/>
          <p:cNvCxnSpPr/>
          <p:nvPr/>
        </p:nvCxnSpPr>
        <p:spPr>
          <a:xfrm>
            <a:off x="1763688" y="5805264"/>
            <a:ext cx="208823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1403648" y="5301208"/>
            <a:ext cx="5004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7)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835696" y="5229200"/>
            <a:ext cx="26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+ раствор щелочи</a:t>
            </a:r>
            <a:endParaRPr lang="ru-RU" sz="2400" b="1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>
            <a:off x="1835696" y="5085184"/>
            <a:ext cx="0" cy="7200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3923928" y="1124744"/>
            <a:ext cx="4968552" cy="954107"/>
          </a:xfrm>
          <a:prstGeom prst="rect">
            <a:avLst/>
          </a:prstGeom>
          <a:solidFill>
            <a:srgbClr val="FFFF00"/>
          </a:solidFill>
          <a:ln w="190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Monotype Corsiva" pitchFamily="66" charset="0"/>
              </a:rPr>
              <a:t>Металлы в химических реакциях                 всегда - </a:t>
            </a:r>
            <a:r>
              <a:rPr lang="ru-RU" sz="2800" b="1" i="1" dirty="0" smtClean="0">
                <a:solidFill>
                  <a:srgbClr val="FF0000"/>
                </a:solidFill>
                <a:latin typeface="Monotype Corsiva" pitchFamily="66" charset="0"/>
              </a:rPr>
              <a:t>восстановители!</a:t>
            </a:r>
            <a:endParaRPr lang="ru-RU" sz="2800" b="1" i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90872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/>
              <a:t>Химические свойства металлов</a:t>
            </a:r>
            <a:endParaRPr lang="ru-RU" sz="2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764704"/>
            <a:ext cx="8812088" cy="5904656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None/>
            </a:pPr>
            <a:r>
              <a:rPr lang="ru-RU" sz="3300" b="1" dirty="0" smtClean="0">
                <a:solidFill>
                  <a:srgbClr val="FF0000"/>
                </a:solidFill>
              </a:rPr>
              <a:t>1) </a:t>
            </a:r>
            <a:r>
              <a:rPr lang="ru-RU" sz="3300" b="1" dirty="0" smtClean="0">
                <a:solidFill>
                  <a:srgbClr val="00B050"/>
                </a:solidFill>
              </a:rPr>
              <a:t>Взаимодействие с неметаллами</a:t>
            </a:r>
          </a:p>
          <a:p>
            <a:pPr marL="457200" indent="-457200">
              <a:buAutoNum type="arabicParenR"/>
            </a:pPr>
            <a:endParaRPr lang="ru-RU" sz="1900" b="1" i="1" dirty="0" smtClean="0"/>
          </a:p>
          <a:p>
            <a:pPr>
              <a:buNone/>
            </a:pPr>
            <a:r>
              <a:rPr lang="ru-RU" sz="1900" b="1" i="1" dirty="0" smtClean="0"/>
              <a:t>А)  </a:t>
            </a:r>
            <a:r>
              <a:rPr lang="ru-RU" sz="2100" b="1" i="1" u="sng" dirty="0" smtClean="0">
                <a:solidFill>
                  <a:srgbClr val="FF0000"/>
                </a:solidFill>
              </a:rPr>
              <a:t>С ВОДОРОДОМ </a:t>
            </a:r>
            <a:r>
              <a:rPr lang="ru-RU" sz="1900" dirty="0" smtClean="0"/>
              <a:t>реагируют при нагревании металлы IA  и  IIA группы, кроме бериллия. Образуются  твёрдые нестойкие  вещества  гидриды, остальные металлы не реагируют. </a:t>
            </a:r>
            <a:endParaRPr lang="en-US" sz="1900" dirty="0" smtClean="0"/>
          </a:p>
          <a:p>
            <a:pPr>
              <a:buNone/>
            </a:pPr>
            <a:r>
              <a:rPr lang="en-US" sz="1900" dirty="0" smtClean="0"/>
              <a:t>              </a:t>
            </a:r>
            <a:r>
              <a:rPr lang="ru-RU" sz="1900" dirty="0" smtClean="0"/>
              <a:t>2K + H₂ = 2KH (гидрид калия); </a:t>
            </a:r>
            <a:endParaRPr lang="en-US" sz="1900" dirty="0" smtClean="0"/>
          </a:p>
          <a:p>
            <a:pPr>
              <a:buNone/>
            </a:pPr>
            <a:r>
              <a:rPr lang="en-US" sz="1900" dirty="0" smtClean="0"/>
              <a:t>             </a:t>
            </a:r>
            <a:r>
              <a:rPr lang="ru-RU" sz="1900" dirty="0" err="1" smtClean="0"/>
              <a:t>Ca</a:t>
            </a:r>
            <a:r>
              <a:rPr lang="ru-RU" sz="1900" dirty="0" smtClean="0"/>
              <a:t> + H₂ = </a:t>
            </a:r>
            <a:r>
              <a:rPr lang="ru-RU" sz="1900" dirty="0" err="1" smtClean="0"/>
              <a:t>CaH</a:t>
            </a:r>
            <a:r>
              <a:rPr lang="ru-RU" sz="1900" dirty="0" smtClean="0"/>
              <a:t>₂ </a:t>
            </a:r>
            <a:br>
              <a:rPr lang="ru-RU" sz="1900" dirty="0" smtClean="0"/>
            </a:br>
            <a:endParaRPr lang="en-US" sz="1900" dirty="0" smtClean="0"/>
          </a:p>
          <a:p>
            <a:pPr>
              <a:buNone/>
            </a:pPr>
            <a:endParaRPr lang="ru-RU" sz="1900" b="1" dirty="0" smtClean="0"/>
          </a:p>
          <a:p>
            <a:pPr>
              <a:buNone/>
            </a:pPr>
            <a:r>
              <a:rPr lang="ru-RU" sz="1900" b="1" dirty="0" smtClean="0"/>
              <a:t>Б) </a:t>
            </a:r>
            <a:r>
              <a:rPr lang="ru-RU" sz="2100" b="1" i="1" u="sng" dirty="0" smtClean="0">
                <a:solidFill>
                  <a:srgbClr val="FF0000"/>
                </a:solidFill>
              </a:rPr>
              <a:t>С КИСЛОРОДОМ </a:t>
            </a:r>
            <a:r>
              <a:rPr lang="ru-RU" sz="2100" u="sng" dirty="0" smtClean="0"/>
              <a:t> </a:t>
            </a:r>
            <a:r>
              <a:rPr lang="ru-RU" sz="1900" dirty="0" smtClean="0"/>
              <a:t> </a:t>
            </a:r>
            <a:r>
              <a:rPr lang="ru-RU" sz="1900" dirty="0" smtClean="0">
                <a:solidFill>
                  <a:schemeClr val="tx1"/>
                </a:solidFill>
              </a:rPr>
              <a:t>реагируют все </a:t>
            </a:r>
            <a:r>
              <a:rPr lang="ru-RU" sz="1900" dirty="0" smtClean="0"/>
              <a:t>металлы, </a:t>
            </a:r>
            <a:r>
              <a:rPr lang="ru-RU" sz="1900" b="1" dirty="0" smtClean="0"/>
              <a:t>кроме золота, платины.</a:t>
            </a:r>
            <a:r>
              <a:rPr lang="ru-RU" sz="1900" dirty="0" smtClean="0"/>
              <a:t> </a:t>
            </a:r>
          </a:p>
          <a:p>
            <a:pPr>
              <a:buNone/>
            </a:pPr>
            <a:r>
              <a:rPr lang="ru-RU" sz="2400" b="1" dirty="0" smtClean="0"/>
              <a:t>     Щелочные металлы </a:t>
            </a:r>
            <a:r>
              <a:rPr lang="ru-RU" sz="2400" dirty="0" smtClean="0"/>
              <a:t>при нормальных условиях  образуют  оксиды, </a:t>
            </a:r>
            <a:r>
              <a:rPr lang="ru-RU" sz="2400" dirty="0" err="1" smtClean="0"/>
              <a:t>пероксиды</a:t>
            </a:r>
            <a:r>
              <a:rPr lang="ru-RU" sz="2400" dirty="0" smtClean="0"/>
              <a:t>, </a:t>
            </a:r>
            <a:r>
              <a:rPr lang="ru-RU" sz="2400" dirty="0" err="1" smtClean="0"/>
              <a:t>надпероксиды</a:t>
            </a:r>
            <a:r>
              <a:rPr lang="ru-RU" sz="2400" dirty="0" smtClean="0"/>
              <a:t> </a:t>
            </a:r>
          </a:p>
          <a:p>
            <a:pPr>
              <a:buNone/>
            </a:pPr>
            <a:r>
              <a:rPr lang="ru-RU" sz="2400" dirty="0" smtClean="0"/>
              <a:t>       4Li + O</a:t>
            </a:r>
            <a:r>
              <a:rPr lang="ru-RU" sz="1500" dirty="0" smtClean="0"/>
              <a:t>2</a:t>
            </a:r>
            <a:r>
              <a:rPr lang="ru-RU" sz="2400" dirty="0" smtClean="0"/>
              <a:t> = 2Li</a:t>
            </a:r>
            <a:r>
              <a:rPr lang="ru-RU" sz="1700" dirty="0" smtClean="0"/>
              <a:t>2</a:t>
            </a:r>
            <a:r>
              <a:rPr lang="ru-RU" sz="2400" dirty="0" smtClean="0"/>
              <a:t>O (оксид)</a:t>
            </a:r>
          </a:p>
          <a:p>
            <a:pPr>
              <a:buNone/>
            </a:pPr>
            <a:r>
              <a:rPr lang="ru-RU" sz="2400" dirty="0" smtClean="0"/>
              <a:t>      2Na + O</a:t>
            </a:r>
            <a:r>
              <a:rPr lang="ru-RU" sz="1700" dirty="0" smtClean="0"/>
              <a:t>2</a:t>
            </a:r>
            <a:r>
              <a:rPr lang="ru-RU" sz="2400" dirty="0" smtClean="0"/>
              <a:t> = Na</a:t>
            </a:r>
            <a:r>
              <a:rPr lang="ru-RU" sz="1700" dirty="0" smtClean="0"/>
              <a:t>2</a:t>
            </a:r>
            <a:r>
              <a:rPr lang="ru-RU" sz="2400" dirty="0" smtClean="0"/>
              <a:t>O</a:t>
            </a:r>
            <a:r>
              <a:rPr lang="ru-RU" sz="1700" dirty="0" smtClean="0"/>
              <a:t>2</a:t>
            </a:r>
            <a:r>
              <a:rPr lang="ru-RU" sz="2400" dirty="0" smtClean="0"/>
              <a:t> (</a:t>
            </a:r>
            <a:r>
              <a:rPr lang="ru-RU" sz="2400" dirty="0" err="1" smtClean="0"/>
              <a:t>пероксид</a:t>
            </a:r>
            <a:r>
              <a:rPr lang="ru-RU" sz="2400" dirty="0" smtClean="0"/>
              <a:t>) </a:t>
            </a:r>
          </a:p>
          <a:p>
            <a:pPr>
              <a:buNone/>
            </a:pPr>
            <a:r>
              <a:rPr lang="ru-RU" sz="2400" dirty="0" smtClean="0"/>
              <a:t>       K+O</a:t>
            </a:r>
            <a:r>
              <a:rPr lang="ru-RU" sz="1700" dirty="0" smtClean="0"/>
              <a:t>2</a:t>
            </a:r>
            <a:r>
              <a:rPr lang="ru-RU" sz="2400" dirty="0" smtClean="0"/>
              <a:t>=KO</a:t>
            </a:r>
            <a:r>
              <a:rPr lang="ru-RU" sz="1700" dirty="0" smtClean="0"/>
              <a:t>2</a:t>
            </a:r>
            <a:r>
              <a:rPr lang="ru-RU" sz="2400" dirty="0" smtClean="0"/>
              <a:t> (</a:t>
            </a:r>
            <a:r>
              <a:rPr lang="ru-RU" sz="2400" dirty="0" err="1" smtClean="0"/>
              <a:t>надпероксид</a:t>
            </a:r>
            <a:r>
              <a:rPr lang="ru-RU" sz="2400" dirty="0" smtClean="0"/>
              <a:t>)</a:t>
            </a:r>
          </a:p>
          <a:p>
            <a:pPr>
              <a:buNone/>
            </a:pPr>
            <a:r>
              <a:rPr lang="ru-RU" sz="2400" dirty="0" smtClean="0"/>
              <a:t> Остальные металлы </a:t>
            </a:r>
            <a:r>
              <a:rPr lang="ru-RU" sz="2400" u="sng" dirty="0" smtClean="0"/>
              <a:t>главных </a:t>
            </a:r>
            <a:r>
              <a:rPr lang="ru-RU" sz="2400" u="sng" dirty="0" err="1" smtClean="0"/>
              <a:t>подрупп</a:t>
            </a:r>
            <a:r>
              <a:rPr lang="ru-RU" sz="2400" u="sng" dirty="0" smtClean="0"/>
              <a:t> </a:t>
            </a:r>
            <a:r>
              <a:rPr lang="ru-RU" sz="2400" dirty="0" smtClean="0"/>
              <a:t> при нормальных условиях образуют оксиды со степенью окисления, равной номеру группы </a:t>
            </a:r>
          </a:p>
          <a:p>
            <a:pPr>
              <a:buNone/>
            </a:pPr>
            <a:r>
              <a:rPr lang="ru-RU" sz="2400" dirty="0" smtClean="0"/>
              <a:t>        2Сa+O</a:t>
            </a:r>
            <a:r>
              <a:rPr lang="ru-RU" sz="1900" dirty="0" smtClean="0"/>
              <a:t>2</a:t>
            </a:r>
            <a:r>
              <a:rPr lang="ru-RU" sz="2400" dirty="0" smtClean="0"/>
              <a:t>=2СaO </a:t>
            </a:r>
          </a:p>
          <a:p>
            <a:pPr>
              <a:buNone/>
            </a:pP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548680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Химические свойства металлов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124744"/>
            <a:ext cx="8812088" cy="5733256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7200" b="1" dirty="0" smtClean="0"/>
              <a:t>В) </a:t>
            </a:r>
            <a:r>
              <a:rPr lang="ru-RU" sz="7200" b="1" u="sng" dirty="0" smtClean="0">
                <a:solidFill>
                  <a:srgbClr val="FF0000"/>
                </a:solidFill>
              </a:rPr>
              <a:t>Металлы побочных </a:t>
            </a:r>
            <a:r>
              <a:rPr lang="ru-RU" sz="7200" b="1" u="sng" dirty="0" err="1" smtClean="0">
                <a:solidFill>
                  <a:srgbClr val="FF0000"/>
                </a:solidFill>
              </a:rPr>
              <a:t>подрупп</a:t>
            </a:r>
            <a:r>
              <a:rPr lang="ru-RU" sz="7200" b="1" u="sng" dirty="0" smtClean="0">
                <a:solidFill>
                  <a:srgbClr val="FF0000"/>
                </a:solidFill>
              </a:rPr>
              <a:t> </a:t>
            </a:r>
            <a:r>
              <a:rPr lang="ru-RU" sz="7200" b="1" u="sng" dirty="0" smtClean="0"/>
              <a:t>образуют оксиды </a:t>
            </a:r>
            <a:r>
              <a:rPr lang="ru-RU" sz="7200" b="1" dirty="0" smtClean="0">
                <a:solidFill>
                  <a:srgbClr val="00B050"/>
                </a:solidFill>
              </a:rPr>
              <a:t>при нормальных условиях </a:t>
            </a:r>
            <a:r>
              <a:rPr lang="ru-RU" sz="7200" dirty="0" smtClean="0"/>
              <a:t>и </a:t>
            </a:r>
            <a:r>
              <a:rPr lang="ru-RU" sz="7200" b="1" dirty="0" smtClean="0">
                <a:solidFill>
                  <a:srgbClr val="00B050"/>
                </a:solidFill>
              </a:rPr>
              <a:t>при нагревании</a:t>
            </a:r>
            <a:r>
              <a:rPr lang="ru-RU" sz="7200" dirty="0" smtClean="0"/>
              <a:t>   разной степени окисления, а  железо – </a:t>
            </a:r>
            <a:r>
              <a:rPr lang="ru-RU" sz="7200" b="1" dirty="0" smtClean="0"/>
              <a:t>железную окалину   - </a:t>
            </a:r>
            <a:r>
              <a:rPr lang="en-US" sz="7200" b="1" dirty="0" smtClean="0"/>
              <a:t>Fe</a:t>
            </a:r>
            <a:r>
              <a:rPr lang="en-US" sz="4800" b="1" dirty="0" smtClean="0"/>
              <a:t>3</a:t>
            </a:r>
            <a:r>
              <a:rPr lang="en-US" sz="7200" b="1" dirty="0" smtClean="0"/>
              <a:t>O</a:t>
            </a:r>
            <a:r>
              <a:rPr lang="en-US" sz="4800" b="1" dirty="0" smtClean="0"/>
              <a:t>4</a:t>
            </a:r>
            <a:r>
              <a:rPr lang="ru-RU" sz="7200" b="1" dirty="0" smtClean="0"/>
              <a:t>:</a:t>
            </a:r>
          </a:p>
          <a:p>
            <a:pPr>
              <a:buNone/>
            </a:pPr>
            <a:r>
              <a:rPr lang="en-US" sz="7200" dirty="0" smtClean="0"/>
              <a:t> 3Fe + 2O</a:t>
            </a:r>
            <a:r>
              <a:rPr lang="en-US" sz="4800" dirty="0" smtClean="0"/>
              <a:t>2</a:t>
            </a:r>
            <a:r>
              <a:rPr lang="en-US" sz="7200" dirty="0" smtClean="0"/>
              <a:t> = Fe</a:t>
            </a:r>
            <a:r>
              <a:rPr lang="en-US" sz="5600" dirty="0" smtClean="0"/>
              <a:t>3</a:t>
            </a:r>
            <a:r>
              <a:rPr lang="en-US" sz="7200" dirty="0" smtClean="0"/>
              <a:t>O</a:t>
            </a:r>
            <a:r>
              <a:rPr lang="en-US" sz="5600" dirty="0" smtClean="0"/>
              <a:t>4</a:t>
            </a:r>
            <a:r>
              <a:rPr lang="en-US" sz="7200" dirty="0" smtClean="0"/>
              <a:t> </a:t>
            </a:r>
            <a:endParaRPr lang="ru-RU" sz="7200" dirty="0" smtClean="0"/>
          </a:p>
          <a:p>
            <a:pPr>
              <a:buNone/>
            </a:pPr>
            <a:r>
              <a:rPr lang="en-US" sz="7200" dirty="0" smtClean="0"/>
              <a:t>4Cu + O₂ = 2Cu₂O (</a:t>
            </a:r>
            <a:r>
              <a:rPr lang="ru-RU" sz="7200" dirty="0" smtClean="0"/>
              <a:t>красный)          </a:t>
            </a:r>
          </a:p>
          <a:p>
            <a:pPr>
              <a:buNone/>
            </a:pPr>
            <a:r>
              <a:rPr lang="ru-RU" sz="7200" dirty="0" smtClean="0"/>
              <a:t> 2</a:t>
            </a:r>
            <a:r>
              <a:rPr lang="en-US" sz="7200" dirty="0" smtClean="0"/>
              <a:t>Cu + O₂ = 2CuO (</a:t>
            </a:r>
            <a:r>
              <a:rPr lang="ru-RU" sz="7200" dirty="0" err="1" smtClean="0"/>
              <a:t>чѐрный </a:t>
            </a:r>
            <a:r>
              <a:rPr lang="ru-RU" sz="7200" dirty="0" smtClean="0"/>
              <a:t>);   +</a:t>
            </a:r>
          </a:p>
          <a:p>
            <a:pPr>
              <a:buNone/>
            </a:pPr>
            <a:r>
              <a:rPr lang="ru-RU" sz="7200" dirty="0" smtClean="0"/>
              <a:t> 2</a:t>
            </a:r>
            <a:r>
              <a:rPr lang="en-US" sz="7200" dirty="0" smtClean="0"/>
              <a:t>Zn +  O₂ = </a:t>
            </a:r>
            <a:r>
              <a:rPr lang="en-US" sz="7200" dirty="0" err="1" smtClean="0"/>
              <a:t>ZnO</a:t>
            </a:r>
            <a:endParaRPr lang="ru-RU" sz="7200" dirty="0" smtClean="0"/>
          </a:p>
          <a:p>
            <a:pPr>
              <a:buNone/>
            </a:pPr>
            <a:r>
              <a:rPr lang="en-US" sz="7200" dirty="0" smtClean="0"/>
              <a:t> 4Cr + 3</a:t>
            </a:r>
            <a:r>
              <a:rPr lang="ru-RU" sz="7200" dirty="0" smtClean="0"/>
              <a:t>О</a:t>
            </a:r>
            <a:r>
              <a:rPr lang="ru-RU" sz="4800" dirty="0" smtClean="0"/>
              <a:t>2</a:t>
            </a:r>
            <a:r>
              <a:rPr lang="ru-RU" sz="7200" dirty="0" smtClean="0"/>
              <a:t> = 2</a:t>
            </a:r>
            <a:r>
              <a:rPr lang="en-US" sz="7200" dirty="0" smtClean="0"/>
              <a:t>Cr</a:t>
            </a:r>
            <a:r>
              <a:rPr lang="en-US" sz="4800" dirty="0" smtClean="0"/>
              <a:t>2</a:t>
            </a:r>
            <a:r>
              <a:rPr lang="ru-RU" sz="7200" dirty="0" smtClean="0"/>
              <a:t>О</a:t>
            </a:r>
            <a:r>
              <a:rPr lang="ru-RU" sz="4800" dirty="0" smtClean="0"/>
              <a:t>3</a:t>
            </a:r>
            <a:r>
              <a:rPr lang="ru-RU" sz="7200" dirty="0" smtClean="0"/>
              <a:t>  </a:t>
            </a:r>
            <a:r>
              <a:rPr lang="ru-RU" sz="7200" b="1" dirty="0" smtClean="0"/>
              <a:t>оксид хрома </a:t>
            </a:r>
            <a:r>
              <a:rPr lang="en-US" sz="7200" b="1" dirty="0" smtClean="0"/>
              <a:t>(III)</a:t>
            </a:r>
            <a:endParaRPr lang="ru-RU" sz="72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7200" b="1" dirty="0" smtClean="0">
                <a:solidFill>
                  <a:schemeClr val="tx1"/>
                </a:solidFill>
              </a:rPr>
              <a:t>Г) </a:t>
            </a:r>
            <a:r>
              <a:rPr lang="ru-RU" sz="7200" b="1" u="sng" dirty="0" smtClean="0">
                <a:solidFill>
                  <a:srgbClr val="FF0000"/>
                </a:solidFill>
              </a:rPr>
              <a:t>С ГАЛОГЕНАМИ </a:t>
            </a:r>
          </a:p>
          <a:p>
            <a:pPr>
              <a:buNone/>
            </a:pPr>
            <a:r>
              <a:rPr lang="ru-RU" sz="7200" dirty="0" smtClean="0"/>
              <a:t>  </a:t>
            </a:r>
            <a:r>
              <a:rPr lang="ru-RU" sz="7200" u="sng" dirty="0" smtClean="0"/>
              <a:t>Щелочные металлы </a:t>
            </a:r>
            <a:r>
              <a:rPr lang="ru-RU" sz="7200" b="1" dirty="0" smtClean="0"/>
              <a:t>при нормальных условиях </a:t>
            </a:r>
            <a:r>
              <a:rPr lang="ru-RU" sz="7200" dirty="0" smtClean="0"/>
              <a:t>с </a:t>
            </a:r>
            <a:r>
              <a:rPr lang="en-US" sz="7200" b="1" dirty="0" smtClean="0">
                <a:solidFill>
                  <a:srgbClr val="FF0000"/>
                </a:solidFill>
              </a:rPr>
              <a:t>F</a:t>
            </a:r>
            <a:r>
              <a:rPr lang="ru-RU" sz="5600" b="1" dirty="0" smtClean="0">
                <a:solidFill>
                  <a:srgbClr val="FF0000"/>
                </a:solidFill>
              </a:rPr>
              <a:t>2</a:t>
            </a:r>
            <a:r>
              <a:rPr lang="en-US" sz="7200" b="1" dirty="0" smtClean="0">
                <a:solidFill>
                  <a:srgbClr val="FF0000"/>
                </a:solidFill>
              </a:rPr>
              <a:t>, CL</a:t>
            </a:r>
            <a:r>
              <a:rPr lang="ru-RU" sz="5600" b="1" dirty="0" smtClean="0">
                <a:solidFill>
                  <a:srgbClr val="FF0000"/>
                </a:solidFill>
              </a:rPr>
              <a:t>2</a:t>
            </a:r>
            <a:r>
              <a:rPr lang="en-US" sz="7200" b="1" dirty="0" smtClean="0">
                <a:solidFill>
                  <a:srgbClr val="FF0000"/>
                </a:solidFill>
              </a:rPr>
              <a:t> , Br</a:t>
            </a:r>
            <a:r>
              <a:rPr lang="ru-RU" sz="5600" b="1" dirty="0" smtClean="0">
                <a:solidFill>
                  <a:srgbClr val="FF0000"/>
                </a:solidFill>
              </a:rPr>
              <a:t>2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dirty="0" smtClean="0"/>
              <a:t> </a:t>
            </a:r>
            <a:r>
              <a:rPr lang="ru-RU" sz="7200" b="1" u="sng" dirty="0" smtClean="0"/>
              <a:t>воспламеняются</a:t>
            </a:r>
            <a:r>
              <a:rPr lang="ru-RU" sz="7200" dirty="0" smtClean="0"/>
              <a:t>: </a:t>
            </a:r>
          </a:p>
          <a:p>
            <a:pPr>
              <a:buNone/>
            </a:pPr>
            <a:r>
              <a:rPr lang="ru-RU" sz="7200" dirty="0" smtClean="0"/>
              <a:t>2</a:t>
            </a:r>
            <a:r>
              <a:rPr lang="en-US" sz="7200" dirty="0" smtClean="0"/>
              <a:t>Na + Cl</a:t>
            </a:r>
            <a:r>
              <a:rPr lang="en-US" sz="5600" dirty="0" smtClean="0"/>
              <a:t>2</a:t>
            </a:r>
            <a:r>
              <a:rPr lang="en-US" sz="7200" dirty="0" smtClean="0"/>
              <a:t> = 2NaCl (</a:t>
            </a:r>
            <a:r>
              <a:rPr lang="ru-RU" sz="7200" dirty="0" smtClean="0"/>
              <a:t>хлорид)</a:t>
            </a:r>
          </a:p>
          <a:p>
            <a:pPr>
              <a:buNone/>
            </a:pPr>
            <a:r>
              <a:rPr lang="ru-RU" sz="7200" dirty="0" smtClean="0"/>
              <a:t> </a:t>
            </a:r>
            <a:r>
              <a:rPr lang="ru-RU" sz="7200" u="sng" dirty="0" smtClean="0"/>
              <a:t>Щелочноземельные металлы </a:t>
            </a:r>
            <a:r>
              <a:rPr lang="ru-RU" sz="7200" dirty="0" smtClean="0"/>
              <a:t> и алюминий реагируют </a:t>
            </a:r>
            <a:r>
              <a:rPr lang="ru-RU" sz="7200" b="1" dirty="0" smtClean="0"/>
              <a:t>при нормальных условиях</a:t>
            </a:r>
            <a:r>
              <a:rPr lang="ru-RU" sz="7200" dirty="0" smtClean="0"/>
              <a:t>: </a:t>
            </a:r>
          </a:p>
          <a:p>
            <a:pPr>
              <a:buNone/>
            </a:pPr>
            <a:r>
              <a:rPr lang="ru-RU" sz="7200" dirty="0" smtClean="0"/>
              <a:t> С</a:t>
            </a:r>
            <a:r>
              <a:rPr lang="en-US" sz="7200" dirty="0" smtClean="0"/>
              <a:t>a+Cl</a:t>
            </a:r>
            <a:r>
              <a:rPr lang="en-US" sz="5600" dirty="0" smtClean="0"/>
              <a:t>2</a:t>
            </a:r>
            <a:r>
              <a:rPr lang="en-US" sz="7200" dirty="0" smtClean="0"/>
              <a:t>=</a:t>
            </a:r>
            <a:r>
              <a:rPr lang="ru-RU" sz="7200" dirty="0" smtClean="0"/>
              <a:t>С</a:t>
            </a:r>
            <a:r>
              <a:rPr lang="en-US" sz="7200" dirty="0" smtClean="0"/>
              <a:t>aCl</a:t>
            </a:r>
            <a:r>
              <a:rPr lang="en-US" sz="5600" dirty="0" smtClean="0"/>
              <a:t>2</a:t>
            </a:r>
            <a:endParaRPr lang="ru-RU" sz="7200" dirty="0" smtClean="0"/>
          </a:p>
          <a:p>
            <a:pPr>
              <a:buNone/>
            </a:pPr>
            <a:r>
              <a:rPr lang="en-US" sz="7200" dirty="0" smtClean="0"/>
              <a:t> 2Al+3Cl</a:t>
            </a:r>
            <a:r>
              <a:rPr lang="en-US" sz="5600" dirty="0" smtClean="0"/>
              <a:t>2</a:t>
            </a:r>
            <a:r>
              <a:rPr lang="en-US" sz="7200" dirty="0" smtClean="0"/>
              <a:t> = 2AlCl</a:t>
            </a:r>
            <a:r>
              <a:rPr lang="en-US" sz="5600" dirty="0" smtClean="0"/>
              <a:t>3</a:t>
            </a:r>
            <a:r>
              <a:rPr lang="en-US" sz="7200" dirty="0" smtClean="0"/>
              <a:t> </a:t>
            </a:r>
            <a:endParaRPr lang="ru-RU" sz="7200" dirty="0" smtClean="0"/>
          </a:p>
          <a:p>
            <a:pPr>
              <a:buNone/>
            </a:pPr>
            <a:r>
              <a:rPr lang="ru-RU" sz="7200" u="sng" dirty="0" smtClean="0"/>
              <a:t>Металлы побочных подгрупп </a:t>
            </a:r>
            <a:r>
              <a:rPr lang="ru-RU" sz="7200" b="1" dirty="0" smtClean="0"/>
              <a:t>при повышенных температурах</a:t>
            </a:r>
          </a:p>
          <a:p>
            <a:pPr>
              <a:buNone/>
            </a:pPr>
            <a:r>
              <a:rPr lang="ru-RU" sz="7200" dirty="0" smtClean="0"/>
              <a:t> </a:t>
            </a:r>
            <a:r>
              <a:rPr lang="en-US" sz="7200" dirty="0" smtClean="0"/>
              <a:t>Cu + </a:t>
            </a:r>
            <a:r>
              <a:rPr lang="en-US" sz="7200" dirty="0" err="1" smtClean="0"/>
              <a:t>Cl</a:t>
            </a:r>
            <a:r>
              <a:rPr lang="en-US" sz="7200" dirty="0" smtClean="0"/>
              <a:t>₂  =  </a:t>
            </a:r>
            <a:r>
              <a:rPr lang="en-US" sz="7200" dirty="0" err="1" smtClean="0"/>
              <a:t>CuCl</a:t>
            </a:r>
            <a:r>
              <a:rPr lang="en-US" sz="7200" dirty="0" smtClean="0"/>
              <a:t>₂ </a:t>
            </a:r>
            <a:endParaRPr lang="ru-RU" sz="7200" dirty="0" smtClean="0"/>
          </a:p>
          <a:p>
            <a:pPr>
              <a:buNone/>
            </a:pPr>
            <a:r>
              <a:rPr lang="en-US" sz="7200" dirty="0" smtClean="0"/>
              <a:t>Zn +  </a:t>
            </a:r>
            <a:r>
              <a:rPr lang="en-US" sz="7200" dirty="0" err="1" smtClean="0"/>
              <a:t>Cl</a:t>
            </a:r>
            <a:r>
              <a:rPr lang="en-US" sz="7200" dirty="0" smtClean="0"/>
              <a:t>₂ = </a:t>
            </a:r>
            <a:r>
              <a:rPr lang="en-US" sz="7200" dirty="0" err="1" smtClean="0"/>
              <a:t>ZnCl</a:t>
            </a:r>
            <a:r>
              <a:rPr lang="en-US" sz="7200" dirty="0" smtClean="0"/>
              <a:t>₂ </a:t>
            </a:r>
            <a:endParaRPr lang="ru-RU" sz="7200" dirty="0" smtClean="0"/>
          </a:p>
          <a:p>
            <a:pPr>
              <a:buNone/>
            </a:pPr>
            <a:r>
              <a:rPr lang="en-US" sz="7200" dirty="0" smtClean="0"/>
              <a:t>2Fe + </a:t>
            </a:r>
            <a:r>
              <a:rPr lang="ru-RU" sz="7200" dirty="0" smtClean="0"/>
              <a:t>ЗС1</a:t>
            </a:r>
            <a:r>
              <a:rPr lang="ru-RU" sz="5600" dirty="0" smtClean="0"/>
              <a:t>2</a:t>
            </a:r>
            <a:r>
              <a:rPr lang="ru-RU" sz="7200" dirty="0" smtClean="0"/>
              <a:t> = 2</a:t>
            </a:r>
            <a:r>
              <a:rPr lang="en-US" sz="7200" dirty="0" smtClean="0"/>
              <a:t>FeCl</a:t>
            </a:r>
            <a:r>
              <a:rPr lang="en-US" sz="5600" dirty="0" smtClean="0"/>
              <a:t>3</a:t>
            </a:r>
            <a:r>
              <a:rPr lang="en-US" sz="7200" dirty="0" smtClean="0"/>
              <a:t> </a:t>
            </a:r>
            <a:r>
              <a:rPr lang="ru-RU" sz="7200" dirty="0" smtClean="0"/>
              <a:t>хлорид железа (</a:t>
            </a:r>
            <a:r>
              <a:rPr lang="en-US" sz="7200" dirty="0" smtClean="0"/>
              <a:t>III</a:t>
            </a:r>
            <a:r>
              <a:rPr lang="ru-RU" sz="7200" dirty="0" smtClean="0"/>
              <a:t>)</a:t>
            </a:r>
          </a:p>
          <a:p>
            <a:pPr>
              <a:buNone/>
            </a:pPr>
            <a:r>
              <a:rPr lang="ru-RU" sz="7200" dirty="0" smtClean="0"/>
              <a:t>2</a:t>
            </a:r>
            <a:r>
              <a:rPr lang="en-US" sz="7200" dirty="0" smtClean="0"/>
              <a:t>Cr + 3Br</a:t>
            </a:r>
            <a:r>
              <a:rPr lang="en-US" sz="5600" dirty="0" smtClean="0"/>
              <a:t>2</a:t>
            </a:r>
            <a:r>
              <a:rPr lang="en-US" sz="7200" dirty="0" smtClean="0"/>
              <a:t> = 2CrBr</a:t>
            </a:r>
            <a:r>
              <a:rPr lang="en-US" sz="4800" dirty="0" smtClean="0"/>
              <a:t>3</a:t>
            </a:r>
            <a:r>
              <a:rPr lang="en-US" sz="7200" dirty="0" smtClean="0"/>
              <a:t> </a:t>
            </a:r>
            <a:endParaRPr lang="ru-RU" sz="7200" dirty="0" smtClean="0"/>
          </a:p>
          <a:p>
            <a:pPr>
              <a:buNone/>
            </a:pPr>
            <a:r>
              <a:rPr lang="en-US" sz="7200" dirty="0" smtClean="0"/>
              <a:t> 2Cu + I₂ = 2CuI (</a:t>
            </a:r>
            <a:r>
              <a:rPr lang="ru-RU" sz="7200" b="1" dirty="0" smtClean="0">
                <a:solidFill>
                  <a:srgbClr val="FF0000"/>
                </a:solidFill>
              </a:rPr>
              <a:t>не бывает йодида меди (</a:t>
            </a:r>
            <a:r>
              <a:rPr lang="en-US" sz="7200" b="1" dirty="0" smtClean="0">
                <a:solidFill>
                  <a:srgbClr val="FF0000"/>
                </a:solidFill>
              </a:rPr>
              <a:t>II</a:t>
            </a:r>
            <a:r>
              <a:rPr lang="ru-RU" sz="7200" dirty="0" smtClean="0"/>
              <a:t>)!) </a:t>
            </a:r>
            <a:br>
              <a:rPr lang="ru-RU" sz="7200" dirty="0" smtClean="0"/>
            </a:br>
            <a:r>
              <a:rPr lang="ru-RU" sz="7200" dirty="0" smtClean="0"/>
              <a:t/>
            </a:r>
            <a:br>
              <a:rPr lang="ru-RU" sz="72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404664"/>
            <a:ext cx="69847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1) </a:t>
            </a:r>
            <a:r>
              <a:rPr lang="ru-RU" sz="2800" b="1" dirty="0" smtClean="0">
                <a:solidFill>
                  <a:srgbClr val="00B050"/>
                </a:solidFill>
              </a:rPr>
              <a:t>Взаимодействие с неметаллами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548680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/>
              <a:t>Химические свойства металлов</a:t>
            </a: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1912" y="980728"/>
            <a:ext cx="8812088" cy="568863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err="1" smtClean="0">
                <a:solidFill>
                  <a:schemeClr val="tx1"/>
                </a:solidFill>
              </a:rPr>
              <a:t>д</a:t>
            </a:r>
            <a:r>
              <a:rPr lang="ru-RU" sz="1800" dirty="0" smtClean="0">
                <a:solidFill>
                  <a:schemeClr val="tx1"/>
                </a:solidFill>
              </a:rPr>
              <a:t>) </a:t>
            </a:r>
            <a:r>
              <a:rPr lang="ru-RU" sz="1800" b="1" u="sng" dirty="0" smtClean="0">
                <a:solidFill>
                  <a:srgbClr val="FF0000"/>
                </a:solidFill>
              </a:rPr>
              <a:t>С СЕРОЙ</a:t>
            </a:r>
            <a:r>
              <a:rPr lang="ru-RU" sz="1800" dirty="0" smtClean="0">
                <a:solidFill>
                  <a:srgbClr val="FF0000"/>
                </a:solidFill>
              </a:rPr>
              <a:t> </a:t>
            </a:r>
            <a:r>
              <a:rPr lang="ru-RU" sz="1800" dirty="0" smtClean="0"/>
              <a:t> </a:t>
            </a:r>
            <a:r>
              <a:rPr lang="ru-RU" sz="1800" b="1" dirty="0" smtClean="0"/>
              <a:t>при нагревании </a:t>
            </a:r>
            <a:r>
              <a:rPr lang="ru-RU" sz="1800" dirty="0" smtClean="0"/>
              <a:t>даже  щелочные металлы, с </a:t>
            </a:r>
            <a:r>
              <a:rPr lang="ru-RU" sz="1800" b="1" dirty="0" smtClean="0"/>
              <a:t>ртутью при нормальных условиях</a:t>
            </a:r>
            <a:r>
              <a:rPr lang="ru-RU" sz="1800" dirty="0" smtClean="0"/>
              <a:t>. Реагируют </a:t>
            </a:r>
            <a:r>
              <a:rPr lang="ru-RU" sz="1800" b="1" dirty="0" smtClean="0"/>
              <a:t>все</a:t>
            </a:r>
            <a:r>
              <a:rPr lang="ru-RU" sz="1800" dirty="0" smtClean="0"/>
              <a:t> металлы, </a:t>
            </a:r>
            <a:r>
              <a:rPr lang="ru-RU" sz="1800" b="1" dirty="0" smtClean="0"/>
              <a:t>кроме золота и платины.          </a:t>
            </a:r>
          </a:p>
          <a:p>
            <a:pPr>
              <a:buNone/>
            </a:pPr>
            <a:r>
              <a:rPr lang="ru-RU" sz="1800" dirty="0" smtClean="0"/>
              <a:t>                                  </a:t>
            </a:r>
            <a:r>
              <a:rPr lang="ru-RU" sz="1800" b="1" dirty="0" smtClean="0"/>
              <a:t>2</a:t>
            </a:r>
            <a:r>
              <a:rPr lang="en-US" sz="1800" b="1" dirty="0" smtClean="0"/>
              <a:t>K + S  = K</a:t>
            </a:r>
            <a:r>
              <a:rPr lang="en-US" sz="1400" b="1" dirty="0" smtClean="0"/>
              <a:t>2</a:t>
            </a:r>
            <a:r>
              <a:rPr lang="en-US" sz="1800" b="1" dirty="0" smtClean="0"/>
              <a:t>S             </a:t>
            </a:r>
            <a:endParaRPr lang="ru-RU" sz="1800" b="1" dirty="0" smtClean="0"/>
          </a:p>
          <a:p>
            <a:pPr>
              <a:buNone/>
            </a:pPr>
            <a:r>
              <a:rPr lang="en-US" sz="1800" b="1" dirty="0" smtClean="0"/>
              <a:t>  </a:t>
            </a:r>
            <a:r>
              <a:rPr lang="ru-RU" sz="1800" b="1" dirty="0" smtClean="0"/>
              <a:t>                               </a:t>
            </a:r>
            <a:r>
              <a:rPr lang="en-US" sz="1800" b="1" dirty="0" smtClean="0"/>
              <a:t> 2Li+S = Li</a:t>
            </a:r>
            <a:r>
              <a:rPr lang="en-US" sz="1400" b="1" dirty="0" smtClean="0"/>
              <a:t>2</a:t>
            </a:r>
            <a:r>
              <a:rPr lang="en-US" sz="1800" b="1" dirty="0" smtClean="0"/>
              <a:t>S</a:t>
            </a:r>
            <a:r>
              <a:rPr lang="ru-RU" sz="1800" b="1" dirty="0" smtClean="0"/>
              <a:t>  </a:t>
            </a:r>
          </a:p>
          <a:p>
            <a:pPr>
              <a:buNone/>
            </a:pPr>
            <a:r>
              <a:rPr lang="ru-RU" sz="1800" b="1" dirty="0" smtClean="0"/>
              <a:t>                                  С</a:t>
            </a:r>
            <a:r>
              <a:rPr lang="en-US" sz="1800" b="1" dirty="0" err="1" smtClean="0"/>
              <a:t>a+S</a:t>
            </a:r>
            <a:r>
              <a:rPr lang="en-US" sz="1800" b="1" dirty="0" smtClean="0"/>
              <a:t> = </a:t>
            </a:r>
            <a:r>
              <a:rPr lang="ru-RU" sz="1800" b="1" dirty="0" smtClean="0"/>
              <a:t>С</a:t>
            </a:r>
            <a:r>
              <a:rPr lang="en-US" sz="1800" b="1" dirty="0" smtClean="0"/>
              <a:t>a</a:t>
            </a:r>
            <a:r>
              <a:rPr lang="ru-RU" sz="900" b="1" dirty="0" smtClean="0"/>
              <a:t> </a:t>
            </a:r>
            <a:r>
              <a:rPr lang="en-US" sz="1800" b="1" dirty="0" smtClean="0"/>
              <a:t>S</a:t>
            </a:r>
            <a:r>
              <a:rPr lang="ru-RU" sz="1800" b="1" baseline="-10000" dirty="0" smtClean="0"/>
              <a:t> </a:t>
            </a:r>
            <a:r>
              <a:rPr lang="ru-RU" sz="1800" b="1" dirty="0" smtClean="0"/>
              <a:t> </a:t>
            </a:r>
          </a:p>
          <a:p>
            <a:pPr>
              <a:buNone/>
            </a:pPr>
            <a:r>
              <a:rPr lang="ru-RU" sz="1800" b="1" dirty="0" smtClean="0"/>
              <a:t>                                  2</a:t>
            </a:r>
            <a:r>
              <a:rPr lang="en-US" sz="1800" b="1" dirty="0" smtClean="0"/>
              <a:t>Al+3S = Al</a:t>
            </a:r>
            <a:r>
              <a:rPr lang="en-US" sz="1400" b="1" dirty="0" smtClean="0"/>
              <a:t>2</a:t>
            </a:r>
            <a:r>
              <a:rPr lang="en-US" sz="1800" b="1" dirty="0" smtClean="0"/>
              <a:t>S</a:t>
            </a:r>
            <a:r>
              <a:rPr lang="en-US" sz="1400" b="1" dirty="0" smtClean="0"/>
              <a:t>3</a:t>
            </a:r>
            <a:endParaRPr lang="ru-RU" sz="1800" b="1" dirty="0" smtClean="0"/>
          </a:p>
          <a:p>
            <a:pPr>
              <a:buNone/>
            </a:pPr>
            <a:r>
              <a:rPr lang="en-US" sz="1800" b="1" dirty="0" smtClean="0"/>
              <a:t> </a:t>
            </a:r>
            <a:r>
              <a:rPr lang="ru-RU" sz="1800" b="1" dirty="0" smtClean="0"/>
              <a:t>                                 </a:t>
            </a:r>
            <a:r>
              <a:rPr lang="en-US" sz="1800" b="1" dirty="0" smtClean="0"/>
              <a:t>Cu + S = </a:t>
            </a:r>
            <a:r>
              <a:rPr lang="en-US" sz="1800" b="1" dirty="0" err="1" smtClean="0"/>
              <a:t>CuS</a:t>
            </a:r>
            <a:r>
              <a:rPr lang="en-US" sz="1800" b="1" dirty="0" smtClean="0"/>
              <a:t> (</a:t>
            </a:r>
            <a:r>
              <a:rPr lang="ru-RU" sz="1800" b="1" dirty="0" err="1" smtClean="0"/>
              <a:t>чѐрный</a:t>
            </a:r>
            <a:r>
              <a:rPr lang="ru-RU" sz="1800" b="1" dirty="0" smtClean="0"/>
              <a:t>)    </a:t>
            </a:r>
          </a:p>
          <a:p>
            <a:pPr>
              <a:buNone/>
            </a:pPr>
            <a:r>
              <a:rPr lang="ru-RU" sz="1800" b="1" dirty="0" smtClean="0"/>
              <a:t>                                  </a:t>
            </a:r>
            <a:r>
              <a:rPr lang="en-US" sz="1800" b="1" dirty="0" smtClean="0"/>
              <a:t>Zn +  S = </a:t>
            </a:r>
            <a:r>
              <a:rPr lang="en-US" sz="1800" b="1" dirty="0" err="1" smtClean="0"/>
              <a:t>ZnS</a:t>
            </a:r>
            <a:r>
              <a:rPr lang="en-US" sz="1800" b="1" dirty="0" smtClean="0"/>
              <a:t> </a:t>
            </a:r>
            <a:endParaRPr lang="ru-RU" sz="1800" b="1" dirty="0" smtClean="0"/>
          </a:p>
          <a:p>
            <a:pPr>
              <a:buNone/>
            </a:pPr>
            <a:r>
              <a:rPr lang="ru-RU" sz="1800" b="1" dirty="0" smtClean="0"/>
              <a:t>                                  </a:t>
            </a:r>
            <a:r>
              <a:rPr lang="en-US" sz="1800" b="1" dirty="0" smtClean="0"/>
              <a:t>2Cr + 3S = Cr</a:t>
            </a:r>
            <a:r>
              <a:rPr lang="en-US" sz="1400" b="1" dirty="0" smtClean="0"/>
              <a:t>2</a:t>
            </a:r>
            <a:r>
              <a:rPr lang="en-US" sz="1800" b="1" dirty="0" smtClean="0"/>
              <a:t>S</a:t>
            </a:r>
            <a:r>
              <a:rPr lang="en-US" sz="1400" b="1" dirty="0" smtClean="0"/>
              <a:t>3 </a:t>
            </a:r>
            <a:r>
              <a:rPr lang="en-US" sz="1800" b="1" dirty="0" smtClean="0"/>
              <a:t>   </a:t>
            </a:r>
            <a:r>
              <a:rPr lang="ru-RU" sz="1800" b="1" dirty="0" smtClean="0"/>
              <a:t>сульфид хрома </a:t>
            </a:r>
            <a:r>
              <a:rPr lang="en-US" sz="1800" b="1" dirty="0" smtClean="0"/>
              <a:t>(III)     </a:t>
            </a:r>
            <a:endParaRPr lang="ru-RU" sz="1800" b="1" dirty="0" smtClean="0"/>
          </a:p>
          <a:p>
            <a:pPr>
              <a:buNone/>
            </a:pPr>
            <a:r>
              <a:rPr lang="en-US" sz="1800" b="1" dirty="0" smtClean="0"/>
              <a:t>   </a:t>
            </a:r>
            <a:r>
              <a:rPr lang="ru-RU" sz="1800" b="1" dirty="0" smtClean="0"/>
              <a:t>                               </a:t>
            </a:r>
            <a:r>
              <a:rPr lang="en-US" sz="1800" b="1" dirty="0" smtClean="0"/>
              <a:t>Fe + S = </a:t>
            </a:r>
            <a:r>
              <a:rPr lang="en-US" sz="1800" b="1" dirty="0" err="1" smtClean="0"/>
              <a:t>FeS</a:t>
            </a:r>
            <a:r>
              <a:rPr lang="en-US" sz="1800" b="1" dirty="0" smtClean="0"/>
              <a:t>  </a:t>
            </a:r>
            <a:r>
              <a:rPr lang="ru-RU" sz="1800" b="1" dirty="0" smtClean="0"/>
              <a:t>сульфид железа (</a:t>
            </a:r>
            <a:r>
              <a:rPr lang="en-US" sz="1800" b="1" dirty="0" smtClean="0"/>
              <a:t>II)</a:t>
            </a:r>
            <a:endParaRPr lang="ru-RU" sz="1800" b="1" dirty="0" smtClean="0"/>
          </a:p>
          <a:p>
            <a:pPr>
              <a:buNone/>
            </a:pPr>
            <a:r>
              <a:rPr lang="ru-RU" sz="1800" b="1" dirty="0" smtClean="0"/>
              <a:t>Е)</a:t>
            </a:r>
            <a:r>
              <a:rPr lang="ru-RU" sz="1800" dirty="0" smtClean="0"/>
              <a:t> </a:t>
            </a:r>
            <a:r>
              <a:rPr lang="ru-RU" sz="1800" b="1" u="sng" dirty="0" smtClean="0">
                <a:solidFill>
                  <a:srgbClr val="FF0000"/>
                </a:solidFill>
              </a:rPr>
              <a:t>С ФОСФОРОМ И АЗОТОМ </a:t>
            </a:r>
            <a:r>
              <a:rPr lang="ru-RU" sz="1800" b="1" dirty="0" smtClean="0"/>
              <a:t>протекает при нагревании </a:t>
            </a:r>
            <a:r>
              <a:rPr lang="ru-RU" sz="1800" dirty="0" smtClean="0"/>
              <a:t>(</a:t>
            </a:r>
            <a:r>
              <a:rPr lang="ru-RU" sz="1800" b="1" dirty="0" smtClean="0">
                <a:solidFill>
                  <a:srgbClr val="FF0000"/>
                </a:solidFill>
              </a:rPr>
              <a:t>исключение:</a:t>
            </a:r>
            <a:r>
              <a:rPr lang="ru-RU" sz="1800" dirty="0" smtClean="0"/>
              <a:t> </a:t>
            </a:r>
            <a:r>
              <a:rPr lang="ru-RU" sz="1800" b="1" dirty="0" smtClean="0"/>
              <a:t>литий с азотом при нормальных условиях) : </a:t>
            </a:r>
          </a:p>
          <a:p>
            <a:pPr>
              <a:buNone/>
            </a:pPr>
            <a:r>
              <a:rPr lang="ru-RU" sz="1800" dirty="0" smtClean="0"/>
              <a:t>      6</a:t>
            </a:r>
            <a:r>
              <a:rPr lang="en-US" sz="1800" dirty="0" smtClean="0"/>
              <a:t>Li + N</a:t>
            </a:r>
            <a:r>
              <a:rPr lang="en-US" sz="1400" dirty="0" smtClean="0"/>
              <a:t>2</a:t>
            </a:r>
            <a:r>
              <a:rPr lang="en-US" sz="1800" dirty="0" smtClean="0"/>
              <a:t> = </a:t>
            </a:r>
            <a:r>
              <a:rPr lang="ru-RU" sz="1800" dirty="0" smtClean="0"/>
              <a:t>2</a:t>
            </a:r>
            <a:r>
              <a:rPr lang="en-US" sz="1800" dirty="0" smtClean="0"/>
              <a:t>Li</a:t>
            </a:r>
            <a:r>
              <a:rPr lang="ru-RU" sz="1400" dirty="0" smtClean="0"/>
              <a:t>3</a:t>
            </a:r>
            <a:r>
              <a:rPr lang="en-US" sz="1800" dirty="0" smtClean="0"/>
              <a:t>N </a:t>
            </a:r>
            <a:r>
              <a:rPr lang="en-US" sz="1800" b="1" dirty="0" smtClean="0"/>
              <a:t>(</a:t>
            </a:r>
            <a:r>
              <a:rPr lang="ru-RU" sz="1800" b="1" dirty="0" smtClean="0"/>
              <a:t>нитрид лития)  </a:t>
            </a:r>
          </a:p>
          <a:p>
            <a:pPr>
              <a:buNone/>
            </a:pPr>
            <a:r>
              <a:rPr lang="ru-RU" sz="1800" dirty="0" smtClean="0"/>
              <a:t>       3</a:t>
            </a:r>
            <a:r>
              <a:rPr lang="en-US" sz="1800" dirty="0" smtClean="0"/>
              <a:t>Ca + 2P =</a:t>
            </a:r>
            <a:r>
              <a:rPr lang="ru-RU" sz="1800" dirty="0" smtClean="0"/>
              <a:t>Са</a:t>
            </a:r>
            <a:r>
              <a:rPr lang="ru-RU" sz="1400" dirty="0" smtClean="0"/>
              <a:t>3</a:t>
            </a:r>
            <a:r>
              <a:rPr lang="en-US" sz="1800" dirty="0" smtClean="0"/>
              <a:t>P</a:t>
            </a:r>
            <a:r>
              <a:rPr lang="en-US" sz="1400" dirty="0" smtClean="0"/>
              <a:t>2</a:t>
            </a:r>
            <a:r>
              <a:rPr lang="ru-RU" sz="1400" dirty="0" smtClean="0"/>
              <a:t> </a:t>
            </a: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       </a:t>
            </a:r>
            <a:r>
              <a:rPr lang="en-US" sz="1800" dirty="0" smtClean="0"/>
              <a:t>2Cr + N</a:t>
            </a:r>
            <a:r>
              <a:rPr lang="en-US" sz="1400" dirty="0" smtClean="0"/>
              <a:t>2</a:t>
            </a:r>
            <a:r>
              <a:rPr lang="en-US" sz="1800" dirty="0" smtClean="0"/>
              <a:t> = 2CrN   </a:t>
            </a:r>
            <a:r>
              <a:rPr lang="ru-RU" sz="1800" b="1" dirty="0" smtClean="0"/>
              <a:t>нитрид хрома </a:t>
            </a:r>
            <a:r>
              <a:rPr lang="en-US" sz="1800" b="1" dirty="0" smtClean="0"/>
              <a:t>(III) </a:t>
            </a:r>
            <a:endParaRPr lang="ru-RU" sz="1800" b="1" dirty="0" smtClean="0"/>
          </a:p>
          <a:p>
            <a:pPr>
              <a:buNone/>
            </a:pPr>
            <a:r>
              <a:rPr lang="ru-RU" sz="1800" dirty="0" smtClean="0"/>
              <a:t>      </a:t>
            </a:r>
            <a:r>
              <a:rPr lang="en-US" sz="1800" dirty="0" smtClean="0"/>
              <a:t>3Fe + N2 = </a:t>
            </a:r>
            <a:r>
              <a:rPr lang="en-US" sz="1800" dirty="0" err="1" smtClean="0"/>
              <a:t>Fe₃N</a:t>
            </a:r>
            <a:r>
              <a:rPr lang="en-US" sz="1800" dirty="0" smtClean="0"/>
              <a:t>₂   </a:t>
            </a:r>
            <a:r>
              <a:rPr lang="ru-RU" sz="1800" b="1" dirty="0" smtClean="0"/>
              <a:t>нитрид железа (</a:t>
            </a:r>
            <a:r>
              <a:rPr lang="en-US" sz="1800" b="1" dirty="0" smtClean="0"/>
              <a:t>II)</a:t>
            </a:r>
            <a:endParaRPr lang="ru-RU" sz="1800" b="1" dirty="0" smtClean="0"/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r>
              <a:rPr lang="en-US" sz="1800" dirty="0" smtClean="0"/>
              <a:t> </a:t>
            </a:r>
            <a:r>
              <a:rPr lang="ru-RU" sz="1800" dirty="0" smtClean="0"/>
              <a:t>                                                       </a:t>
            </a:r>
            <a:r>
              <a:rPr lang="en-US" sz="1800" dirty="0" smtClean="0"/>
              <a:t>                                                                             </a:t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endParaRPr lang="ru-RU" sz="1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91680" y="476672"/>
            <a:ext cx="64807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1) </a:t>
            </a:r>
            <a:r>
              <a:rPr lang="ru-RU" sz="2400" b="1" dirty="0" smtClean="0">
                <a:solidFill>
                  <a:srgbClr val="00B050"/>
                </a:solidFill>
              </a:rPr>
              <a:t>Взаимодействие с неметаллами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620688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/>
              <a:t>Химические свойства металлов</a:t>
            </a: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196752"/>
            <a:ext cx="8812088" cy="55446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b="1" dirty="0" smtClean="0"/>
              <a:t>Ж)</a:t>
            </a:r>
            <a:r>
              <a:rPr lang="ru-RU" sz="1800" dirty="0" smtClean="0"/>
              <a:t> </a:t>
            </a:r>
            <a:r>
              <a:rPr lang="ru-RU" sz="1800" b="1" dirty="0" smtClean="0">
                <a:solidFill>
                  <a:srgbClr val="FF0000"/>
                </a:solidFill>
              </a:rPr>
              <a:t>ВЗАИМОДЕЙСТВИЕ С УГЛЕРОДОМ И КРЕМНИЕМ </a:t>
            </a:r>
            <a:r>
              <a:rPr lang="ru-RU" sz="1800" dirty="0" smtClean="0"/>
              <a:t>протекает </a:t>
            </a:r>
            <a:r>
              <a:rPr lang="ru-RU" sz="1800" b="1" dirty="0" smtClean="0"/>
              <a:t>при нагревании</a:t>
            </a:r>
            <a:r>
              <a:rPr lang="ru-RU" sz="1800" dirty="0" smtClean="0"/>
              <a:t>:  </a:t>
            </a:r>
          </a:p>
          <a:p>
            <a:pPr>
              <a:buNone/>
            </a:pPr>
            <a:r>
              <a:rPr lang="ru-RU" sz="1800" dirty="0" smtClean="0"/>
              <a:t>С </a:t>
            </a:r>
            <a:r>
              <a:rPr lang="ru-RU" sz="1800" b="1" dirty="0" smtClean="0"/>
              <a:t>углеродом</a:t>
            </a:r>
            <a:r>
              <a:rPr lang="ru-RU" sz="1800" dirty="0" smtClean="0"/>
              <a:t> реагируют только </a:t>
            </a:r>
            <a:r>
              <a:rPr lang="ru-RU" sz="1800" b="1" dirty="0" smtClean="0"/>
              <a:t>наиболее активные металлы</a:t>
            </a:r>
            <a:r>
              <a:rPr lang="ru-RU" sz="1800" dirty="0" smtClean="0"/>
              <a:t>.   Из щелочных металлов карбиды образуют литий и натрий. Калий, рубидий, цезий не взаимодействуют с углеродом :      2Li + 2C =  Li</a:t>
            </a:r>
            <a:r>
              <a:rPr lang="ru-RU" sz="1400" dirty="0" smtClean="0"/>
              <a:t>2</a:t>
            </a:r>
            <a:r>
              <a:rPr lang="ru-RU" sz="1800" dirty="0" smtClean="0"/>
              <a:t>C</a:t>
            </a:r>
            <a:r>
              <a:rPr lang="ru-RU" sz="1400" dirty="0" smtClean="0"/>
              <a:t>2</a:t>
            </a:r>
            <a:r>
              <a:rPr lang="ru-RU" sz="1800" dirty="0" smtClean="0"/>
              <a:t>,    </a:t>
            </a:r>
          </a:p>
          <a:p>
            <a:pPr>
              <a:buNone/>
            </a:pPr>
            <a:r>
              <a:rPr lang="ru-RU" sz="1800" dirty="0" smtClean="0"/>
              <a:t>                                 </a:t>
            </a:r>
            <a:r>
              <a:rPr lang="ru-RU" sz="1800" dirty="0" err="1" smtClean="0"/>
              <a:t>Са</a:t>
            </a:r>
            <a:r>
              <a:rPr lang="ru-RU" sz="1800" dirty="0" smtClean="0"/>
              <a:t> + 2С = </a:t>
            </a:r>
            <a:r>
              <a:rPr lang="ru-RU" sz="1800" b="1" dirty="0" smtClean="0">
                <a:solidFill>
                  <a:srgbClr val="FF0000"/>
                </a:solidFill>
              </a:rPr>
              <a:t>СаС</a:t>
            </a:r>
            <a:r>
              <a:rPr lang="ru-RU" sz="1400" b="1" dirty="0" smtClean="0">
                <a:solidFill>
                  <a:srgbClr val="FF0000"/>
                </a:solidFill>
              </a:rPr>
              <a:t>2 </a:t>
            </a:r>
            <a:endParaRPr lang="ru-RU" sz="18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1800" dirty="0" smtClean="0"/>
              <a:t>Металлы – d-элементы, образуют с углеродом  соединения нестехиометрического состава, типа твердых растворов: WC, </a:t>
            </a:r>
            <a:r>
              <a:rPr lang="ru-RU" sz="1800" dirty="0" err="1" smtClean="0"/>
              <a:t>ZnC</a:t>
            </a:r>
            <a:r>
              <a:rPr lang="ru-RU" sz="1800" dirty="0" smtClean="0"/>
              <a:t>, </a:t>
            </a:r>
            <a:r>
              <a:rPr lang="ru-RU" sz="1800" dirty="0" err="1" smtClean="0"/>
              <a:t>TiC</a:t>
            </a:r>
            <a:r>
              <a:rPr lang="ru-RU" sz="1800" dirty="0" smtClean="0"/>
              <a:t> – используются для получения сверхтвёрдых сталей. </a:t>
            </a:r>
          </a:p>
          <a:p>
            <a:pPr>
              <a:buNone/>
            </a:pPr>
            <a:r>
              <a:rPr lang="ru-RU" sz="1800" b="1" dirty="0" smtClean="0"/>
              <a:t>с кремнием </a:t>
            </a:r>
            <a:r>
              <a:rPr lang="ru-RU" sz="1800" dirty="0" smtClean="0"/>
              <a:t> :    4Cs + </a:t>
            </a:r>
            <a:r>
              <a:rPr lang="ru-RU" sz="1800" dirty="0" err="1" smtClean="0"/>
              <a:t>Si</a:t>
            </a:r>
            <a:r>
              <a:rPr lang="ru-RU" sz="1800" dirty="0" smtClean="0"/>
              <a:t>  = Cs</a:t>
            </a:r>
            <a:r>
              <a:rPr lang="ru-RU" sz="1400" dirty="0" smtClean="0"/>
              <a:t>4</a:t>
            </a:r>
            <a:r>
              <a:rPr lang="ru-RU" sz="1800" dirty="0" smtClean="0"/>
              <a:t>Si,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627784" y="548680"/>
            <a:ext cx="55451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1</a:t>
            </a:r>
            <a:r>
              <a:rPr lang="ru-RU" sz="2800" b="1" dirty="0" smtClean="0">
                <a:solidFill>
                  <a:srgbClr val="FF0000"/>
                </a:solidFill>
              </a:rPr>
              <a:t>) </a:t>
            </a:r>
            <a:r>
              <a:rPr lang="ru-RU" sz="2800" b="1" dirty="0" smtClean="0">
                <a:solidFill>
                  <a:srgbClr val="00B050"/>
                </a:solidFill>
              </a:rPr>
              <a:t>Взаимодействие с неметаллами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76672"/>
          </a:xfrm>
        </p:spPr>
        <p:txBody>
          <a:bodyPr>
            <a:normAutofit fontScale="90000"/>
          </a:bodyPr>
          <a:lstStyle/>
          <a:p>
            <a:r>
              <a:rPr lang="ru-RU" sz="2800" b="1" i="1" u="sng" dirty="0" smtClean="0"/>
              <a:t>Химические свойства металлов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2800" b="1" i="1" dirty="0" smtClean="0">
                <a:solidFill>
                  <a:srgbClr val="FF0000"/>
                </a:solidFill>
              </a:rPr>
              <a:t>2)</a:t>
            </a:r>
            <a:r>
              <a:rPr lang="ru-RU" sz="2800" b="1" i="1" dirty="0" smtClean="0">
                <a:solidFill>
                  <a:srgbClr val="00B050"/>
                </a:solidFill>
              </a:rPr>
              <a:t>Взаимодействие с водой</a:t>
            </a: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en-US" sz="2800" dirty="0" smtClean="0"/>
              <a:t>H</a:t>
            </a:r>
            <a:r>
              <a:rPr lang="en-US" sz="2000" dirty="0" smtClean="0"/>
              <a:t>2</a:t>
            </a:r>
            <a:r>
              <a:rPr lang="en-US" sz="2800" dirty="0" smtClean="0"/>
              <a:t>O</a:t>
            </a:r>
            <a:endParaRPr lang="ru-RU" sz="28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187624" y="2924944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691680" y="1412776"/>
            <a:ext cx="0" cy="25202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1691680" y="1484784"/>
            <a:ext cx="86409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1691680" y="2708920"/>
            <a:ext cx="100811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1691680" y="3933056"/>
            <a:ext cx="100811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619672" y="1124744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+ </a:t>
            </a:r>
            <a:r>
              <a:rPr lang="ru-RU" dirty="0" err="1" smtClean="0"/>
              <a:t>Ме</a:t>
            </a:r>
            <a:r>
              <a:rPr lang="ru-RU" dirty="0" smtClean="0"/>
              <a:t> (</a:t>
            </a:r>
            <a:r>
              <a:rPr lang="en-US" dirty="0" smtClean="0"/>
              <a:t>Li - AL)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 rot="10800000" flipH="1" flipV="1">
            <a:off x="2555776" y="1340768"/>
            <a:ext cx="29116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ОСНОВАНИЕ + </a:t>
            </a:r>
            <a:r>
              <a:rPr lang="en-US" b="1" dirty="0" smtClean="0">
                <a:solidFill>
                  <a:srgbClr val="FF0000"/>
                </a:solidFill>
              </a:rPr>
              <a:t>H</a:t>
            </a:r>
            <a:r>
              <a:rPr lang="en-US" sz="1400" b="1" dirty="0" smtClean="0">
                <a:solidFill>
                  <a:srgbClr val="FF0000"/>
                </a:solidFill>
              </a:rPr>
              <a:t>2 </a:t>
            </a:r>
            <a:endParaRPr lang="ru-RU" b="1" dirty="0">
              <a:solidFill>
                <a:srgbClr val="FF0000"/>
              </a:solidFill>
            </a:endParaRPr>
          </a:p>
        </p:txBody>
      </p:sp>
      <p:cxnSp>
        <p:nvCxnSpPr>
          <p:cNvPr id="29" name="Прямая со стрелкой 28"/>
          <p:cNvCxnSpPr/>
          <p:nvPr/>
        </p:nvCxnSpPr>
        <p:spPr>
          <a:xfrm flipV="1">
            <a:off x="4499992" y="1340768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691680" y="2348880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+</a:t>
            </a:r>
            <a:r>
              <a:rPr lang="ru-RU" dirty="0" err="1" smtClean="0"/>
              <a:t>Ме</a:t>
            </a:r>
            <a:r>
              <a:rPr lang="ru-RU" dirty="0" smtClean="0"/>
              <a:t> (</a:t>
            </a:r>
            <a:r>
              <a:rPr lang="en-US" dirty="0" err="1" smtClean="0"/>
              <a:t>Mn</a:t>
            </a:r>
            <a:r>
              <a:rPr lang="en-US" dirty="0" smtClean="0"/>
              <a:t> – </a:t>
            </a:r>
            <a:r>
              <a:rPr lang="en-US" dirty="0" err="1" smtClean="0"/>
              <a:t>Pb</a:t>
            </a:r>
            <a:r>
              <a:rPr lang="en-US" dirty="0" smtClean="0"/>
              <a:t>)</a:t>
            </a:r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>
            <a:off x="2915816" y="2276872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                  ОКСИД + </a:t>
            </a:r>
            <a:r>
              <a:rPr lang="en-US" b="1" dirty="0" smtClean="0">
                <a:solidFill>
                  <a:srgbClr val="FF0000"/>
                </a:solidFill>
              </a:rPr>
              <a:t>H</a:t>
            </a:r>
            <a:r>
              <a:rPr lang="en-US" sz="1400" b="1" dirty="0" smtClean="0">
                <a:solidFill>
                  <a:srgbClr val="FF0000"/>
                </a:solidFill>
              </a:rPr>
              <a:t>2 </a:t>
            </a:r>
            <a:endParaRPr lang="ru-RU" b="1" dirty="0">
              <a:solidFill>
                <a:srgbClr val="FF0000"/>
              </a:solidFill>
            </a:endParaRPr>
          </a:p>
        </p:txBody>
      </p:sp>
      <p:cxnSp>
        <p:nvCxnSpPr>
          <p:cNvPr id="40" name="Прямая со стрелкой 39"/>
          <p:cNvCxnSpPr/>
          <p:nvPr/>
        </p:nvCxnSpPr>
        <p:spPr>
          <a:xfrm flipV="1">
            <a:off x="4355976" y="2564904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1763688" y="3573016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+</a:t>
            </a:r>
            <a:r>
              <a:rPr lang="ru-RU" dirty="0" err="1" smtClean="0"/>
              <a:t>Ме</a:t>
            </a:r>
            <a:r>
              <a:rPr lang="ru-RU" dirty="0" smtClean="0"/>
              <a:t> ( за </a:t>
            </a:r>
            <a:r>
              <a:rPr lang="en-US" dirty="0" smtClean="0"/>
              <a:t>H</a:t>
            </a:r>
            <a:r>
              <a:rPr lang="en-US" sz="1400" dirty="0" smtClean="0"/>
              <a:t>2</a:t>
            </a:r>
            <a:r>
              <a:rPr lang="en-US" dirty="0" smtClean="0"/>
              <a:t>)</a:t>
            </a:r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2843808" y="3789040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НЕ  ВЗАИМОДЕЙСТВУЕТ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39552" y="4293096"/>
            <a:ext cx="5328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1) 2Na + 2H</a:t>
            </a:r>
            <a:r>
              <a:rPr lang="en-US" sz="2000" dirty="0" smtClean="0"/>
              <a:t>2</a:t>
            </a:r>
            <a:r>
              <a:rPr lang="en-US" sz="2800" dirty="0" smtClean="0"/>
              <a:t>O = 2NaOH + H</a:t>
            </a:r>
            <a:r>
              <a:rPr lang="en-US" sz="2000" dirty="0" smtClean="0"/>
              <a:t>2</a:t>
            </a:r>
            <a:endParaRPr lang="ru-RU" sz="2800" dirty="0"/>
          </a:p>
        </p:txBody>
      </p:sp>
      <p:cxnSp>
        <p:nvCxnSpPr>
          <p:cNvPr id="48" name="Прямая со стрелкой 47"/>
          <p:cNvCxnSpPr/>
          <p:nvPr/>
        </p:nvCxnSpPr>
        <p:spPr>
          <a:xfrm flipV="1">
            <a:off x="5076056" y="4293096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539552" y="4725144"/>
            <a:ext cx="4608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2) Zn + H</a:t>
            </a:r>
            <a:r>
              <a:rPr lang="en-US" sz="2000" dirty="0" smtClean="0"/>
              <a:t>2</a:t>
            </a:r>
            <a:r>
              <a:rPr lang="en-US" sz="2800" dirty="0" smtClean="0"/>
              <a:t>O =</a:t>
            </a:r>
            <a:r>
              <a:rPr lang="en-US" sz="2800" dirty="0" err="1" smtClean="0"/>
              <a:t>ZnO</a:t>
            </a:r>
            <a:r>
              <a:rPr lang="en-US" sz="2800" dirty="0" smtClean="0"/>
              <a:t> +H</a:t>
            </a:r>
            <a:r>
              <a:rPr lang="en-US" sz="2000" dirty="0" smtClean="0"/>
              <a:t>2</a:t>
            </a:r>
            <a:endParaRPr lang="ru-RU" sz="2800" dirty="0"/>
          </a:p>
        </p:txBody>
      </p:sp>
      <p:cxnSp>
        <p:nvCxnSpPr>
          <p:cNvPr id="55" name="Прямая со стрелкой 54"/>
          <p:cNvCxnSpPr/>
          <p:nvPr/>
        </p:nvCxnSpPr>
        <p:spPr>
          <a:xfrm flipV="1">
            <a:off x="4067944" y="4797152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467544" y="5157192"/>
            <a:ext cx="3384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3) Cu + H</a:t>
            </a:r>
            <a:r>
              <a:rPr lang="en-US" sz="2000" dirty="0" smtClean="0"/>
              <a:t>2</a:t>
            </a:r>
            <a:r>
              <a:rPr lang="en-US" sz="2800" dirty="0" smtClean="0"/>
              <a:t>O =</a:t>
            </a:r>
            <a:endParaRPr lang="ru-RU" sz="2800" dirty="0"/>
          </a:p>
        </p:txBody>
      </p:sp>
      <p:cxnSp>
        <p:nvCxnSpPr>
          <p:cNvPr id="63" name="Прямая соединительная линия 62"/>
          <p:cNvCxnSpPr/>
          <p:nvPr/>
        </p:nvCxnSpPr>
        <p:spPr>
          <a:xfrm flipH="1">
            <a:off x="2483768" y="5301208"/>
            <a:ext cx="144016" cy="21602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38" grpId="0"/>
      <p:bldP spid="39" grpId="0"/>
      <p:bldP spid="41" grpId="0"/>
      <p:bldP spid="42" grpId="0"/>
      <p:bldP spid="52" grpId="0"/>
      <p:bldP spid="6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688"/>
          </a:xfrm>
        </p:spPr>
        <p:txBody>
          <a:bodyPr>
            <a:normAutofit/>
          </a:bodyPr>
          <a:lstStyle/>
          <a:p>
            <a:r>
              <a:rPr lang="ru-RU" sz="2400" b="1" i="1" u="sng" dirty="0" smtClean="0"/>
              <a:t>Химические свойства металлов</a:t>
            </a:r>
            <a:endParaRPr lang="ru-RU" sz="2400" b="1" i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476672"/>
            <a:ext cx="8784976" cy="638132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2800" b="1" i="1" dirty="0" smtClean="0">
                <a:solidFill>
                  <a:srgbClr val="FF0000"/>
                </a:solidFill>
              </a:rPr>
              <a:t>3)</a:t>
            </a:r>
            <a:r>
              <a:rPr lang="ru-RU" sz="2800" b="1" i="1" dirty="0" smtClean="0">
                <a:solidFill>
                  <a:srgbClr val="00B050"/>
                </a:solidFill>
              </a:rPr>
              <a:t>Взаимодействие с кислотами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!</a:t>
            </a:r>
            <a:r>
              <a:rPr lang="ru-RU" sz="2800" b="1" i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smtClean="0"/>
              <a:t>Металлы, стоящие в ряду активности до водорода вытесняют его из кислот.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! </a:t>
            </a:r>
            <a:r>
              <a:rPr lang="en-US" sz="2400" b="1" dirty="0" smtClean="0">
                <a:solidFill>
                  <a:srgbClr val="FF0000"/>
                </a:solidFill>
              </a:rPr>
              <a:t>H</a:t>
            </a:r>
            <a:r>
              <a:rPr lang="en-US" sz="1800" b="1" dirty="0" smtClean="0">
                <a:solidFill>
                  <a:srgbClr val="FF0000"/>
                </a:solidFill>
              </a:rPr>
              <a:t>2</a:t>
            </a:r>
            <a:r>
              <a:rPr lang="en-US" sz="2400" b="1" dirty="0" smtClean="0">
                <a:solidFill>
                  <a:srgbClr val="FF0000"/>
                </a:solidFill>
              </a:rPr>
              <a:t>SO</a:t>
            </a:r>
            <a:r>
              <a:rPr lang="en-US" sz="1800" b="1" dirty="0" smtClean="0">
                <a:solidFill>
                  <a:srgbClr val="FF0000"/>
                </a:solidFill>
              </a:rPr>
              <a:t>4</a:t>
            </a:r>
            <a:r>
              <a:rPr lang="en-US" sz="2400" b="1" dirty="0" smtClean="0">
                <a:solidFill>
                  <a:srgbClr val="FF0000"/>
                </a:solidFill>
              </a:rPr>
              <a:t> (</a:t>
            </a:r>
            <a:r>
              <a:rPr lang="ru-RU" sz="2400" b="1" dirty="0" err="1" smtClean="0">
                <a:solidFill>
                  <a:srgbClr val="FF0000"/>
                </a:solidFill>
              </a:rPr>
              <a:t>конц</a:t>
            </a:r>
            <a:r>
              <a:rPr lang="ru-RU" sz="2400" b="1" dirty="0" smtClean="0">
                <a:solidFill>
                  <a:srgbClr val="FF0000"/>
                </a:solidFill>
              </a:rPr>
              <a:t>.</a:t>
            </a:r>
            <a:r>
              <a:rPr lang="en-US" sz="2400" b="1" dirty="0" smtClean="0">
                <a:solidFill>
                  <a:srgbClr val="FF0000"/>
                </a:solidFill>
              </a:rPr>
              <a:t>), HNO</a:t>
            </a:r>
            <a:r>
              <a:rPr lang="en-US" sz="1800" b="1" dirty="0" smtClean="0">
                <a:solidFill>
                  <a:srgbClr val="FF0000"/>
                </a:solidFill>
              </a:rPr>
              <a:t>3</a:t>
            </a:r>
            <a:r>
              <a:rPr lang="en-US" sz="2400" b="1" dirty="0" smtClean="0">
                <a:solidFill>
                  <a:srgbClr val="FF0000"/>
                </a:solidFill>
              </a:rPr>
              <a:t> (</a:t>
            </a:r>
            <a:r>
              <a:rPr lang="ru-RU" sz="2400" b="1" dirty="0" err="1" smtClean="0">
                <a:solidFill>
                  <a:srgbClr val="FF0000"/>
                </a:solidFill>
              </a:rPr>
              <a:t>конц</a:t>
            </a:r>
            <a:r>
              <a:rPr lang="ru-RU" sz="2400" b="1" dirty="0" smtClean="0">
                <a:solidFill>
                  <a:srgbClr val="FF0000"/>
                </a:solidFill>
              </a:rPr>
              <a:t>.</a:t>
            </a:r>
            <a:r>
              <a:rPr lang="en-US" sz="2400" b="1" dirty="0" smtClean="0">
                <a:solidFill>
                  <a:srgbClr val="FF0000"/>
                </a:solidFill>
              </a:rPr>
              <a:t>), HNO</a:t>
            </a:r>
            <a:r>
              <a:rPr lang="en-US" sz="1800" b="1" dirty="0" smtClean="0">
                <a:solidFill>
                  <a:srgbClr val="FF0000"/>
                </a:solidFill>
              </a:rPr>
              <a:t>3</a:t>
            </a:r>
            <a:r>
              <a:rPr lang="en-US" sz="2400" b="1" dirty="0" smtClean="0">
                <a:solidFill>
                  <a:srgbClr val="FF0000"/>
                </a:solidFill>
              </a:rPr>
              <a:t> (</a:t>
            </a:r>
            <a:r>
              <a:rPr lang="ru-RU" sz="2400" b="1" dirty="0" err="1" smtClean="0">
                <a:solidFill>
                  <a:srgbClr val="FF0000"/>
                </a:solidFill>
              </a:rPr>
              <a:t>разб</a:t>
            </a:r>
            <a:r>
              <a:rPr lang="ru-RU" sz="2400" b="1" dirty="0" smtClean="0">
                <a:solidFill>
                  <a:srgbClr val="FF0000"/>
                </a:solidFill>
              </a:rPr>
              <a:t>.</a:t>
            </a:r>
            <a:r>
              <a:rPr lang="en-US" sz="2400" b="1" dirty="0" smtClean="0">
                <a:solidFill>
                  <a:srgbClr val="FF0000"/>
                </a:solidFill>
              </a:rPr>
              <a:t>)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smtClean="0"/>
              <a:t>взаимодействуют с металлами </a:t>
            </a:r>
            <a:r>
              <a:rPr lang="ru-RU" sz="2400" b="1" u="sng" dirty="0" smtClean="0"/>
              <a:t>по- особому.</a:t>
            </a:r>
            <a:endParaRPr lang="en-US" sz="2400" b="1" dirty="0" smtClean="0"/>
          </a:p>
          <a:p>
            <a:pPr>
              <a:buNone/>
            </a:pPr>
            <a:r>
              <a:rPr lang="en-US" sz="2400" b="1" i="1" dirty="0" smtClean="0"/>
              <a:t>           </a:t>
            </a:r>
            <a:r>
              <a:rPr lang="ru-RU" sz="2400" b="1" i="1" dirty="0" smtClean="0">
                <a:solidFill>
                  <a:srgbClr val="00B050"/>
                </a:solidFill>
              </a:rPr>
              <a:t>Напишите уравнения реакций </a:t>
            </a:r>
            <a:r>
              <a:rPr lang="ru-RU" sz="2400" b="1" i="1" dirty="0" smtClean="0">
                <a:solidFill>
                  <a:schemeClr val="tx1"/>
                </a:solidFill>
              </a:rPr>
              <a:t>цинка</a:t>
            </a:r>
            <a:r>
              <a:rPr lang="ru-RU" sz="2400" b="1" i="1" dirty="0" smtClean="0">
                <a:solidFill>
                  <a:srgbClr val="00B050"/>
                </a:solidFill>
              </a:rPr>
              <a:t> с кислотами: </a:t>
            </a:r>
            <a:r>
              <a:rPr lang="en-US" sz="2400" b="1" dirty="0" smtClean="0"/>
              <a:t>HCL</a:t>
            </a:r>
            <a:r>
              <a:rPr lang="ru-RU" sz="2400" b="1" dirty="0" smtClean="0"/>
              <a:t>, </a:t>
            </a:r>
            <a:endParaRPr lang="ru-RU" sz="2400" b="1" i="1" dirty="0" smtClean="0">
              <a:solidFill>
                <a:srgbClr val="00B050"/>
              </a:solidFill>
            </a:endParaRPr>
          </a:p>
          <a:p>
            <a:pPr marL="457200" indent="-457200">
              <a:buNone/>
            </a:pPr>
            <a:r>
              <a:rPr lang="en-US" sz="2400" b="1" dirty="0" smtClean="0"/>
              <a:t>H</a:t>
            </a:r>
            <a:r>
              <a:rPr lang="en-US" sz="1800" b="1" dirty="0" smtClean="0"/>
              <a:t>2</a:t>
            </a:r>
            <a:r>
              <a:rPr lang="en-US" sz="2400" b="1" dirty="0" smtClean="0"/>
              <a:t>SO</a:t>
            </a:r>
            <a:r>
              <a:rPr lang="en-US" sz="1800" b="1" dirty="0" smtClean="0"/>
              <a:t>4 </a:t>
            </a:r>
            <a:r>
              <a:rPr lang="ru-RU" sz="2400" b="1" dirty="0" smtClean="0"/>
              <a:t>(</a:t>
            </a:r>
            <a:r>
              <a:rPr lang="ru-RU" sz="2400" b="1" dirty="0" err="1" smtClean="0"/>
              <a:t>разб</a:t>
            </a:r>
            <a:r>
              <a:rPr lang="ru-RU" sz="2400" b="1" dirty="0" smtClean="0"/>
              <a:t>.), </a:t>
            </a:r>
            <a:r>
              <a:rPr lang="en-US" sz="2400" b="1" dirty="0" smtClean="0"/>
              <a:t>H</a:t>
            </a:r>
            <a:r>
              <a:rPr lang="en-US" sz="1800" b="1" dirty="0" smtClean="0"/>
              <a:t>2</a:t>
            </a:r>
            <a:r>
              <a:rPr lang="en-US" sz="2400" b="1" dirty="0" smtClean="0"/>
              <a:t>SO</a:t>
            </a:r>
            <a:r>
              <a:rPr lang="en-US" sz="1800" b="1" dirty="0" smtClean="0"/>
              <a:t>4</a:t>
            </a:r>
            <a:r>
              <a:rPr lang="en-US" sz="2400" b="1" dirty="0" smtClean="0"/>
              <a:t> (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конц</a:t>
            </a:r>
            <a:r>
              <a:rPr lang="ru-RU" sz="2400" b="1" dirty="0" smtClean="0"/>
              <a:t>.), </a:t>
            </a:r>
            <a:r>
              <a:rPr lang="en-US" sz="2400" b="1" dirty="0" smtClean="0"/>
              <a:t>HNO</a:t>
            </a:r>
            <a:r>
              <a:rPr lang="en-US" sz="1800" b="1" dirty="0" smtClean="0"/>
              <a:t>3</a:t>
            </a:r>
            <a:r>
              <a:rPr lang="en-US" sz="2400" b="1" dirty="0" smtClean="0"/>
              <a:t> (</a:t>
            </a:r>
            <a:r>
              <a:rPr lang="ru-RU" sz="2400" b="1" dirty="0" err="1" smtClean="0"/>
              <a:t>разб</a:t>
            </a:r>
            <a:r>
              <a:rPr lang="ru-RU" sz="2400" b="1" dirty="0" smtClean="0"/>
              <a:t>.) ,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smtClean="0"/>
              <a:t>HNO</a:t>
            </a:r>
            <a:r>
              <a:rPr lang="en-US" sz="2000" b="1" dirty="0" smtClean="0"/>
              <a:t>3</a:t>
            </a:r>
            <a:r>
              <a:rPr lang="en-US" sz="2400" b="1" dirty="0" smtClean="0"/>
              <a:t> (</a:t>
            </a:r>
            <a:r>
              <a:rPr lang="ru-RU" sz="2400" b="1" dirty="0" err="1" smtClean="0"/>
              <a:t>конц</a:t>
            </a:r>
            <a:r>
              <a:rPr lang="ru-RU" sz="2400" b="1" dirty="0" smtClean="0"/>
              <a:t>.) </a:t>
            </a:r>
            <a:endParaRPr lang="ru-RU" sz="2400" b="1" dirty="0" smtClean="0">
              <a:solidFill>
                <a:srgbClr val="00B050"/>
              </a:solidFill>
            </a:endParaRPr>
          </a:p>
          <a:p>
            <a:pPr marL="457200" indent="-457200">
              <a:buNone/>
            </a:pPr>
            <a:r>
              <a:rPr lang="ru-RU" sz="2400" b="1" dirty="0" smtClean="0">
                <a:solidFill>
                  <a:srgbClr val="00B050"/>
                </a:solidFill>
              </a:rPr>
              <a:t>1) </a:t>
            </a:r>
            <a:r>
              <a:rPr lang="en-US" sz="2400" b="1" dirty="0" smtClean="0">
                <a:solidFill>
                  <a:schemeClr val="tx1"/>
                </a:solidFill>
              </a:rPr>
              <a:t>2</a:t>
            </a:r>
            <a:r>
              <a:rPr lang="en-US" sz="2400" b="1" dirty="0" smtClean="0"/>
              <a:t>HCL + Zn=</a:t>
            </a:r>
            <a:r>
              <a:rPr lang="ru-RU" sz="2400" b="1" dirty="0" smtClean="0"/>
              <a:t> </a:t>
            </a:r>
            <a:r>
              <a:rPr lang="en-US" sz="2400" b="1" dirty="0" smtClean="0"/>
              <a:t>ZnCL</a:t>
            </a:r>
            <a:r>
              <a:rPr lang="en-US" sz="1800" b="1" dirty="0" smtClean="0"/>
              <a:t>2 </a:t>
            </a:r>
            <a:r>
              <a:rPr lang="en-US" sz="2400" b="1" dirty="0" smtClean="0"/>
              <a:t>+ H</a:t>
            </a:r>
            <a:r>
              <a:rPr lang="en-US" sz="1800" b="1" dirty="0" smtClean="0"/>
              <a:t>2</a:t>
            </a:r>
            <a:r>
              <a:rPr lang="en-US" sz="2400" b="1" dirty="0" smtClean="0"/>
              <a:t>↑</a:t>
            </a:r>
          </a:p>
          <a:p>
            <a:pPr marL="457200" indent="-457200">
              <a:buNone/>
            </a:pPr>
            <a:r>
              <a:rPr lang="ru-RU" sz="2400" b="1" dirty="0" smtClean="0">
                <a:solidFill>
                  <a:srgbClr val="00B050"/>
                </a:solidFill>
              </a:rPr>
              <a:t>2) </a:t>
            </a:r>
            <a:r>
              <a:rPr lang="en-US" sz="2400" b="1" dirty="0" smtClean="0"/>
              <a:t>H</a:t>
            </a:r>
            <a:r>
              <a:rPr lang="en-US" sz="1800" b="1" dirty="0" smtClean="0"/>
              <a:t>2</a:t>
            </a:r>
            <a:r>
              <a:rPr lang="en-US" sz="2400" b="1" dirty="0" smtClean="0"/>
              <a:t>SO</a:t>
            </a:r>
            <a:r>
              <a:rPr lang="en-US" sz="1800" b="1" dirty="0" smtClean="0"/>
              <a:t>4 </a:t>
            </a:r>
            <a:r>
              <a:rPr lang="ru-RU" sz="2400" b="1" dirty="0" smtClean="0"/>
              <a:t>(</a:t>
            </a:r>
            <a:r>
              <a:rPr lang="ru-RU" sz="2400" b="1" dirty="0" err="1" smtClean="0"/>
              <a:t>разб</a:t>
            </a:r>
            <a:r>
              <a:rPr lang="ru-RU" sz="2400" b="1" dirty="0" smtClean="0"/>
              <a:t>.)</a:t>
            </a:r>
            <a:r>
              <a:rPr lang="en-US" sz="2400" b="1" dirty="0" smtClean="0"/>
              <a:t> + Zn= ZnSO</a:t>
            </a:r>
            <a:r>
              <a:rPr lang="en-US" sz="1800" b="1" dirty="0" smtClean="0"/>
              <a:t>4</a:t>
            </a:r>
            <a:r>
              <a:rPr lang="en-US" sz="1400" b="1" dirty="0" smtClean="0"/>
              <a:t> </a:t>
            </a:r>
            <a:r>
              <a:rPr lang="en-US" sz="2400" b="1" dirty="0" smtClean="0"/>
              <a:t>+ H</a:t>
            </a:r>
            <a:r>
              <a:rPr lang="en-US" sz="1800" b="1" dirty="0" smtClean="0"/>
              <a:t>2</a:t>
            </a:r>
            <a:r>
              <a:rPr lang="en-US" sz="2400" b="1" dirty="0" smtClean="0"/>
              <a:t>↑</a:t>
            </a:r>
            <a:endParaRPr lang="ru-RU" sz="2400" b="1" dirty="0" smtClean="0"/>
          </a:p>
          <a:p>
            <a:pPr marL="457200" indent="-457200">
              <a:buNone/>
            </a:pPr>
            <a:r>
              <a:rPr lang="ru-RU" sz="2400" b="1" dirty="0" smtClean="0">
                <a:solidFill>
                  <a:srgbClr val="00B050"/>
                </a:solidFill>
              </a:rPr>
              <a:t>3) </a:t>
            </a:r>
            <a:r>
              <a:rPr lang="en-US" sz="2400" b="1" dirty="0" smtClean="0">
                <a:solidFill>
                  <a:schemeClr val="tx1"/>
                </a:solidFill>
              </a:rPr>
              <a:t>4</a:t>
            </a:r>
            <a:r>
              <a:rPr lang="en-US" sz="2400" b="1" dirty="0" smtClean="0"/>
              <a:t>H</a:t>
            </a:r>
            <a:r>
              <a:rPr lang="en-US" sz="1800" b="1" dirty="0" smtClean="0"/>
              <a:t>2</a:t>
            </a:r>
            <a:r>
              <a:rPr lang="en-US" sz="2400" b="1" dirty="0" smtClean="0"/>
              <a:t>SO</a:t>
            </a:r>
            <a:r>
              <a:rPr lang="en-US" sz="1800" b="1" dirty="0" smtClean="0"/>
              <a:t>4</a:t>
            </a:r>
            <a:r>
              <a:rPr lang="en-US" sz="2400" b="1" dirty="0" smtClean="0"/>
              <a:t> (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конц</a:t>
            </a:r>
            <a:r>
              <a:rPr lang="ru-RU" sz="2400" b="1" dirty="0" smtClean="0"/>
              <a:t>.) + </a:t>
            </a:r>
            <a:r>
              <a:rPr lang="en-US" sz="2400" b="1" dirty="0" smtClean="0"/>
              <a:t>3Zn= 3ZnSO</a:t>
            </a:r>
            <a:r>
              <a:rPr lang="en-US" sz="1800" b="1" dirty="0" smtClean="0"/>
              <a:t>4</a:t>
            </a:r>
            <a:r>
              <a:rPr lang="en-US" sz="2400" b="1" dirty="0" smtClean="0"/>
              <a:t> + S + 4H</a:t>
            </a:r>
            <a:r>
              <a:rPr lang="en-US" sz="1800" b="1" dirty="0" smtClean="0"/>
              <a:t>2</a:t>
            </a:r>
            <a:r>
              <a:rPr lang="en-US" sz="2400" b="1" dirty="0" smtClean="0"/>
              <a:t>O</a:t>
            </a:r>
          </a:p>
          <a:p>
            <a:pPr marL="457200" indent="-457200">
              <a:buNone/>
            </a:pPr>
            <a:r>
              <a:rPr lang="ru-RU" sz="2400" b="1" dirty="0" smtClean="0">
                <a:solidFill>
                  <a:srgbClr val="00B050"/>
                </a:solidFill>
              </a:rPr>
              <a:t>4) </a:t>
            </a:r>
            <a:r>
              <a:rPr lang="en-US" sz="2400" b="1" dirty="0" smtClean="0">
                <a:solidFill>
                  <a:schemeClr val="tx1"/>
                </a:solidFill>
              </a:rPr>
              <a:t>8</a:t>
            </a:r>
            <a:r>
              <a:rPr lang="en-US" sz="2400" b="1" dirty="0" smtClean="0"/>
              <a:t>HNO</a:t>
            </a:r>
            <a:r>
              <a:rPr lang="en-US" sz="1800" b="1" dirty="0" smtClean="0"/>
              <a:t>3</a:t>
            </a:r>
            <a:r>
              <a:rPr lang="en-US" sz="2400" b="1" dirty="0" smtClean="0"/>
              <a:t> (</a:t>
            </a:r>
            <a:r>
              <a:rPr lang="ru-RU" sz="2400" b="1" dirty="0" err="1" smtClean="0"/>
              <a:t>разб</a:t>
            </a:r>
            <a:r>
              <a:rPr lang="ru-RU" sz="2400" b="1" dirty="0" smtClean="0"/>
              <a:t>.) +</a:t>
            </a:r>
            <a:r>
              <a:rPr lang="en-US" sz="2400" b="1" dirty="0" smtClean="0"/>
              <a:t>3Zn =3Zn(NO</a:t>
            </a:r>
            <a:r>
              <a:rPr lang="en-US" sz="1800" b="1" dirty="0" smtClean="0"/>
              <a:t>3</a:t>
            </a:r>
            <a:r>
              <a:rPr lang="en-US" sz="2400" b="1" dirty="0" smtClean="0"/>
              <a:t>)</a:t>
            </a:r>
            <a:r>
              <a:rPr lang="en-US" sz="1800" b="1" dirty="0" smtClean="0"/>
              <a:t>2 </a:t>
            </a:r>
            <a:r>
              <a:rPr lang="en-US" sz="2400" b="1" dirty="0" smtClean="0"/>
              <a:t>+ 2NO↑ + 4H</a:t>
            </a:r>
            <a:r>
              <a:rPr lang="en-US" sz="1800" b="1" dirty="0" smtClean="0"/>
              <a:t>2</a:t>
            </a:r>
            <a:r>
              <a:rPr lang="en-US" sz="2400" b="1" dirty="0" smtClean="0"/>
              <a:t>O</a:t>
            </a:r>
          </a:p>
          <a:p>
            <a:pPr marL="457200" indent="-457200">
              <a:buNone/>
            </a:pPr>
            <a:r>
              <a:rPr lang="en-US" sz="2400" b="1" dirty="0" smtClean="0">
                <a:solidFill>
                  <a:srgbClr val="00B050"/>
                </a:solidFill>
              </a:rPr>
              <a:t>5) </a:t>
            </a:r>
            <a:r>
              <a:rPr lang="en-US" sz="2400" b="1" dirty="0" smtClean="0">
                <a:solidFill>
                  <a:schemeClr val="tx1"/>
                </a:solidFill>
              </a:rPr>
              <a:t>2</a:t>
            </a:r>
            <a:r>
              <a:rPr lang="en-US" sz="2400" b="1" dirty="0" smtClean="0"/>
              <a:t>HNO</a:t>
            </a:r>
            <a:r>
              <a:rPr lang="en-US" sz="2000" b="1" dirty="0" smtClean="0"/>
              <a:t>3</a:t>
            </a:r>
            <a:r>
              <a:rPr lang="en-US" sz="2400" b="1" dirty="0" smtClean="0"/>
              <a:t> (</a:t>
            </a:r>
            <a:r>
              <a:rPr lang="ru-RU" sz="2400" b="1" dirty="0" err="1" smtClean="0"/>
              <a:t>конц</a:t>
            </a:r>
            <a:r>
              <a:rPr lang="ru-RU" sz="2400" b="1" dirty="0" smtClean="0"/>
              <a:t>.) +</a:t>
            </a:r>
            <a:r>
              <a:rPr lang="en-US" sz="2400" b="1" dirty="0" smtClean="0"/>
              <a:t>Zn= Zn(NO</a:t>
            </a:r>
            <a:r>
              <a:rPr lang="en-US" sz="1800" b="1" dirty="0" smtClean="0"/>
              <a:t>3</a:t>
            </a:r>
            <a:r>
              <a:rPr lang="en-US" sz="2400" b="1" dirty="0" smtClean="0"/>
              <a:t>)</a:t>
            </a:r>
            <a:r>
              <a:rPr lang="en-US" sz="1800" b="1" dirty="0" smtClean="0"/>
              <a:t>2 </a:t>
            </a:r>
            <a:r>
              <a:rPr lang="en-US" sz="2400" b="1" dirty="0" smtClean="0"/>
              <a:t>+ 2NO</a:t>
            </a:r>
            <a:r>
              <a:rPr lang="en-US" sz="1800" b="1" dirty="0" smtClean="0"/>
              <a:t>2</a:t>
            </a:r>
            <a:r>
              <a:rPr lang="en-US" sz="2400" b="1" dirty="0" smtClean="0"/>
              <a:t>↑ + 2H</a:t>
            </a:r>
            <a:r>
              <a:rPr lang="en-US" sz="1800" b="1" dirty="0" smtClean="0"/>
              <a:t>2</a:t>
            </a:r>
            <a:r>
              <a:rPr lang="en-US" sz="2400" b="1" dirty="0" smtClean="0"/>
              <a:t>O</a:t>
            </a:r>
            <a:endParaRPr lang="ru-RU" sz="2400" b="1" dirty="0" smtClean="0"/>
          </a:p>
          <a:p>
            <a:pPr>
              <a:buNone/>
            </a:pPr>
            <a:endParaRPr lang="ru-RU" sz="2400" b="1" u="sng" dirty="0" smtClean="0"/>
          </a:p>
          <a:p>
            <a:pPr>
              <a:buNone/>
            </a:pPr>
            <a:endParaRPr lang="ru-RU" sz="2400" b="1" u="sng" dirty="0" smtClean="0"/>
          </a:p>
          <a:p>
            <a:pPr>
              <a:buNone/>
            </a:pPr>
            <a:endParaRPr lang="ru-RU" sz="2400" b="1" u="sng" dirty="0" smtClean="0"/>
          </a:p>
          <a:p>
            <a:pPr>
              <a:buNone/>
            </a:pPr>
            <a:endParaRPr lang="ru-RU" sz="2400" u="sng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805264"/>
            <a:ext cx="9144000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>
            <a:normAutofit/>
          </a:bodyPr>
          <a:lstStyle/>
          <a:p>
            <a:r>
              <a:rPr lang="ru-RU" sz="2400" b="1" i="1" u="sng" dirty="0" smtClean="0"/>
              <a:t>Взаимодействие </a:t>
            </a:r>
            <a:r>
              <a:rPr lang="ru-RU" sz="2400" b="1" i="1" u="sng" dirty="0" smtClean="0">
                <a:solidFill>
                  <a:srgbClr val="FF0000"/>
                </a:solidFill>
              </a:rPr>
              <a:t>серной кислоты (</a:t>
            </a:r>
            <a:r>
              <a:rPr lang="ru-RU" sz="2400" b="1" i="1" u="sng" dirty="0" err="1" smtClean="0">
                <a:solidFill>
                  <a:srgbClr val="FF0000"/>
                </a:solidFill>
              </a:rPr>
              <a:t>конц</a:t>
            </a:r>
            <a:r>
              <a:rPr lang="ru-RU" sz="2400" b="1" i="1" u="sng" dirty="0" smtClean="0">
                <a:solidFill>
                  <a:srgbClr val="FF0000"/>
                </a:solidFill>
              </a:rPr>
              <a:t>.) </a:t>
            </a:r>
            <a:r>
              <a:rPr lang="ru-RU" sz="2400" b="1" i="1" u="sng" dirty="0" smtClean="0"/>
              <a:t>и </a:t>
            </a:r>
            <a:r>
              <a:rPr lang="ru-RU" sz="2400" b="1" i="1" u="sng" dirty="0" smtClean="0">
                <a:solidFill>
                  <a:srgbClr val="FF0000"/>
                </a:solidFill>
              </a:rPr>
              <a:t>азотной кислоты</a:t>
            </a:r>
            <a:r>
              <a:rPr lang="ru-RU" sz="2400" b="1" i="1" u="sng" dirty="0" smtClean="0"/>
              <a:t> с </a:t>
            </a:r>
            <a:r>
              <a:rPr lang="ru-RU" sz="2400" b="1" i="1" u="sng" dirty="0" smtClean="0">
                <a:solidFill>
                  <a:srgbClr val="00B050"/>
                </a:solidFill>
              </a:rPr>
              <a:t>металлами</a:t>
            </a:r>
            <a:endParaRPr lang="ru-RU" sz="2400" u="sng" dirty="0">
              <a:solidFill>
                <a:srgbClr val="00B05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980728"/>
            <a:ext cx="8964488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929</TotalTime>
  <Words>968</Words>
  <Application>Microsoft Office PowerPoint</Application>
  <PresentationFormat>Экран (4:3)</PresentationFormat>
  <Paragraphs>244</Paragraphs>
  <Slides>18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Трек</vt:lpstr>
      <vt:lpstr>Химические свойства металлов</vt:lpstr>
      <vt:lpstr>Химические свойства металлов</vt:lpstr>
      <vt:lpstr>Химические свойства металлов</vt:lpstr>
      <vt:lpstr>Химические свойства металлов</vt:lpstr>
      <vt:lpstr>Химические свойства металлов</vt:lpstr>
      <vt:lpstr>Химические свойства металлов</vt:lpstr>
      <vt:lpstr>Химические свойства металлов</vt:lpstr>
      <vt:lpstr>Химические свойства металлов</vt:lpstr>
      <vt:lpstr>Взаимодействие серной кислоты (конц.) и азотной кислоты с металлами</vt:lpstr>
      <vt:lpstr>Химические свойства металлов</vt:lpstr>
      <vt:lpstr>Химические свойства металлов</vt:lpstr>
      <vt:lpstr>Химические свойства металлов</vt:lpstr>
      <vt:lpstr>Домашнее задание:</vt:lpstr>
      <vt:lpstr>  Задание 3. Установите соответствие между бытовым названием вещества и его формулой. </vt:lpstr>
      <vt:lpstr>                          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Металлы</dc:title>
  <dc:creator>Пользователь Windows</dc:creator>
  <cp:lastModifiedBy>Пользователь Windows</cp:lastModifiedBy>
  <cp:revision>152</cp:revision>
  <dcterms:created xsi:type="dcterms:W3CDTF">2017-10-31T14:29:56Z</dcterms:created>
  <dcterms:modified xsi:type="dcterms:W3CDTF">2019-10-17T11:55:51Z</dcterms:modified>
</cp:coreProperties>
</file>