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95" r:id="rId4"/>
    <p:sldId id="296" r:id="rId5"/>
    <p:sldId id="298" r:id="rId6"/>
    <p:sldId id="299" r:id="rId7"/>
    <p:sldId id="300" r:id="rId8"/>
    <p:sldId id="268" r:id="rId9"/>
    <p:sldId id="302" r:id="rId10"/>
    <p:sldId id="303" r:id="rId11"/>
    <p:sldId id="304" r:id="rId12"/>
    <p:sldId id="305" r:id="rId13"/>
    <p:sldId id="306" r:id="rId14"/>
    <p:sldId id="307" r:id="rId15"/>
    <p:sldId id="297" r:id="rId16"/>
    <p:sldId id="259" r:id="rId17"/>
    <p:sldId id="262" r:id="rId18"/>
    <p:sldId id="265" r:id="rId19"/>
    <p:sldId id="301" r:id="rId20"/>
    <p:sldId id="271" r:id="rId21"/>
    <p:sldId id="274" r:id="rId22"/>
    <p:sldId id="277" r:id="rId23"/>
    <p:sldId id="280" r:id="rId24"/>
    <p:sldId id="283" r:id="rId25"/>
    <p:sldId id="286" r:id="rId26"/>
    <p:sldId id="289" r:id="rId27"/>
    <p:sldId id="292" r:id="rId28"/>
    <p:sldId id="293" r:id="rId29"/>
    <p:sldId id="29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3DA"/>
    <a:srgbClr val="F7AFD8"/>
    <a:srgbClr val="F395CB"/>
    <a:srgbClr val="F8BEDF"/>
    <a:srgbClr val="FF9BCD"/>
    <a:srgbClr val="FACEE7"/>
    <a:srgbClr val="F496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4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1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По первой дороге мотоциклист преодолеет расстояние от одной деревни до другой за 2 часа. По второй дороге с той же скоростью – за 5 часов, так как вторая дорога длиннее на 75 км. Чему равна длина каждой дороги?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4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435AC3-71A3-4543-BB53-79D6866F1CFC}" type="presOf" srcId="{F20857E8-0BED-47A3-9C9A-CF2840797A8B}" destId="{DB6DEFED-9D11-47E1-A361-59C482AC1B1C}" srcOrd="0" destOrd="0" presId="urn:microsoft.com/office/officeart/2005/8/layout/default#1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D32C5106-A064-4BBD-BC00-069DE23C70A2}" type="presOf" srcId="{A1552612-A2E7-4CF1-8B43-246FDECEA5DE}" destId="{C5686D98-7BFF-46FC-9169-49C49535CB1C}" srcOrd="0" destOrd="0" presId="urn:microsoft.com/office/officeart/2005/8/layout/default#1"/>
    <dgm:cxn modelId="{ED63DA66-FD21-4EBA-BB91-8EC7CAC4D54E}" type="presParOf" srcId="{C5686D98-7BFF-46FC-9169-49C49535CB1C}" destId="{DB6DEFED-9D11-47E1-A361-59C482AC1B1C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10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380 кг вишни и 780 кг черешни рассыпали в ящики по одинаковому количеству килограммов. Черешни получилось на 20 ящиков больше, чем вишни. Сколько ящиков вишни и сколько ящиков черешни получилось?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86861" custLinFactNeighborX="-11964" custLinFactNeighborY="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0C40BA-00D2-4343-8304-08A7510A6350}" type="presOf" srcId="{F20857E8-0BED-47A3-9C9A-CF2840797A8B}" destId="{DB6DEFED-9D11-47E1-A361-59C482AC1B1C}" srcOrd="0" destOrd="0" presId="urn:microsoft.com/office/officeart/2005/8/layout/default#16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58F93B6A-238A-46AF-889F-CF3AFDBF2F63}" type="presOf" srcId="{A1552612-A2E7-4CF1-8B43-246FDECEA5DE}" destId="{C5686D98-7BFF-46FC-9169-49C49535CB1C}" srcOrd="0" destOrd="0" presId="urn:microsoft.com/office/officeart/2005/8/layout/default#16"/>
    <dgm:cxn modelId="{ADA9D8AB-A013-4954-923E-AC41CFB0BBCF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1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350 кг огурцов и 410 кг помидоров разложили в ящики, в каждый ящик – одинаковое количество килограммов. Огурцов получилось на 12 ящиков меньше, чем помидоров. Сколько ящиков огурцов и сколько ящиков помидоров получилось?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4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DCCDE3-E2CD-4999-BE83-BF117DCF06E9}" type="presOf" srcId="{A1552612-A2E7-4CF1-8B43-246FDECEA5DE}" destId="{C5686D98-7BFF-46FC-9169-49C49535CB1C}" srcOrd="0" destOrd="0" presId="urn:microsoft.com/office/officeart/2005/8/layout/default#1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E679C67C-99E4-442A-9B64-C8453BE40F4F}" type="presOf" srcId="{F20857E8-0BED-47A3-9C9A-CF2840797A8B}" destId="{DB6DEFED-9D11-47E1-A361-59C482AC1B1C}" srcOrd="0" destOrd="0" presId="urn:microsoft.com/office/officeart/2005/8/layout/default#1"/>
    <dgm:cxn modelId="{26186791-5F84-4D65-BB58-70D3B093BF62}" type="presParOf" srcId="{C5686D98-7BFF-46FC-9169-49C49535CB1C}" destId="{DB6DEFED-9D11-47E1-A361-59C482AC1B1C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4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2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Для пошива платья купили два куска ткани по одинаковой цене. В первом куске 3 м ткани, а во втором 5 м. Известно, что второй кусок на 430 руб. дороже, чем первый. Сколько стоит каждый кусок ткани по отдельности?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216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5765FE-FB34-46F7-9D08-48F45A53FC2A}" type="presOf" srcId="{F20857E8-0BED-47A3-9C9A-CF2840797A8B}" destId="{DB6DEFED-9D11-47E1-A361-59C482AC1B1C}" srcOrd="0" destOrd="0" presId="urn:microsoft.com/office/officeart/2005/8/layout/default#4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8B10DA9C-CB93-4C12-8B4B-EB74F5304AAB}" type="presOf" srcId="{A1552612-A2E7-4CF1-8B43-246FDECEA5DE}" destId="{C5686D98-7BFF-46FC-9169-49C49535CB1C}" srcOrd="0" destOrd="0" presId="urn:microsoft.com/office/officeart/2005/8/layout/default#4"/>
    <dgm:cxn modelId="{264EEA64-F1D7-4CE2-805F-A9CF08D965C0}" type="presParOf" srcId="{C5686D98-7BFF-46FC-9169-49C49535CB1C}" destId="{DB6DEFED-9D11-47E1-A361-59C482AC1B1C}" srcOrd="0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7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3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С одного участка собрали 17 мешков картофеля, а с другого 23 таких же мешка. Сколько килограммов картофеля собрали с двух участков, если с первого собрали на 240 кг меньше, чем со второго?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0689" custLinFactNeighborX="-20943" custLinFactNeighborY="-1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3EA14D3D-4407-4E08-92EA-9F96ABDB6655}" type="presOf" srcId="{F20857E8-0BED-47A3-9C9A-CF2840797A8B}" destId="{DB6DEFED-9D11-47E1-A361-59C482AC1B1C}" srcOrd="0" destOrd="0" presId="urn:microsoft.com/office/officeart/2005/8/layout/default#7"/>
    <dgm:cxn modelId="{B4E05BE1-1D37-49D1-9B6B-C8F2FE2EAA4F}" type="presOf" srcId="{A1552612-A2E7-4CF1-8B43-246FDECEA5DE}" destId="{C5686D98-7BFF-46FC-9169-49C49535CB1C}" srcOrd="0" destOrd="0" presId="urn:microsoft.com/office/officeart/2005/8/layout/default#7"/>
    <dgm:cxn modelId="{C2246C47-12D6-4B82-9B6D-BCF5E729047D}" type="presParOf" srcId="{C5686D98-7BFF-46FC-9169-49C49535CB1C}" destId="{DB6DEFED-9D11-47E1-A361-59C482AC1B1C}" srcOrd="0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0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4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Тане купили 9 красных фломастеров и 7 таких же зелёных фломастеров. За красные фломастеры заплатили на 6 руб. больше. Сколько стоил 1 фломастер?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3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4390AB1E-A4D9-4CA8-81F4-F3E4E1E90B32}" type="presOf" srcId="{F20857E8-0BED-47A3-9C9A-CF2840797A8B}" destId="{DB6DEFED-9D11-47E1-A361-59C482AC1B1C}" srcOrd="0" destOrd="0" presId="urn:microsoft.com/office/officeart/2005/8/layout/default#10"/>
    <dgm:cxn modelId="{352327DF-4EC3-49D0-909C-F7786FB9F0A9}" type="presOf" srcId="{A1552612-A2E7-4CF1-8B43-246FDECEA5DE}" destId="{C5686D98-7BFF-46FC-9169-49C49535CB1C}" srcOrd="0" destOrd="0" presId="urn:microsoft.com/office/officeart/2005/8/layout/default#10"/>
    <dgm:cxn modelId="{B7D2F163-4186-4BE0-A976-39524FE6F90F}" type="presParOf" srcId="{C5686D98-7BFF-46FC-9169-49C49535CB1C}" destId="{DB6DEFED-9D11-47E1-A361-59C482AC1B1C}" srcOrd="0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3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5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Два автобуса ехали с одинаковой скоростью. Первый автобус был в пути на 3 часа меньше и проехал 240 км. Сколько часов был в пути каждый автобус, если второй проехал 420 км?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0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F9CE03-9FA5-4542-AEE3-6DDA35DC8C1B}" type="presOf" srcId="{F20857E8-0BED-47A3-9C9A-CF2840797A8B}" destId="{DB6DEFED-9D11-47E1-A361-59C482AC1B1C}" srcOrd="0" destOrd="0" presId="urn:microsoft.com/office/officeart/2005/8/layout/default#13"/>
    <dgm:cxn modelId="{E82EF6C5-9D50-49F5-8D92-F063CA7BA7CD}" type="presOf" srcId="{A1552612-A2E7-4CF1-8B43-246FDECEA5DE}" destId="{C5686D98-7BFF-46FC-9169-49C49535CB1C}" srcOrd="0" destOrd="0" presId="urn:microsoft.com/office/officeart/2005/8/layout/default#13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FDC7AEFA-842B-4667-B3DE-8682CABD4750}" type="presParOf" srcId="{C5686D98-7BFF-46FC-9169-49C49535CB1C}" destId="{DB6DEFED-9D11-47E1-A361-59C482AC1B1C}" srcOrd="0" destOrd="0" presId="urn:microsoft.com/office/officeart/2005/8/layout/default#1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6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Машина ехала из города в деревню 3 ч со скоростью 90 км</a:t>
          </a:r>
          <a:r>
            <a:rPr lang="en-US" sz="2400" b="1" dirty="0" smtClean="0">
              <a:latin typeface="Arial" pitchFamily="34" charset="0"/>
              <a:cs typeface="Arial" pitchFamily="34" charset="0"/>
            </a:rPr>
            <a:t>/</a:t>
          </a:r>
          <a:r>
            <a:rPr lang="ru-RU" sz="2400" b="1" dirty="0" smtClean="0">
              <a:latin typeface="Arial" pitchFamily="34" charset="0"/>
              <a:cs typeface="Arial" pitchFamily="34" charset="0"/>
            </a:rPr>
            <a:t>ч. Обратно машина поехала другой дорогой, которая была длиннее первой на 110 км. Однако и скорость машины на обратном пути была на 5 км</a:t>
          </a:r>
          <a:r>
            <a:rPr lang="en-US" sz="2400" b="1" dirty="0" smtClean="0">
              <a:latin typeface="Arial" pitchFamily="34" charset="0"/>
              <a:cs typeface="Arial" pitchFamily="34" charset="0"/>
            </a:rPr>
            <a:t>/</a:t>
          </a:r>
          <a:r>
            <a:rPr lang="ru-RU" sz="2400" b="1" dirty="0" smtClean="0">
              <a:latin typeface="Arial" pitchFamily="34" charset="0"/>
              <a:cs typeface="Arial" pitchFamily="34" charset="0"/>
            </a:rPr>
            <a:t>ч больше. Сколько времени затратила машина на обратную дорогу?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1402" custLinFactNeighborX="179" custLinFactNeighborY="6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CBBB1C-F254-4638-9647-E7760F2594B1}" type="presOf" srcId="{F20857E8-0BED-47A3-9C9A-CF2840797A8B}" destId="{DB6DEFED-9D11-47E1-A361-59C482AC1B1C}" srcOrd="0" destOrd="0" presId="urn:microsoft.com/office/officeart/2005/8/layout/default#16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1C6340E6-66FF-4316-99A4-344A57ACA126}" type="presOf" srcId="{A1552612-A2E7-4CF1-8B43-246FDECEA5DE}" destId="{C5686D98-7BFF-46FC-9169-49C49535CB1C}" srcOrd="0" destOrd="0" presId="urn:microsoft.com/office/officeart/2005/8/layout/default#16"/>
    <dgm:cxn modelId="{4F554AC8-1D3E-4BC2-AB32-4E1075483D2F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7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В первый день туристы прошли 45 км и были в пути на 2 ч меньше, чем во второй. Во второй день они прошли 63 км. Сколько всего часов туристы были в пути за два дня, если они шли с одинаковой скоростью?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3573" custLinFactNeighborX="-14291" custLinFactNeighborY="1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A194E-A466-407F-B66D-07F96B8D7BBD}" type="presOf" srcId="{F20857E8-0BED-47A3-9C9A-CF2840797A8B}" destId="{DB6DEFED-9D11-47E1-A361-59C482AC1B1C}" srcOrd="0" destOrd="0" presId="urn:microsoft.com/office/officeart/2005/8/layout/default#16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5CEDE648-E011-41A6-A358-E25D660D892E}" type="presOf" srcId="{A1552612-A2E7-4CF1-8B43-246FDECEA5DE}" destId="{C5686D98-7BFF-46FC-9169-49C49535CB1C}" srcOrd="0" destOrd="0" presId="urn:microsoft.com/office/officeart/2005/8/layout/default#16"/>
    <dgm:cxn modelId="{A1B5A602-AE14-4842-8BD6-49BD296CE83B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8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Мама купила 4 кг яблок и 7 кг груш по одинаковой цене. За груши она заплатила на 270 руб. больше. Сколько мама заплатила за яблоки?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1402" custLinFactNeighborX="-17141" custLinFactNeighborY="-1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44C15523-4D29-415F-8410-1C0D882230B4}" type="presOf" srcId="{A1552612-A2E7-4CF1-8B43-246FDECEA5DE}" destId="{C5686D98-7BFF-46FC-9169-49C49535CB1C}" srcOrd="0" destOrd="0" presId="urn:microsoft.com/office/officeart/2005/8/layout/default#16"/>
    <dgm:cxn modelId="{39828B54-E519-4773-8A13-C2273A4DFDAD}" type="presOf" srcId="{F20857E8-0BED-47A3-9C9A-CF2840797A8B}" destId="{DB6DEFED-9D11-47E1-A361-59C482AC1B1C}" srcOrd="0" destOrd="0" presId="urn:microsoft.com/office/officeart/2005/8/layout/default#16"/>
    <dgm:cxn modelId="{C0270DCA-1817-4011-A099-CC37847849A6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9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В одном мешке 52 кг картофеля, а в другом 64 кг картофеля. Весь картофель разложили в одинаковые пакеты. Из первого мешка получилось на 3 пакета меньше. Сколько всего пакетов картофеля получилось из двух мешков?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1760" custLinFactNeighborX="-14315" custLinFactNeighborY="-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445575-C8EF-4BD2-BBE6-B9336A2447F5}" type="presOf" srcId="{F20857E8-0BED-47A3-9C9A-CF2840797A8B}" destId="{DB6DEFED-9D11-47E1-A361-59C482AC1B1C}" srcOrd="0" destOrd="0" presId="urn:microsoft.com/office/officeart/2005/8/layout/default#16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D98F2369-9CA2-4520-8776-97F9560E808A}" type="presOf" srcId="{A1552612-A2E7-4CF1-8B43-246FDECEA5DE}" destId="{C5686D98-7BFF-46FC-9169-49C49535CB1C}" srcOrd="0" destOrd="0" presId="urn:microsoft.com/office/officeart/2005/8/layout/default#16"/>
    <dgm:cxn modelId="{F6CC1A6A-943B-4525-B4E4-B0B1C7B7E70E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4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2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Мама купила 12 кг малины и 9 кг вишни по одинаковой цене. За малину она заплатила на 120 руб. больше, чем за вишню. Сколько стоила вся покупка?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216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9CB621E8-E6B0-4E43-84DE-CDD243166CC0}" type="presOf" srcId="{A1552612-A2E7-4CF1-8B43-246FDECEA5DE}" destId="{C5686D98-7BFF-46FC-9169-49C49535CB1C}" srcOrd="0" destOrd="0" presId="urn:microsoft.com/office/officeart/2005/8/layout/default#4"/>
    <dgm:cxn modelId="{1055A70C-2AE9-4D41-B6AE-F3DD8FBF0C5B}" type="presOf" srcId="{F20857E8-0BED-47A3-9C9A-CF2840797A8B}" destId="{DB6DEFED-9D11-47E1-A361-59C482AC1B1C}" srcOrd="0" destOrd="0" presId="urn:microsoft.com/office/officeart/2005/8/layout/default#4"/>
    <dgm:cxn modelId="{93EDE982-A01A-4C75-AF90-8A2B1A1D9092}" type="presParOf" srcId="{C5686D98-7BFF-46FC-9169-49C49535CB1C}" destId="{DB6DEFED-9D11-47E1-A361-59C482AC1B1C}" srcOrd="0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10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Первый комбайн убирал хлеб в поле 11 дней, а второй – 7 дней. Первый комбайн собрал на 156 т больше, чем второй. Сколько тонн зерна собрал каждый комбайн при одинаковой норме выработки?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86861" custLinFactNeighborX="-11964" custLinFactNeighborY="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D8111A-D8E6-46CA-A552-280C80C99230}" type="presOf" srcId="{A1552612-A2E7-4CF1-8B43-246FDECEA5DE}" destId="{C5686D98-7BFF-46FC-9169-49C49535CB1C}" srcOrd="0" destOrd="0" presId="urn:microsoft.com/office/officeart/2005/8/layout/default#16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6803DDDB-C324-4C1F-8D6D-123112D369C8}" type="presOf" srcId="{F20857E8-0BED-47A3-9C9A-CF2840797A8B}" destId="{DB6DEFED-9D11-47E1-A361-59C482AC1B1C}" srcOrd="0" destOrd="0" presId="urn:microsoft.com/office/officeart/2005/8/layout/default#16"/>
    <dgm:cxn modelId="{421092CC-3C8F-44EB-A735-FDA99D37C76B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4C25127-E5F7-4D42-A53F-F82DBE5C0662}" type="doc">
      <dgm:prSet loTypeId="urn:microsoft.com/office/officeart/2005/8/layout/default#25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4FDED1-D66E-4DA2-A021-A57FBECFE7A2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" action="ppaction://hlinkshowjump?jump=lastslideviewed"/>
            </a:rPr>
            <a:t>НЕ ВЕРНО! ПОПРОБУЙ СНОВА!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lastslideviewed"/>
          </dgm14:cNvPr>
        </a:ext>
      </dgm:extLst>
    </dgm:pt>
    <dgm:pt modelId="{17221BB1-66D3-4BE2-B14D-441B76D80C55}" type="parTrans" cxnId="{4D197281-7E11-4F95-82C8-ADA3B0316223}">
      <dgm:prSet/>
      <dgm:spPr/>
      <dgm:t>
        <a:bodyPr/>
        <a:lstStyle/>
        <a:p>
          <a:endParaRPr lang="ru-RU"/>
        </a:p>
      </dgm:t>
    </dgm:pt>
    <dgm:pt modelId="{076CFB34-E34A-4088-9C91-C0E26B5E3BAD}" type="sibTrans" cxnId="{4D197281-7E11-4F95-82C8-ADA3B0316223}">
      <dgm:prSet/>
      <dgm:spPr/>
      <dgm:t>
        <a:bodyPr/>
        <a:lstStyle/>
        <a:p>
          <a:endParaRPr lang="ru-RU"/>
        </a:p>
      </dgm:t>
    </dgm:pt>
    <dgm:pt modelId="{E6FBE03D-1E8B-421D-8254-19F774F73A37}" type="pres">
      <dgm:prSet presAssocID="{14C25127-E5F7-4D42-A53F-F82DBE5C066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D3004A-BD57-41BB-A91D-3A1C3E82A334}" type="pres">
      <dgm:prSet presAssocID="{F64FDED1-D66E-4DA2-A021-A57FBECFE7A2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66BB26-2337-4EE6-BF3B-12D4F0D8F228}" type="presOf" srcId="{F64FDED1-D66E-4DA2-A021-A57FBECFE7A2}" destId="{D5D3004A-BD57-41BB-A91D-3A1C3E82A334}" srcOrd="0" destOrd="0" presId="urn:microsoft.com/office/officeart/2005/8/layout/default#25"/>
    <dgm:cxn modelId="{54F3E1B3-CE9D-49FC-BFE0-9B81E47FEC56}" type="presOf" srcId="{14C25127-E5F7-4D42-A53F-F82DBE5C0662}" destId="{E6FBE03D-1E8B-421D-8254-19F774F73A37}" srcOrd="0" destOrd="0" presId="urn:microsoft.com/office/officeart/2005/8/layout/default#25"/>
    <dgm:cxn modelId="{4D197281-7E11-4F95-82C8-ADA3B0316223}" srcId="{14C25127-E5F7-4D42-A53F-F82DBE5C0662}" destId="{F64FDED1-D66E-4DA2-A021-A57FBECFE7A2}" srcOrd="0" destOrd="0" parTransId="{17221BB1-66D3-4BE2-B14D-441B76D80C55}" sibTransId="{076CFB34-E34A-4088-9C91-C0E26B5E3BAD}"/>
    <dgm:cxn modelId="{C0BE79EB-06D1-4DE4-8154-F4D3CD2825CE}" type="presParOf" srcId="{E6FBE03D-1E8B-421D-8254-19F774F73A37}" destId="{D5D3004A-BD57-41BB-A91D-3A1C3E82A334}" srcOrd="0" destOrd="0" presId="urn:microsoft.com/office/officeart/2005/8/layout/default#2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7303F8F-79F9-4758-AB6F-A13A05F6B2A4}" type="doc">
      <dgm:prSet loTypeId="urn:microsoft.com/office/officeart/2005/8/layout/default#26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057D35-1B43-4F4F-9A14-E89A3D94B898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" action="ppaction://hlinkshowjump?jump=lastslideviewed"/>
            </a:rPr>
            <a:t>ВЕРНО! МОЛОДЕЦ!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lastslideviewed"/>
          </dgm14:cNvPr>
        </a:ext>
      </dgm:extLst>
    </dgm:pt>
    <dgm:pt modelId="{43C38E1A-8032-4CC9-B322-0C1174DA0A32}" type="parTrans" cxnId="{8BBEF3AF-50E3-4DB3-B4F9-FA63275A2B8D}">
      <dgm:prSet/>
      <dgm:spPr/>
      <dgm:t>
        <a:bodyPr/>
        <a:lstStyle/>
        <a:p>
          <a:endParaRPr lang="ru-RU"/>
        </a:p>
      </dgm:t>
    </dgm:pt>
    <dgm:pt modelId="{747FDF08-DDF3-4FC1-8FE1-3A626A4571FF}" type="sibTrans" cxnId="{8BBEF3AF-50E3-4DB3-B4F9-FA63275A2B8D}">
      <dgm:prSet/>
      <dgm:spPr/>
      <dgm:t>
        <a:bodyPr/>
        <a:lstStyle/>
        <a:p>
          <a:endParaRPr lang="ru-RU"/>
        </a:p>
      </dgm:t>
    </dgm:pt>
    <dgm:pt modelId="{7179137C-2537-4FB4-BA86-F56DEDFECC5E}" type="pres">
      <dgm:prSet presAssocID="{A7303F8F-79F9-4758-AB6F-A13A05F6B2A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DEF34F-9EC8-495B-906C-6A5455B9D93F}" type="pres">
      <dgm:prSet presAssocID="{31057D35-1B43-4F4F-9A14-E89A3D94B898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BEF3AF-50E3-4DB3-B4F9-FA63275A2B8D}" srcId="{A7303F8F-79F9-4758-AB6F-A13A05F6B2A4}" destId="{31057D35-1B43-4F4F-9A14-E89A3D94B898}" srcOrd="0" destOrd="0" parTransId="{43C38E1A-8032-4CC9-B322-0C1174DA0A32}" sibTransId="{747FDF08-DDF3-4FC1-8FE1-3A626A4571FF}"/>
    <dgm:cxn modelId="{07ABC114-E704-4F24-981C-922A09C573EC}" type="presOf" srcId="{A7303F8F-79F9-4758-AB6F-A13A05F6B2A4}" destId="{7179137C-2537-4FB4-BA86-F56DEDFECC5E}" srcOrd="0" destOrd="0" presId="urn:microsoft.com/office/officeart/2005/8/layout/default#26"/>
    <dgm:cxn modelId="{DF3BEF26-15C9-4668-935E-573767EC2E6F}" type="presOf" srcId="{31057D35-1B43-4F4F-9A14-E89A3D94B898}" destId="{AADEF34F-9EC8-495B-906C-6A5455B9D93F}" srcOrd="0" destOrd="0" presId="urn:microsoft.com/office/officeart/2005/8/layout/default#26"/>
    <dgm:cxn modelId="{46F4394F-4A2A-45DE-AF52-8A4F994467AD}" type="presParOf" srcId="{7179137C-2537-4FB4-BA86-F56DEDFECC5E}" destId="{AADEF34F-9EC8-495B-906C-6A5455B9D93F}" srcOrd="0" destOrd="0" presId="urn:microsoft.com/office/officeart/2005/8/layout/default#2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FBAA223-BA0D-46A2-BA5D-764304787A6C}" type="doc">
      <dgm:prSet loTypeId="urn:microsoft.com/office/officeart/2005/8/layout/default#27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105E6A-A491-4BCD-AFA4-29DA2667E7B2}">
      <dgm:prSet phldrT="[Текст]"/>
      <dgm:spPr/>
      <dgm:t>
        <a:bodyPr/>
        <a:lstStyle/>
        <a:p>
          <a:r>
            <a:rPr lang="ru-RU" dirty="0" smtClean="0"/>
            <a:t>ПОЗДРАВЛЕНИЯ!</a:t>
          </a:r>
          <a:endParaRPr lang="ru-RU" dirty="0"/>
        </a:p>
      </dgm:t>
    </dgm:pt>
    <dgm:pt modelId="{88409C70-0375-4A67-99D5-4EA1544921EE}" type="parTrans" cxnId="{395793FF-20F9-4F02-AB6A-ECC27B379C64}">
      <dgm:prSet/>
      <dgm:spPr/>
      <dgm:t>
        <a:bodyPr/>
        <a:lstStyle/>
        <a:p>
          <a:endParaRPr lang="ru-RU"/>
        </a:p>
      </dgm:t>
    </dgm:pt>
    <dgm:pt modelId="{80819550-A09C-4DD3-9371-56CE3916D223}" type="sibTrans" cxnId="{395793FF-20F9-4F02-AB6A-ECC27B379C64}">
      <dgm:prSet/>
      <dgm:spPr/>
      <dgm:t>
        <a:bodyPr/>
        <a:lstStyle/>
        <a:p>
          <a:endParaRPr lang="ru-RU"/>
        </a:p>
      </dgm:t>
    </dgm:pt>
    <dgm:pt modelId="{664C4DC2-EE34-4EFA-98B8-F7156B1EC64B}" type="pres">
      <dgm:prSet presAssocID="{5FBAA223-BA0D-46A2-BA5D-764304787A6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9D5CA-10C1-4E51-A90A-C7A261CF84CF}" type="pres">
      <dgm:prSet presAssocID="{55105E6A-A491-4BCD-AFA4-29DA2667E7B2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5793FF-20F9-4F02-AB6A-ECC27B379C64}" srcId="{5FBAA223-BA0D-46A2-BA5D-764304787A6C}" destId="{55105E6A-A491-4BCD-AFA4-29DA2667E7B2}" srcOrd="0" destOrd="0" parTransId="{88409C70-0375-4A67-99D5-4EA1544921EE}" sibTransId="{80819550-A09C-4DD3-9371-56CE3916D223}"/>
    <dgm:cxn modelId="{4DCDAC53-AD1A-4C45-82D8-F088B79F519F}" type="presOf" srcId="{5FBAA223-BA0D-46A2-BA5D-764304787A6C}" destId="{664C4DC2-EE34-4EFA-98B8-F7156B1EC64B}" srcOrd="0" destOrd="0" presId="urn:microsoft.com/office/officeart/2005/8/layout/default#27"/>
    <dgm:cxn modelId="{30F0C94A-AFA1-415F-B2D9-798C31C8416C}" type="presOf" srcId="{55105E6A-A491-4BCD-AFA4-29DA2667E7B2}" destId="{77E9D5CA-10C1-4E51-A90A-C7A261CF84CF}" srcOrd="0" destOrd="0" presId="urn:microsoft.com/office/officeart/2005/8/layout/default#27"/>
    <dgm:cxn modelId="{FD529E36-CFE7-427D-9E62-0F47170C80BC}" type="presParOf" srcId="{664C4DC2-EE34-4EFA-98B8-F7156B1EC64B}" destId="{77E9D5CA-10C1-4E51-A90A-C7A261CF84CF}" srcOrd="0" destOrd="0" presId="urn:microsoft.com/office/officeart/2005/8/layout/default#2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7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3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Два велосипедиста выехали навстречу друг другу из разных посёлков с одинаковой скоростью и встретились через 3 часа после выезда второго велосипедиста. Первый велосипедист выехал на 2 часа раньше и проехал на 42 км больше. Определите расстояние между посёлками?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0689" custLinFactNeighborX="-20943" custLinFactNeighborY="-1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39264B-C41C-40DC-A8EE-B78E6B2CAEA2}" type="presOf" srcId="{A1552612-A2E7-4CF1-8B43-246FDECEA5DE}" destId="{C5686D98-7BFF-46FC-9169-49C49535CB1C}" srcOrd="0" destOrd="0" presId="urn:microsoft.com/office/officeart/2005/8/layout/default#7"/>
    <dgm:cxn modelId="{58E3363E-81DF-4114-82BD-A3EEDDB12A26}" type="presOf" srcId="{F20857E8-0BED-47A3-9C9A-CF2840797A8B}" destId="{DB6DEFED-9D11-47E1-A361-59C482AC1B1C}" srcOrd="0" destOrd="0" presId="urn:microsoft.com/office/officeart/2005/8/layout/default#7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A76E3FD5-00BA-4236-B17D-F3298CBC05C4}" type="presParOf" srcId="{C5686D98-7BFF-46FC-9169-49C49535CB1C}" destId="{DB6DEFED-9D11-47E1-A361-59C482AC1B1C}" srcOrd="0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0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4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Одна машина была в пути 6 ч, а другая 8 ч. Они ехали с одинаковой скоростью. Первая машина проехала на 180 км меньше, чем вторая. Сколько километров проехала каждая машина?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3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658E72C7-EF49-4D53-810B-76B1C126F554}" type="presOf" srcId="{F20857E8-0BED-47A3-9C9A-CF2840797A8B}" destId="{DB6DEFED-9D11-47E1-A361-59C482AC1B1C}" srcOrd="0" destOrd="0" presId="urn:microsoft.com/office/officeart/2005/8/layout/default#10"/>
    <dgm:cxn modelId="{E84073AC-4C18-4824-BCAE-01ECC7AA05C8}" type="presOf" srcId="{A1552612-A2E7-4CF1-8B43-246FDECEA5DE}" destId="{C5686D98-7BFF-46FC-9169-49C49535CB1C}" srcOrd="0" destOrd="0" presId="urn:microsoft.com/office/officeart/2005/8/layout/default#10"/>
    <dgm:cxn modelId="{22DFCEBB-3529-46A5-9BC7-AA9AFA0FDEFA}" type="presParOf" srcId="{C5686D98-7BFF-46FC-9169-49C49535CB1C}" destId="{DB6DEFED-9D11-47E1-A361-59C482AC1B1C}" srcOrd="0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3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5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Мама купила по одинаковой цене 38 тетрадей в клетку и 14 тетрадей в линейку. За тетради в линейку она заплатила на 96 руб. меньше. Сколько мама заплатила за тетради в клетку и за тетради в линейку?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0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C77179-862F-4BF2-97ED-608B5718A7A9}" type="presOf" srcId="{F20857E8-0BED-47A3-9C9A-CF2840797A8B}" destId="{DB6DEFED-9D11-47E1-A361-59C482AC1B1C}" srcOrd="0" destOrd="0" presId="urn:microsoft.com/office/officeart/2005/8/layout/default#13"/>
    <dgm:cxn modelId="{7FE087ED-8F85-455D-924E-5C738E0A69F7}" type="presOf" srcId="{A1552612-A2E7-4CF1-8B43-246FDECEA5DE}" destId="{C5686D98-7BFF-46FC-9169-49C49535CB1C}" srcOrd="0" destOrd="0" presId="urn:microsoft.com/office/officeart/2005/8/layout/default#13"/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7C3CA321-EDA6-414C-AED2-6B816F196672}" type="presParOf" srcId="{C5686D98-7BFF-46FC-9169-49C49535CB1C}" destId="{DB6DEFED-9D11-47E1-A361-59C482AC1B1C}" srcOrd="0" destOrd="0" presId="urn:microsoft.com/office/officeart/2005/8/layout/default#1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6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В магазине купили 7 кг капусты и 9 кг картофеля по одинаковой цене. За картофель заплатили на 60 руб. больше, чем за капусту. Сколько стоила вся покупка?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1402" custLinFactNeighborX="179" custLinFactNeighborY="6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9612C5BF-45DC-44F4-A01B-800BC4D9C7DF}" type="presOf" srcId="{A1552612-A2E7-4CF1-8B43-246FDECEA5DE}" destId="{C5686D98-7BFF-46FC-9169-49C49535CB1C}" srcOrd="0" destOrd="0" presId="urn:microsoft.com/office/officeart/2005/8/layout/default#16"/>
    <dgm:cxn modelId="{099A9F34-91FA-47F5-896B-5312D31D53FC}" type="presOf" srcId="{F20857E8-0BED-47A3-9C9A-CF2840797A8B}" destId="{DB6DEFED-9D11-47E1-A361-59C482AC1B1C}" srcOrd="0" destOrd="0" presId="urn:microsoft.com/office/officeart/2005/8/layout/default#16"/>
    <dgm:cxn modelId="{947EE4D2-0087-4974-BFB0-1FD3AB5EAB53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7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В одном мотке 46 м провода. В другом мотке 27 м такого же провода. Второй моток на 608 руб. дешевле первого. Сколько стоит весь провод?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3573" custLinFactNeighborX="-14291" custLinFactNeighborY="1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6168403A-F4E2-44FD-B35B-A5A698590E23}" type="presOf" srcId="{A1552612-A2E7-4CF1-8B43-246FDECEA5DE}" destId="{C5686D98-7BFF-46FC-9169-49C49535CB1C}" srcOrd="0" destOrd="0" presId="urn:microsoft.com/office/officeart/2005/8/layout/default#16"/>
    <dgm:cxn modelId="{C94238B7-86A7-4928-ADD2-F0EEFCA65E67}" type="presOf" srcId="{F20857E8-0BED-47A3-9C9A-CF2840797A8B}" destId="{DB6DEFED-9D11-47E1-A361-59C482AC1B1C}" srcOrd="0" destOrd="0" presId="urn:microsoft.com/office/officeart/2005/8/layout/default#16"/>
    <dgm:cxn modelId="{B6B37141-BD07-4F2B-AA76-DA6CB844BE06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8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В магазин «Продукты» привезли одинаковое количество мешков с мукой и сахаром. Всего 420 кг. Один мешок сахара тяжелее 1 мешка с мукой на 5 кг, и все мешки с сахаром по весу на 60 кг больше, чем мешки с мукой. Сколько килограммов муки и сколько сахара привезли?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1402" custLinFactNeighborX="-17141" custLinFactNeighborY="-1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ABE14CEF-0ADD-401A-A005-6C759074688D}" type="presOf" srcId="{A1552612-A2E7-4CF1-8B43-246FDECEA5DE}" destId="{C5686D98-7BFF-46FC-9169-49C49535CB1C}" srcOrd="0" destOrd="0" presId="urn:microsoft.com/office/officeart/2005/8/layout/default#16"/>
    <dgm:cxn modelId="{46919CFC-4C1C-41A4-BFBA-FFC72AF2841E}" type="presOf" srcId="{F20857E8-0BED-47A3-9C9A-CF2840797A8B}" destId="{DB6DEFED-9D11-47E1-A361-59C482AC1B1C}" srcOrd="0" destOrd="0" presId="urn:microsoft.com/office/officeart/2005/8/layout/default#16"/>
    <dgm:cxn modelId="{6CA99BBB-5A5D-41B8-83F0-FE7624A01A02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1552612-A2E7-4CF1-8B43-246FDECEA5DE}" type="doc">
      <dgm:prSet loTypeId="urn:microsoft.com/office/officeart/2005/8/layout/default#16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857E8-0BED-47A3-9C9A-CF2840797A8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9</a:t>
          </a:r>
        </a:p>
        <a:p>
          <a:pPr algn="just"/>
          <a:r>
            <a:rPr lang="ru-RU" sz="2400" b="1" dirty="0" smtClean="0">
              <a:latin typeface="Arial" pitchFamily="34" charset="0"/>
              <a:cs typeface="Arial" pitchFamily="34" charset="0"/>
            </a:rPr>
            <a:t>Из города в деревню ведут две дороги. По одной дороге можно доехать за 2 часа. По другой за 6 ч с той же скоростью, так как она длиннее на 96 км. Чему равна длина каждой дороги?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FDE694C0-85B1-4D8F-B5C4-F598BD240266}" type="parTrans" cxnId="{0DFA7A79-ABEF-47BF-8699-E56999F52D0D}">
      <dgm:prSet/>
      <dgm:spPr/>
      <dgm:t>
        <a:bodyPr/>
        <a:lstStyle/>
        <a:p>
          <a:endParaRPr lang="ru-RU"/>
        </a:p>
      </dgm:t>
    </dgm:pt>
    <dgm:pt modelId="{FBDECC34-4B02-41BD-B0C1-0D16106B3276}" type="sibTrans" cxnId="{0DFA7A79-ABEF-47BF-8699-E56999F52D0D}">
      <dgm:prSet/>
      <dgm:spPr/>
      <dgm:t>
        <a:bodyPr/>
        <a:lstStyle/>
        <a:p>
          <a:endParaRPr lang="ru-RU"/>
        </a:p>
      </dgm:t>
    </dgm:pt>
    <dgm:pt modelId="{C5686D98-7BFF-46FC-9169-49C49535CB1C}" type="pres">
      <dgm:prSet presAssocID="{A1552612-A2E7-4CF1-8B43-246FDECEA5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6DEFED-9D11-47E1-A361-59C482AC1B1C}" type="pres">
      <dgm:prSet presAssocID="{F20857E8-0BED-47A3-9C9A-CF2840797A8B}" presName="node" presStyleLbl="node1" presStyleIdx="0" presStyleCnt="1" custScaleX="191760" custLinFactNeighborX="-14315" custLinFactNeighborY="-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FA7A79-ABEF-47BF-8699-E56999F52D0D}" srcId="{A1552612-A2E7-4CF1-8B43-246FDECEA5DE}" destId="{F20857E8-0BED-47A3-9C9A-CF2840797A8B}" srcOrd="0" destOrd="0" parTransId="{FDE694C0-85B1-4D8F-B5C4-F598BD240266}" sibTransId="{FBDECC34-4B02-41BD-B0C1-0D16106B3276}"/>
    <dgm:cxn modelId="{DBCF1C53-2844-4BE6-A19F-2404CF101B13}" type="presOf" srcId="{A1552612-A2E7-4CF1-8B43-246FDECEA5DE}" destId="{C5686D98-7BFF-46FC-9169-49C49535CB1C}" srcOrd="0" destOrd="0" presId="urn:microsoft.com/office/officeart/2005/8/layout/default#16"/>
    <dgm:cxn modelId="{6623E188-98E1-436A-9BF9-AD7474FCF017}" type="presOf" srcId="{F20857E8-0BED-47A3-9C9A-CF2840797A8B}" destId="{DB6DEFED-9D11-47E1-A361-59C482AC1B1C}" srcOrd="0" destOrd="0" presId="urn:microsoft.com/office/officeart/2005/8/layout/default#16"/>
    <dgm:cxn modelId="{A31F9584-E81F-4341-BC1D-F47B4C721349}" type="presParOf" srcId="{C5686D98-7BFF-46FC-9169-49C49535CB1C}" destId="{DB6DEFED-9D11-47E1-A361-59C482AC1B1C}" srcOrd="0" destOrd="0" presId="urn:microsoft.com/office/officeart/2005/8/layout/default#1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DEFED-9D11-47E1-A361-59C482AC1B1C}">
      <dsp:nvSpPr>
        <dsp:cNvPr id="0" name=""/>
        <dsp:cNvSpPr/>
      </dsp:nvSpPr>
      <dsp:spPr>
        <a:xfrm>
          <a:off x="6013" y="53374"/>
          <a:ext cx="8567194" cy="26491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1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По первой дороге мотоциклист преодолеет расстояние от одной деревни до другой за 2 часа. По второй дороге с той же скоростью – за 5 часов, так как вторая дорога длиннее на 75 км. Чему равна длина каждой дороги?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6013" y="53374"/>
        <a:ext cx="8567194" cy="26491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DEFED-9D11-47E1-A361-59C482AC1B1C}">
      <dsp:nvSpPr>
        <dsp:cNvPr id="0" name=""/>
        <dsp:cNvSpPr/>
      </dsp:nvSpPr>
      <dsp:spPr>
        <a:xfrm>
          <a:off x="9" y="161"/>
          <a:ext cx="8276076" cy="2293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2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Мама купила 12 кг малины и 9 кг вишни по одинаковой цене. За малину она заплатила на 120 руб. больше, чем за вишню. Сколько стоила вся покупка?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9" y="161"/>
        <a:ext cx="8276076" cy="229370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DEFED-9D11-47E1-A361-59C482AC1B1C}">
      <dsp:nvSpPr>
        <dsp:cNvPr id="0" name=""/>
        <dsp:cNvSpPr/>
      </dsp:nvSpPr>
      <dsp:spPr>
        <a:xfrm>
          <a:off x="0" y="0"/>
          <a:ext cx="8843695" cy="27826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3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Два велосипедиста выехали навстречу друг другу из разных посёлков с одинаковой скоростью и встретились через 3 часа после выезда второго велосипедиста. Первый велосипедист выехал на 2 часа раньше и проехал на 42 км больше. Определите расстояние между посёлками?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0" y="0"/>
        <a:ext cx="8843695" cy="27826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DEFED-9D11-47E1-A361-59C482AC1B1C}">
      <dsp:nvSpPr>
        <dsp:cNvPr id="0" name=""/>
        <dsp:cNvSpPr/>
      </dsp:nvSpPr>
      <dsp:spPr>
        <a:xfrm>
          <a:off x="13434" y="1644"/>
          <a:ext cx="8875083" cy="27540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4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Одна машина была в пути 6 ч, а другая 8 ч. Они ехали с одинаковой скоростью. Первая машина проехала на 180 км меньше, чем вторая. Сколько километров проехала каждая машина?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13434" y="1644"/>
        <a:ext cx="8875083" cy="27540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DEFED-9D11-47E1-A361-59C482AC1B1C}">
      <dsp:nvSpPr>
        <dsp:cNvPr id="0" name=""/>
        <dsp:cNvSpPr/>
      </dsp:nvSpPr>
      <dsp:spPr>
        <a:xfrm>
          <a:off x="0" y="1769"/>
          <a:ext cx="8709225" cy="27403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5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Мама купила по одинаковой цене 38 тетрадей в клетку и 14 тетрадей в линейку. За тетради в линейку она заплатила на 96 руб. меньше. Сколько мама заплатила за тетради в клетку и за тетради в линейку?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0" y="1769"/>
        <a:ext cx="8709225" cy="27403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DEFED-9D11-47E1-A361-59C482AC1B1C}">
      <dsp:nvSpPr>
        <dsp:cNvPr id="0" name=""/>
        <dsp:cNvSpPr/>
      </dsp:nvSpPr>
      <dsp:spPr>
        <a:xfrm>
          <a:off x="16725" y="9214"/>
          <a:ext cx="8938167" cy="28019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Задача 6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В магазине купили 7 кг капусты и 9 кг картофеля по одинаковой цене. За картофель заплатили на 60 руб. больше, чем за капусту. Сколько стоила вся покупка?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16725" y="9214"/>
        <a:ext cx="8938167" cy="28019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#1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default#25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default#26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#27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95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522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8513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021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8315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741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996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63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77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2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182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196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69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999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46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14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05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6.xml"/><Relationship Id="rId7" Type="http://schemas.openxmlformats.org/officeDocument/2006/relationships/slide" Target="slide2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7.xml"/><Relationship Id="rId7" Type="http://schemas.openxmlformats.org/officeDocument/2006/relationships/slide" Target="slide26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8.xml"/><Relationship Id="rId7" Type="http://schemas.openxmlformats.org/officeDocument/2006/relationships/slide" Target="slide26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image" Target="../media/image18.jpe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9.xml"/><Relationship Id="rId7" Type="http://schemas.openxmlformats.org/officeDocument/2006/relationships/slide" Target="slide26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10" Type="http://schemas.openxmlformats.org/officeDocument/2006/relationships/image" Target="../media/image20.jpe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0.xml"/><Relationship Id="rId7" Type="http://schemas.openxmlformats.org/officeDocument/2006/relationships/slide" Target="slide26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openxmlformats.org/officeDocument/2006/relationships/image" Target="../media/image22.jpeg"/><Relationship Id="rId5" Type="http://schemas.openxmlformats.org/officeDocument/2006/relationships/diagramColors" Target="../diagrams/colors10.xml"/><Relationship Id="rId10" Type="http://schemas.openxmlformats.org/officeDocument/2006/relationships/image" Target="../media/image21.jpeg"/><Relationship Id="rId4" Type="http://schemas.openxmlformats.org/officeDocument/2006/relationships/diagramQuickStyle" Target="../diagrams/quickStyle10.xml"/><Relationship Id="rId9" Type="http://schemas.openxmlformats.org/officeDocument/2006/relationships/slide" Target="slide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1.xml"/><Relationship Id="rId7" Type="http://schemas.openxmlformats.org/officeDocument/2006/relationships/slide" Target="slide26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openxmlformats.org/officeDocument/2006/relationships/slide" Target="slide17.xml"/><Relationship Id="rId5" Type="http://schemas.openxmlformats.org/officeDocument/2006/relationships/diagramColors" Target="../diagrams/colors11.xml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12.xml"/><Relationship Id="rId7" Type="http://schemas.openxmlformats.org/officeDocument/2006/relationships/slide" Target="slide27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11" Type="http://schemas.openxmlformats.org/officeDocument/2006/relationships/slide" Target="slide18.xml"/><Relationship Id="rId5" Type="http://schemas.openxmlformats.org/officeDocument/2006/relationships/diagramColors" Target="../diagrams/colors12.xml"/><Relationship Id="rId10" Type="http://schemas.openxmlformats.org/officeDocument/2006/relationships/image" Target="../media/image27.png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3.xml"/><Relationship Id="rId7" Type="http://schemas.openxmlformats.org/officeDocument/2006/relationships/slide" Target="slide26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29.png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4.xml"/><Relationship Id="rId7" Type="http://schemas.openxmlformats.org/officeDocument/2006/relationships/slide" Target="slide26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openxmlformats.org/officeDocument/2006/relationships/slide" Target="slide20.xml"/><Relationship Id="rId5" Type="http://schemas.openxmlformats.org/officeDocument/2006/relationships/diagramColors" Target="../diagrams/colors14.xml"/><Relationship Id="rId10" Type="http://schemas.openxmlformats.org/officeDocument/2006/relationships/image" Target="../media/image31.png"/><Relationship Id="rId4" Type="http://schemas.openxmlformats.org/officeDocument/2006/relationships/diagramQuickStyle" Target="../diagrams/quickStyle14.xml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15.xml"/><Relationship Id="rId7" Type="http://schemas.openxmlformats.org/officeDocument/2006/relationships/slide" Target="slide27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openxmlformats.org/officeDocument/2006/relationships/slide" Target="slide21.xml"/><Relationship Id="rId5" Type="http://schemas.openxmlformats.org/officeDocument/2006/relationships/diagramColors" Target="../diagrams/colors15.xml"/><Relationship Id="rId10" Type="http://schemas.openxmlformats.org/officeDocument/2006/relationships/image" Target="../media/image33.png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6.xml"/><Relationship Id="rId7" Type="http://schemas.openxmlformats.org/officeDocument/2006/relationships/slide" Target="slide2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openxmlformats.org/officeDocument/2006/relationships/slide" Target="slide22.xml"/><Relationship Id="rId5" Type="http://schemas.openxmlformats.org/officeDocument/2006/relationships/diagramColors" Target="../diagrams/colors16.xml"/><Relationship Id="rId10" Type="http://schemas.openxmlformats.org/officeDocument/2006/relationships/image" Target="../media/image35.pn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17.xml"/><Relationship Id="rId7" Type="http://schemas.openxmlformats.org/officeDocument/2006/relationships/slide" Target="slide2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openxmlformats.org/officeDocument/2006/relationships/slide" Target="slide23.xml"/><Relationship Id="rId5" Type="http://schemas.openxmlformats.org/officeDocument/2006/relationships/diagramColors" Target="../diagrams/colors17.xml"/><Relationship Id="rId10" Type="http://schemas.openxmlformats.org/officeDocument/2006/relationships/image" Target="../media/image37.png"/><Relationship Id="rId4" Type="http://schemas.openxmlformats.org/officeDocument/2006/relationships/diagramQuickStyle" Target="../diagrams/quickStyle17.xml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8.xml"/><Relationship Id="rId7" Type="http://schemas.openxmlformats.org/officeDocument/2006/relationships/slide" Target="slide26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openxmlformats.org/officeDocument/2006/relationships/slide" Target="slide24.xml"/><Relationship Id="rId5" Type="http://schemas.openxmlformats.org/officeDocument/2006/relationships/diagramColors" Target="../diagrams/colors18.xml"/><Relationship Id="rId10" Type="http://schemas.openxmlformats.org/officeDocument/2006/relationships/image" Target="../media/image39.png"/><Relationship Id="rId4" Type="http://schemas.openxmlformats.org/officeDocument/2006/relationships/diagramQuickStyle" Target="../diagrams/quickStyle18.xml"/><Relationship Id="rId9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9.xml"/><Relationship Id="rId7" Type="http://schemas.openxmlformats.org/officeDocument/2006/relationships/slide" Target="slide26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11" Type="http://schemas.openxmlformats.org/officeDocument/2006/relationships/slide" Target="slide25.xml"/><Relationship Id="rId5" Type="http://schemas.openxmlformats.org/officeDocument/2006/relationships/diagramColors" Target="../diagrams/colors19.xml"/><Relationship Id="rId10" Type="http://schemas.openxmlformats.org/officeDocument/2006/relationships/image" Target="../media/image41.png"/><Relationship Id="rId4" Type="http://schemas.openxmlformats.org/officeDocument/2006/relationships/diagramQuickStyle" Target="../diagrams/quickStyle19.xml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20.xml"/><Relationship Id="rId7" Type="http://schemas.openxmlformats.org/officeDocument/2006/relationships/slide" Target="slide26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openxmlformats.org/officeDocument/2006/relationships/slide" Target="slide28.xml"/><Relationship Id="rId5" Type="http://schemas.openxmlformats.org/officeDocument/2006/relationships/diagramColors" Target="../diagrams/colors20.xml"/><Relationship Id="rId10" Type="http://schemas.openxmlformats.org/officeDocument/2006/relationships/image" Target="../media/image43.png"/><Relationship Id="rId4" Type="http://schemas.openxmlformats.org/officeDocument/2006/relationships/diagramQuickStyle" Target="../diagrams/quickStyle20.xml"/><Relationship Id="rId9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image" Target="../media/image45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46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nachalo4ka.ru/detskie-kartinki-assorti-dlya-prezetatsiy/" TargetMode="External"/><Relationship Id="rId2" Type="http://schemas.openxmlformats.org/officeDocument/2006/relationships/hyperlink" Target="http://oprezi.ru/fl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urok.ru/itogoviy-testoviy-control-po-teme-okruzhnost-krug-dlya-klassa-1893159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.xml"/><Relationship Id="rId7" Type="http://schemas.openxmlformats.org/officeDocument/2006/relationships/slide" Target="slide26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2.xml"/><Relationship Id="rId7" Type="http://schemas.openxmlformats.org/officeDocument/2006/relationships/slide" Target="slide27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6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3.xml"/><Relationship Id="rId7" Type="http://schemas.openxmlformats.org/officeDocument/2006/relationships/slide" Target="slide26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8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4.xml"/><Relationship Id="rId7" Type="http://schemas.openxmlformats.org/officeDocument/2006/relationships/slide" Target="slide26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5.xml"/><Relationship Id="rId7" Type="http://schemas.openxmlformats.org/officeDocument/2006/relationships/slide" Target="slide2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84094"/>
            <a:ext cx="8564780" cy="3566742"/>
          </a:xfrm>
        </p:spPr>
        <p:txBody>
          <a:bodyPr anchor="t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общеобразовательное учреждение</a:t>
            </a:r>
            <a:b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Оссорская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средняя школа»</a:t>
            </a:r>
            <a:b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Задачи на нахождение неизвестного по двум разностям для 4 класса (тестовый итоговый контроль)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87353" y="4050832"/>
            <a:ext cx="3295490" cy="1411075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</a:t>
            </a:r>
          </a:p>
          <a:p>
            <a:pPr algn="just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Колегова </a:t>
            </a:r>
          </a:p>
          <a:p>
            <a:pPr algn="just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Виктория Витальевна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09153" y="5928233"/>
            <a:ext cx="4491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Оссора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2019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365691"/>
              </p:ext>
            </p:extLst>
          </p:nvPr>
        </p:nvGraphicFramePr>
        <p:xfrm>
          <a:off x="416859" y="349623"/>
          <a:ext cx="8954900" cy="2811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80579" y="339529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59548" y="3497352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480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280579" y="423378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637040" y="4335835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460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280579" y="507226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52538" y="5176617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490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280579" y="5910748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45528" y="6012801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840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E:\8 семестр\Яковлева\картинки для контроля\капуст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" y="3914776"/>
            <a:ext cx="2161259" cy="2047302"/>
          </a:xfrm>
          <a:prstGeom prst="rect">
            <a:avLst/>
          </a:prstGeom>
          <a:noFill/>
        </p:spPr>
      </p:pic>
      <p:pic>
        <p:nvPicPr>
          <p:cNvPr id="9219" name="Picture 3" descr="E:\8 семестр\Яковлева\картинки для контроля\картофель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88249" y="3963576"/>
            <a:ext cx="2471738" cy="2198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7730002"/>
              </p:ext>
            </p:extLst>
          </p:nvPr>
        </p:nvGraphicFramePr>
        <p:xfrm>
          <a:off x="457201" y="349624"/>
          <a:ext cx="8888278" cy="2757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47663" y="340624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26632" y="3508302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1472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247663" y="422874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604124" y="4371467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2336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247663" y="505124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120" y="5153298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864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247663" y="587374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12612" y="5975796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236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E:\8 семестр\Яковлева\картинки для контроля\getUserImage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28468" y="3922462"/>
            <a:ext cx="2307566" cy="2030658"/>
          </a:xfrm>
          <a:prstGeom prst="rect">
            <a:avLst/>
          </a:prstGeom>
          <a:noFill/>
        </p:spPr>
      </p:pic>
      <p:pic>
        <p:nvPicPr>
          <p:cNvPr id="13315" name="Picture 3" descr="E:\8 семестр\Яковлева\картинки для контроля\1998829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7191" y="4408097"/>
            <a:ext cx="1913700" cy="1129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090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622015"/>
              </p:ext>
            </p:extLst>
          </p:nvPr>
        </p:nvGraphicFramePr>
        <p:xfrm>
          <a:off x="484094" y="349623"/>
          <a:ext cx="8752895" cy="2743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61279" y="344280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0248" y="3586588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220 кг и 200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261279" y="4251701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7740" y="4353754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180 кг и 240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271608" y="506059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48736" y="5159316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360 кг и 160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271608" y="586949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36557" y="5971546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630 кг и 160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E:\8 семестр\Яковлева\картинки для контроля\мук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5302" y="3686175"/>
            <a:ext cx="2257423" cy="2257423"/>
          </a:xfrm>
          <a:prstGeom prst="rect">
            <a:avLst/>
          </a:prstGeom>
          <a:noFill/>
        </p:spPr>
      </p:pic>
      <p:pic>
        <p:nvPicPr>
          <p:cNvPr id="10243" name="Picture 3" descr="E:\8 семестр\Яковлева\картинки для контроля\сахар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0427" y="3732897"/>
            <a:ext cx="2185987" cy="2185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59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417743"/>
              </p:ext>
            </p:extLst>
          </p:nvPr>
        </p:nvGraphicFramePr>
        <p:xfrm>
          <a:off x="510989" y="416859"/>
          <a:ext cx="8763014" cy="2743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30186" y="3333140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09155" y="3435193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24 км и 120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230186" y="424885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86647" y="4350906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24 км и 144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251687" y="5164566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02145" y="5266619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44 км и 144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251687" y="608027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16636" y="6182332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48 км и 144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E:\8 семестр\Яковлева\картинки для контроля\две дороги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17494" y="4200525"/>
            <a:ext cx="2664618" cy="1776412"/>
          </a:xfrm>
          <a:prstGeom prst="rect">
            <a:avLst/>
          </a:prstGeom>
          <a:noFill/>
        </p:spPr>
      </p:pic>
      <p:pic>
        <p:nvPicPr>
          <p:cNvPr id="11267" name="Picture 3" descr="E:\8 семестр\Яковлева\картинки для контроля\город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9587" y="3982639"/>
            <a:ext cx="2462213" cy="1846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410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0873288"/>
              </p:ext>
            </p:extLst>
          </p:nvPr>
        </p:nvGraphicFramePr>
        <p:xfrm>
          <a:off x="537882" y="295835"/>
          <a:ext cx="8699107" cy="2797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14050" y="345733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24016" y="3559385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20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 и 40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214050" y="423093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45972" y="4332988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19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 и 39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214050" y="500628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17006" y="5112038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18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 и 38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245047" y="578163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09996" y="5883688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19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 и 38 </a:t>
            </a:r>
            <a:r>
              <a:rPr lang="ru-RU" b="1" dirty="0" err="1" smtClean="0">
                <a:solidFill>
                  <a:schemeClr val="bg1"/>
                </a:solidFill>
              </a:rPr>
              <a:t>ящ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hlinkClick r:id="rId9" action="ppaction://hlinksldjump"/>
          </p:cNvPr>
          <p:cNvSpPr/>
          <p:nvPr/>
        </p:nvSpPr>
        <p:spPr>
          <a:xfrm>
            <a:off x="9926595" y="5445210"/>
            <a:ext cx="1637876" cy="67320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E:\8 семестр\Яковлева\картинки для контроля\вишня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74567" y="4181216"/>
            <a:ext cx="2628978" cy="1747837"/>
          </a:xfrm>
          <a:prstGeom prst="rect">
            <a:avLst/>
          </a:prstGeom>
          <a:noFill/>
        </p:spPr>
      </p:pic>
      <p:pic>
        <p:nvPicPr>
          <p:cNvPr id="12291" name="Picture 3" descr="E:\8 семестр\Яковлева\картинки для контроля\черешня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5919" y="4123038"/>
            <a:ext cx="1809750" cy="1809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426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2541" y="2133601"/>
            <a:ext cx="5123935" cy="2183027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l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11611" y="2817342"/>
            <a:ext cx="37235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ВАРИАНТ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8196649" y="4514334"/>
            <a:ext cx="1252152" cy="128510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328455" y="4950940"/>
            <a:ext cx="100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СТАРТ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углом 7"/>
          <p:cNvSpPr/>
          <p:nvPr/>
        </p:nvSpPr>
        <p:spPr>
          <a:xfrm flipV="1">
            <a:off x="6787978" y="4580234"/>
            <a:ext cx="1178013" cy="873214"/>
          </a:xfrm>
          <a:prstGeom prst="bentArrow">
            <a:avLst>
              <a:gd name="adj1" fmla="val 23131"/>
              <a:gd name="adj2" fmla="val 25031"/>
              <a:gd name="adj3" fmla="val 22196"/>
              <a:gd name="adj4" fmla="val 4287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731" y="4250640"/>
            <a:ext cx="1773022" cy="1824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895427"/>
              </p:ext>
            </p:extLst>
          </p:nvPr>
        </p:nvGraphicFramePr>
        <p:xfrm>
          <a:off x="403413" y="295834"/>
          <a:ext cx="8579222" cy="2755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139105" y="3340862"/>
            <a:ext cx="3053166" cy="57343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139105" y="3442915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60 ящиков и 72 ящиков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139105" y="4123526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39105" y="4225356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70 ящиков и 82 ящиков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139105" y="4906190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39105" y="5008243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50 ящиков и 62 ящиков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139105" y="568885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139105" y="5789593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70 ящиков и 62 ящиков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4569" y="3500068"/>
            <a:ext cx="1638300" cy="2790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8947" y="3648349"/>
            <a:ext cx="2171700" cy="2105025"/>
          </a:xfrm>
          <a:prstGeom prst="rect">
            <a:avLst/>
          </a:prstGeom>
        </p:spPr>
      </p:pic>
      <p:sp>
        <p:nvSpPr>
          <p:cNvPr id="6" name="Овал 5">
            <a:hlinkClick r:id="rId11" action="ppaction://hlinksldjump"/>
          </p:cNvPr>
          <p:cNvSpPr/>
          <p:nvPr/>
        </p:nvSpPr>
        <p:spPr>
          <a:xfrm>
            <a:off x="10165976" y="5605093"/>
            <a:ext cx="806824" cy="82260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63020" y="239308"/>
          <a:ext cx="8276095" cy="2294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087168" y="279920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66137" y="2862257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645 руб. и 1075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087168" y="363858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80536" y="3737624"/>
            <a:ext cx="251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215 руб. и 645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087168" y="447795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342299" y="4596242"/>
            <a:ext cx="25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215 руб. и 1075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087168" y="531733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312827" y="5440169"/>
            <a:ext cx="2653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465 руб. и 1075 руб.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rcRect l="16615" r="13125" b="8547"/>
          <a:stretch>
            <a:fillRect/>
          </a:stretch>
        </p:blipFill>
        <p:spPr>
          <a:xfrm>
            <a:off x="427995" y="2888689"/>
            <a:ext cx="2177100" cy="32114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4313" y="3471670"/>
            <a:ext cx="2339423" cy="1729918"/>
          </a:xfrm>
          <a:prstGeom prst="rect">
            <a:avLst/>
          </a:prstGeom>
        </p:spPr>
      </p:pic>
      <p:sp>
        <p:nvSpPr>
          <p:cNvPr id="3" name="Овал 2">
            <a:hlinkClick r:id="rId11" action="ppaction://hlinksldjump"/>
          </p:cNvPr>
          <p:cNvSpPr/>
          <p:nvPr/>
        </p:nvSpPr>
        <p:spPr>
          <a:xfrm>
            <a:off x="10112188" y="5413646"/>
            <a:ext cx="900953" cy="820271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415093"/>
              </p:ext>
            </p:extLst>
          </p:nvPr>
        </p:nvGraphicFramePr>
        <p:xfrm>
          <a:off x="430307" y="309281"/>
          <a:ext cx="8843696" cy="2784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053306" y="342257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25438" y="3590798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920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053306" y="421002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409767" y="4393998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680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072223" y="499746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425265" y="5094147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6100 кг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046469" y="578491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537172" y="5886965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1600 кг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685" y="4245269"/>
            <a:ext cx="2122398" cy="12940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1176" y="4053716"/>
            <a:ext cx="2857500" cy="1600200"/>
          </a:xfrm>
          <a:prstGeom prst="rect">
            <a:avLst/>
          </a:prstGeom>
        </p:spPr>
      </p:pic>
      <p:sp>
        <p:nvSpPr>
          <p:cNvPr id="2" name="Овал 1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3698735"/>
              </p:ext>
            </p:extLst>
          </p:nvPr>
        </p:nvGraphicFramePr>
        <p:xfrm>
          <a:off x="497541" y="403411"/>
          <a:ext cx="8901953" cy="2757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584646" y="349761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06959" y="3599668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627990" y="430693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84451" y="4413805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627990" y="511625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015447" y="5224067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584646" y="592557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108437" y="6009524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руб.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89260" y="3725274"/>
            <a:ext cx="1952625" cy="2343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/>
          <a:srcRect l="33537" t="850" r="-932" b="-850"/>
          <a:stretch/>
        </p:blipFill>
        <p:spPr>
          <a:xfrm>
            <a:off x="375767" y="3878384"/>
            <a:ext cx="2209866" cy="1796411"/>
          </a:xfrm>
          <a:prstGeom prst="rect">
            <a:avLst/>
          </a:prstGeom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ИНСТРУКЦИЯ ПО ВЫПОЛНЕНИЮ ТЕСТА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677333" y="1903956"/>
            <a:ext cx="8729713" cy="4609577"/>
          </a:xfrm>
        </p:spPr>
        <p:txBody>
          <a:bodyPr>
            <a:noAutofit/>
          </a:bodyPr>
          <a:lstStyle/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Выберите один из двух предложенных вариантов.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Прочитайте условие задачи.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Решите задачу.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 предложенных вариантов ответа выберите тот, который, на ваш взгляд, является правильным.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Нажмите на поле выбранного ответа. Если вы ответили верно, переходите к следующему заданию. Если вы ответили не верно, перерешайте задачу.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Оцените свои возможности.</a:t>
            </a:r>
          </a:p>
          <a:p>
            <a:pPr marL="457200" indent="-457200" algn="just">
              <a:buClrTx/>
              <a:buSzPct val="100000"/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					Желаем успеха!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5347912"/>
              </p:ext>
            </p:extLst>
          </p:nvPr>
        </p:nvGraphicFramePr>
        <p:xfrm>
          <a:off x="564777" y="322729"/>
          <a:ext cx="8709226" cy="2743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445371" y="3415236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84377" y="3517289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 ч и 7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445371" y="4253460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761869" y="4355513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 ч и 9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445371" y="508689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17330" y="5188946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ч и 8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445371" y="5920326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935393" y="6022379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 ч и 6 ч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/>
          <a:srcRect l="7779"/>
          <a:stretch/>
        </p:blipFill>
        <p:spPr>
          <a:xfrm>
            <a:off x="622805" y="3875141"/>
            <a:ext cx="1976412" cy="2143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80320" y="3939247"/>
            <a:ext cx="2247900" cy="2028825"/>
          </a:xfrm>
          <a:prstGeom prst="rect">
            <a:avLst/>
          </a:prstGeom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365691"/>
              </p:ext>
            </p:extLst>
          </p:nvPr>
        </p:nvGraphicFramePr>
        <p:xfrm>
          <a:off x="416859" y="349623"/>
          <a:ext cx="8954900" cy="2811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778071" y="339529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57040" y="3497352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2778071" y="423378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34532" y="4335835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4</a:t>
            </a:r>
            <a:r>
              <a:rPr lang="ru-RU" b="1" dirty="0" smtClean="0">
                <a:solidFill>
                  <a:schemeClr val="bg1"/>
                </a:solidFill>
              </a:rPr>
              <a:t>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2778071" y="507226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50030" y="5176617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2778071" y="5910748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243020" y="6012801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 ч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/>
          <a:srcRect l="8344"/>
          <a:stretch/>
        </p:blipFill>
        <p:spPr>
          <a:xfrm>
            <a:off x="430306" y="4035150"/>
            <a:ext cx="2400803" cy="1743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3568" y="3979355"/>
            <a:ext cx="3300860" cy="1854664"/>
          </a:xfrm>
          <a:prstGeom prst="rect">
            <a:avLst/>
          </a:prstGeom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7730002"/>
              </p:ext>
            </p:extLst>
          </p:nvPr>
        </p:nvGraphicFramePr>
        <p:xfrm>
          <a:off x="457201" y="349624"/>
          <a:ext cx="8888278" cy="2757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72376" y="3439200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51345" y="3541253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12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272376" y="4261698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628837" y="4404418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18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272376" y="5084196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9833" y="5186249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24 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272376" y="590669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37325" y="6008747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21 ч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8988" y="4055604"/>
            <a:ext cx="2552700" cy="1790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3032" y="3524778"/>
            <a:ext cx="1619250" cy="2819400"/>
          </a:xfrm>
          <a:prstGeom prst="rect">
            <a:avLst/>
          </a:prstGeom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0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622015"/>
              </p:ext>
            </p:extLst>
          </p:nvPr>
        </p:nvGraphicFramePr>
        <p:xfrm>
          <a:off x="484094" y="349623"/>
          <a:ext cx="8752895" cy="2743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244803" y="3418091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23772" y="3561874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420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244803" y="422698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1264" y="4329040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270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255132" y="503588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632260" y="5134602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360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255132" y="584477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20081" y="5946832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630 руб.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/>
          <a:srcRect l="18611"/>
          <a:stretch/>
        </p:blipFill>
        <p:spPr>
          <a:xfrm>
            <a:off x="376517" y="4016243"/>
            <a:ext cx="2188457" cy="1711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1596" y="3719182"/>
            <a:ext cx="1971675" cy="2324100"/>
          </a:xfrm>
          <a:prstGeom prst="rect">
            <a:avLst/>
          </a:prstGeom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9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417743"/>
              </p:ext>
            </p:extLst>
          </p:nvPr>
        </p:nvGraphicFramePr>
        <p:xfrm>
          <a:off x="510989" y="416859"/>
          <a:ext cx="8763014" cy="2743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450676" y="334305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29645" y="3445105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25 пакетов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450676" y="425876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807137" y="4360818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29 пакетов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3472177" y="5174478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22635" y="5276531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27 пакетов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472177" y="6090191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937126" y="6192244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26 пакетов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4398" y="3882766"/>
            <a:ext cx="1847850" cy="2476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02185" y="3775674"/>
            <a:ext cx="1800225" cy="2543175"/>
          </a:xfrm>
          <a:prstGeom prst="rect">
            <a:avLst/>
          </a:prstGeom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10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0873288"/>
              </p:ext>
            </p:extLst>
          </p:nvPr>
        </p:nvGraphicFramePr>
        <p:xfrm>
          <a:off x="537882" y="295835"/>
          <a:ext cx="8699107" cy="2797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349588" y="3512810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59554" y="3614863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499 т и 233 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349588" y="428641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681510" y="4388466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129 т и 73 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349588" y="506176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752544" y="5167516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429 т и 273 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380585" y="5837113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45534" y="5939166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429 т и 237 т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7421" y="4091490"/>
            <a:ext cx="1850473" cy="15483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66482" y="4221492"/>
            <a:ext cx="2469169" cy="1382735"/>
          </a:xfrm>
          <a:prstGeom prst="rect">
            <a:avLst/>
          </a:prstGeom>
        </p:spPr>
      </p:pic>
      <p:sp>
        <p:nvSpPr>
          <p:cNvPr id="3" name="Прямоугольник 2">
            <a:hlinkClick r:id="rId11" action="ppaction://hlinksldjump"/>
          </p:cNvPr>
          <p:cNvSpPr/>
          <p:nvPr/>
        </p:nvSpPr>
        <p:spPr>
          <a:xfrm>
            <a:off x="9852453" y="5436972"/>
            <a:ext cx="1712017" cy="681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26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75130"/>
            <a:ext cx="8596668" cy="1320800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hlinkClick r:id="rId2" action="ppaction://hlinksldjump"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5367490"/>
              </p:ext>
            </p:extLst>
          </p:nvPr>
        </p:nvGraphicFramePr>
        <p:xfrm>
          <a:off x="-115513" y="2227824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3212" y="2427755"/>
            <a:ext cx="2797127" cy="293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6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328736"/>
              </p:ext>
            </p:extLst>
          </p:nvPr>
        </p:nvGraphicFramePr>
        <p:xfrm>
          <a:off x="-209643" y="2120247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3272" y="2465013"/>
            <a:ext cx="3030352" cy="30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8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5740007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9555" y="609600"/>
            <a:ext cx="3008894" cy="401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БИБЛИОГРАФИЧЕСКИЙ СПИСОК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Математика: итоговая аттестация. 4 класс: текстовые задачи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М. В. Буряк, С. А. Шейкина. – Ростов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Д: Феникс, 2016. – 42 с.</a:t>
            </a: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Фоны и изображения для презентаций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|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Всё о </a:t>
            </a:r>
            <a:r>
              <a:rPr lang="en-US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Prezi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-презентациях –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oPrezi.ru [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Режим доступа: </a:t>
            </a:r>
            <a:r>
              <a:rPr lang="ru-RU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oprezi.ru/fl.html</a:t>
            </a:r>
            <a:endParaRPr lang="en-US" dirty="0" smtClean="0"/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Детские картинки – ассорти, для презентаций.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|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Началочка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Режим доступа: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http://nachalo4ka.ru/detskie-kartinki-assorti-dlya-prezetatsiy/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Яковлева Т. П. Презентация итогового тестового контроля  по теме «Окружность. Круг» для 6 класса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]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Режим доступа: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4"/>
              </a:rPr>
              <a:t>https://infourok.ru/itogoviy-testoviy-control-po-teme-okruzhnost-krug-dlya-klassa-1893159.html</a:t>
            </a:r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06163" y="1746423"/>
            <a:ext cx="3426941" cy="142514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" action="ppaction://hlinkshowjump?jump=nextslide"/>
          </p:cNvPr>
          <p:cNvSpPr txBox="1"/>
          <p:nvPr/>
        </p:nvSpPr>
        <p:spPr>
          <a:xfrm>
            <a:off x="1079157" y="2232454"/>
            <a:ext cx="3023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ВАРИАНТ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5424616" y="1791731"/>
            <a:ext cx="3426941" cy="142514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688227" y="2236574"/>
            <a:ext cx="3023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ВАРИАНТ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Program Files (x86)\Microsoft Office\MEDIA\CAGCAT10\j0297707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82747" y="3815398"/>
            <a:ext cx="1479499" cy="182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8444" y="1845276"/>
            <a:ext cx="5123935" cy="2183027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l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28086" y="2693774"/>
            <a:ext cx="37235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ВАРИАНТ</a:t>
            </a:r>
            <a:endParaRPr lang="ru-RU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8064842" y="4324864"/>
            <a:ext cx="1252152" cy="128510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196649" y="4794421"/>
            <a:ext cx="100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СТАРТ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углом 7"/>
          <p:cNvSpPr/>
          <p:nvPr/>
        </p:nvSpPr>
        <p:spPr>
          <a:xfrm flipV="1">
            <a:off x="6573794" y="4201295"/>
            <a:ext cx="1210963" cy="1112110"/>
          </a:xfrm>
          <a:prstGeom prst="bentArrow">
            <a:avLst>
              <a:gd name="adj1" fmla="val 23131"/>
              <a:gd name="adj2" fmla="val 25031"/>
              <a:gd name="adj3" fmla="val 22196"/>
              <a:gd name="adj4" fmla="val 42874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97" y="4293474"/>
            <a:ext cx="1795882" cy="183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1895427"/>
              </p:ext>
            </p:extLst>
          </p:nvPr>
        </p:nvGraphicFramePr>
        <p:xfrm>
          <a:off x="403413" y="295834"/>
          <a:ext cx="8579222" cy="2755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430650" y="3324386"/>
            <a:ext cx="3053166" cy="57343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30650" y="3426439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50 км и 75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2430650" y="4107050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430650" y="4208880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50 км и 125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2430650" y="488971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30650" y="4991767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25 км и 50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2430650" y="5672378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30650" y="5773117"/>
            <a:ext cx="3053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20 км и 125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10165976" y="5605093"/>
            <a:ext cx="806824" cy="82260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E:\8 семестр\Яковлева\картинки для контроля\велосипедист2.jpg"/>
          <p:cNvPicPr>
            <a:picLocks noChangeAspect="1" noChangeArrowheads="1"/>
          </p:cNvPicPr>
          <p:nvPr/>
        </p:nvPicPr>
        <p:blipFill>
          <a:blip r:embed="rId9"/>
          <a:srcRect r="38697"/>
          <a:stretch>
            <a:fillRect/>
          </a:stretch>
        </p:blipFill>
        <p:spPr bwMode="auto">
          <a:xfrm>
            <a:off x="452676" y="3529011"/>
            <a:ext cx="1833325" cy="2543175"/>
          </a:xfrm>
          <a:prstGeom prst="rect">
            <a:avLst/>
          </a:prstGeom>
          <a:noFill/>
        </p:spPr>
      </p:pic>
      <p:pic>
        <p:nvPicPr>
          <p:cNvPr id="4099" name="Picture 3" descr="E:\8 семестр\Яковлева\картинки для контроля\две дороги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25630" y="3686174"/>
            <a:ext cx="3110577" cy="2071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63020" y="239308"/>
          <a:ext cx="8276095" cy="2294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087168" y="279920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66137" y="2862257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840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087168" y="363858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80536" y="3737624"/>
            <a:ext cx="251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480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087168" y="4477959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342299" y="4596242"/>
            <a:ext cx="259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360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3087168" y="5317334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312827" y="5440169"/>
            <a:ext cx="2653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440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вал 2">
            <a:hlinkClick r:id="" action="ppaction://hlinkshowjump?jump=nextslide"/>
          </p:cNvPr>
          <p:cNvSpPr/>
          <p:nvPr/>
        </p:nvSpPr>
        <p:spPr>
          <a:xfrm>
            <a:off x="10112188" y="5413646"/>
            <a:ext cx="900953" cy="820271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E:\8 семестр\Яковлева\картинки для контроля\малин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7214" y="3257550"/>
            <a:ext cx="2243914" cy="2252661"/>
          </a:xfrm>
          <a:prstGeom prst="rect">
            <a:avLst/>
          </a:prstGeom>
          <a:noFill/>
        </p:spPr>
      </p:pic>
      <p:pic>
        <p:nvPicPr>
          <p:cNvPr id="5123" name="Picture 3" descr="E:\8 семестр\Яковлева\картинки для контроля\вишня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18886" y="3443288"/>
            <a:ext cx="3040378" cy="1900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415093"/>
              </p:ext>
            </p:extLst>
          </p:nvPr>
        </p:nvGraphicFramePr>
        <p:xfrm>
          <a:off x="430307" y="309281"/>
          <a:ext cx="8843696" cy="2784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361195" y="335500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49803" y="3449083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63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361195" y="414244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734132" y="4260520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105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380112" y="4929892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733154" y="5026572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168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354358" y="5717337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45061" y="5819390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186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Овал 1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E:\8 семестр\Яковлева\картинки для контроля\мотоциклист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" y="4129088"/>
            <a:ext cx="2336800" cy="1314450"/>
          </a:xfrm>
          <a:prstGeom prst="rect">
            <a:avLst/>
          </a:prstGeom>
          <a:noFill/>
        </p:spPr>
      </p:pic>
      <p:pic>
        <p:nvPicPr>
          <p:cNvPr id="6147" name="Picture 3" descr="E:\8 семестр\Яковлева\картинки для контроля\велосипедист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14293" y="4043363"/>
            <a:ext cx="2674593" cy="152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3698735"/>
              </p:ext>
            </p:extLst>
          </p:nvPr>
        </p:nvGraphicFramePr>
        <p:xfrm>
          <a:off x="497541" y="403411"/>
          <a:ext cx="8901953" cy="2757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337510" y="342347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59823" y="3525528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720 км и 180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380854" y="423279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737315" y="4339665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90 км и 540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380854" y="504211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768311" y="5149927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540 км и 720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337510" y="585143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61301" y="5935384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450 км и 720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E:\8 семестр\Яковлева\картинки для контроля\авто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2721" y="4371284"/>
            <a:ext cx="2174874" cy="1223367"/>
          </a:xfrm>
          <a:prstGeom prst="rect">
            <a:avLst/>
          </a:prstGeom>
          <a:noFill/>
        </p:spPr>
      </p:pic>
      <p:pic>
        <p:nvPicPr>
          <p:cNvPr id="7171" name="Picture 3" descr="E:\8 семестр\Яковлева\картинки для контроля\авто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25307" y="4446630"/>
            <a:ext cx="2543175" cy="1430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5347912"/>
              </p:ext>
            </p:extLst>
          </p:nvPr>
        </p:nvGraphicFramePr>
        <p:xfrm>
          <a:off x="564777" y="322729"/>
          <a:ext cx="8709226" cy="2743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527749" y="3357571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66755" y="3459624"/>
            <a:ext cx="249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56 руб. и 96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3527749" y="4195795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844247" y="4297848"/>
            <a:ext cx="23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56 руб. и 24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3527749" y="5029228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99708" y="5131281"/>
            <a:ext cx="2309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152 руб. и 56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527749" y="5862661"/>
            <a:ext cx="3053166" cy="5734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017771" y="5964714"/>
            <a:ext cx="212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52 руб. и 56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Овал 14">
            <a:hlinkClick r:id="" action="ppaction://hlinkshowjump?jump=nextslide"/>
          </p:cNvPr>
          <p:cNvSpPr/>
          <p:nvPr/>
        </p:nvSpPr>
        <p:spPr>
          <a:xfrm>
            <a:off x="10300447" y="5438766"/>
            <a:ext cx="968188" cy="89487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E:\8 семестр\Яковлева\картинки для контроля\тетрадь в клетку.jpg"/>
          <p:cNvPicPr>
            <a:picLocks noChangeAspect="1" noChangeArrowheads="1"/>
          </p:cNvPicPr>
          <p:nvPr/>
        </p:nvPicPr>
        <p:blipFill>
          <a:blip r:embed="rId9"/>
          <a:srcRect l="25768" r="26152" b="7263"/>
          <a:stretch>
            <a:fillRect/>
          </a:stretch>
        </p:blipFill>
        <p:spPr bwMode="auto">
          <a:xfrm>
            <a:off x="662303" y="4000500"/>
            <a:ext cx="1909447" cy="2071688"/>
          </a:xfrm>
          <a:prstGeom prst="rect">
            <a:avLst/>
          </a:prstGeom>
          <a:noFill/>
        </p:spPr>
      </p:pic>
      <p:pic>
        <p:nvPicPr>
          <p:cNvPr id="8195" name="Picture 3" descr="E:\8 семестр\Яковлева\картинки для контроля\тетрадь в линейку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09721" y="4020322"/>
            <a:ext cx="1836134" cy="211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492</TotalTime>
  <Words>1348</Words>
  <Application>Microsoft Office PowerPoint</Application>
  <PresentationFormat>Произвольный</PresentationFormat>
  <Paragraphs>149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Грань</vt:lpstr>
      <vt:lpstr>Муниципальное бюджетное общеобразовательное учреждение «Оссорская средняя школа»    Задачи на нахождение неизвестного по двум разностям для 4 класса (тестовый итоговый контроль)</vt:lpstr>
      <vt:lpstr>ИНСТРУКЦИЯ ПО ВЫПОЛНЕНИЮ ТЕСТА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БИБЛИОГРАФИЧЕСКИЙ СПИСОК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государственное бюджетное образовательное учреждение высшего образования «Камчатский Государственный Университет имени Витуса Беринга»     ЛИНЕЙНОЕ УРАВНЕНИЕ С ОДНОЙ ПЕРЕМЕННОЙ</dc:title>
  <dc:creator>777</dc:creator>
  <cp:lastModifiedBy>Vik</cp:lastModifiedBy>
  <cp:revision>156</cp:revision>
  <dcterms:created xsi:type="dcterms:W3CDTF">2017-06-25T16:06:28Z</dcterms:created>
  <dcterms:modified xsi:type="dcterms:W3CDTF">2019-10-31T23:51:13Z</dcterms:modified>
</cp:coreProperties>
</file>