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8" r:id="rId1"/>
    <p:sldMasterId id="2147483822" r:id="rId2"/>
    <p:sldMasterId id="2147483899" r:id="rId3"/>
  </p:sldMasterIdLst>
  <p:sldIdLst>
    <p:sldId id="256" r:id="rId4"/>
    <p:sldId id="272" r:id="rId5"/>
    <p:sldId id="273" r:id="rId6"/>
    <p:sldId id="269" r:id="rId7"/>
    <p:sldId id="262" r:id="rId8"/>
    <p:sldId id="265" r:id="rId9"/>
    <p:sldId id="263" r:id="rId10"/>
    <p:sldId id="266" r:id="rId11"/>
    <p:sldId id="274" r:id="rId12"/>
    <p:sldId id="276" r:id="rId13"/>
    <p:sldId id="270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6600"/>
    <a:srgbClr val="FF0066"/>
    <a:srgbClr val="FF99FF"/>
    <a:srgbClr val="6600CC"/>
    <a:srgbClr val="008080"/>
    <a:srgbClr val="003366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6E2FC-609F-4457-9CE3-4B77A40AB0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88D79F-2BE3-46F1-8DF9-A73D0A5F9F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hecke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94ECB-5FC3-4C01-8C65-11F5BC6D85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hecke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E3350-3A00-4A59-A9AE-3A41260466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48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F34D2-86A3-48E9-87E9-48BBC8DEEF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D6E82-2287-4E94-9104-3C65403CD7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910DA-6352-4DD5-AACF-8D8E79DCE5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9C756-9815-4B0B-BB35-871D622684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C92729-CA25-456B-82D5-A974487AB7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1C438-25A4-4BA1-A698-C625AC05C6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C6A30-BFC2-4BFA-ABEF-F76A95152B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3EA21-9F3A-4F82-BDD8-14E6B434DC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hecker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B831F-7899-47A0-A939-79BA2AF74E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10B5F-A01C-4474-A95E-69F520F61F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8FEC1-9AE5-40D1-B422-5531D178C5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89EFB-1D45-4CA1-9D11-86514A103B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26787F-8241-4E69-AEF8-E24F21536B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64521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4522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CFE8996-28A5-4A46-9E74-E281C23B457A}" type="datetimeFigureOut">
              <a:rPr lang="ru-RU"/>
              <a:pPr>
                <a:defRPr/>
              </a:pPr>
              <a:t>05.02.2020</a:t>
            </a:fld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F72587-C248-4250-BC91-5997044EB9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AFDB8-AC3F-4F78-8C0C-1357FA2BB264}" type="datetimeFigureOut">
              <a:rPr lang="ru-RU"/>
              <a:pPr>
                <a:defRPr/>
              </a:pPr>
              <a:t>05.02.2020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31B47-7BD0-49BE-89D8-080C6AC2D2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8CDEA8-E3FE-42D9-9974-856B1CDDC414}" type="datetimeFigureOut">
              <a:rPr lang="ru-RU"/>
              <a:pPr>
                <a:defRPr/>
              </a:pPr>
              <a:t>05.02.2020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71FF5-9D3E-41F3-A74C-415F5A4E9D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651D7-6257-4105-BB7A-4C25ED89141A}" type="datetimeFigureOut">
              <a:rPr lang="ru-RU"/>
              <a:pPr>
                <a:defRPr/>
              </a:pPr>
              <a:t>05.02.2020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8A97A6-00F6-4C4D-AE55-D51320DBB3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F2540-C9ED-4DAD-8489-7EAA048D1B77}" type="datetimeFigureOut">
              <a:rPr lang="ru-RU"/>
              <a:pPr>
                <a:defRPr/>
              </a:pPr>
              <a:t>05.02.2020</a:t>
            </a:fld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A14B7-6261-4246-9150-BD2D01C881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3B24-3046-406A-9627-2930CE91EA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hecker dir="vert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840DD-A509-4912-A9F9-3657A086DA87}" type="datetimeFigureOut">
              <a:rPr lang="ru-RU"/>
              <a:pPr>
                <a:defRPr/>
              </a:pPr>
              <a:t>05.02.2020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CE6E42-4634-4131-811F-3960B92964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AA84C-06DD-4E48-8876-D90F59452CC0}" type="datetimeFigureOut">
              <a:rPr lang="ru-RU"/>
              <a:pPr>
                <a:defRPr/>
              </a:pPr>
              <a:t>05.02.2020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6FEED-CA8F-4C1E-B43A-033C960FB8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B43C7-2B11-405F-A0E8-E3D373E8D0AB}" type="datetimeFigureOut">
              <a:rPr lang="ru-RU"/>
              <a:pPr>
                <a:defRPr/>
              </a:pPr>
              <a:t>05.02.2020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F63B8-4823-451A-B286-52DE4B5EA4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7221AB-5856-4DC2-8F16-6ED91F26C4B8}" type="datetimeFigureOut">
              <a:rPr lang="ru-RU"/>
              <a:pPr>
                <a:defRPr/>
              </a:pPr>
              <a:t>05.02.2020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F05E67-1356-4DE8-B4FE-44878B1D7A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182C1-39E4-4284-9437-6F352F7DCAF4}" type="datetimeFigureOut">
              <a:rPr lang="ru-RU"/>
              <a:pPr>
                <a:defRPr/>
              </a:pPr>
              <a:t>05.02.2020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02BD33-A48D-42D8-B3E2-B4678D4AEF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6286A-CC9B-44D4-B52E-BDAD858C36D1}" type="datetimeFigureOut">
              <a:rPr lang="ru-RU"/>
              <a:pPr>
                <a:defRPr/>
              </a:pPr>
              <a:t>05.02.2020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78273-095C-49DE-8190-E3EEBE2FF9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C66CE-DF99-4578-AF16-F00C622DF1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hecke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74B02-1B57-4C4A-9DB7-6A2DB9B677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hecke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FDFB5D-C8C7-4FC8-B142-0277609485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hecke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3E61BE-EF2D-4463-B3FC-379A72C83C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hecke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A34906-4348-45FC-AAFB-9608167116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hecke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B86520-4F44-4D2F-9B73-FF2AB5C030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ags" Target="../tags/tag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5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6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B93B23E-B80F-4EDF-832B-8169AE49B9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  <p:sldLayoutId id="2147483971" r:id="rId12"/>
    <p:sldLayoutId id="2147483972" r:id="rId13"/>
  </p:sldLayoutIdLst>
  <p:transition spd="med">
    <p:checker dir="vert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248C114-D85D-426E-9E07-6EFD0A070E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63491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492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493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495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496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497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498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6349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8E854CD9-1F68-4EC7-BB49-6A0DADDE6E50}" type="datetimeFigureOut">
              <a:rPr lang="ru-RU"/>
              <a:pPr>
                <a:defRPr/>
              </a:pPr>
              <a:t>05.02.2020</a:t>
            </a:fld>
            <a:endParaRPr lang="ru-RU"/>
          </a:p>
        </p:txBody>
      </p:sp>
      <p:sp>
        <p:nvSpPr>
          <p:cNvPr id="6350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350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297E8A79-C046-4963-9C9F-C53D0AB871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3502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3503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74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</p:sldLayoutIdLst>
  <p:transition spd="med">
    <p:checker dir="vert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21.gif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hqoboi.com/img/food/food18.jpg" TargetMode="External"/><Relationship Id="rId3" Type="http://schemas.openxmlformats.org/officeDocument/2006/relationships/hyperlink" Target="http://go.mail.ru/search_images?q=%D0%B1%D1%83%D1%80%D0%B0%D1%82%D0%B8%D0%BD%D0%BE%20%D1%80%D0%B8%D1%81%D1%83%D0%BD%D0%BE%D0%BA&amp;fr=web&amp;rch=l&amp;jsa=1#w=1672&amp;h=1134&amp;s=657104&amp;pic=http%3A%2F%2Fjabx.narod.ru%2Fimages%2Fclipart%2Fmulti%2Fburatino2.png&amp;page=http%3A%2F%2Fopisaniee.ru%2F%25D0%25BE%25D0%25BF%25D0%25B8%25D1%2581%25D0%25B0%25D0%25BD%25D0%25B8%25D0%25B5-%25D1%2581%25D0%25BA%25D0%25B0%25D0%25B7%25D" TargetMode="External"/><Relationship Id="rId7" Type="http://schemas.openxmlformats.org/officeDocument/2006/relationships/hyperlink" Target="http://go.mail.ru/search_images?q=%D1%84%D0%BE%D1%82%D0%BE+%D1%8F%D0%B1%D0%BB%D0%BE%D0%BA%D0%B8+#w=360&amp;h=360&amp;s=10820&amp;pic=http%3A%2F%2Fotvetin.ru%2Fuploads%2Fposts%2F2009-10%2F1255461702_green_apple.jpg&amp;page=http%3A%2F%2Fotvetin.ru%2Fzdorovkrasiv%2F2750-chem-polezna-yablochnaya-kozhura.html&amp;pretty=http%3A%2F%2Fotvetin.ru&amp;descr=%D0%A7%D0%B5%D0%BC%20%D0" TargetMode="External"/><Relationship Id="rId2" Type="http://schemas.openxmlformats.org/officeDocument/2006/relationships/hyperlink" Target="http://go.mail.ru/search_images?q=%D1%84%D0%BE%D1%82%D0%BE+%D0%BA%D0%BE%D0%BD%D1%84%D0%B5%D1%82%D0%B0#w=940&amp;h=627&amp;s=33510&amp;pic=http%3A%2F%2F900igr.net%2Fdetskie_prezentatsii%2Fbiologija.eda%2Feda_5.files%2Fslide0016_image016.jpg&amp;page=http%3A%2F%2F900igr.net%2Fdetskie_prezentatsii%2Fbiologija.eda%2Feda_5.files%2F016_Konfety.html&amp;pretty=http%3A%2F%2F900igr.n" TargetMode="External"/><Relationship Id="rId1" Type="http://schemas.openxmlformats.org/officeDocument/2006/relationships/slideLayout" Target="../slideLayouts/slideLayout31.xml"/><Relationship Id="rId6" Type="http://schemas.openxmlformats.org/officeDocument/2006/relationships/hyperlink" Target="http://www.hqoboi.com/img/food/yagody_foto_041.jpg" TargetMode="External"/><Relationship Id="rId5" Type="http://schemas.openxmlformats.org/officeDocument/2006/relationships/hyperlink" Target="http://www.hqoboi.com/img/food/pomidory_02.jpg" TargetMode="External"/><Relationship Id="rId4" Type="http://schemas.openxmlformats.org/officeDocument/2006/relationships/hyperlink" Target="http://go.mail.ru/search_images?q=%D1%84%D0%BE%D1%82%D0%BE+%D0%BA%D0%BE%D0%BD%D1%84%D0%B5%D1%82%D0%B0#w=312&amp;h=327&amp;s=15483&amp;pic=http%3A%2F%2Fwww.beenergy.ru%2Fuploads%2Fposts%2F2010-01%2F1264329503_3325.jpg&amp;page=http%3A%2F%2Fbeenergy.ru%2Fcookery%2Fcook6%2F56158-konfety-mishka-kosolapyjj.html&amp;pretty=http%3A%2F%2Fbeenergy.ru&amp;descr=%3Cb%3E%D0%9A%D0%BE%D0%BD%D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5.jpeg"/><Relationship Id="rId5" Type="http://schemas.openxmlformats.org/officeDocument/2006/relationships/image" Target="../media/image3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31.xml"/><Relationship Id="rId1" Type="http://schemas.openxmlformats.org/officeDocument/2006/relationships/video" Target="file:///C:\Users\user\Desktop\LesnayaEN_Delenie%20s%20ostatkom\&#1069;&#1054;&#1056;\&#1060;&#1080;&#1079;&#1084;&#1080;&#1085;&#1091;&#1090;&#1082;&#1072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457200" y="2971800"/>
            <a:ext cx="8153400" cy="9366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5400" dirty="0" smtClean="0">
                <a:solidFill>
                  <a:srgbClr val="FFFF00"/>
                </a:solidFill>
                <a:latin typeface="Tahoma" pitchFamily="34" charset="0"/>
              </a:rPr>
              <a:t>«Деление с остатком»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905000" y="4267200"/>
            <a:ext cx="6227763" cy="1058863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Математика 3 класс</a:t>
            </a:r>
          </a:p>
        </p:txBody>
      </p:sp>
      <p:sp>
        <p:nvSpPr>
          <p:cNvPr id="9220" name="Скругленный прямоугольник 3" descr="Папирус"/>
          <p:cNvSpPr>
            <a:spLocks noChangeArrowheads="1"/>
          </p:cNvSpPr>
          <p:nvPr/>
        </p:nvSpPr>
        <p:spPr bwMode="auto">
          <a:xfrm>
            <a:off x="5105400" y="762000"/>
            <a:ext cx="3457575" cy="1143000"/>
          </a:xfrm>
          <a:prstGeom prst="roundRect">
            <a:avLst>
              <a:gd name="adj" fmla="val 16667"/>
            </a:avLst>
          </a:prstGeom>
          <a:solidFill>
            <a:schemeClr val="accent1">
              <a:alpha val="50195"/>
            </a:schemeClr>
          </a:solidFill>
          <a:ln w="38100" cmpd="dbl" algn="ctr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pPr marL="342900" indent="-342900">
              <a:buFontTx/>
              <a:buAutoNum type="arabicParenR"/>
            </a:pPr>
            <a:r>
              <a:rPr lang="ru-RU" sz="2800" b="1">
                <a:solidFill>
                  <a:srgbClr val="FFFF00"/>
                </a:solidFill>
              </a:rPr>
              <a:t>12 : 5 = ?</a:t>
            </a:r>
          </a:p>
          <a:p>
            <a:pPr marL="342900" indent="-342900">
              <a:buFontTx/>
              <a:buAutoNum type="arabicParenR"/>
            </a:pPr>
            <a:r>
              <a:rPr lang="ru-RU" sz="2800" b="1">
                <a:solidFill>
                  <a:srgbClr val="FFFF00"/>
                </a:solidFill>
              </a:rPr>
              <a:t>12 : 5 = 2 (ост.2)</a:t>
            </a:r>
          </a:p>
        </p:txBody>
      </p:sp>
      <p:pic>
        <p:nvPicPr>
          <p:cNvPr id="9221" name="Picture 8" descr="конфет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533400"/>
            <a:ext cx="356235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Text Box 9" descr="2"/>
          <p:cNvSpPr txBox="1">
            <a:spLocks noChangeArrowheads="1"/>
          </p:cNvSpPr>
          <p:nvPr/>
        </p:nvSpPr>
        <p:spPr bwMode="gray">
          <a:xfrm>
            <a:off x="4251325" y="5294313"/>
            <a:ext cx="4664075" cy="1465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Лесная Елена Николаевна</a:t>
            </a:r>
          </a:p>
          <a:p>
            <a:r>
              <a:rPr lang="ru-RU"/>
              <a:t>Учитель начальных классов </a:t>
            </a:r>
          </a:p>
          <a:p>
            <a:r>
              <a:rPr lang="ru-RU"/>
              <a:t>МБОУ СОШ №4 им. В.А.Казбанова</a:t>
            </a:r>
          </a:p>
          <a:p>
            <a:r>
              <a:rPr lang="ru-RU"/>
              <a:t>станицы Ольгинской</a:t>
            </a:r>
          </a:p>
          <a:p>
            <a:r>
              <a:rPr lang="ru-RU"/>
              <a:t>Приморско-Ахтарского района</a:t>
            </a: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2" descr="Большие смайлики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588" y="2746375"/>
            <a:ext cx="1785937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15"/>
          <p:cNvSpPr>
            <a:spLocks noChangeArrowheads="1"/>
          </p:cNvSpPr>
          <p:nvPr/>
        </p:nvSpPr>
        <p:spPr bwMode="auto">
          <a:xfrm>
            <a:off x="890588" y="4635500"/>
            <a:ext cx="23574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b="1" kern="0" dirty="0" smtClean="0">
                <a:solidFill>
                  <a:prstClr val="black"/>
                </a:solidFill>
                <a:cs typeface="+mn-cs"/>
              </a:rPr>
              <a:t>Отлично усвоил </a:t>
            </a:r>
            <a:br>
              <a:rPr lang="ru-RU" altLang="ru-RU" sz="1800" b="1" kern="0" dirty="0" smtClean="0">
                <a:solidFill>
                  <a:prstClr val="black"/>
                </a:solidFill>
                <a:cs typeface="+mn-cs"/>
              </a:rPr>
            </a:br>
            <a:r>
              <a:rPr lang="ru-RU" altLang="ru-RU" sz="1800" b="1" kern="0" dirty="0" smtClean="0">
                <a:solidFill>
                  <a:prstClr val="black"/>
                </a:solidFill>
                <a:cs typeface="+mn-cs"/>
              </a:rPr>
              <a:t>тему урока.</a:t>
            </a:r>
            <a:endParaRPr lang="ru-RU" altLang="ru-RU" sz="1800" kern="0" dirty="0" smtClean="0">
              <a:solidFill>
                <a:prstClr val="black"/>
              </a:solidFill>
              <a:cs typeface="+mn-cs"/>
            </a:endParaRPr>
          </a:p>
        </p:txBody>
      </p:sp>
      <p:pic>
        <p:nvPicPr>
          <p:cNvPr id="18436" name="Picture 18" descr="Большие смайл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2209800"/>
            <a:ext cx="1928813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581400" y="4724400"/>
            <a:ext cx="1874838" cy="762000"/>
          </a:xfrm>
        </p:spPr>
      </p:pic>
      <p:pic>
        <p:nvPicPr>
          <p:cNvPr id="18438" name="Picture 16" descr="Большие смайлики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64275" y="2490788"/>
            <a:ext cx="2071688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17"/>
          <p:cNvSpPr>
            <a:spLocks noChangeArrowheads="1"/>
          </p:cNvSpPr>
          <p:nvPr/>
        </p:nvSpPr>
        <p:spPr bwMode="auto">
          <a:xfrm>
            <a:off x="6286500" y="4635500"/>
            <a:ext cx="19288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b="1" kern="0" dirty="0" smtClean="0">
                <a:solidFill>
                  <a:prstClr val="black"/>
                </a:solidFill>
                <a:cs typeface="+mn-cs"/>
              </a:rPr>
              <a:t>Ничего не </a:t>
            </a:r>
            <a:br>
              <a:rPr lang="ru-RU" altLang="ru-RU" sz="1800" b="1" kern="0" dirty="0" smtClean="0">
                <a:solidFill>
                  <a:prstClr val="black"/>
                </a:solidFill>
                <a:cs typeface="+mn-cs"/>
              </a:rPr>
            </a:br>
            <a:r>
              <a:rPr lang="ru-RU" altLang="ru-RU" sz="1800" b="1" kern="0" dirty="0" smtClean="0">
                <a:solidFill>
                  <a:prstClr val="black"/>
                </a:solidFill>
                <a:cs typeface="+mn-cs"/>
              </a:rPr>
              <a:t>понял.</a:t>
            </a:r>
            <a:endParaRPr lang="ru-RU" altLang="ru-RU" sz="1800" kern="0" dirty="0" smtClean="0">
              <a:solidFill>
                <a:prstClr val="black"/>
              </a:solidFill>
              <a:cs typeface="+mn-cs"/>
            </a:endParaRPr>
          </a:p>
        </p:txBody>
      </p:sp>
      <p:sp>
        <p:nvSpPr>
          <p:cNvPr id="3" name="Номер слайда 2"/>
          <p:cNvSpPr txBox="1">
            <a:spLocks noGrp="1"/>
          </p:cNvSpPr>
          <p:nvPr/>
        </p:nvSpPr>
        <p:spPr bwMode="white">
          <a:xfrm>
            <a:off x="6675438" y="6364288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97EF310-CD11-4B5E-8A8F-8B0D152B3765}" type="slidenum">
              <a:rPr lang="ru-RU" sz="1200" b="1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ru-RU" sz="1200" b="1">
              <a:solidFill>
                <a:schemeClr val="accent1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8441" name="WordArt 13"/>
          <p:cNvSpPr>
            <a:spLocks noChangeArrowheads="1" noChangeShapeType="1" noTextEdit="1"/>
          </p:cNvSpPr>
          <p:nvPr/>
        </p:nvSpPr>
        <p:spPr bwMode="gray">
          <a:xfrm>
            <a:off x="1143000" y="685800"/>
            <a:ext cx="70866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Оцени свои знания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 descr="2"/>
          <p:cNvSpPr txBox="1">
            <a:spLocks noChangeArrowheads="1"/>
          </p:cNvSpPr>
          <p:nvPr/>
        </p:nvSpPr>
        <p:spPr bwMode="gray">
          <a:xfrm>
            <a:off x="304800" y="533400"/>
            <a:ext cx="18345150" cy="914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Конфеты -</a:t>
            </a:r>
            <a:r>
              <a:rPr lang="ru-RU" sz="1200">
                <a:hlinkClick r:id="rId2"/>
              </a:rPr>
              <a:t>http://go.mail.ru/search_images?q=%D1%84%D0%BE%D1%82%D0%BE+%D0%BA%D0%BE%D0%BD%D1%84%D0%B5%D1%82%D0%B0#w=940&amp;h=627&amp;s=33510&amp;pic=http%3A%2F%2F900igr.net%2Fdetskie_prezentatsii%2Fbiologija.eda%2Feda_5.files%2Fslide0016_image016.jpg&amp;page=http%3A%2F%2F900igr.net%2Fdetskie_prezentatsii%2Fbiologija.eda%2Feda_5.files%2F016_Konfety.html&amp;pretty=http%3A%2F%2F900igr.net&amp;descr=%3Cb%3E%D0%9A%D0%BE%D0%BD%D1%84%D0%B5%D1%82%D1%8B%3C%2Fb%3E%20%7C</a:t>
            </a:r>
            <a:r>
              <a:rPr lang="ru-RU" sz="1200"/>
              <a:t>  </a:t>
            </a:r>
          </a:p>
        </p:txBody>
      </p:sp>
      <p:sp>
        <p:nvSpPr>
          <p:cNvPr id="19459" name="Text Box 5" descr="2"/>
          <p:cNvSpPr txBox="1">
            <a:spLocks noChangeArrowheads="1"/>
          </p:cNvSpPr>
          <p:nvPr/>
        </p:nvSpPr>
        <p:spPr bwMode="gray">
          <a:xfrm>
            <a:off x="304800" y="1524000"/>
            <a:ext cx="18370550" cy="1189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Буратино, Мальвина - </a:t>
            </a:r>
            <a:r>
              <a:rPr lang="ru-RU" sz="1200">
                <a:hlinkClick r:id="rId3"/>
              </a:rPr>
              <a:t>http://go.mail.ru/search_images?q=%D0%B1%D1%83%D1%80%D0%B0%D1%82%D0%B8%D0%BD%D0%BE%20%D1%80%D0%B8%D1%81%D1%83%D0%BD%D0%BE%D0%BA&amp;fr=web&amp;rch=l&amp;jsa=1#w=1672&amp;h=1134&amp;s=657104&amp;pic=http%3A%2F%2Fjabx.narod.ru%2Fimages%2Fclipart%2Fmulti%2Fburatino2.png&amp;page=http%3A%2F%2Fopisaniee.ru%2F%25D0%25BE%25D0%25BF%25D0%25B8%25D1%2581%25D0%25B0%25D0%25BD%25D0%25B8%25D0%25B5-%25D1%2581%25D0%25BA%25D0%25B0%25D0%25B7%25D0%25BE%25D1%2587%25D0%25BD%25D0%25BE%25D0%25B3%25D0%25BE-%25D0%25B3%25D0%25B5%25D1%2580%25D0%25BE%25D1%258F-%25D0%25B1%25D1%2583%25D1%2580%25D0%25B0%25D1%2582%25D0%25B8%25D0%25BD%25D0%25BE-%25D0%25BE%2F&amp;pretty=http%3A%2F%2Fopisaniee.ru&amp;descr=russian%20pinoccio%20-</a:t>
            </a:r>
            <a:r>
              <a:rPr lang="ru-RU">
                <a:hlinkClick r:id="rId3"/>
              </a:rPr>
              <a:t>%20buratino%20%7C</a:t>
            </a:r>
            <a:r>
              <a:rPr lang="ru-RU"/>
              <a:t> </a:t>
            </a:r>
          </a:p>
        </p:txBody>
      </p:sp>
      <p:sp>
        <p:nvSpPr>
          <p:cNvPr id="19460" name="Text Box 6" descr="2"/>
          <p:cNvSpPr txBox="1">
            <a:spLocks noChangeArrowheads="1"/>
          </p:cNvSpPr>
          <p:nvPr/>
        </p:nvSpPr>
        <p:spPr bwMode="gray">
          <a:xfrm>
            <a:off x="304800" y="2743200"/>
            <a:ext cx="18345150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Конфета - </a:t>
            </a:r>
            <a:r>
              <a:rPr lang="ru-RU" sz="1200">
                <a:hlinkClick r:id="rId4"/>
              </a:rPr>
              <a:t>http://go.mail.ru/search_images?q=%D1%84%D0%BE%D1%82%D0%BE+%D0%BA%D0%BE%D0%BD%D1%84%D0%B5%D1%82%D0%B0#w=312&amp;h=327&amp;s=15483&amp;pic=http%3A%2F%2Fwww.beenergy.ru%2Fuploads%2Fposts%2F2010-01%2F1264329503_3325.jpg&amp;page=http%3A%2F%2Fbeenergy.ru%2Fcookery%2Fcook6%2F56158-konfety-mishka-kosolapyjj.html&amp;pretty=http%3A%2F%2Fbeenergy.ru&amp;descr=%3Cb%3E%D0%9A%D0%BE%D0%BD%D1%84%D0%B5%D1%82%D1%8B%3C%2Fb%3E%20%22%D0%9C%D0%B8%D1%88%D0%BA%D0%B0%20%D0%9A%D0%BE%D1%81%D0%BE%D0%BB%D0%B0%D0%BF%D1%8B%D0%B9%22%20%7C</a:t>
            </a:r>
            <a:r>
              <a:rPr lang="ru-RU"/>
              <a:t> </a:t>
            </a:r>
          </a:p>
        </p:txBody>
      </p:sp>
      <p:sp>
        <p:nvSpPr>
          <p:cNvPr id="19461" name="Text Box 7" descr="2"/>
          <p:cNvSpPr txBox="1">
            <a:spLocks noChangeArrowheads="1"/>
          </p:cNvSpPr>
          <p:nvPr/>
        </p:nvSpPr>
        <p:spPr bwMode="gray">
          <a:xfrm>
            <a:off x="381000" y="3733800"/>
            <a:ext cx="474186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Помидор - </a:t>
            </a:r>
            <a:r>
              <a:rPr lang="ru-RU" sz="1200">
                <a:hlinkClick r:id="rId5"/>
              </a:rPr>
              <a:t>http://www.hqoboi.com/img/food/pomidory_02.jpg</a:t>
            </a:r>
            <a:r>
              <a:rPr lang="ru-RU"/>
              <a:t> </a:t>
            </a:r>
          </a:p>
        </p:txBody>
      </p:sp>
      <p:sp>
        <p:nvSpPr>
          <p:cNvPr id="19462" name="Text Box 8" descr="2"/>
          <p:cNvSpPr txBox="1">
            <a:spLocks noChangeArrowheads="1"/>
          </p:cNvSpPr>
          <p:nvPr/>
        </p:nvSpPr>
        <p:spPr bwMode="gray">
          <a:xfrm>
            <a:off x="381000" y="4114800"/>
            <a:ext cx="477996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Вишня - </a:t>
            </a:r>
            <a:r>
              <a:rPr lang="ru-RU" sz="1200">
                <a:hlinkClick r:id="rId6"/>
              </a:rPr>
              <a:t>http://www.hqoboi.com/img/food/yagody_foto_041.jpg</a:t>
            </a:r>
            <a:r>
              <a:rPr lang="ru-RU"/>
              <a:t> </a:t>
            </a:r>
          </a:p>
        </p:txBody>
      </p:sp>
      <p:sp>
        <p:nvSpPr>
          <p:cNvPr id="19463" name="Text Box 9" descr="2"/>
          <p:cNvSpPr txBox="1">
            <a:spLocks noChangeArrowheads="1"/>
          </p:cNvSpPr>
          <p:nvPr/>
        </p:nvSpPr>
        <p:spPr bwMode="gray">
          <a:xfrm>
            <a:off x="517525" y="4456113"/>
            <a:ext cx="18310225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Яблоко зелёное - </a:t>
            </a:r>
            <a:r>
              <a:rPr lang="ru-RU" sz="1200">
                <a:hlinkClick r:id="rId7"/>
              </a:rPr>
              <a:t>http://go.mail.ru/search_images?q=%D1%84%D0%BE%D1%82%D0%BE+%D1%8F%D0%B1%D0%BB%D0%BE%D0%BA%D0%B8+#w=360&amp;h=360&amp;s=10820&amp;pic=http%3A%2F%2Fotvetin.ru%2Fuploads%2Fposts%2F2009-10%2F1255461702_green_apple.jpg&amp;page=http%3A%2F%2Fotvetin.ru%2Fzdorovkrasiv%2F2750-chem-polezna-yablochnaya-kozhura.html&amp;pretty=http%3A%2F%2Fotvetin.ru&amp;descr=%D0%A7%D0%B5%D0%BC%20%D0%BF%D0%BE%D0%BB%D0%B5%D0%B7%D0%BD%D0%B0%20%D1%8F%D0%B1%D0%BB%D0%BE%D1%87%D0%BD%D0%B0%D1%8F%20%D0%BA%D0%BE%D0%B6%D1%83%D1%80%D0%B0%3F</a:t>
            </a:r>
            <a:r>
              <a:rPr lang="ru-RU"/>
              <a:t> </a:t>
            </a:r>
          </a:p>
        </p:txBody>
      </p:sp>
      <p:sp>
        <p:nvSpPr>
          <p:cNvPr id="19464" name="Text Box 10" descr="2"/>
          <p:cNvSpPr txBox="1">
            <a:spLocks noChangeArrowheads="1"/>
          </p:cNvSpPr>
          <p:nvPr/>
        </p:nvSpPr>
        <p:spPr bwMode="gray">
          <a:xfrm>
            <a:off x="609600" y="5486400"/>
            <a:ext cx="4389438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Апельсин - </a:t>
            </a:r>
            <a:r>
              <a:rPr lang="ru-RU" sz="1200">
                <a:hlinkClick r:id="rId8"/>
              </a:rPr>
              <a:t>http://www.hqoboi.com/img/food/food18.jpg</a:t>
            </a:r>
            <a:r>
              <a:rPr lang="ru-RU"/>
              <a:t> </a:t>
            </a:r>
          </a:p>
        </p:txBody>
      </p:sp>
      <p:sp>
        <p:nvSpPr>
          <p:cNvPr id="19465" name="Text Box 11" descr="2"/>
          <p:cNvSpPr txBox="1">
            <a:spLocks noChangeArrowheads="1"/>
          </p:cNvSpPr>
          <p:nvPr/>
        </p:nvSpPr>
        <p:spPr bwMode="gray">
          <a:xfrm>
            <a:off x="1600200" y="0"/>
            <a:ext cx="4418013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folHlink"/>
                </a:solidFill>
              </a:rPr>
              <a:t>Интернет-ресурсы</a:t>
            </a: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6" descr="1 фон (26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4" descr="2"/>
          <p:cNvSpPr>
            <a:spLocks noChangeArrowheads="1"/>
          </p:cNvSpPr>
          <p:nvPr/>
        </p:nvSpPr>
        <p:spPr bwMode="gray">
          <a:xfrm>
            <a:off x="1752600" y="1524000"/>
            <a:ext cx="6035675" cy="35036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003366"/>
                </a:solidFill>
              </a:rPr>
              <a:t>Внимание! Проверь, дружок,</a:t>
            </a:r>
          </a:p>
          <a:p>
            <a:r>
              <a:rPr lang="ru-RU" sz="3200" b="1">
                <a:solidFill>
                  <a:srgbClr val="003366"/>
                </a:solidFill>
              </a:rPr>
              <a:t>Готов ли ты начать урок?</a:t>
            </a:r>
          </a:p>
          <a:p>
            <a:r>
              <a:rPr lang="ru-RU" sz="3200" b="1">
                <a:solidFill>
                  <a:srgbClr val="003366"/>
                </a:solidFill>
              </a:rPr>
              <a:t>Все ли на месте? </a:t>
            </a:r>
          </a:p>
          <a:p>
            <a:r>
              <a:rPr lang="ru-RU" sz="3200" b="1">
                <a:solidFill>
                  <a:srgbClr val="003366"/>
                </a:solidFill>
              </a:rPr>
              <a:t>Все ли в порядке:</a:t>
            </a:r>
          </a:p>
          <a:p>
            <a:r>
              <a:rPr lang="ru-RU" sz="3200" b="1">
                <a:solidFill>
                  <a:srgbClr val="003366"/>
                </a:solidFill>
              </a:rPr>
              <a:t>Книжки, ручки и тетрадки?</a:t>
            </a:r>
          </a:p>
          <a:p>
            <a:r>
              <a:rPr lang="ru-RU" sz="3200" b="1">
                <a:solidFill>
                  <a:srgbClr val="003366"/>
                </a:solidFill>
              </a:rPr>
              <a:t>Есть у нас девиз такой:</a:t>
            </a:r>
          </a:p>
          <a:p>
            <a:r>
              <a:rPr lang="ru-RU" sz="3200" b="1">
                <a:solidFill>
                  <a:srgbClr val="003366"/>
                </a:solidFill>
              </a:rPr>
              <a:t>Все, что надо, под рукой!</a:t>
            </a: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5"/>
          <p:cNvSpPr>
            <a:spLocks noChangeArrowheads="1" noChangeShapeType="1" noTextEdit="1"/>
          </p:cNvSpPr>
          <p:nvPr/>
        </p:nvSpPr>
        <p:spPr bwMode="gray">
          <a:xfrm>
            <a:off x="838200" y="1371600"/>
            <a:ext cx="7924800" cy="3505200"/>
          </a:xfrm>
          <a:prstGeom prst="rect">
            <a:avLst/>
          </a:prstGeom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/>
            <a:r>
              <a:rPr lang="ru-RU" sz="3600" kern="10" spc="720">
                <a:ln w="9525">
                  <a:noFill/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Что мы знаем </a:t>
            </a:r>
          </a:p>
          <a:p>
            <a:pPr algn="ctr"/>
            <a:r>
              <a:rPr lang="ru-RU" sz="3600" kern="10" spc="720">
                <a:ln w="9525">
                  <a:noFill/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о делении?</a:t>
            </a: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ChangeArrowheads="1"/>
          </p:cNvSpPr>
          <p:nvPr/>
        </p:nvSpPr>
        <p:spPr bwMode="gray">
          <a:xfrm>
            <a:off x="2286000" y="1276350"/>
            <a:ext cx="6705600" cy="3946525"/>
          </a:xfrm>
          <a:prstGeom prst="rect">
            <a:avLst/>
          </a:prstGeom>
          <a:solidFill>
            <a:srgbClr val="0000FF"/>
          </a:solidFill>
          <a:ln w="9525" algn="ctr">
            <a:solidFill>
              <a:schemeClr val="folHlink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600" b="1">
                <a:solidFill>
                  <a:srgbClr val="FFFF00"/>
                </a:solidFill>
              </a:rPr>
              <a:t>48 : 4 =            26 : 2 = </a:t>
            </a:r>
          </a:p>
          <a:p>
            <a:endParaRPr lang="ru-RU" sz="3600" b="1">
              <a:solidFill>
                <a:srgbClr val="FFFF00"/>
              </a:solidFill>
            </a:endParaRPr>
          </a:p>
          <a:p>
            <a:r>
              <a:rPr lang="ru-RU" sz="3600" b="1">
                <a:solidFill>
                  <a:srgbClr val="FFFF00"/>
                </a:solidFill>
              </a:rPr>
              <a:t>49 : 7 =           26 : 13 = </a:t>
            </a:r>
          </a:p>
          <a:p>
            <a:endParaRPr lang="ru-RU" sz="3600" b="1">
              <a:solidFill>
                <a:srgbClr val="FFFF00"/>
              </a:solidFill>
            </a:endParaRPr>
          </a:p>
          <a:p>
            <a:r>
              <a:rPr lang="ru-RU" sz="3600" b="1">
                <a:solidFill>
                  <a:srgbClr val="FFFF00"/>
                </a:solidFill>
              </a:rPr>
              <a:t>90 : 30 =          60 :  3=</a:t>
            </a:r>
          </a:p>
          <a:p>
            <a:endParaRPr lang="ru-RU" sz="3600" b="1">
              <a:solidFill>
                <a:srgbClr val="FFFF00"/>
              </a:solidFill>
            </a:endParaRPr>
          </a:p>
          <a:p>
            <a:r>
              <a:rPr lang="ru-RU" sz="3600" b="1">
                <a:solidFill>
                  <a:srgbClr val="FFFF00"/>
                </a:solidFill>
              </a:rPr>
              <a:t>56 : 7 =            15 : 4=</a:t>
            </a:r>
          </a:p>
        </p:txBody>
      </p:sp>
      <p:pic>
        <p:nvPicPr>
          <p:cNvPr id="12291" name="Picture 5" descr="buratino2"/>
          <p:cNvPicPr>
            <a:picLocks noChangeAspect="1" noChangeArrowheads="1"/>
          </p:cNvPicPr>
          <p:nvPr/>
        </p:nvPicPr>
        <p:blipFill>
          <a:blip r:embed="rId2" cstate="print"/>
          <a:srcRect l="72726" t="-836" r="5785" b="59404"/>
          <a:stretch>
            <a:fillRect/>
          </a:stretch>
        </p:blipFill>
        <p:spPr bwMode="auto">
          <a:xfrm>
            <a:off x="228600" y="228600"/>
            <a:ext cx="1982788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6" descr="buratino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-1656" t="33748" r="78036" b="8224"/>
          <a:stretch>
            <a:fillRect/>
          </a:stretch>
        </p:blipFill>
        <p:spPr bwMode="auto">
          <a:xfrm>
            <a:off x="457200" y="3048000"/>
            <a:ext cx="1417638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3" name="Oval 7" descr="2"/>
          <p:cNvSpPr>
            <a:spLocks noChangeArrowheads="1"/>
          </p:cNvSpPr>
          <p:nvPr/>
        </p:nvSpPr>
        <p:spPr bwMode="gray">
          <a:xfrm>
            <a:off x="1905000" y="5638800"/>
            <a:ext cx="990600" cy="838200"/>
          </a:xfrm>
          <a:prstGeom prst="ellipse">
            <a:avLst/>
          </a:prstGeom>
          <a:blipFill dpi="0" rotWithShape="1">
            <a:blip cstate="print"/>
            <a:srcRect/>
            <a:stretch>
              <a:fillRect/>
            </a:stretch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FFFF00"/>
                </a:solidFill>
              </a:rPr>
              <a:t>12</a:t>
            </a:r>
          </a:p>
        </p:txBody>
      </p:sp>
      <p:sp>
        <p:nvSpPr>
          <p:cNvPr id="65544" name="Oval 8" descr="2"/>
          <p:cNvSpPr>
            <a:spLocks noChangeArrowheads="1"/>
          </p:cNvSpPr>
          <p:nvPr/>
        </p:nvSpPr>
        <p:spPr bwMode="gray">
          <a:xfrm>
            <a:off x="3733800" y="5638800"/>
            <a:ext cx="990600" cy="838200"/>
          </a:xfrm>
          <a:prstGeom prst="ellipse">
            <a:avLst/>
          </a:prstGeom>
          <a:blipFill dpi="0" rotWithShape="1">
            <a:blip cstate="print"/>
            <a:srcRect/>
            <a:stretch>
              <a:fillRect/>
            </a:stretch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FFFF00"/>
                </a:solidFill>
              </a:rPr>
              <a:t>13</a:t>
            </a:r>
          </a:p>
        </p:txBody>
      </p:sp>
      <p:sp>
        <p:nvSpPr>
          <p:cNvPr id="65545" name="Oval 9" descr="2"/>
          <p:cNvSpPr>
            <a:spLocks noChangeArrowheads="1"/>
          </p:cNvSpPr>
          <p:nvPr/>
        </p:nvSpPr>
        <p:spPr bwMode="gray">
          <a:xfrm>
            <a:off x="5562600" y="5638800"/>
            <a:ext cx="990600" cy="838200"/>
          </a:xfrm>
          <a:prstGeom prst="ellipse">
            <a:avLst/>
          </a:prstGeom>
          <a:blipFill dpi="0" rotWithShape="1">
            <a:blip cstate="print"/>
            <a:srcRect/>
            <a:stretch>
              <a:fillRect/>
            </a:stretch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65546" name="Oval 10" descr="2"/>
          <p:cNvSpPr>
            <a:spLocks noChangeArrowheads="1"/>
          </p:cNvSpPr>
          <p:nvPr/>
        </p:nvSpPr>
        <p:spPr bwMode="gray">
          <a:xfrm>
            <a:off x="7239000" y="5638800"/>
            <a:ext cx="990600" cy="838200"/>
          </a:xfrm>
          <a:prstGeom prst="ellipse">
            <a:avLst/>
          </a:prstGeom>
          <a:blipFill dpi="0" rotWithShape="1">
            <a:blip cstate="print"/>
            <a:srcRect/>
            <a:stretch>
              <a:fillRect/>
            </a:stretch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FFFF00"/>
                </a:solidFill>
              </a:rPr>
              <a:t>8</a:t>
            </a:r>
          </a:p>
        </p:txBody>
      </p:sp>
      <p:sp>
        <p:nvSpPr>
          <p:cNvPr id="65547" name="Oval 11" descr="2"/>
          <p:cNvSpPr>
            <a:spLocks noChangeArrowheads="1"/>
          </p:cNvSpPr>
          <p:nvPr/>
        </p:nvSpPr>
        <p:spPr bwMode="gray">
          <a:xfrm>
            <a:off x="7239000" y="228600"/>
            <a:ext cx="990600" cy="838200"/>
          </a:xfrm>
          <a:prstGeom prst="ellipse">
            <a:avLst/>
          </a:prstGeom>
          <a:blipFill dpi="0" rotWithShape="1">
            <a:blip cstate="print"/>
            <a:srcRect/>
            <a:stretch>
              <a:fillRect/>
            </a:stretch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FFFF00"/>
                </a:solidFill>
              </a:rPr>
              <a:t>20</a:t>
            </a:r>
          </a:p>
        </p:txBody>
      </p:sp>
      <p:sp>
        <p:nvSpPr>
          <p:cNvPr id="65548" name="Oval 12" descr="2"/>
          <p:cNvSpPr>
            <a:spLocks noChangeArrowheads="1"/>
          </p:cNvSpPr>
          <p:nvPr/>
        </p:nvSpPr>
        <p:spPr bwMode="gray">
          <a:xfrm>
            <a:off x="4876800" y="228600"/>
            <a:ext cx="990600" cy="838200"/>
          </a:xfrm>
          <a:prstGeom prst="ellipse">
            <a:avLst/>
          </a:prstGeom>
          <a:blipFill dpi="0" rotWithShape="1">
            <a:blip cstate="print"/>
            <a:srcRect/>
            <a:stretch>
              <a:fillRect/>
            </a:stretch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FFFF00"/>
                </a:solidFill>
              </a:rPr>
              <a:t>7</a:t>
            </a:r>
          </a:p>
        </p:txBody>
      </p:sp>
      <p:sp>
        <p:nvSpPr>
          <p:cNvPr id="65550" name="Oval 14" descr="2"/>
          <p:cNvSpPr>
            <a:spLocks noChangeArrowheads="1"/>
          </p:cNvSpPr>
          <p:nvPr/>
        </p:nvSpPr>
        <p:spPr bwMode="gray">
          <a:xfrm>
            <a:off x="2819400" y="228600"/>
            <a:ext cx="990600" cy="838200"/>
          </a:xfrm>
          <a:prstGeom prst="ellipse">
            <a:avLst/>
          </a:prstGeom>
          <a:blipFill dpi="0" rotWithShape="1">
            <a:blip cstate="print"/>
            <a:srcRect/>
            <a:stretch>
              <a:fillRect/>
            </a:stretch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65561" name="Oval 25" descr="2"/>
          <p:cNvSpPr>
            <a:spLocks noChangeArrowheads="1"/>
          </p:cNvSpPr>
          <p:nvPr/>
        </p:nvSpPr>
        <p:spPr bwMode="gray">
          <a:xfrm>
            <a:off x="609600" y="5638800"/>
            <a:ext cx="990600" cy="838200"/>
          </a:xfrm>
          <a:prstGeom prst="ellipse">
            <a:avLst/>
          </a:prstGeom>
          <a:blipFill dpi="0" rotWithShape="1">
            <a:blip cstate="print"/>
            <a:srcRect/>
            <a:stretch>
              <a:fillRect/>
            </a:stretch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12301" name="Text Box 26" descr="2"/>
          <p:cNvSpPr txBox="1">
            <a:spLocks noChangeArrowheads="1"/>
          </p:cNvSpPr>
          <p:nvPr/>
        </p:nvSpPr>
        <p:spPr bwMode="gray">
          <a:xfrm>
            <a:off x="669925" y="-39688"/>
            <a:ext cx="32416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Нажми на правильный ответ</a:t>
            </a: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55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0.03884 L 0.22083 -0.6603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" y="-3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4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55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5 0.00554 L -0.09583 0.2941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" y="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4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55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83 -0.01665 L -0.14583 -0.33849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-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4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55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-8.67052E-7 L -0.35833 -0.16647 " pathEditMode="relative" ptsTypes="AA">
                                      <p:cBhvr>
                                        <p:cTn id="21" dur="10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4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55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67052E-7 L 0.36667 -0.6437 " pathEditMode="relative" ptsTypes="AA">
                                      <p:cBhvr>
                                        <p:cTn id="26" dur="10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4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55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5 -0.00555 L 0.47917 0.2941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" y="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5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55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73988E-6 L -0.02083 0.44948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" y="2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4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55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0.00555 L 0.6875 -0.17202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655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61"/>
                  </p:tgtEl>
                </p:cond>
              </p:nextCondLst>
            </p:seq>
          </p:childTnLst>
        </p:cTn>
      </p:par>
    </p:tnLst>
    <p:bldLst>
      <p:bldP spid="65543" grpId="0" animBg="1"/>
      <p:bldP spid="65544" grpId="0" animBg="1"/>
      <p:bldP spid="65545" grpId="0" animBg="1"/>
      <p:bldP spid="65546" grpId="0" animBg="1"/>
      <p:bldP spid="65547" grpId="0" animBg="1"/>
      <p:bldP spid="65548" grpId="0" animBg="1"/>
      <p:bldP spid="65550" grpId="0" animBg="1"/>
      <p:bldP spid="6556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66" name="AutoShape 22"/>
          <p:cNvSpPr>
            <a:spLocks noChangeArrowheads="1"/>
          </p:cNvSpPr>
          <p:nvPr/>
        </p:nvSpPr>
        <p:spPr bwMode="auto">
          <a:xfrm>
            <a:off x="1447800" y="228600"/>
            <a:ext cx="5029200" cy="990600"/>
          </a:xfrm>
          <a:prstGeom prst="cloudCallout">
            <a:avLst>
              <a:gd name="adj1" fmla="val -51736"/>
              <a:gd name="adj2" fmla="val 37981"/>
            </a:avLst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b="1"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Можно ли 10 конфет разделить на 3?</a:t>
            </a:r>
          </a:p>
        </p:txBody>
      </p:sp>
      <p:sp>
        <p:nvSpPr>
          <p:cNvPr id="31767" name="AutoShape 23"/>
          <p:cNvSpPr>
            <a:spLocks noChangeArrowheads="1"/>
          </p:cNvSpPr>
          <p:nvPr/>
        </p:nvSpPr>
        <p:spPr bwMode="auto">
          <a:xfrm>
            <a:off x="5486400" y="609600"/>
            <a:ext cx="1905000" cy="838200"/>
          </a:xfrm>
          <a:prstGeom prst="cloudCallout">
            <a:avLst>
              <a:gd name="adj1" fmla="val 81583"/>
              <a:gd name="adj2" fmla="val 380"/>
            </a:avLst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b="1"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Я думаю нет!</a:t>
            </a:r>
          </a:p>
        </p:txBody>
      </p:sp>
      <p:sp>
        <p:nvSpPr>
          <p:cNvPr id="13316" name="Line 24"/>
          <p:cNvSpPr>
            <a:spLocks noChangeShapeType="1"/>
          </p:cNvSpPr>
          <p:nvPr/>
        </p:nvSpPr>
        <p:spPr bwMode="auto">
          <a:xfrm>
            <a:off x="3200400" y="3352800"/>
            <a:ext cx="0" cy="1524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7" name="Line 25"/>
          <p:cNvSpPr>
            <a:spLocks noChangeShapeType="1"/>
          </p:cNvSpPr>
          <p:nvPr/>
        </p:nvSpPr>
        <p:spPr bwMode="auto">
          <a:xfrm>
            <a:off x="533400" y="4876800"/>
            <a:ext cx="8229600" cy="76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8" name="Line 26"/>
          <p:cNvSpPr>
            <a:spLocks noChangeShapeType="1"/>
          </p:cNvSpPr>
          <p:nvPr/>
        </p:nvSpPr>
        <p:spPr bwMode="auto">
          <a:xfrm>
            <a:off x="5867400" y="3352800"/>
            <a:ext cx="0" cy="1524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72" name="Text Box 28"/>
          <p:cNvSpPr txBox="1">
            <a:spLocks noChangeArrowheads="1"/>
          </p:cNvSpPr>
          <p:nvPr/>
        </p:nvSpPr>
        <p:spPr bwMode="auto">
          <a:xfrm>
            <a:off x="1219200" y="5257800"/>
            <a:ext cx="70866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6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10 : 3 = 3 (ост. 1)</a:t>
            </a:r>
          </a:p>
        </p:txBody>
      </p:sp>
      <p:pic>
        <p:nvPicPr>
          <p:cNvPr id="12313" name="Picture 25" descr="конфета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2" t="17999" r="1912" b="20287"/>
          <a:stretch>
            <a:fillRect/>
          </a:stretch>
        </p:blipFill>
        <p:spPr bwMode="auto">
          <a:xfrm>
            <a:off x="838200" y="1985963"/>
            <a:ext cx="12192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4" name="Picture 26" descr="конфета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2" t="17999" r="1912" b="20287"/>
          <a:stretch>
            <a:fillRect/>
          </a:stretch>
        </p:blipFill>
        <p:spPr bwMode="auto">
          <a:xfrm>
            <a:off x="1371600" y="2438400"/>
            <a:ext cx="12192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5" name="Picture 27" descr="конфета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2" t="17999" r="1912" b="20287"/>
          <a:stretch>
            <a:fillRect/>
          </a:stretch>
        </p:blipFill>
        <p:spPr bwMode="auto">
          <a:xfrm>
            <a:off x="7010400" y="2590800"/>
            <a:ext cx="12192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28" descr="конфета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2" t="17999" r="1912" b="20287"/>
          <a:stretch>
            <a:fillRect/>
          </a:stretch>
        </p:blipFill>
        <p:spPr bwMode="auto">
          <a:xfrm>
            <a:off x="7391400" y="1676400"/>
            <a:ext cx="12192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7" name="Picture 29" descr="конфета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2" t="17999" r="1912" b="20287"/>
          <a:stretch>
            <a:fillRect/>
          </a:stretch>
        </p:blipFill>
        <p:spPr bwMode="auto">
          <a:xfrm>
            <a:off x="2133600" y="1828800"/>
            <a:ext cx="12192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8" name="Picture 30" descr="конфета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2" t="17999" r="1912" b="20287"/>
          <a:stretch>
            <a:fillRect/>
          </a:stretch>
        </p:blipFill>
        <p:spPr bwMode="auto">
          <a:xfrm>
            <a:off x="2895600" y="2514600"/>
            <a:ext cx="12192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9" name="Picture 31" descr="конфета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2" t="17999" r="1912" b="20287"/>
          <a:stretch>
            <a:fillRect/>
          </a:stretch>
        </p:blipFill>
        <p:spPr bwMode="auto">
          <a:xfrm>
            <a:off x="3810000" y="1905000"/>
            <a:ext cx="12192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0" name="Picture 32" descr="конфета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2" t="17999" r="1912" b="20287"/>
          <a:stretch>
            <a:fillRect/>
          </a:stretch>
        </p:blipFill>
        <p:spPr bwMode="auto">
          <a:xfrm>
            <a:off x="4114800" y="2743200"/>
            <a:ext cx="12192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1" name="Picture 33" descr="конфета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2" t="17999" r="1912" b="20287"/>
          <a:stretch>
            <a:fillRect/>
          </a:stretch>
        </p:blipFill>
        <p:spPr bwMode="auto">
          <a:xfrm>
            <a:off x="5791200" y="2590800"/>
            <a:ext cx="12192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2" name="Picture 34" descr="конфета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2" t="17999" r="1912" b="20287"/>
          <a:stretch>
            <a:fillRect/>
          </a:stretch>
        </p:blipFill>
        <p:spPr bwMode="auto">
          <a:xfrm>
            <a:off x="6019800" y="1676400"/>
            <a:ext cx="12192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0" name="Picture 35" descr="buratino2"/>
          <p:cNvPicPr>
            <a:picLocks noChangeAspect="1" noChangeArrowheads="1"/>
          </p:cNvPicPr>
          <p:nvPr/>
        </p:nvPicPr>
        <p:blipFill>
          <a:blip r:embed="rId3" cstate="print"/>
          <a:srcRect l="72726" t="43033" b="3351"/>
          <a:stretch>
            <a:fillRect/>
          </a:stretch>
        </p:blipFill>
        <p:spPr bwMode="auto">
          <a:xfrm>
            <a:off x="7543800" y="0"/>
            <a:ext cx="12573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1" name="Picture 36" descr="buratino2"/>
          <p:cNvPicPr>
            <a:picLocks noChangeAspect="1" noChangeArrowheads="1"/>
          </p:cNvPicPr>
          <p:nvPr/>
        </p:nvPicPr>
        <p:blipFill>
          <a:blip r:embed="rId4" cstate="print"/>
          <a:srcRect l="72726" t="-836" r="5785" b="59404"/>
          <a:stretch>
            <a:fillRect/>
          </a:stretch>
        </p:blipFill>
        <p:spPr bwMode="auto">
          <a:xfrm>
            <a:off x="228600" y="228600"/>
            <a:ext cx="1516063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333 0.22197 " pathEditMode="relative" ptsTypes="AA">
                                      <p:cBhvr>
                                        <p:cTn id="19" dur="20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333 0.22197 " pathEditMode="relative" ptsTypes="AA">
                                      <p:cBhvr>
                                        <p:cTn id="21" dur="20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333 0.22197 " pathEditMode="relative" ptsTypes="AA">
                                      <p:cBhvr>
                                        <p:cTn id="23" dur="20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666 0.18867 " pathEditMode="relative" ptsTypes="AA">
                                      <p:cBhvr>
                                        <p:cTn id="27" dur="20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666 0.18867 " pathEditMode="relative" ptsTypes="AA">
                                      <p:cBhvr>
                                        <p:cTn id="29" dur="20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666 0.18867 " pathEditMode="relative" ptsTypes="AA">
                                      <p:cBhvr>
                                        <p:cTn id="31" dur="20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334 0.22196 " pathEditMode="relative" ptsTypes="AA">
                                      <p:cBhvr>
                                        <p:cTn id="35" dur="20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334 0.22196 " pathEditMode="relative" ptsTypes="AA">
                                      <p:cBhvr>
                                        <p:cTn id="37" dur="20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334 0.22196 " pathEditMode="relative" ptsTypes="AA">
                                      <p:cBhvr>
                                        <p:cTn id="39" dur="2000" fill="hold"/>
                                        <p:tgtEl>
                                          <p:spTgt spid="12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1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6" grpId="0" animBg="1"/>
      <p:bldP spid="31767" grpId="0" animBg="1"/>
      <p:bldP spid="317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600200" y="304800"/>
            <a:ext cx="47244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b="0" u="sng" smtClean="0">
                <a:solidFill>
                  <a:srgbClr val="FFFF00"/>
                </a:solidFill>
              </a:rPr>
              <a:t>ПРАВИЛО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838200" y="1905000"/>
            <a:ext cx="8007350" cy="1270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     </a:t>
            </a:r>
            <a:r>
              <a:rPr lang="ru-RU" smtClean="0">
                <a:solidFill>
                  <a:srgbClr val="FF6600"/>
                </a:solidFill>
              </a:rPr>
              <a:t>Остаток</a:t>
            </a:r>
            <a:r>
              <a:rPr lang="ru-RU" smtClean="0"/>
              <a:t> при делении всегда должен быть меньше </a:t>
            </a:r>
            <a:r>
              <a:rPr lang="ru-RU" smtClean="0">
                <a:solidFill>
                  <a:srgbClr val="FF6600"/>
                </a:solidFill>
              </a:rPr>
              <a:t>делителя.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762000" y="3124200"/>
            <a:ext cx="76200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6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10 :      = 3  (ост.   )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2743200" y="3124200"/>
            <a:ext cx="6508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6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7086600" y="3124200"/>
            <a:ext cx="6508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6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1</a:t>
            </a: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3962400" y="4648200"/>
            <a:ext cx="6731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66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</a:t>
            </a:r>
          </a:p>
        </p:txBody>
      </p:sp>
      <p:pic>
        <p:nvPicPr>
          <p:cNvPr id="14344" name="Picture 11" descr="buratino2"/>
          <p:cNvPicPr>
            <a:picLocks noChangeAspect="1" noChangeArrowheads="1"/>
          </p:cNvPicPr>
          <p:nvPr/>
        </p:nvPicPr>
        <p:blipFill>
          <a:blip r:embed="rId2" cstate="print"/>
          <a:srcRect l="72726" t="-836" r="5785" b="59404"/>
          <a:stretch>
            <a:fillRect/>
          </a:stretch>
        </p:blipFill>
        <p:spPr bwMode="auto">
          <a:xfrm>
            <a:off x="228600" y="228600"/>
            <a:ext cx="1516063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2" descr="buratino2"/>
          <p:cNvPicPr>
            <a:picLocks noChangeAspect="1" noChangeArrowheads="1"/>
          </p:cNvPicPr>
          <p:nvPr/>
        </p:nvPicPr>
        <p:blipFill>
          <a:blip r:embed="rId3" cstate="print"/>
          <a:srcRect l="72726" t="43033" b="3351"/>
          <a:stretch>
            <a:fillRect/>
          </a:stretch>
        </p:blipFill>
        <p:spPr bwMode="auto">
          <a:xfrm>
            <a:off x="7315200" y="228600"/>
            <a:ext cx="14287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60"/>
                            </p:stCondLst>
                            <p:childTnLst>
                              <p:par>
                                <p:cTn id="11" presetID="2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30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30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30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30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96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85185E-6 L -0.44392 0.2310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960"/>
                            </p:stCondLst>
                            <p:childTnLst>
                              <p:par>
                                <p:cTn id="20" presetID="2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3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3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3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4" dur="3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960"/>
                            </p:stCondLst>
                            <p:childTnLst>
                              <p:par>
                                <p:cTn id="26" presetID="49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09827E-6 L 0.25608 0.2307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" y="1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960"/>
                            </p:stCondLst>
                            <p:childTnLst>
                              <p:par>
                                <p:cTn id="2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/>
      <p:bldP spid="34822" grpId="1"/>
      <p:bldP spid="34823" grpId="0" build="allAtOnce"/>
      <p:bldP spid="348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6" descr="тарелка ст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00" y="40005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5" descr="тарелка ст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40005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34" descr="тарелка ст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40005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808" name="Text Box 40"/>
          <p:cNvSpPr txBox="1">
            <a:spLocks noChangeArrowheads="1"/>
          </p:cNvSpPr>
          <p:nvPr/>
        </p:nvSpPr>
        <p:spPr bwMode="auto">
          <a:xfrm>
            <a:off x="914400" y="0"/>
            <a:ext cx="7391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effectLst>
                  <a:outerShdw blurRad="38100" dist="38100" dir="2700000" algn="tl">
                    <a:srgbClr val="FFFFFF"/>
                  </a:outerShdw>
                </a:effectLst>
                <a:cs typeface="+mn-cs"/>
              </a:rPr>
              <a:t>Разложим помидоры в тарелки поровну</a:t>
            </a:r>
          </a:p>
        </p:txBody>
      </p:sp>
      <p:sp>
        <p:nvSpPr>
          <p:cNvPr id="32809" name="Text Box 41"/>
          <p:cNvSpPr txBox="1">
            <a:spLocks noChangeArrowheads="1"/>
          </p:cNvSpPr>
          <p:nvPr/>
        </p:nvSpPr>
        <p:spPr bwMode="auto">
          <a:xfrm>
            <a:off x="1219200" y="1066800"/>
            <a:ext cx="70866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13 : 3 = 4 (ост. 1)</a:t>
            </a:r>
          </a:p>
        </p:txBody>
      </p:sp>
      <p:pic>
        <p:nvPicPr>
          <p:cNvPr id="15381" name="Picture 21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95400" y="2514600"/>
            <a:ext cx="889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2" name="Picture 22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3048000"/>
            <a:ext cx="889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3" name="Picture 23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2438400"/>
            <a:ext cx="889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4" name="Picture 24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1905000"/>
            <a:ext cx="889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25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5600" y="2514600"/>
            <a:ext cx="889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6" name="Picture 26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1981200"/>
            <a:ext cx="889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27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7600" y="2133600"/>
            <a:ext cx="889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28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19600" y="2362200"/>
            <a:ext cx="889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29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1600" y="1905000"/>
            <a:ext cx="889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30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0" y="1828800"/>
            <a:ext cx="889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7" name="Picture 31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5000" y="1981200"/>
            <a:ext cx="889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2" name="Picture 32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5600" y="2133600"/>
            <a:ext cx="889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33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0" y="2133600"/>
            <a:ext cx="889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0" name="Picture 37" descr="buratino2"/>
          <p:cNvPicPr>
            <a:picLocks noChangeAspect="1" noChangeArrowheads="1"/>
          </p:cNvPicPr>
          <p:nvPr/>
        </p:nvPicPr>
        <p:blipFill>
          <a:blip r:embed="rId4" cstate="print"/>
          <a:srcRect l="72726" t="-836" r="5785" b="59404"/>
          <a:stretch>
            <a:fillRect/>
          </a:stretch>
        </p:blipFill>
        <p:spPr bwMode="auto">
          <a:xfrm>
            <a:off x="0" y="0"/>
            <a:ext cx="1516063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38" descr="buratino2"/>
          <p:cNvPicPr>
            <a:picLocks noChangeAspect="1" noChangeArrowheads="1"/>
          </p:cNvPicPr>
          <p:nvPr/>
        </p:nvPicPr>
        <p:blipFill>
          <a:blip r:embed="rId5" cstate="print"/>
          <a:srcRect l="72726" t="43033" b="3351"/>
          <a:stretch>
            <a:fillRect/>
          </a:stretch>
        </p:blipFill>
        <p:spPr bwMode="auto">
          <a:xfrm>
            <a:off x="7943850" y="304800"/>
            <a:ext cx="12001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6.06936E-6 L 0.075 0.29966 " pathEditMode="relative" ptsTypes="AA">
                                      <p:cBhvr>
                                        <p:cTn id="6" dur="5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23699E-6 L 0.02639 0.30521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5.66474E-6 L 0.075 0.35514 " pathEditMode="relative" ptsTypes="AA">
                                      <p:cBhvr>
                                        <p:cTn id="12" dur="5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33526E-6 L 0.04166 0.27745 " pathEditMode="relative" ptsTypes="AA">
                                      <p:cBhvr>
                                        <p:cTn id="15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5.66474E-6 L 0.05 0.34404 " pathEditMode="relative" ptsTypes="AA">
                                      <p:cBhvr>
                                        <p:cTn id="18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39 0.00555 L 0.01806 0.36069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60116E-6 L -0.04166 0.26635 " pathEditMode="relative" ptsTypes="AA">
                                      <p:cBhvr>
                                        <p:cTn id="24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60116E-6 L 0.13333 0.34404 " pathEditMode="relative" ptsTypes="AA">
                                      <p:cBhvr>
                                        <p:cTn id="27" dur="5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62428E-6 L 0.10972 0.43838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2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64162E-6 L -0.04861 0.41619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0.00555 L 0.23472 0.41619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2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0.00555 L 0.26805 0.43839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" y="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2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0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92" name="Rectangle 152"/>
          <p:cNvSpPr>
            <a:spLocks noChangeArrowheads="1"/>
          </p:cNvSpPr>
          <p:nvPr/>
        </p:nvSpPr>
        <p:spPr bwMode="auto">
          <a:xfrm>
            <a:off x="609600" y="22860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Найди соответствие рисунка и записи</a:t>
            </a:r>
          </a:p>
        </p:txBody>
      </p:sp>
      <p:graphicFrame>
        <p:nvGraphicFramePr>
          <p:cNvPr id="35976" name="Group 136"/>
          <p:cNvGraphicFramePr>
            <a:graphicFrameLocks noGrp="1"/>
          </p:cNvGraphicFramePr>
          <p:nvPr>
            <p:ph sz="quarter" idx="4294967295"/>
          </p:nvPr>
        </p:nvGraphicFramePr>
        <p:xfrm>
          <a:off x="381000" y="1066800"/>
          <a:ext cx="8610600" cy="1524000"/>
        </p:xfrm>
        <a:graphic>
          <a:graphicData uri="http://schemas.openxmlformats.org/drawingml/2006/table">
            <a:tbl>
              <a:tblPr/>
              <a:tblGrid>
                <a:gridCol w="5486400"/>
                <a:gridCol w="312420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530" name="Group 146"/>
          <p:cNvGraphicFramePr>
            <a:graphicFrameLocks noGrp="1"/>
          </p:cNvGraphicFramePr>
          <p:nvPr>
            <p:ph sz="quarter" idx="4294967295"/>
          </p:nvPr>
        </p:nvGraphicFramePr>
        <p:xfrm>
          <a:off x="381000" y="2743200"/>
          <a:ext cx="8610600" cy="1638300"/>
        </p:xfrm>
        <a:graphic>
          <a:graphicData uri="http://schemas.openxmlformats.org/drawingml/2006/table">
            <a:tbl>
              <a:tblPr/>
              <a:tblGrid>
                <a:gridCol w="5486400"/>
                <a:gridCol w="3124200"/>
              </a:tblGrid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5978" name="Group 138"/>
          <p:cNvGraphicFramePr>
            <a:graphicFrameLocks noGrp="1"/>
          </p:cNvGraphicFramePr>
          <p:nvPr>
            <p:ph sz="quarter" idx="4294967295"/>
          </p:nvPr>
        </p:nvGraphicFramePr>
        <p:xfrm>
          <a:off x="381000" y="4495800"/>
          <a:ext cx="8610600" cy="1752600"/>
        </p:xfrm>
        <a:graphic>
          <a:graphicData uri="http://schemas.openxmlformats.org/drawingml/2006/table">
            <a:tbl>
              <a:tblPr/>
              <a:tblGrid>
                <a:gridCol w="5486400"/>
                <a:gridCol w="3124200"/>
              </a:tblGrid>
              <a:tr h="876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20" name="Line 117"/>
          <p:cNvSpPr>
            <a:spLocks noChangeShapeType="1"/>
          </p:cNvSpPr>
          <p:nvPr/>
        </p:nvSpPr>
        <p:spPr bwMode="auto">
          <a:xfrm>
            <a:off x="2057400" y="10668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1" name="Line 118"/>
          <p:cNvSpPr>
            <a:spLocks noChangeShapeType="1"/>
          </p:cNvSpPr>
          <p:nvPr/>
        </p:nvSpPr>
        <p:spPr bwMode="auto">
          <a:xfrm>
            <a:off x="3886200" y="10668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2" name="Line 119"/>
          <p:cNvSpPr>
            <a:spLocks noChangeShapeType="1"/>
          </p:cNvSpPr>
          <p:nvPr/>
        </p:nvSpPr>
        <p:spPr bwMode="auto">
          <a:xfrm>
            <a:off x="3733800" y="18288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3" name="Line 120"/>
          <p:cNvSpPr>
            <a:spLocks noChangeShapeType="1"/>
          </p:cNvSpPr>
          <p:nvPr/>
        </p:nvSpPr>
        <p:spPr bwMode="auto">
          <a:xfrm>
            <a:off x="2133600" y="18288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4" name="Line 121"/>
          <p:cNvSpPr>
            <a:spLocks noChangeShapeType="1"/>
          </p:cNvSpPr>
          <p:nvPr/>
        </p:nvSpPr>
        <p:spPr bwMode="auto">
          <a:xfrm>
            <a:off x="4495800" y="27432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5" name="Line 122"/>
          <p:cNvSpPr>
            <a:spLocks noChangeShapeType="1"/>
          </p:cNvSpPr>
          <p:nvPr/>
        </p:nvSpPr>
        <p:spPr bwMode="auto">
          <a:xfrm>
            <a:off x="2362200" y="27432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6" name="Line 123"/>
          <p:cNvSpPr>
            <a:spLocks noChangeShapeType="1"/>
          </p:cNvSpPr>
          <p:nvPr/>
        </p:nvSpPr>
        <p:spPr bwMode="auto">
          <a:xfrm>
            <a:off x="4572000" y="35814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7" name="Line 124"/>
          <p:cNvSpPr>
            <a:spLocks noChangeShapeType="1"/>
          </p:cNvSpPr>
          <p:nvPr/>
        </p:nvSpPr>
        <p:spPr bwMode="auto">
          <a:xfrm>
            <a:off x="3124200" y="35814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8" name="Line 125"/>
          <p:cNvSpPr>
            <a:spLocks noChangeShapeType="1"/>
          </p:cNvSpPr>
          <p:nvPr/>
        </p:nvSpPr>
        <p:spPr bwMode="auto">
          <a:xfrm>
            <a:off x="1752600" y="35814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9" name="Line 126"/>
          <p:cNvSpPr>
            <a:spLocks noChangeShapeType="1"/>
          </p:cNvSpPr>
          <p:nvPr/>
        </p:nvSpPr>
        <p:spPr bwMode="auto">
          <a:xfrm>
            <a:off x="3352800" y="45720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30" name="Line 127"/>
          <p:cNvSpPr>
            <a:spLocks noChangeShapeType="1"/>
          </p:cNvSpPr>
          <p:nvPr/>
        </p:nvSpPr>
        <p:spPr bwMode="auto">
          <a:xfrm>
            <a:off x="1905000" y="45720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31" name="Line 128"/>
          <p:cNvSpPr>
            <a:spLocks noChangeShapeType="1"/>
          </p:cNvSpPr>
          <p:nvPr/>
        </p:nvSpPr>
        <p:spPr bwMode="auto">
          <a:xfrm>
            <a:off x="4724400" y="54102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32" name="Line 129"/>
          <p:cNvSpPr>
            <a:spLocks noChangeShapeType="1"/>
          </p:cNvSpPr>
          <p:nvPr/>
        </p:nvSpPr>
        <p:spPr bwMode="auto">
          <a:xfrm>
            <a:off x="2667000" y="54102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33" name="Line 130"/>
          <p:cNvSpPr>
            <a:spLocks noChangeShapeType="1"/>
          </p:cNvSpPr>
          <p:nvPr/>
        </p:nvSpPr>
        <p:spPr bwMode="auto">
          <a:xfrm>
            <a:off x="5181600" y="18288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34" name="Text Box 144"/>
          <p:cNvSpPr txBox="1">
            <a:spLocks noChangeArrowheads="1"/>
          </p:cNvSpPr>
          <p:nvPr/>
        </p:nvSpPr>
        <p:spPr bwMode="auto">
          <a:xfrm>
            <a:off x="0" y="1143000"/>
            <a:ext cx="381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/>
              <a:t>1</a:t>
            </a:r>
          </a:p>
        </p:txBody>
      </p:sp>
      <p:sp>
        <p:nvSpPr>
          <p:cNvPr id="16435" name="Text Box 145"/>
          <p:cNvSpPr txBox="1">
            <a:spLocks noChangeArrowheads="1"/>
          </p:cNvSpPr>
          <p:nvPr/>
        </p:nvSpPr>
        <p:spPr bwMode="auto">
          <a:xfrm>
            <a:off x="0" y="1905000"/>
            <a:ext cx="381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/>
              <a:t>2</a:t>
            </a:r>
          </a:p>
        </p:txBody>
      </p:sp>
      <p:sp>
        <p:nvSpPr>
          <p:cNvPr id="16436" name="Text Box 146"/>
          <p:cNvSpPr txBox="1">
            <a:spLocks noChangeArrowheads="1"/>
          </p:cNvSpPr>
          <p:nvPr/>
        </p:nvSpPr>
        <p:spPr bwMode="auto">
          <a:xfrm>
            <a:off x="0" y="2819400"/>
            <a:ext cx="381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/>
              <a:t>3</a:t>
            </a:r>
          </a:p>
        </p:txBody>
      </p:sp>
      <p:sp>
        <p:nvSpPr>
          <p:cNvPr id="16437" name="Text Box 147"/>
          <p:cNvSpPr txBox="1">
            <a:spLocks noChangeArrowheads="1"/>
          </p:cNvSpPr>
          <p:nvPr/>
        </p:nvSpPr>
        <p:spPr bwMode="auto">
          <a:xfrm>
            <a:off x="0" y="3581400"/>
            <a:ext cx="381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/>
              <a:t>4</a:t>
            </a:r>
          </a:p>
        </p:txBody>
      </p:sp>
      <p:sp>
        <p:nvSpPr>
          <p:cNvPr id="16438" name="Text Box 148"/>
          <p:cNvSpPr txBox="1">
            <a:spLocks noChangeArrowheads="1"/>
          </p:cNvSpPr>
          <p:nvPr/>
        </p:nvSpPr>
        <p:spPr bwMode="auto">
          <a:xfrm>
            <a:off x="0" y="4572000"/>
            <a:ext cx="381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/>
              <a:t>5</a:t>
            </a:r>
          </a:p>
        </p:txBody>
      </p:sp>
      <p:sp>
        <p:nvSpPr>
          <p:cNvPr id="16439" name="Text Box 149"/>
          <p:cNvSpPr txBox="1">
            <a:spLocks noChangeArrowheads="1"/>
          </p:cNvSpPr>
          <p:nvPr/>
        </p:nvSpPr>
        <p:spPr bwMode="auto">
          <a:xfrm>
            <a:off x="0" y="5486400"/>
            <a:ext cx="381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/>
              <a:t>6</a:t>
            </a:r>
          </a:p>
        </p:txBody>
      </p:sp>
      <p:sp>
        <p:nvSpPr>
          <p:cNvPr id="35975" name="Text Box 135" descr="Почтовая бумага"/>
          <p:cNvSpPr txBox="1">
            <a:spLocks noChangeArrowheads="1"/>
          </p:cNvSpPr>
          <p:nvPr/>
        </p:nvSpPr>
        <p:spPr bwMode="auto">
          <a:xfrm>
            <a:off x="6019800" y="6096000"/>
            <a:ext cx="2971800" cy="528638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8 : 3 = 2 (ост.2)</a:t>
            </a:r>
          </a:p>
        </p:txBody>
      </p:sp>
      <p:sp>
        <p:nvSpPr>
          <p:cNvPr id="35980" name="Text Box 140" descr="Почтовая бумага"/>
          <p:cNvSpPr txBox="1">
            <a:spLocks noChangeArrowheads="1"/>
          </p:cNvSpPr>
          <p:nvPr/>
        </p:nvSpPr>
        <p:spPr bwMode="auto">
          <a:xfrm>
            <a:off x="3124200" y="6096000"/>
            <a:ext cx="2971800" cy="528638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10 : 4 = 2 (ост.2)</a:t>
            </a:r>
          </a:p>
        </p:txBody>
      </p:sp>
      <p:sp>
        <p:nvSpPr>
          <p:cNvPr id="35981" name="Text Box 141" descr="Почтовая бумага"/>
          <p:cNvSpPr txBox="1">
            <a:spLocks noChangeArrowheads="1"/>
          </p:cNvSpPr>
          <p:nvPr/>
        </p:nvSpPr>
        <p:spPr bwMode="auto">
          <a:xfrm>
            <a:off x="228600" y="6096000"/>
            <a:ext cx="2971800" cy="528638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10: 3 = 3 (ост.1)</a:t>
            </a:r>
          </a:p>
        </p:txBody>
      </p:sp>
      <p:sp>
        <p:nvSpPr>
          <p:cNvPr id="35983" name="Text Box 143" descr="Почтовая бумага"/>
          <p:cNvSpPr txBox="1">
            <a:spLocks noChangeArrowheads="1"/>
          </p:cNvSpPr>
          <p:nvPr/>
        </p:nvSpPr>
        <p:spPr bwMode="auto">
          <a:xfrm>
            <a:off x="6019800" y="228600"/>
            <a:ext cx="2971800" cy="528638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7 : 2 = 3 (ост.1)</a:t>
            </a:r>
          </a:p>
        </p:txBody>
      </p:sp>
      <p:sp>
        <p:nvSpPr>
          <p:cNvPr id="35982" name="Text Box 142" descr="Почтовая бумага"/>
          <p:cNvSpPr txBox="1">
            <a:spLocks noChangeArrowheads="1"/>
          </p:cNvSpPr>
          <p:nvPr/>
        </p:nvSpPr>
        <p:spPr bwMode="auto">
          <a:xfrm>
            <a:off x="3124200" y="228600"/>
            <a:ext cx="2971800" cy="528638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5 : 2 = 2 (ост.1)</a:t>
            </a:r>
          </a:p>
        </p:txBody>
      </p:sp>
      <p:sp>
        <p:nvSpPr>
          <p:cNvPr id="35979" name="Text Box 139" descr="Почтовая бумага"/>
          <p:cNvSpPr txBox="1">
            <a:spLocks noChangeArrowheads="1"/>
          </p:cNvSpPr>
          <p:nvPr/>
        </p:nvSpPr>
        <p:spPr bwMode="auto">
          <a:xfrm>
            <a:off x="228600" y="228600"/>
            <a:ext cx="2971800" cy="528638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7 : 3 = 2 (ост.1)</a:t>
            </a:r>
          </a:p>
        </p:txBody>
      </p:sp>
      <p:pic>
        <p:nvPicPr>
          <p:cNvPr id="16446" name="Picture 110" descr="вишня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1143000"/>
            <a:ext cx="4889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47" name="Picture 111" descr="вишня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600" y="1143000"/>
            <a:ext cx="4889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48" name="Picture 112" descr="вишня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1143000"/>
            <a:ext cx="4889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49" name="Picture 113" descr="вишня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9800" y="1066800"/>
            <a:ext cx="4889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50" name="Picture 114" descr="вишня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43200" y="1066800"/>
            <a:ext cx="4889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51" name="Picture 115" descr="вишня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1066800"/>
            <a:ext cx="4889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52" name="Picture 116" descr="вишня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67200" y="1066800"/>
            <a:ext cx="4889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53" name="Picture 117" descr="вишня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0600" y="1066800"/>
            <a:ext cx="4889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54" name="Picture 118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1905000"/>
            <a:ext cx="533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55" name="Picture 119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600" y="1905000"/>
            <a:ext cx="533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56" name="Picture 120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1905000"/>
            <a:ext cx="533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57" name="Picture 121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9800" y="1905000"/>
            <a:ext cx="533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58" name="Picture 122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1905000"/>
            <a:ext cx="533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59" name="Picture 123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0400" y="1905000"/>
            <a:ext cx="533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60" name="Picture 124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1905000"/>
            <a:ext cx="533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61" name="Picture 125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91000" y="1905000"/>
            <a:ext cx="533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62" name="Picture 126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1905000"/>
            <a:ext cx="533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63" name="Picture 127" descr="помидо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57800" y="1905000"/>
            <a:ext cx="533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64" name="Picture 128" descr="яблоко зелёно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444" t="10001" r="10001" b="7777"/>
          <a:stretch>
            <a:fillRect/>
          </a:stretch>
        </p:blipFill>
        <p:spPr bwMode="auto">
          <a:xfrm>
            <a:off x="381000" y="2819400"/>
            <a:ext cx="5603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65" name="Picture 129" descr="яблоко зелёно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444" t="10001" r="10001" b="7777"/>
          <a:stretch>
            <a:fillRect/>
          </a:stretch>
        </p:blipFill>
        <p:spPr bwMode="auto">
          <a:xfrm>
            <a:off x="838200" y="2819400"/>
            <a:ext cx="5603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66" name="Picture 130" descr="яблоко зелёно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444" t="10001" r="10001" b="7777"/>
          <a:stretch>
            <a:fillRect/>
          </a:stretch>
        </p:blipFill>
        <p:spPr bwMode="auto">
          <a:xfrm>
            <a:off x="3962400" y="2819400"/>
            <a:ext cx="5603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67" name="Picture 131" descr="яблоко зелёно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444" t="10001" r="10001" b="7777"/>
          <a:stretch>
            <a:fillRect/>
          </a:stretch>
        </p:blipFill>
        <p:spPr bwMode="auto">
          <a:xfrm>
            <a:off x="1295400" y="2819400"/>
            <a:ext cx="5603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68" name="Picture 132" descr="яблоко зелёно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444" t="10001" r="10001" b="7777"/>
          <a:stretch>
            <a:fillRect/>
          </a:stretch>
        </p:blipFill>
        <p:spPr bwMode="auto">
          <a:xfrm>
            <a:off x="1828800" y="2819400"/>
            <a:ext cx="5603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69" name="Picture 133" descr="яблоко зелёно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444" t="10001" r="10001" b="7777"/>
          <a:stretch>
            <a:fillRect/>
          </a:stretch>
        </p:blipFill>
        <p:spPr bwMode="auto">
          <a:xfrm>
            <a:off x="3429000" y="2819400"/>
            <a:ext cx="5603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70" name="Picture 134" descr="яблоко зелёно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444" t="10001" r="10001" b="7777"/>
          <a:stretch>
            <a:fillRect/>
          </a:stretch>
        </p:blipFill>
        <p:spPr bwMode="auto">
          <a:xfrm>
            <a:off x="2895600" y="2819400"/>
            <a:ext cx="5603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71" name="Picture 135" descr="яблоко зелёно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444" t="10001" r="10001" b="7777"/>
          <a:stretch>
            <a:fillRect/>
          </a:stretch>
        </p:blipFill>
        <p:spPr bwMode="auto">
          <a:xfrm>
            <a:off x="2362200" y="2819400"/>
            <a:ext cx="5603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72" name="Picture 136" descr="яблоко зелёно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444" t="10001" r="10001" b="7777"/>
          <a:stretch>
            <a:fillRect/>
          </a:stretch>
        </p:blipFill>
        <p:spPr bwMode="auto">
          <a:xfrm>
            <a:off x="4648200" y="2819400"/>
            <a:ext cx="5603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73" name="Picture 137" descr="яблоко зелёно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444" t="10001" r="10001" b="7777"/>
          <a:stretch>
            <a:fillRect/>
          </a:stretch>
        </p:blipFill>
        <p:spPr bwMode="auto">
          <a:xfrm>
            <a:off x="5257800" y="2743200"/>
            <a:ext cx="56038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74" name="Picture 138" descr="конфеты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766" t="39554" r="60213"/>
          <a:stretch>
            <a:fillRect/>
          </a:stretch>
        </p:blipFill>
        <p:spPr bwMode="auto">
          <a:xfrm>
            <a:off x="457200" y="3505200"/>
            <a:ext cx="5143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75" name="Picture 139" descr="конфеты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766" t="39554" r="60213"/>
          <a:stretch>
            <a:fillRect/>
          </a:stretch>
        </p:blipFill>
        <p:spPr bwMode="auto">
          <a:xfrm>
            <a:off x="1143000" y="3505200"/>
            <a:ext cx="5143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76" name="Picture 140" descr="конфеты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766" t="39554" r="60213"/>
          <a:stretch>
            <a:fillRect/>
          </a:stretch>
        </p:blipFill>
        <p:spPr bwMode="auto">
          <a:xfrm>
            <a:off x="1905000" y="3505200"/>
            <a:ext cx="5143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77" name="Picture 141" descr="конфеты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766" t="39554" r="60213"/>
          <a:stretch>
            <a:fillRect/>
          </a:stretch>
        </p:blipFill>
        <p:spPr bwMode="auto">
          <a:xfrm>
            <a:off x="2438400" y="3505200"/>
            <a:ext cx="5143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78" name="Picture 142" descr="конфеты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766" t="39554" r="60213"/>
          <a:stretch>
            <a:fillRect/>
          </a:stretch>
        </p:blipFill>
        <p:spPr bwMode="auto">
          <a:xfrm>
            <a:off x="3352800" y="3581400"/>
            <a:ext cx="5143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79" name="Picture 143" descr="конфеты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766" t="39554" r="60213"/>
          <a:stretch>
            <a:fillRect/>
          </a:stretch>
        </p:blipFill>
        <p:spPr bwMode="auto">
          <a:xfrm>
            <a:off x="3962400" y="3581400"/>
            <a:ext cx="5143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0" name="Picture 144" descr="конфеты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766" t="39554" r="60213"/>
          <a:stretch>
            <a:fillRect/>
          </a:stretch>
        </p:blipFill>
        <p:spPr bwMode="auto">
          <a:xfrm>
            <a:off x="4800600" y="3581400"/>
            <a:ext cx="5143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1" name="Picture 145" descr="конфета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4" t="15715" r="6465" b="17999"/>
          <a:stretch>
            <a:fillRect/>
          </a:stretch>
        </p:blipFill>
        <p:spPr bwMode="auto">
          <a:xfrm rot="17467495" flipH="1">
            <a:off x="327025" y="4702175"/>
            <a:ext cx="8413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2" name="Picture 147" descr="конфета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4" t="15715" r="6465" b="17999"/>
          <a:stretch>
            <a:fillRect/>
          </a:stretch>
        </p:blipFill>
        <p:spPr bwMode="auto">
          <a:xfrm rot="17467495" flipH="1">
            <a:off x="936625" y="4702175"/>
            <a:ext cx="8413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3" name="Picture 148" descr="конфета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4" t="15715" r="6465" b="17999"/>
          <a:stretch>
            <a:fillRect/>
          </a:stretch>
        </p:blipFill>
        <p:spPr bwMode="auto">
          <a:xfrm rot="17467495" flipH="1">
            <a:off x="3527425" y="4625975"/>
            <a:ext cx="8413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4" name="Picture 149" descr="конфета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4" t="15715" r="6465" b="17999"/>
          <a:stretch>
            <a:fillRect/>
          </a:stretch>
        </p:blipFill>
        <p:spPr bwMode="auto">
          <a:xfrm rot="17467495" flipH="1">
            <a:off x="2003425" y="4625975"/>
            <a:ext cx="8413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5" name="Picture 150" descr="конфета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4" t="15715" r="6465" b="17999"/>
          <a:stretch>
            <a:fillRect/>
          </a:stretch>
        </p:blipFill>
        <p:spPr bwMode="auto">
          <a:xfrm rot="17467495" flipH="1">
            <a:off x="2613025" y="4625975"/>
            <a:ext cx="8413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6" name="Picture 151" descr="апельсин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9FAF5"/>
              </a:clrFrom>
              <a:clrTo>
                <a:srgbClr val="F9FAF5">
                  <a:alpha val="0"/>
                </a:srgbClr>
              </a:clrTo>
            </a:clrChange>
          </a:blip>
          <a:srcRect l="21428" r="14285" b="-4762"/>
          <a:stretch>
            <a:fillRect/>
          </a:stretch>
        </p:blipFill>
        <p:spPr bwMode="auto">
          <a:xfrm>
            <a:off x="457200" y="5410200"/>
            <a:ext cx="5619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7" name="Picture 152" descr="апельсин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9FAF5"/>
              </a:clrFrom>
              <a:clrTo>
                <a:srgbClr val="F9FAF5">
                  <a:alpha val="0"/>
                </a:srgbClr>
              </a:clrTo>
            </a:clrChange>
          </a:blip>
          <a:srcRect l="21428" r="14285" b="-4762"/>
          <a:stretch>
            <a:fillRect/>
          </a:stretch>
        </p:blipFill>
        <p:spPr bwMode="auto">
          <a:xfrm>
            <a:off x="1143000" y="5410200"/>
            <a:ext cx="560388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8" name="Picture 153" descr="апельсин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9FAF5"/>
              </a:clrFrom>
              <a:clrTo>
                <a:srgbClr val="F9FAF5">
                  <a:alpha val="0"/>
                </a:srgbClr>
              </a:clrTo>
            </a:clrChange>
          </a:blip>
          <a:srcRect l="21428" r="14285" b="-4762"/>
          <a:stretch>
            <a:fillRect/>
          </a:stretch>
        </p:blipFill>
        <p:spPr bwMode="auto">
          <a:xfrm>
            <a:off x="1828800" y="5410200"/>
            <a:ext cx="560388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9" name="Picture 154" descr="апельсин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9FAF5"/>
              </a:clrFrom>
              <a:clrTo>
                <a:srgbClr val="F9FAF5">
                  <a:alpha val="0"/>
                </a:srgbClr>
              </a:clrTo>
            </a:clrChange>
          </a:blip>
          <a:srcRect l="21428" r="14285" b="-4762"/>
          <a:stretch>
            <a:fillRect/>
          </a:stretch>
        </p:blipFill>
        <p:spPr bwMode="auto">
          <a:xfrm>
            <a:off x="2819400" y="5410200"/>
            <a:ext cx="560388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90" name="Picture 155" descr="апельсин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9FAF5"/>
              </a:clrFrom>
              <a:clrTo>
                <a:srgbClr val="F9FAF5">
                  <a:alpha val="0"/>
                </a:srgbClr>
              </a:clrTo>
            </a:clrChange>
          </a:blip>
          <a:srcRect l="21428" r="14285" b="-4762"/>
          <a:stretch>
            <a:fillRect/>
          </a:stretch>
        </p:blipFill>
        <p:spPr bwMode="auto">
          <a:xfrm>
            <a:off x="3429000" y="5410200"/>
            <a:ext cx="560388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91" name="Picture 156" descr="апельсин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9FAF5"/>
              </a:clrFrom>
              <a:clrTo>
                <a:srgbClr val="F9FAF5">
                  <a:alpha val="0"/>
                </a:srgbClr>
              </a:clrTo>
            </a:clrChange>
          </a:blip>
          <a:srcRect l="21428" r="14285" b="-4762"/>
          <a:stretch>
            <a:fillRect/>
          </a:stretch>
        </p:blipFill>
        <p:spPr bwMode="auto">
          <a:xfrm>
            <a:off x="4038600" y="5410200"/>
            <a:ext cx="560388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92" name="Picture 157" descr="апельсин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9FAF5"/>
              </a:clrFrom>
              <a:clrTo>
                <a:srgbClr val="F9FAF5">
                  <a:alpha val="0"/>
                </a:srgbClr>
              </a:clrTo>
            </a:clrChange>
          </a:blip>
          <a:srcRect l="21428" r="14285" b="-4762"/>
          <a:stretch>
            <a:fillRect/>
          </a:stretch>
        </p:blipFill>
        <p:spPr bwMode="auto">
          <a:xfrm>
            <a:off x="4876800" y="5410200"/>
            <a:ext cx="560388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59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59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59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80"/>
                            </p:stCondLst>
                            <p:childTnLst>
                              <p:par>
                                <p:cTn id="11" presetID="9" presetClass="entr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5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8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5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280"/>
                            </p:stCondLst>
                            <p:childTnLst>
                              <p:par>
                                <p:cTn id="19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5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80"/>
                            </p:stCondLst>
                            <p:childTnLst>
                              <p:par>
                                <p:cTn id="23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5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280"/>
                            </p:stCondLst>
                            <p:childTnLst>
                              <p:par>
                                <p:cTn id="27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5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780"/>
                            </p:stCondLst>
                            <p:childTnLst>
                              <p:par>
                                <p:cTn id="31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5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77457E-6 L -0.00417 -0.71537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59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2.77457E-6 L 0.62917 -0.6043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59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" y="-3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77457E-6 L 0.3125 -0.47121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359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69942E-6 L -0.00416 0.50543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359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2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69942E-6 L 0.3125 0.6497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359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3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3.69942E-6 L 0.62917 0.77179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359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" y="3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92" grpId="0"/>
      <p:bldP spid="35975" grpId="0" animBg="1"/>
      <p:bldP spid="35975" grpId="1" animBg="1"/>
      <p:bldP spid="35980" grpId="0" animBg="1"/>
      <p:bldP spid="35980" grpId="1" animBg="1"/>
      <p:bldP spid="35981" grpId="0" animBg="1"/>
      <p:bldP spid="35981" grpId="1" animBg="1"/>
      <p:bldP spid="35983" grpId="0" animBg="1"/>
      <p:bldP spid="35983" grpId="1" animBg="1"/>
      <p:bldP spid="35982" grpId="0" animBg="1"/>
      <p:bldP spid="35979" grpId="0" animBg="1"/>
      <p:bldP spid="3597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4" name="Физминутка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066800"/>
            <a:ext cx="7391400" cy="555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WordArt 6"/>
          <p:cNvSpPr>
            <a:spLocks noChangeArrowheads="1" noChangeShapeType="1" noTextEdit="1"/>
          </p:cNvSpPr>
          <p:nvPr/>
        </p:nvSpPr>
        <p:spPr bwMode="gray">
          <a:xfrm>
            <a:off x="2057400" y="228600"/>
            <a:ext cx="5486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ФИЗМИНУТКА</a:t>
            </a: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70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70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04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7044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heme/theme1.xml><?xml version="1.0" encoding="utf-8"?>
<a:theme xmlns:a="http://schemas.openxmlformats.org/drawingml/2006/main" name="зеленая клетка и фон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9D05"/>
      </a:accent1>
      <a:accent2>
        <a:srgbClr val="058DFF"/>
      </a:accent2>
      <a:accent3>
        <a:srgbClr val="FFFFFF"/>
      </a:accent3>
      <a:accent4>
        <a:srgbClr val="000000"/>
      </a:accent4>
      <a:accent5>
        <a:srgbClr val="FFCCAA"/>
      </a:accent5>
      <a:accent6>
        <a:srgbClr val="047FE7"/>
      </a:accent6>
      <a:hlink>
        <a:srgbClr val="700070"/>
      </a:hlink>
      <a:folHlink>
        <a:srgbClr val="636B0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85539"/>
        </a:dk2>
        <a:lt2>
          <a:srgbClr val="FFFFFF"/>
        </a:lt2>
        <a:accent1>
          <a:srgbClr val="30E9A9"/>
        </a:accent1>
        <a:accent2>
          <a:srgbClr val="BCE2D6"/>
        </a:accent2>
        <a:accent3>
          <a:srgbClr val="AAB4AE"/>
        </a:accent3>
        <a:accent4>
          <a:srgbClr val="DADADA"/>
        </a:accent4>
        <a:accent5>
          <a:srgbClr val="ADF2D1"/>
        </a:accent5>
        <a:accent6>
          <a:srgbClr val="AACDC2"/>
        </a:accent6>
        <a:hlink>
          <a:srgbClr val="D1FFED"/>
        </a:hlink>
        <a:folHlink>
          <a:srgbClr val="75F0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85539"/>
        </a:dk2>
        <a:lt2>
          <a:srgbClr val="FFFFFF"/>
        </a:lt2>
        <a:accent1>
          <a:srgbClr val="82C4F2"/>
        </a:accent1>
        <a:accent2>
          <a:srgbClr val="A2DB14"/>
        </a:accent2>
        <a:accent3>
          <a:srgbClr val="AAB4AE"/>
        </a:accent3>
        <a:accent4>
          <a:srgbClr val="DADADA"/>
        </a:accent4>
        <a:accent5>
          <a:srgbClr val="C1DEF7"/>
        </a:accent5>
        <a:accent6>
          <a:srgbClr val="92C611"/>
        </a:accent6>
        <a:hlink>
          <a:srgbClr val="7BE1C0"/>
        </a:hlink>
        <a:folHlink>
          <a:srgbClr val="B6DEF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85539"/>
        </a:dk2>
        <a:lt2>
          <a:srgbClr val="FFFFFF"/>
        </a:lt2>
        <a:accent1>
          <a:srgbClr val="F7BAD3"/>
        </a:accent1>
        <a:accent2>
          <a:srgbClr val="FBB76E"/>
        </a:accent2>
        <a:accent3>
          <a:srgbClr val="AAB4AE"/>
        </a:accent3>
        <a:accent4>
          <a:srgbClr val="DADADA"/>
        </a:accent4>
        <a:accent5>
          <a:srgbClr val="FAD9E6"/>
        </a:accent5>
        <a:accent6>
          <a:srgbClr val="E3A663"/>
        </a:accent6>
        <a:hlink>
          <a:srgbClr val="58E3B5"/>
        </a:hlink>
        <a:folHlink>
          <a:srgbClr val="EBDA7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85539"/>
        </a:dk2>
        <a:lt2>
          <a:srgbClr val="FFFFFF"/>
        </a:lt2>
        <a:accent1>
          <a:srgbClr val="ECE2AC"/>
        </a:accent1>
        <a:accent2>
          <a:srgbClr val="FCB8A1"/>
        </a:accent2>
        <a:accent3>
          <a:srgbClr val="AAB4AE"/>
        </a:accent3>
        <a:accent4>
          <a:srgbClr val="DADADA"/>
        </a:accent4>
        <a:accent5>
          <a:srgbClr val="F4EED2"/>
        </a:accent5>
        <a:accent6>
          <a:srgbClr val="E4A691"/>
        </a:accent6>
        <a:hlink>
          <a:srgbClr val="C9B5F7"/>
        </a:hlink>
        <a:folHlink>
          <a:srgbClr val="7EDDB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0E9A9"/>
        </a:accent1>
        <a:accent2>
          <a:srgbClr val="BCE2D6"/>
        </a:accent2>
        <a:accent3>
          <a:srgbClr val="FFFFFF"/>
        </a:accent3>
        <a:accent4>
          <a:srgbClr val="000000"/>
        </a:accent4>
        <a:accent5>
          <a:srgbClr val="ADF2D1"/>
        </a:accent5>
        <a:accent6>
          <a:srgbClr val="AACDC2"/>
        </a:accent6>
        <a:hlink>
          <a:srgbClr val="D1FFED"/>
        </a:hlink>
        <a:folHlink>
          <a:srgbClr val="75F0C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2C4F2"/>
        </a:accent1>
        <a:accent2>
          <a:srgbClr val="A2DB14"/>
        </a:accent2>
        <a:accent3>
          <a:srgbClr val="FFFFFF"/>
        </a:accent3>
        <a:accent4>
          <a:srgbClr val="000000"/>
        </a:accent4>
        <a:accent5>
          <a:srgbClr val="C1DEF7"/>
        </a:accent5>
        <a:accent6>
          <a:srgbClr val="92C611"/>
        </a:accent6>
        <a:hlink>
          <a:srgbClr val="7BE1C0"/>
        </a:hlink>
        <a:folHlink>
          <a:srgbClr val="B6DEF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7BAD3"/>
        </a:accent1>
        <a:accent2>
          <a:srgbClr val="FBB76E"/>
        </a:accent2>
        <a:accent3>
          <a:srgbClr val="FFFFFF"/>
        </a:accent3>
        <a:accent4>
          <a:srgbClr val="000000"/>
        </a:accent4>
        <a:accent5>
          <a:srgbClr val="FAD9E6"/>
        </a:accent5>
        <a:accent6>
          <a:srgbClr val="E3A663"/>
        </a:accent6>
        <a:hlink>
          <a:srgbClr val="58E3B5"/>
        </a:hlink>
        <a:folHlink>
          <a:srgbClr val="EBDA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CE2AC"/>
        </a:accent1>
        <a:accent2>
          <a:srgbClr val="FCB8A1"/>
        </a:accent2>
        <a:accent3>
          <a:srgbClr val="FFFFFF"/>
        </a:accent3>
        <a:accent4>
          <a:srgbClr val="000000"/>
        </a:accent4>
        <a:accent5>
          <a:srgbClr val="F4EED2"/>
        </a:accent5>
        <a:accent6>
          <a:srgbClr val="E4A691"/>
        </a:accent6>
        <a:hlink>
          <a:srgbClr val="C9B5F7"/>
        </a:hlink>
        <a:folHlink>
          <a:srgbClr val="7EDDB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9D05"/>
      </a:accent1>
      <a:accent2>
        <a:srgbClr val="058DFF"/>
      </a:accent2>
      <a:accent3>
        <a:srgbClr val="FFFFFF"/>
      </a:accent3>
      <a:accent4>
        <a:srgbClr val="000000"/>
      </a:accent4>
      <a:accent5>
        <a:srgbClr val="FFCCAA"/>
      </a:accent5>
      <a:accent6>
        <a:srgbClr val="047FE7"/>
      </a:accent6>
      <a:hlink>
        <a:srgbClr val="700070"/>
      </a:hlink>
      <a:folHlink>
        <a:srgbClr val="636B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85539"/>
        </a:dk2>
        <a:lt2>
          <a:srgbClr val="FFFFFF"/>
        </a:lt2>
        <a:accent1>
          <a:srgbClr val="30E9A9"/>
        </a:accent1>
        <a:accent2>
          <a:srgbClr val="BCE2D6"/>
        </a:accent2>
        <a:accent3>
          <a:srgbClr val="AAB4AE"/>
        </a:accent3>
        <a:accent4>
          <a:srgbClr val="DADADA"/>
        </a:accent4>
        <a:accent5>
          <a:srgbClr val="ADF2D1"/>
        </a:accent5>
        <a:accent6>
          <a:srgbClr val="AACDC2"/>
        </a:accent6>
        <a:hlink>
          <a:srgbClr val="D1FFED"/>
        </a:hlink>
        <a:folHlink>
          <a:srgbClr val="75F0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85539"/>
        </a:dk2>
        <a:lt2>
          <a:srgbClr val="FFFFFF"/>
        </a:lt2>
        <a:accent1>
          <a:srgbClr val="82C4F2"/>
        </a:accent1>
        <a:accent2>
          <a:srgbClr val="A2DB14"/>
        </a:accent2>
        <a:accent3>
          <a:srgbClr val="AAB4AE"/>
        </a:accent3>
        <a:accent4>
          <a:srgbClr val="DADADA"/>
        </a:accent4>
        <a:accent5>
          <a:srgbClr val="C1DEF7"/>
        </a:accent5>
        <a:accent6>
          <a:srgbClr val="92C611"/>
        </a:accent6>
        <a:hlink>
          <a:srgbClr val="7BE1C0"/>
        </a:hlink>
        <a:folHlink>
          <a:srgbClr val="B6DEF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85539"/>
        </a:dk2>
        <a:lt2>
          <a:srgbClr val="FFFFFF"/>
        </a:lt2>
        <a:accent1>
          <a:srgbClr val="F7BAD3"/>
        </a:accent1>
        <a:accent2>
          <a:srgbClr val="FBB76E"/>
        </a:accent2>
        <a:accent3>
          <a:srgbClr val="AAB4AE"/>
        </a:accent3>
        <a:accent4>
          <a:srgbClr val="DADADA"/>
        </a:accent4>
        <a:accent5>
          <a:srgbClr val="FAD9E6"/>
        </a:accent5>
        <a:accent6>
          <a:srgbClr val="E3A663"/>
        </a:accent6>
        <a:hlink>
          <a:srgbClr val="58E3B5"/>
        </a:hlink>
        <a:folHlink>
          <a:srgbClr val="EBDA7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85539"/>
        </a:dk2>
        <a:lt2>
          <a:srgbClr val="FFFFFF"/>
        </a:lt2>
        <a:accent1>
          <a:srgbClr val="ECE2AC"/>
        </a:accent1>
        <a:accent2>
          <a:srgbClr val="FCB8A1"/>
        </a:accent2>
        <a:accent3>
          <a:srgbClr val="AAB4AE"/>
        </a:accent3>
        <a:accent4>
          <a:srgbClr val="DADADA"/>
        </a:accent4>
        <a:accent5>
          <a:srgbClr val="F4EED2"/>
        </a:accent5>
        <a:accent6>
          <a:srgbClr val="E4A691"/>
        </a:accent6>
        <a:hlink>
          <a:srgbClr val="C9B5F7"/>
        </a:hlink>
        <a:folHlink>
          <a:srgbClr val="7EDDB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0E9A9"/>
        </a:accent1>
        <a:accent2>
          <a:srgbClr val="BCE2D6"/>
        </a:accent2>
        <a:accent3>
          <a:srgbClr val="FFFFFF"/>
        </a:accent3>
        <a:accent4>
          <a:srgbClr val="000000"/>
        </a:accent4>
        <a:accent5>
          <a:srgbClr val="ADF2D1"/>
        </a:accent5>
        <a:accent6>
          <a:srgbClr val="AACDC2"/>
        </a:accent6>
        <a:hlink>
          <a:srgbClr val="D1FFED"/>
        </a:hlink>
        <a:folHlink>
          <a:srgbClr val="75F0C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7BAD3"/>
        </a:accent1>
        <a:accent2>
          <a:srgbClr val="FBB76E"/>
        </a:accent2>
        <a:accent3>
          <a:srgbClr val="FFFFFF"/>
        </a:accent3>
        <a:accent4>
          <a:srgbClr val="000000"/>
        </a:accent4>
        <a:accent5>
          <a:srgbClr val="FAD9E6"/>
        </a:accent5>
        <a:accent6>
          <a:srgbClr val="E3A663"/>
        </a:accent6>
        <a:hlink>
          <a:srgbClr val="58E3B5"/>
        </a:hlink>
        <a:folHlink>
          <a:srgbClr val="EBDA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2C4F2"/>
        </a:accent1>
        <a:accent2>
          <a:srgbClr val="A2DB14"/>
        </a:accent2>
        <a:accent3>
          <a:srgbClr val="FFFFFF"/>
        </a:accent3>
        <a:accent4>
          <a:srgbClr val="000000"/>
        </a:accent4>
        <a:accent5>
          <a:srgbClr val="C1DEF7"/>
        </a:accent5>
        <a:accent6>
          <a:srgbClr val="92C611"/>
        </a:accent6>
        <a:hlink>
          <a:srgbClr val="7BE1C0"/>
        </a:hlink>
        <a:folHlink>
          <a:srgbClr val="B6DEF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CE2AC"/>
        </a:accent1>
        <a:accent2>
          <a:srgbClr val="FCB8A1"/>
        </a:accent2>
        <a:accent3>
          <a:srgbClr val="FFFFFF"/>
        </a:accent3>
        <a:accent4>
          <a:srgbClr val="000000"/>
        </a:accent4>
        <a:accent5>
          <a:srgbClr val="F4EED2"/>
        </a:accent5>
        <a:accent6>
          <a:srgbClr val="E4A691"/>
        </a:accent6>
        <a:hlink>
          <a:srgbClr val="C9B5F7"/>
        </a:hlink>
        <a:folHlink>
          <a:srgbClr val="7EDDB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зеленая клетка и фон</Template>
  <TotalTime>627</TotalTime>
  <Words>328</Words>
  <Application>Microsoft Office PowerPoint</Application>
  <PresentationFormat>Экран (4:3)</PresentationFormat>
  <Paragraphs>71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Arial</vt:lpstr>
      <vt:lpstr>Calibri</vt:lpstr>
      <vt:lpstr>Arial Black</vt:lpstr>
      <vt:lpstr>Wingdings</vt:lpstr>
      <vt:lpstr>Tahoma</vt:lpstr>
      <vt:lpstr>Constantia</vt:lpstr>
      <vt:lpstr>зеленая клетка и фон</vt:lpstr>
      <vt:lpstr>1_Default Design</vt:lpstr>
      <vt:lpstr>Трава</vt:lpstr>
      <vt:lpstr>«Деление с остатком»</vt:lpstr>
      <vt:lpstr>Слайд 2</vt:lpstr>
      <vt:lpstr>Слайд 3</vt:lpstr>
      <vt:lpstr>Слайд 4</vt:lpstr>
      <vt:lpstr>Слайд 5</vt:lpstr>
      <vt:lpstr>ПРАВИЛО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Руслан4ик</dc:creator>
  <cp:lastModifiedBy>Пользователь Windows</cp:lastModifiedBy>
  <cp:revision>24</cp:revision>
  <cp:lastPrinted>1601-01-01T00:00:00Z</cp:lastPrinted>
  <dcterms:created xsi:type="dcterms:W3CDTF">1601-01-01T00:00:00Z</dcterms:created>
  <dcterms:modified xsi:type="dcterms:W3CDTF">2020-02-05T11:34:05Z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