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63" d="100"/>
          <a:sy n="63" d="100"/>
        </p:scale>
        <p:origin x="-1416" y="-10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Img"/>
          </p:nvPr>
        </p:nvSpPr>
        <p:spPr bwMode="auto">
          <a:xfrm>
            <a:off x="1312863" y="1027113"/>
            <a:ext cx="4926012" cy="369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8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1169988" y="5086350"/>
            <a:ext cx="5218112" cy="409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3779094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12863" y="1027113"/>
            <a:ext cx="4929187" cy="36957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1287" cy="41021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12863" y="1027113"/>
            <a:ext cx="4932362" cy="3698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277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4462" cy="4105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12863" y="1027113"/>
            <a:ext cx="4932362" cy="3698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4462" cy="4105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14450" y="1027113"/>
            <a:ext cx="4924425" cy="369411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1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19700" cy="41005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12863" y="1027113"/>
            <a:ext cx="4929187" cy="36957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584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1287" cy="41021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12863" y="1027113"/>
            <a:ext cx="4932362" cy="3698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686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4462" cy="4105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12863" y="1027113"/>
            <a:ext cx="4929187" cy="36957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789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1287" cy="41021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12863" y="1027113"/>
            <a:ext cx="4932362" cy="3698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891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4462" cy="4105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12863" y="1027113"/>
            <a:ext cx="4932362" cy="3698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993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4462" cy="4105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12863" y="1027113"/>
            <a:ext cx="4933950" cy="37004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12863" y="1027113"/>
            <a:ext cx="4932362" cy="3698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6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4462" cy="4105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12863" y="1027113"/>
            <a:ext cx="4932362" cy="3698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0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4462" cy="4105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12863" y="1027113"/>
            <a:ext cx="4932362" cy="3698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4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4462" cy="4105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12863" y="1027113"/>
            <a:ext cx="4932362" cy="3698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698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4462" cy="4105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 txBox="1">
            <a:spLocks noChangeArrowheads="1"/>
          </p:cNvSpPr>
          <p:nvPr>
            <p:ph type="sldImg"/>
          </p:nvPr>
        </p:nvSpPr>
        <p:spPr bwMode="auto">
          <a:xfrm>
            <a:off x="1312863" y="1027113"/>
            <a:ext cx="4932362" cy="3698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2" name="Rectangle 2"/>
          <p:cNvSpPr txBox="1">
            <a:spLocks noChangeArrowheads="1"/>
          </p:cNvSpPr>
          <p:nvPr>
            <p:ph type="body" idx="1"/>
          </p:nvPr>
        </p:nvSpPr>
        <p:spPr bwMode="auto">
          <a:xfrm>
            <a:off x="1169988" y="5086350"/>
            <a:ext cx="5224462" cy="41052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B0A06A1-8766-4F88-AE2A-00923441E37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5919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B04BDA2-3505-4D4A-A7D2-53BB4EA466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3598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99325" y="301625"/>
            <a:ext cx="2265363" cy="6446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43687" cy="6446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84011B9-1869-4990-A61E-9113EC150A8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5219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2313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0191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40779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22325" y="2138363"/>
            <a:ext cx="4129088" cy="4754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03813" y="2138363"/>
            <a:ext cx="4129087" cy="4754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1683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8646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3549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4545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69166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82C38E7-073B-4176-8117-91C9D4EF34F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12154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465084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30992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91375" y="700088"/>
            <a:ext cx="2149475" cy="61928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1363" y="700088"/>
            <a:ext cx="6297612" cy="6192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5722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363" y="700088"/>
            <a:ext cx="8599487" cy="1254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5641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363" y="700088"/>
            <a:ext cx="8599487" cy="1254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22325" y="2138363"/>
            <a:ext cx="4129088" cy="47545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5103813" y="2138363"/>
            <a:ext cx="4129087" cy="2300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5103813" y="4591050"/>
            <a:ext cx="4129087" cy="2301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6137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741363" y="700088"/>
            <a:ext cx="8599487" cy="1254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822325" y="2138363"/>
            <a:ext cx="4129088" cy="2300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5103813" y="2138363"/>
            <a:ext cx="4129087" cy="2300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822325" y="4591050"/>
            <a:ext cx="4129088" cy="2301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03813" y="4591050"/>
            <a:ext cx="4129087" cy="23018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819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EFF80AF-8514-4302-B025-06302D25EA7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3339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4525" cy="4979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10163" y="1768475"/>
            <a:ext cx="4454525" cy="4979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254ADD2-F627-4595-B3FE-D5AF67FF62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4817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46342DB6-DCEA-431D-B434-F2F14616DA3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07870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CF5BF14-CC06-4B8D-9187-6A2A090C44F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7071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5063E33-20AD-49C4-BCAF-FF0366A1224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1401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E8D0630-C8BB-44DA-B13B-79059CD8039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8484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A4995A5-F9DE-44DB-AE1B-738FEBDF8E5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8090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1450" cy="125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1450" cy="497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38387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8611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38387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</a:defRPr>
            </a:lvl1pPr>
          </a:lstStyle>
          <a:p>
            <a:fld id="{A1BDE72E-A30A-4F49-A619-009FE6ED7E1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Arial" charset="0"/>
          <a:ea typeface="Microsoft YaHei" charset="-122"/>
        </a:defRPr>
      </a:lvl2pPr>
      <a:lvl3pPr marL="1143000" indent="-228600"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Arial" charset="0"/>
          <a:ea typeface="Microsoft YaHei" charset="-122"/>
        </a:defRPr>
      </a:lvl3pPr>
      <a:lvl4pPr marL="1600200" indent="-228600"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Arial" charset="0"/>
          <a:ea typeface="Microsoft YaHei" charset="-122"/>
        </a:defRPr>
      </a:lvl4pPr>
      <a:lvl5pPr marL="2057400" indent="-228600"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Arial" charset="0"/>
          <a:ea typeface="Microsoft YaHei" charset="-122"/>
        </a:defRPr>
      </a:lvl5pPr>
      <a:lvl6pPr marL="2514600" indent="-228600"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Arial" charset="0"/>
          <a:ea typeface="Microsoft YaHei" charset="-122"/>
        </a:defRPr>
      </a:lvl6pPr>
      <a:lvl7pPr marL="2971800" indent="-228600"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Arial" charset="0"/>
          <a:ea typeface="Microsoft YaHei" charset="-122"/>
        </a:defRPr>
      </a:lvl7pPr>
      <a:lvl8pPr marL="3429000" indent="-228600"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Arial" charset="0"/>
          <a:ea typeface="Microsoft YaHei" charset="-122"/>
        </a:defRPr>
      </a:lvl8pPr>
      <a:lvl9pPr marL="3886200" indent="-228600" algn="ctr" defTabSz="449263" rtl="0" eaLnBrk="1" fontAlgn="base" hangingPunct="1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Arial" charset="0"/>
          <a:ea typeface="Microsoft YaHei" charset="-122"/>
        </a:defRPr>
      </a:lvl9pPr>
    </p:titleStyle>
    <p:bodyStyle>
      <a:lvl1pPr marL="342900" indent="-342900" algn="l" defTabSz="449263" rtl="0" eaLnBrk="1" fontAlgn="base" hangingPunct="1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1" fontAlgn="base" hangingPunct="1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1" fontAlgn="base" hangingPunct="1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1" fontAlgn="base" hangingPunct="1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80625" cy="755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1363" y="700088"/>
            <a:ext cx="8599487" cy="125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щелкните мышью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2325" y="2138363"/>
            <a:ext cx="8410575" cy="475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124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щелкните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  <a:p>
            <a:pPr lvl="4"/>
            <a:r>
              <a:rPr lang="en-GB" altLang="ru-RU" smtClean="0"/>
              <a:t>Восьмой уровень структуры</a:t>
            </a:r>
          </a:p>
          <a:p>
            <a:pPr lvl="4"/>
            <a:r>
              <a:rPr lang="en-GB" altLang="ru-RU" smtClean="0"/>
              <a:t>Девятый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 i="1">
          <a:solidFill>
            <a:srgbClr val="99284C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 i="1">
          <a:solidFill>
            <a:srgbClr val="99284C"/>
          </a:solidFill>
          <a:latin typeface="Arial" charset="0"/>
          <a:cs typeface="Arial Unicode MS" charset="0"/>
        </a:defRPr>
      </a:lvl2pPr>
      <a:lvl3pPr marL="1143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 i="1">
          <a:solidFill>
            <a:srgbClr val="99284C"/>
          </a:solidFill>
          <a:latin typeface="Arial" charset="0"/>
          <a:cs typeface="Arial Unicode MS" charset="0"/>
        </a:defRPr>
      </a:lvl3pPr>
      <a:lvl4pPr marL="1600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 i="1">
          <a:solidFill>
            <a:srgbClr val="99284C"/>
          </a:solidFill>
          <a:latin typeface="Arial" charset="0"/>
          <a:cs typeface="Arial Unicode MS" charset="0"/>
        </a:defRPr>
      </a:lvl4pPr>
      <a:lvl5pPr marL="20574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 i="1">
          <a:solidFill>
            <a:srgbClr val="99284C"/>
          </a:solidFill>
          <a:latin typeface="Arial" charset="0"/>
          <a:cs typeface="Arial Unicode MS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 i="1">
          <a:solidFill>
            <a:srgbClr val="99284C"/>
          </a:solidFill>
          <a:latin typeface="Arial" charset="0"/>
          <a:cs typeface="Arial Unicode MS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 i="1">
          <a:solidFill>
            <a:srgbClr val="99284C"/>
          </a:solidFill>
          <a:latin typeface="Arial" charset="0"/>
          <a:cs typeface="Arial Unicode MS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 i="1">
          <a:solidFill>
            <a:srgbClr val="99284C"/>
          </a:solidFill>
          <a:latin typeface="Arial" charset="0"/>
          <a:cs typeface="Arial Unicode MS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b="1" i="1">
          <a:solidFill>
            <a:srgbClr val="99284C"/>
          </a:solidFill>
          <a:latin typeface="Arial" charset="0"/>
          <a:cs typeface="Arial Unicode MS" charset="0"/>
        </a:defRPr>
      </a:lvl9pPr>
    </p:titleStyle>
    <p:bodyStyle>
      <a:lvl1pPr marL="342900" indent="-3429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333333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333333"/>
          </a:solidFill>
          <a:latin typeface="+mn-lt"/>
          <a:cs typeface="+mn-cs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333333"/>
          </a:solidFill>
          <a:latin typeface="+mn-lt"/>
          <a:cs typeface="+mn-cs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33333"/>
          </a:solidFill>
          <a:latin typeface="+mn-lt"/>
          <a:cs typeface="+mn-cs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33333"/>
          </a:solidFill>
          <a:latin typeface="+mn-lt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33333"/>
          </a:solidFill>
          <a:latin typeface="+mn-lt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33333"/>
          </a:solidFill>
          <a:latin typeface="+mn-lt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33333"/>
          </a:solidFill>
          <a:latin typeface="+mn-lt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333333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70975" cy="1262063"/>
          </a:xfrm>
          <a:ln/>
        </p:spPr>
        <p:txBody>
          <a:bodyPr tIns="14040"/>
          <a:lstStyle/>
          <a:p>
            <a:pPr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2200" dirty="0">
                <a:solidFill>
                  <a:srgbClr val="000000"/>
                </a:solidFill>
                <a:latin typeface="Times New Roman" pitchFamily="16" charset="0"/>
              </a:rPr>
              <a:t>Муниципальное бюджетное дошкольное образовательное учреждение</a:t>
            </a:r>
            <a:br>
              <a:rPr lang="ru-RU" altLang="ru-RU" sz="2200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ru-RU" altLang="ru-RU" sz="2200" dirty="0">
                <a:solidFill>
                  <a:srgbClr val="000000"/>
                </a:solidFill>
                <a:latin typeface="Times New Roman" pitchFamily="16" charset="0"/>
              </a:rPr>
              <a:t>центр развития ребенка детский сад № 231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503238" y="1768475"/>
            <a:ext cx="9070975" cy="49895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20160" rIns="0" bIns="0" anchor="ctr"/>
          <a:lstStyle/>
          <a:p>
            <a:pPr marL="0" indent="449263" algn="ctr">
              <a:lnSpc>
                <a:spcPct val="95000"/>
              </a:lnSpc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endParaRPr lang="ru-RU" altLang="ru-RU" b="1">
              <a:solidFill>
                <a:srgbClr val="000000"/>
              </a:solidFill>
              <a:latin typeface="Times New Roman" pitchFamily="16" charset="0"/>
            </a:endParaRPr>
          </a:p>
          <a:p>
            <a:pPr marL="0" indent="449263" algn="just">
              <a:lnSpc>
                <a:spcPct val="95000"/>
              </a:lnSpc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endParaRPr lang="ru-RU" altLang="ru-RU" b="1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720725" y="1563688"/>
            <a:ext cx="8855075" cy="584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264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just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2800" dirty="0">
              <a:latin typeface="Times New Roman" pitchFamily="16" charset="0"/>
            </a:endParaRPr>
          </a:p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4000" b="1" i="1" dirty="0">
                <a:latin typeface="Times New Roman" pitchFamily="16" charset="0"/>
              </a:rPr>
              <a:t> «Доброе дело». </a:t>
            </a:r>
            <a:r>
              <a:rPr lang="ru-RU" altLang="ru-RU" sz="3200" b="1" i="1" dirty="0">
                <a:latin typeface="Times New Roman" pitchFamily="16" charset="0"/>
              </a:rPr>
              <a:t> </a:t>
            </a:r>
          </a:p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3200" b="1" i="1" dirty="0">
                <a:latin typeface="Times New Roman" pitchFamily="16" charset="0"/>
              </a:rPr>
              <a:t>Проект «Посади дерево» .</a:t>
            </a:r>
          </a:p>
          <a:p>
            <a:pPr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3200" b="1" i="1" dirty="0">
                <a:latin typeface="Times New Roman" pitchFamily="16" charset="0"/>
              </a:rPr>
              <a:t>                 </a:t>
            </a:r>
            <a:r>
              <a:rPr lang="ru-RU" altLang="ru-RU" sz="3200" i="1" dirty="0">
                <a:latin typeface="Times New Roman" pitchFamily="16" charset="0"/>
              </a:rPr>
              <a:t>Подготовительная группа №8</a:t>
            </a:r>
            <a:r>
              <a:rPr lang="ru-RU" altLang="ru-RU" sz="3200" b="1" i="1" dirty="0">
                <a:latin typeface="Times New Roman" pitchFamily="16" charset="0"/>
              </a:rPr>
              <a:t> </a:t>
            </a:r>
          </a:p>
          <a:p>
            <a:pPr algn="just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3200" b="1" i="1">
                <a:latin typeface="Times New Roman" pitchFamily="16" charset="0"/>
              </a:rPr>
              <a:t>                                          </a:t>
            </a:r>
            <a:r>
              <a:rPr lang="ru-RU" altLang="ru-RU" sz="2400" smtClean="0">
                <a:latin typeface="Times New Roman" pitchFamily="16" charset="0"/>
              </a:rPr>
              <a:t>Воспитатели</a:t>
            </a:r>
            <a:r>
              <a:rPr lang="ru-RU" altLang="ru-RU" sz="2400" dirty="0">
                <a:latin typeface="Times New Roman" pitchFamily="16" charset="0"/>
              </a:rPr>
              <a:t>: Евдокимова И.В                                                                                       </a:t>
            </a:r>
            <a:r>
              <a:rPr lang="ru-RU" altLang="ru-RU" sz="2400" dirty="0" smtClean="0">
                <a:latin typeface="Times New Roman" pitchFamily="16" charset="0"/>
              </a:rPr>
              <a:t>                                                                   </a:t>
            </a:r>
            <a:endParaRPr lang="ru-RU" altLang="ru-RU" sz="2400" dirty="0">
              <a:latin typeface="Times New Roman" pitchFamily="16" charset="0"/>
            </a:endParaRPr>
          </a:p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2400" dirty="0" smtClean="0">
                <a:latin typeface="Times New Roman" pitchFamily="16" charset="0"/>
              </a:rPr>
              <a:t>Ульяновск</a:t>
            </a:r>
            <a:endParaRPr lang="ru-RU" altLang="ru-RU" sz="2400" dirty="0">
              <a:latin typeface="Times New Roman" pitchFamily="16" charset="0"/>
            </a:endParaRPr>
          </a:p>
          <a:p>
            <a:pPr algn="just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2400" dirty="0">
              <a:latin typeface="Times New Roman" pitchFamily="16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576263" y="287338"/>
            <a:ext cx="8856662" cy="172085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/>
              <a:t>     В парке с дедушкой гуляли,</a:t>
            </a:r>
            <a:br>
              <a:rPr lang="ru-RU" altLang="ru-RU"/>
            </a:br>
            <a:r>
              <a:rPr lang="ru-RU" altLang="ru-RU"/>
              <a:t>     Листьев, желудей набрали,</a:t>
            </a:r>
            <a:br>
              <a:rPr lang="ru-RU" altLang="ru-RU"/>
            </a:br>
            <a:r>
              <a:rPr lang="ru-RU" altLang="ru-RU"/>
              <a:t>Принесли в детский сад,</a:t>
            </a:r>
            <a:br>
              <a:rPr lang="ru-RU" altLang="ru-RU"/>
            </a:br>
            <a:r>
              <a:rPr lang="ru-RU" altLang="ru-RU"/>
              <a:t> Всем ребятам показать!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13" y="1800225"/>
            <a:ext cx="3568700" cy="4757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40000">
            <a:off x="4787900" y="3873500"/>
            <a:ext cx="2376488" cy="267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">
            <a:off x="6596063" y="1981200"/>
            <a:ext cx="2519362" cy="287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700088"/>
            <a:ext cx="8605837" cy="12604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/>
              <a:t>Свиристель, снегирь, синицы — вот зимующие птицы!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40000">
            <a:off x="792956" y="2797970"/>
            <a:ext cx="4587875" cy="344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60000">
            <a:off x="4721225" y="2801938"/>
            <a:ext cx="4560888" cy="3421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700088"/>
            <a:ext cx="8605837" cy="12604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/>
              <a:t>Есть у нас в саду деревья,</a:t>
            </a:r>
            <a:br>
              <a:rPr lang="ru-RU" altLang="ru-RU"/>
            </a:br>
            <a:r>
              <a:rPr lang="ru-RU" altLang="ru-RU"/>
              <a:t>Для пернатых угощение!   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738" y="1728788"/>
            <a:ext cx="2430462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">
            <a:off x="1462088" y="1892300"/>
            <a:ext cx="2427287" cy="241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0000">
            <a:off x="5692775" y="4237038"/>
            <a:ext cx="2022475" cy="269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0000">
            <a:off x="2316163" y="4481513"/>
            <a:ext cx="2327275" cy="247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5" y="720725"/>
            <a:ext cx="5616575" cy="619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700088"/>
            <a:ext cx="8602662" cy="12573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/>
              <a:t>Семечку-крылатку на ладошку положу,</a:t>
            </a:r>
            <a:br>
              <a:rPr lang="ru-RU" altLang="ru-RU"/>
            </a:br>
            <a:r>
              <a:rPr lang="ru-RU" altLang="ru-RU"/>
              <a:t>Всю её внимательно разгляжу!             </a:t>
            </a:r>
            <a:br>
              <a:rPr lang="ru-RU" altLang="ru-RU"/>
            </a:br>
            <a:endParaRPr lang="ru-RU" alt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1584325"/>
            <a:ext cx="2519363" cy="287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813" y="1655763"/>
            <a:ext cx="2303462" cy="280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0888" y="4319588"/>
            <a:ext cx="2160587" cy="257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88" y="4248150"/>
            <a:ext cx="2447925" cy="280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613" y="2138363"/>
            <a:ext cx="3570287" cy="476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2263" y="2138363"/>
            <a:ext cx="3570287" cy="476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5" name="Rectangle 3"/>
          <p:cNvSpPr>
            <a:spLocks noGrp="1" noChangeArrowheads="1"/>
          </p:cNvSpPr>
          <p:nvPr>
            <p:ph type="title"/>
          </p:nvPr>
        </p:nvSpPr>
        <p:spPr>
          <a:xfrm>
            <a:off x="741363" y="700088"/>
            <a:ext cx="8605837" cy="12604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/>
              <a:t>Ёлочка и сосенка растут вместе с нами!</a:t>
            </a: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560388"/>
            <a:ext cx="8602662" cy="731837"/>
          </a:xfrm>
          <a:ln/>
        </p:spPr>
        <p:txBody>
          <a:bodyPr/>
          <a:lstStyle/>
          <a:p>
            <a:pPr>
              <a:lnSpc>
                <a:spcPct val="20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/>
              <a:t>«Любят птички зимним днем угощение моё»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1292225"/>
            <a:ext cx="3743325" cy="290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1292225"/>
            <a:ext cx="3527425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713" y="4197350"/>
            <a:ext cx="4522787" cy="269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" y="3887788"/>
            <a:ext cx="3005138" cy="300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20000">
            <a:off x="766762" y="2938463"/>
            <a:ext cx="4105275" cy="307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41363" y="700088"/>
            <a:ext cx="8602662" cy="1257300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/>
              <a:t/>
            </a:r>
            <a:br>
              <a:rPr lang="ru-RU" altLang="ru-RU"/>
            </a:br>
            <a:r>
              <a:rPr lang="ru-RU" altLang="ru-RU"/>
              <a:t>Мы взялись за дело,       </a:t>
            </a:r>
            <a:br>
              <a:rPr lang="ru-RU" altLang="ru-RU"/>
            </a:br>
            <a:r>
              <a:rPr lang="ru-RU" altLang="ru-RU"/>
              <a:t>Жёлудь посадили смело</a:t>
            </a:r>
            <a:br>
              <a:rPr lang="ru-RU" altLang="ru-RU"/>
            </a:br>
            <a:r>
              <a:rPr lang="ru-RU" altLang="ru-RU"/>
              <a:t>В теплую постельку,     </a:t>
            </a:r>
            <a:br>
              <a:rPr lang="ru-RU" altLang="ru-RU"/>
            </a:br>
            <a:r>
              <a:rPr lang="ru-RU" altLang="ru-RU"/>
              <a:t> Мягкую земельку!             </a:t>
            </a:r>
            <a:br>
              <a:rPr lang="ru-RU" altLang="ru-RU"/>
            </a:br>
            <a:endParaRPr lang="ru-RU" altLang="ru-RU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00">
            <a:off x="6401594" y="1486694"/>
            <a:ext cx="3025775" cy="226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4535488"/>
            <a:ext cx="3887787" cy="235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1"/>
          <p:cNvSpPr txBox="1">
            <a:spLocks noChangeArrowheads="1"/>
          </p:cNvSpPr>
          <p:nvPr/>
        </p:nvSpPr>
        <p:spPr bwMode="auto">
          <a:xfrm>
            <a:off x="741363" y="700088"/>
            <a:ext cx="8605837" cy="619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marL="342900" indent="-336550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buClrTx/>
              <a:buFontTx/>
              <a:buNone/>
            </a:pPr>
            <a:r>
              <a:rPr lang="ru-RU" altLang="ru-RU" sz="4000" b="1" i="1">
                <a:solidFill>
                  <a:srgbClr val="99284C"/>
                </a:solidFill>
                <a:latin typeface="Times New Roman" pitchFamily="16" charset="0"/>
                <a:cs typeface="Arial Unicode MS" charset="0"/>
              </a:rPr>
              <a:t>Холода настали,</a:t>
            </a:r>
          </a:p>
          <a:p>
            <a:pPr algn="ctr">
              <a:buClrTx/>
              <a:buFontTx/>
              <a:buNone/>
            </a:pPr>
            <a:r>
              <a:rPr lang="ru-RU" altLang="ru-RU" sz="4000" b="1" i="1">
                <a:solidFill>
                  <a:srgbClr val="99284C"/>
                </a:solidFill>
                <a:latin typeface="Times New Roman" pitchFamily="16" charset="0"/>
                <a:cs typeface="Arial Unicode MS" charset="0"/>
              </a:rPr>
              <a:t>В зиму это норма.</a:t>
            </a:r>
          </a:p>
          <a:p>
            <a:pPr algn="ctr">
              <a:buClrTx/>
              <a:buFontTx/>
              <a:buNone/>
            </a:pPr>
            <a:r>
              <a:rPr lang="ru-RU" altLang="ru-RU" sz="4000" b="1" i="1">
                <a:solidFill>
                  <a:srgbClr val="99284C"/>
                </a:solidFill>
                <a:latin typeface="Times New Roman" pitchFamily="16" charset="0"/>
                <a:cs typeface="Arial Unicode MS" charset="0"/>
              </a:rPr>
              <a:t>Будьте милосердны</a:t>
            </a:r>
          </a:p>
          <a:p>
            <a:pPr algn="ctr">
              <a:buClrTx/>
              <a:buFontTx/>
              <a:buNone/>
            </a:pPr>
            <a:r>
              <a:rPr lang="ru-RU" altLang="ru-RU" sz="4000" b="1" i="1">
                <a:solidFill>
                  <a:srgbClr val="99284C"/>
                </a:solidFill>
                <a:latin typeface="Times New Roman" pitchFamily="16" charset="0"/>
                <a:cs typeface="Arial Unicode MS" charset="0"/>
              </a:rPr>
              <a:t>Дайте птицам корма!</a:t>
            </a:r>
          </a:p>
          <a:p>
            <a:pPr algn="ctr">
              <a:buClrTx/>
              <a:buFontTx/>
              <a:buNone/>
            </a:pPr>
            <a:endParaRPr lang="ru-RU" altLang="ru-RU" sz="4000" b="1" i="1">
              <a:solidFill>
                <a:srgbClr val="99284C"/>
              </a:solidFill>
              <a:latin typeface="Times New Roman" pitchFamily="16" charset="0"/>
              <a:cs typeface="Arial Unicode MS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title"/>
          </p:nvPr>
        </p:nvSpPr>
        <p:spPr>
          <a:xfrm>
            <a:off x="1655763" y="792163"/>
            <a:ext cx="6048375" cy="576262"/>
          </a:xfrm>
          <a:ln/>
        </p:spPr>
        <p:txBody>
          <a:bodyPr tIns="25200"/>
          <a:lstStyle/>
          <a:p>
            <a:pPr hangingPunct="1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3200">
                <a:solidFill>
                  <a:srgbClr val="000000"/>
                </a:solidFill>
                <a:latin typeface="Times New Roman" pitchFamily="16" charset="0"/>
              </a:rPr>
              <a:t>Требования  ФГОС</a:t>
            </a:r>
            <a:r>
              <a:rPr lang="ru-RU" altLang="ru-RU">
                <a:solidFill>
                  <a:srgbClr val="000000"/>
                </a:solidFill>
                <a:latin typeface="Times New Roman" pitchFamily="16" charset="0"/>
              </a:rPr>
              <a:t>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0"/>
          <a:stretch>
            <a:fillRect/>
          </a:stretch>
        </p:blipFill>
        <p:spPr bwMode="auto">
          <a:xfrm>
            <a:off x="254000" y="2376488"/>
            <a:ext cx="4425950" cy="331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r="4710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24413" y="1295400"/>
            <a:ext cx="4754562" cy="6230938"/>
          </a:xfrm>
          <a:ln/>
        </p:spPr>
        <p:txBody>
          <a:bodyPr tIns="16560"/>
          <a:lstStyle/>
          <a:p>
            <a:pPr marL="0" indent="0">
              <a:lnSpc>
                <a:spcPct val="95000"/>
              </a:lnSpc>
              <a:spcAft>
                <a:spcPts val="1425"/>
              </a:spcAft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altLang="ru-RU" sz="2600">
                <a:solidFill>
                  <a:srgbClr val="000000"/>
                </a:solidFill>
                <a:latin typeface="Times New Roman" pitchFamily="16" charset="0"/>
              </a:rPr>
              <a:t>В Федеральном государственном образовательном стандарте дошкольного образования отмечено, часть программы, формируемая участниками образовательных отношений, может включать различные направления, выбранные       участниками образовательных отношений из числа       парциальных и иных программ и/или созданных ими самостоятельно.</a:t>
            </a:r>
          </a:p>
          <a:p>
            <a:pPr marL="0" indent="0">
              <a:lnSpc>
                <a:spcPct val="95000"/>
              </a:lnSpc>
              <a:spcAft>
                <a:spcPts val="1425"/>
              </a:spcAft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endParaRPr lang="ru-RU" altLang="ru-RU" sz="2600">
              <a:solidFill>
                <a:srgbClr val="000000"/>
              </a:solidFill>
              <a:latin typeface="Times New Roman" pitchFamily="16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Grp="1" noChangeArrowheads="1"/>
          </p:cNvSpPr>
          <p:nvPr>
            <p:ph type="title"/>
          </p:nvPr>
        </p:nvSpPr>
        <p:spPr>
          <a:xfrm>
            <a:off x="1511300" y="863600"/>
            <a:ext cx="5903913" cy="700088"/>
          </a:xfrm>
          <a:ln/>
        </p:spPr>
        <p:txBody>
          <a:bodyPr tIns="25200"/>
          <a:lstStyle/>
          <a:p>
            <a:pPr hangingPunct="1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4000">
                <a:solidFill>
                  <a:srgbClr val="000000"/>
                </a:solidFill>
                <a:latin typeface="Times New Roman" pitchFamily="16" charset="0"/>
              </a:rPr>
              <a:t>Цель программы:</a:t>
            </a: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1655763"/>
            <a:ext cx="8856662" cy="5102225"/>
          </a:xfrm>
          <a:ln/>
        </p:spPr>
        <p:txBody>
          <a:bodyPr tIns="28080"/>
          <a:lstStyle/>
          <a:p>
            <a:pPr marL="0" indent="0">
              <a:spcAft>
                <a:spcPts val="1425"/>
              </a:spcAft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  <a:tab pos="8686800" algn="l"/>
              </a:tabLst>
            </a:pPr>
            <a:r>
              <a:rPr lang="ru-RU" altLang="ru-RU" b="1" i="1">
                <a:solidFill>
                  <a:srgbClr val="000000"/>
                </a:solidFill>
                <a:ea typeface="Microsoft YaHei" charset="-122"/>
              </a:rPr>
              <a:t> 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60363" y="1368425"/>
            <a:ext cx="9431337" cy="3700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264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lnSpc>
                <a:spcPct val="95000"/>
              </a:lnSpc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2800">
                <a:latin typeface="Times New Roman" pitchFamily="16" charset="0"/>
              </a:rPr>
              <a:t>       </a:t>
            </a:r>
            <a:r>
              <a:rPr lang="ru-RU" altLang="ru-RU" sz="2400">
                <a:latin typeface="Times New Roman" pitchFamily="16" charset="0"/>
              </a:rPr>
              <a:t>Посадить плодово-ягодные деревья в помощь       птицам.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2400">
              <a:latin typeface="Times New Roman" pitchFamily="16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600" y="2303463"/>
            <a:ext cx="8496300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700088"/>
            <a:ext cx="8605837" cy="1260475"/>
          </a:xfrm>
          <a:ln/>
        </p:spPr>
        <p:txBody>
          <a:bodyPr tIns="25200"/>
          <a:lstStyle/>
          <a:p>
            <a:pPr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4000">
                <a:solidFill>
                  <a:srgbClr val="000000"/>
                </a:solidFill>
                <a:latin typeface="Times New Roman" pitchFamily="16" charset="0"/>
              </a:rPr>
              <a:t>Задачи проекта:</a:t>
            </a:r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822325" y="2138363"/>
            <a:ext cx="8418513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just"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1000"/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1000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822325" y="2519363"/>
            <a:ext cx="7377113" cy="204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2200">
              <a:latin typeface="Times New Roman" pitchFamily="16" charset="0"/>
            </a:endParaRP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2200">
              <a:latin typeface="Times New Roman" pitchFamily="16" charset="0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720725" y="3743325"/>
            <a:ext cx="9791700" cy="524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2200">
              <a:latin typeface="Times New Roman" pitchFamily="16" charset="0"/>
            </a:endParaRP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2200">
              <a:latin typeface="Times New Roman" pitchFamily="16" charset="0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22325" y="2138363"/>
            <a:ext cx="8416925" cy="47609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marL="0" indent="0" algn="ctr">
              <a:buClrTx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ru-RU" altLang="ru-RU">
                <a:solidFill>
                  <a:srgbClr val="99284C"/>
                </a:solidFill>
              </a:rPr>
              <a:t> 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76263" y="1987550"/>
            <a:ext cx="8856662" cy="542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2000">
                <a:latin typeface="Times New Roman" pitchFamily="16" charset="0"/>
              </a:rPr>
              <a:t>-закрепить знания о зимующих птицах; 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2000">
                <a:latin typeface="Times New Roman" pitchFamily="16" charset="0"/>
              </a:rPr>
              <a:t>-дать представление о питании зимующих птиц; 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2000">
                <a:latin typeface="Times New Roman" pitchFamily="16" charset="0"/>
              </a:rPr>
              <a:t>-обобщить и уточнить представления детей о плодово-ягодных деревьях и питании птиц их плодами;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2000">
                <a:latin typeface="Times New Roman" pitchFamily="16" charset="0"/>
              </a:rPr>
              <a:t>-стимулировать речевую активность; 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2000">
                <a:latin typeface="Times New Roman" pitchFamily="16" charset="0"/>
              </a:rPr>
              <a:t>- провести опытно-исследовательскую деятельность;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2000">
                <a:latin typeface="Times New Roman" pitchFamily="16" charset="0"/>
              </a:rPr>
              <a:t>-обогатить предметно-развивающую среду группы пособиями на тему проекта;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2000">
                <a:latin typeface="Times New Roman" pitchFamily="16" charset="0"/>
              </a:rPr>
              <a:t>-воспитывать бережное отношение к птицам и деревьям, желание им помочь; 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2000">
                <a:latin typeface="Times New Roman" pitchFamily="16" charset="0"/>
              </a:rPr>
              <a:t>-способствовать формированию у детей ценностного отношения к природе родного края.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2000">
              <a:latin typeface="Times New Roman" pitchFamily="16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700088"/>
            <a:ext cx="8605837" cy="12604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4000">
                <a:solidFill>
                  <a:srgbClr val="000000"/>
                </a:solidFill>
                <a:latin typeface="Times New Roman" pitchFamily="16" charset="0"/>
              </a:rPr>
              <a:t>Срок реализации проекта: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22325" y="2138363"/>
            <a:ext cx="8416925" cy="4760912"/>
          </a:xfrm>
          <a:ln/>
        </p:spPr>
        <p:txBody>
          <a:bodyPr/>
          <a:lstStyle/>
          <a:p>
            <a:pPr indent="-336550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/>
              <a:t>  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295400" y="1149350"/>
            <a:ext cx="6983413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4000">
              <a:latin typeface="Times New Roman" pitchFamily="16" charset="0"/>
            </a:endParaRP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4000">
              <a:latin typeface="Times New Roman" pitchFamily="16" charset="0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863600" y="1960563"/>
            <a:ext cx="7488238" cy="90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2800">
                <a:latin typeface="Times New Roman" pitchFamily="16" charset="0"/>
              </a:rPr>
              <a:t>сентябрь-апрель 2017-2018 годы</a:t>
            </a:r>
            <a:r>
              <a:rPr lang="ru-RU" altLang="ru-RU" sz="1000"/>
              <a:t>.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100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2519363"/>
            <a:ext cx="8928100" cy="437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700088"/>
            <a:ext cx="8605837" cy="12604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4000">
                <a:solidFill>
                  <a:srgbClr val="000000"/>
                </a:solidFill>
                <a:latin typeface="Times New Roman" pitchFamily="16" charset="0"/>
              </a:rPr>
              <a:t>Образовательная область проекта: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22325" y="2138363"/>
            <a:ext cx="8416925" cy="4760912"/>
          </a:xfrm>
          <a:ln/>
        </p:spPr>
        <p:txBody>
          <a:bodyPr/>
          <a:lstStyle/>
          <a:p>
            <a:endParaRPr lang="ru-RU"/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951288" y="4108450"/>
            <a:ext cx="2309812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1000"/>
              <a:t> 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1000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008063" y="2592388"/>
            <a:ext cx="7732712" cy="324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211138" indent="-211138"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1200"/>
              </a:spcBef>
              <a:spcAft>
                <a:spcPts val="1000"/>
              </a:spcAft>
              <a:buSzPct val="45000"/>
              <a:buFont typeface="Wingdings" charset="2"/>
              <a:buChar char=""/>
            </a:pPr>
            <a:r>
              <a:rPr lang="ru-RU" altLang="ru-RU" sz="3200">
                <a:latin typeface="Times New Roman" pitchFamily="16" charset="0"/>
              </a:rPr>
              <a:t>познавательное развитие;                         </a:t>
            </a:r>
          </a:p>
          <a:p>
            <a:pPr>
              <a:spcBef>
                <a:spcPts val="1200"/>
              </a:spcBef>
              <a:spcAft>
                <a:spcPts val="1000"/>
              </a:spcAft>
              <a:buSzPct val="45000"/>
              <a:buFont typeface="Wingdings" charset="2"/>
              <a:buChar char=""/>
            </a:pPr>
            <a:r>
              <a:rPr lang="ru-RU" altLang="ru-RU" sz="3200">
                <a:latin typeface="Times New Roman" pitchFamily="16" charset="0"/>
              </a:rPr>
              <a:t>развитие речи и чтение художественной литературы; </a:t>
            </a:r>
          </a:p>
          <a:p>
            <a:pPr>
              <a:spcBef>
                <a:spcPts val="1200"/>
              </a:spcBef>
              <a:spcAft>
                <a:spcPts val="1000"/>
              </a:spcAft>
              <a:buSzPct val="45000"/>
              <a:buFont typeface="Wingdings" charset="2"/>
              <a:buChar char=""/>
            </a:pPr>
            <a:r>
              <a:rPr lang="ru-RU" altLang="ru-RU" sz="3200">
                <a:latin typeface="Times New Roman" pitchFamily="16" charset="0"/>
              </a:rPr>
              <a:t>художественно-эстетическое развитие.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3200">
              <a:latin typeface="Times New Roman" pitchFamily="16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2303463" y="1079500"/>
            <a:ext cx="2160587" cy="65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1000"/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1000"/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41363" y="700088"/>
            <a:ext cx="8605837" cy="1260475"/>
          </a:xfrm>
          <a:ln/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4000">
                <a:solidFill>
                  <a:srgbClr val="000000"/>
                </a:solidFill>
                <a:latin typeface="Times New Roman" pitchFamily="16" charset="0"/>
              </a:rPr>
              <a:t>Подготовительный этап: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431800" y="2138363"/>
            <a:ext cx="8416925" cy="47609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76263" y="2232025"/>
            <a:ext cx="8207375" cy="453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211138" indent="-211138"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1200"/>
              </a:spcBef>
              <a:spcAft>
                <a:spcPts val="1000"/>
              </a:spcAft>
              <a:buSzPct val="45000"/>
              <a:buFont typeface="Wingdings" charset="2"/>
              <a:buChar char=""/>
            </a:pPr>
            <a:r>
              <a:rPr lang="ru-RU" altLang="ru-RU" sz="2800">
                <a:latin typeface="Times New Roman" pitchFamily="16" charset="0"/>
              </a:rPr>
              <a:t>разработка проекта: определение темы, цели, задачи;</a:t>
            </a:r>
          </a:p>
          <a:p>
            <a:pPr>
              <a:spcBef>
                <a:spcPts val="1200"/>
              </a:spcBef>
              <a:spcAft>
                <a:spcPts val="1000"/>
              </a:spcAft>
              <a:buSzPct val="45000"/>
              <a:buFont typeface="Wingdings" charset="2"/>
              <a:buChar char=""/>
            </a:pPr>
            <a:r>
              <a:rPr lang="ru-RU" altLang="ru-RU" sz="2800">
                <a:latin typeface="Times New Roman" pitchFamily="16" charset="0"/>
              </a:rPr>
              <a:t>подбор методического материала;</a:t>
            </a:r>
          </a:p>
          <a:p>
            <a:pPr>
              <a:spcBef>
                <a:spcPts val="1200"/>
              </a:spcBef>
              <a:spcAft>
                <a:spcPts val="1000"/>
              </a:spcAft>
              <a:buSzPct val="45000"/>
              <a:buFont typeface="Wingdings" charset="2"/>
              <a:buChar char=""/>
            </a:pPr>
            <a:r>
              <a:rPr lang="ru-RU" altLang="ru-RU" sz="2800">
                <a:latin typeface="Times New Roman" pitchFamily="16" charset="0"/>
              </a:rPr>
              <a:t>написание сценария литературного досуга; </a:t>
            </a:r>
          </a:p>
          <a:p>
            <a:pPr>
              <a:spcBef>
                <a:spcPts val="1200"/>
              </a:spcBef>
              <a:spcAft>
                <a:spcPts val="1000"/>
              </a:spcAft>
              <a:buSzPct val="45000"/>
              <a:buFont typeface="Wingdings" charset="2"/>
              <a:buChar char=""/>
            </a:pPr>
            <a:r>
              <a:rPr lang="ru-RU" altLang="ru-RU" sz="2800">
                <a:latin typeface="Times New Roman" pitchFamily="16" charset="0"/>
              </a:rPr>
              <a:t>привлечение родителей в создании гербария, атрибутов для литературного досуга.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2800">
              <a:latin typeface="Times New Roman" pitchFamily="16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1"/>
          <p:cNvSpPr txBox="1">
            <a:spLocks noChangeArrowheads="1"/>
          </p:cNvSpPr>
          <p:nvPr/>
        </p:nvSpPr>
        <p:spPr bwMode="auto">
          <a:xfrm>
            <a:off x="1008063" y="1004888"/>
            <a:ext cx="712787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4000" b="1" i="1">
                <a:latin typeface="Times New Roman" pitchFamily="16" charset="0"/>
              </a:rPr>
              <a:t>Основной этап: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4000" b="1" i="1">
              <a:latin typeface="Times New Roman" pitchFamily="16" charset="0"/>
            </a:endParaRP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741363" y="700088"/>
            <a:ext cx="8605837" cy="1260475"/>
          </a:xfrm>
          <a:ln/>
        </p:spPr>
        <p:txBody>
          <a:bodyPr/>
          <a:lstStyle/>
          <a:p>
            <a:endParaRPr lang="ru-RU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22325" y="2138363"/>
            <a:ext cx="8416925" cy="47609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760413" y="2138363"/>
            <a:ext cx="8312150" cy="544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211138" indent="-211138"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1200"/>
              </a:spcBef>
              <a:spcAft>
                <a:spcPts val="1000"/>
              </a:spcAft>
              <a:buSzPct val="45000"/>
              <a:buFont typeface="Wingdings" charset="2"/>
              <a:buChar char=""/>
            </a:pPr>
            <a:r>
              <a:rPr lang="ru-RU" altLang="ru-RU" sz="2800">
                <a:latin typeface="Times New Roman" pitchFamily="16" charset="0"/>
              </a:rPr>
              <a:t>знакомство с плодово-ягодными деревьями и птицами питающимися их плодами;</a:t>
            </a:r>
          </a:p>
          <a:p>
            <a:pPr>
              <a:spcBef>
                <a:spcPts val="1200"/>
              </a:spcBef>
              <a:spcAft>
                <a:spcPts val="1000"/>
              </a:spcAft>
              <a:buSzPct val="45000"/>
              <a:buFont typeface="Wingdings" charset="2"/>
              <a:buChar char=""/>
            </a:pPr>
            <a:r>
              <a:rPr lang="ru-RU" altLang="ru-RU" sz="2800">
                <a:latin typeface="Times New Roman" pitchFamily="16" charset="0"/>
              </a:rPr>
              <a:t> создание гербария;</a:t>
            </a:r>
          </a:p>
          <a:p>
            <a:pPr>
              <a:spcBef>
                <a:spcPts val="1200"/>
              </a:spcBef>
              <a:spcAft>
                <a:spcPts val="1000"/>
              </a:spcAft>
              <a:buSzPct val="45000"/>
              <a:buFont typeface="Wingdings" charset="2"/>
              <a:buChar char=""/>
            </a:pPr>
            <a:r>
              <a:rPr lang="ru-RU" altLang="ru-RU" sz="2800">
                <a:latin typeface="Times New Roman" pitchFamily="16" charset="0"/>
              </a:rPr>
              <a:t> чтение художественной литературы, разучивание стихов, показ литературно-поэтического представления для детей других групп и родителей;</a:t>
            </a:r>
          </a:p>
          <a:p>
            <a:pPr>
              <a:spcBef>
                <a:spcPts val="1200"/>
              </a:spcBef>
              <a:spcAft>
                <a:spcPts val="1000"/>
              </a:spcAft>
              <a:buSzPct val="45000"/>
              <a:buFont typeface="Wingdings" charset="2"/>
              <a:buChar char=""/>
            </a:pPr>
            <a:r>
              <a:rPr lang="ru-RU" altLang="ru-RU" sz="2800">
                <a:latin typeface="Times New Roman" pitchFamily="16" charset="0"/>
              </a:rPr>
              <a:t>знакомство с «экологической тропой» на территории детского сада.</a:t>
            </a: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2800">
              <a:latin typeface="Times New Roman" pitchFamily="16" charset="0"/>
            </a:endParaRP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2800">
              <a:latin typeface="Times New Roman" pitchFamily="16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741363" y="700088"/>
            <a:ext cx="8605837" cy="955675"/>
          </a:xfrm>
          <a:ln/>
        </p:spPr>
        <p:txBody>
          <a:bodyPr/>
          <a:lstStyle/>
          <a:p>
            <a:endParaRPr lang="ru-RU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22325" y="2138363"/>
            <a:ext cx="8416925" cy="4760912"/>
          </a:xfrm>
          <a:ln/>
        </p:spPr>
        <p:txBody>
          <a:bodyPr/>
          <a:lstStyle/>
          <a:p>
            <a:endParaRPr lang="ru-RU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223963" y="1079500"/>
            <a:ext cx="6983412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r>
              <a:rPr lang="ru-RU" altLang="ru-RU" sz="4000" b="1" i="1">
                <a:latin typeface="Times New Roman" pitchFamily="16" charset="0"/>
              </a:rPr>
              <a:t>Заключительный этап:</a:t>
            </a:r>
          </a:p>
          <a:p>
            <a:pPr algn="ctr"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4000" b="1" i="1">
              <a:latin typeface="Times New Roman" pitchFamily="16" charset="0"/>
            </a:endParaRPr>
          </a:p>
          <a:p>
            <a:pPr>
              <a:spcBef>
                <a:spcPts val="1200"/>
              </a:spcBef>
              <a:spcAft>
                <a:spcPts val="1000"/>
              </a:spcAft>
              <a:buClrTx/>
              <a:buFontTx/>
              <a:buNone/>
            </a:pPr>
            <a:endParaRPr lang="ru-RU" altLang="ru-RU" sz="4000" b="1" i="1">
              <a:latin typeface="Times New Roman" pitchFamily="16" charset="0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008063" y="2376488"/>
            <a:ext cx="7408862" cy="216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211138" indent="-211138"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1138" algn="l"/>
                <a:tab pos="658813" algn="l"/>
                <a:tab pos="1108075" algn="l"/>
                <a:tab pos="1557338" algn="l"/>
                <a:tab pos="2006600" algn="l"/>
                <a:tab pos="2455863" algn="l"/>
                <a:tab pos="2905125" algn="l"/>
                <a:tab pos="3354388" algn="l"/>
                <a:tab pos="3803650" algn="l"/>
                <a:tab pos="4252913" algn="l"/>
                <a:tab pos="4702175" algn="l"/>
                <a:tab pos="5151438" algn="l"/>
                <a:tab pos="5600700" algn="l"/>
                <a:tab pos="6049963" algn="l"/>
                <a:tab pos="6499225" algn="l"/>
                <a:tab pos="6948488" algn="l"/>
                <a:tab pos="7397750" algn="l"/>
                <a:tab pos="7847013" algn="l"/>
                <a:tab pos="8296275" algn="l"/>
                <a:tab pos="8745538" algn="l"/>
                <a:tab pos="9194800" algn="l"/>
              </a:tabLst>
              <a:defRPr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1200"/>
              </a:spcBef>
              <a:spcAft>
                <a:spcPts val="1000"/>
              </a:spcAft>
              <a:buSzPct val="45000"/>
              <a:buFont typeface="Wingdings" charset="2"/>
              <a:buChar char=""/>
            </a:pPr>
            <a:r>
              <a:rPr lang="ru-RU" altLang="ru-RU" sz="2800">
                <a:latin typeface="Times New Roman" pitchFamily="16" charset="0"/>
              </a:rPr>
              <a:t>посадка плодово-ягодных деревьев родителями с детьми по их усмотрению с последующим фото-отчетом;</a:t>
            </a:r>
          </a:p>
          <a:p>
            <a:pPr>
              <a:spcBef>
                <a:spcPts val="1200"/>
              </a:spcBef>
              <a:spcAft>
                <a:spcPts val="1000"/>
              </a:spcAft>
              <a:buSzPct val="45000"/>
              <a:buFont typeface="Wingdings" charset="2"/>
              <a:buChar char=""/>
            </a:pPr>
            <a:r>
              <a:rPr lang="ru-RU" altLang="ru-RU" sz="2800">
                <a:latin typeface="Times New Roman" pitchFamily="16" charset="0"/>
              </a:rPr>
              <a:t>презентация проекта 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50" y="3600450"/>
            <a:ext cx="4967288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edge/>
  </p:transition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резентация 1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Arial Unicode MS"/>
      </a:majorFont>
      <a:minorFont>
        <a:latin typeface="Arial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altLang="ru-RU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charset="-122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1</Template>
  <TotalTime>2</TotalTime>
  <Words>340</Words>
  <Application>Microsoft Office PowerPoint</Application>
  <PresentationFormat>Произвольный</PresentationFormat>
  <Paragraphs>54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Times New Roman</vt:lpstr>
      <vt:lpstr>Arial</vt:lpstr>
      <vt:lpstr>Microsoft YaHei</vt:lpstr>
      <vt:lpstr>Arial Unicode MS</vt:lpstr>
      <vt:lpstr>Wingdings</vt:lpstr>
      <vt:lpstr>презентация 1</vt:lpstr>
      <vt:lpstr>Тема Office</vt:lpstr>
      <vt:lpstr>Муниципальное бюджетное дошкольное образовательное учреждение центр развития ребенка детский сад № 231</vt:lpstr>
      <vt:lpstr>Требования  ФГОС </vt:lpstr>
      <vt:lpstr>Цель программы:</vt:lpstr>
      <vt:lpstr>Задачи проекта:</vt:lpstr>
      <vt:lpstr>Срок реализации проекта:</vt:lpstr>
      <vt:lpstr>Образовательная область проекта:</vt:lpstr>
      <vt:lpstr>Подготовительный этап:</vt:lpstr>
      <vt:lpstr>Презентация PowerPoint</vt:lpstr>
      <vt:lpstr>Презентация PowerPoint</vt:lpstr>
      <vt:lpstr>     В парке с дедушкой гуляли,      Листьев, желудей набрали, Принесли в детский сад,  Всем ребятам показать!</vt:lpstr>
      <vt:lpstr>Свиристель, снегирь, синицы — вот зимующие птицы!</vt:lpstr>
      <vt:lpstr>Есть у нас в саду деревья, Для пернатых угощение!   </vt:lpstr>
      <vt:lpstr>Презентация PowerPoint</vt:lpstr>
      <vt:lpstr>Семечку-крылатку на ладошку положу, Всю её внимательно разгляжу!              </vt:lpstr>
      <vt:lpstr>Ёлочка и сосенка растут вместе с нами!</vt:lpstr>
      <vt:lpstr>«Любят птички зимним днем угощение моё»</vt:lpstr>
      <vt:lpstr> Мы взялись за дело,        Жёлудь посадили смело В теплую постельку,       Мягкую земельку!        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центр развития ребенка детский сад № 231</dc:title>
  <dc:creator>FederPC</dc:creator>
  <cp:lastModifiedBy>FederPC</cp:lastModifiedBy>
  <cp:revision>1</cp:revision>
  <cp:lastPrinted>1601-01-01T00:00:00Z</cp:lastPrinted>
  <dcterms:created xsi:type="dcterms:W3CDTF">2020-03-23T17:25:39Z</dcterms:created>
  <dcterms:modified xsi:type="dcterms:W3CDTF">2020-03-23T17:28:39Z</dcterms:modified>
</cp:coreProperties>
</file>