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6"/>
  </p:notesMasterIdLst>
  <p:sldIdLst>
    <p:sldId id="258" r:id="rId2"/>
    <p:sldId id="259" r:id="rId3"/>
    <p:sldId id="264" r:id="rId4"/>
    <p:sldId id="266" r:id="rId5"/>
    <p:sldId id="265" r:id="rId6"/>
    <p:sldId id="263" r:id="rId7"/>
    <p:sldId id="267" r:id="rId8"/>
    <p:sldId id="268" r:id="rId9"/>
    <p:sldId id="269" r:id="rId10"/>
    <p:sldId id="262" r:id="rId11"/>
    <p:sldId id="270" r:id="rId12"/>
    <p:sldId id="271" r:id="rId13"/>
    <p:sldId id="272" r:id="rId14"/>
    <p:sldId id="260" r:id="rId1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napToGrid="0">
      <p:cViewPr varScale="1">
        <p:scale>
          <a:sx n="38" d="100"/>
          <a:sy n="38" d="100"/>
        </p:scale>
        <p:origin x="-1410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6DA0904-A430-4491-9C78-C1B2C37350A9}" type="datetimeFigureOut">
              <a:rPr lang="ru-RU" smtClean="0"/>
              <a:pPr/>
              <a:t>27.02.2020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F9AAF9-3954-4327-A615-DAC1383E002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1987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31748" name="Номер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/>
          <a:p>
            <a:pPr algn="r">
              <a:defRPr/>
            </a:pPr>
            <a:fld id="{B445D989-CE75-4D90-9A3F-2AE633769C2D}" type="slidenum">
              <a:rPr lang="ru-RU" sz="1200">
                <a:latin typeface="+mn-lt"/>
                <a:cs typeface="+mn-cs"/>
              </a:rPr>
              <a:pPr algn="r">
                <a:defRPr/>
              </a:pPr>
              <a:t>3</a:t>
            </a:fld>
            <a:endParaRPr lang="ru-RU" sz="1200">
              <a:latin typeface="+mn-lt"/>
              <a:cs typeface="+mn-cs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1987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31748" name="Номер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/>
          <a:p>
            <a:pPr algn="r">
              <a:defRPr/>
            </a:pPr>
            <a:fld id="{B445D989-CE75-4D90-9A3F-2AE633769C2D}" type="slidenum">
              <a:rPr lang="ru-RU" sz="1200">
                <a:latin typeface="+mn-lt"/>
                <a:cs typeface="+mn-cs"/>
              </a:rPr>
              <a:pPr algn="r">
                <a:defRPr/>
              </a:pPr>
              <a:t>5</a:t>
            </a:fld>
            <a:endParaRPr lang="ru-RU" sz="1200">
              <a:latin typeface="+mn-lt"/>
              <a:cs typeface="+mn-cs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396319" y="802299"/>
            <a:ext cx="5618515" cy="2541431"/>
          </a:xfrm>
        </p:spPr>
        <p:txBody>
          <a:bodyPr bIns="0" anchor="b">
            <a:normAutofit/>
          </a:bodyPr>
          <a:lstStyle>
            <a:lvl1pPr algn="l"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396319" y="3531205"/>
            <a:ext cx="5618515" cy="977621"/>
          </a:xfrm>
        </p:spPr>
        <p:txBody>
          <a:bodyPr tIns="91440" bIns="91440">
            <a:normAutofit/>
          </a:bodyPr>
          <a:lstStyle>
            <a:lvl1pPr marL="0" indent="0" algn="l">
              <a:buNone/>
              <a:defRPr sz="1600" b="0" cap="all" baseline="0">
                <a:solidFill>
                  <a:schemeClr val="tx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DEC12D-EABE-4043-A827-4DB79A9CEED1}" type="datetimeFigureOut">
              <a:rPr lang="ru-RU" smtClean="0"/>
              <a:pPr/>
              <a:t>27.02.2020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396319" y="329308"/>
            <a:ext cx="3086292" cy="30920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34703" y="798973"/>
            <a:ext cx="802005" cy="503578"/>
          </a:xfrm>
        </p:spPr>
        <p:txBody>
          <a:bodyPr/>
          <a:lstStyle/>
          <a:p>
            <a:fld id="{A7CB6FD4-4419-4344-9B02-9FB0E89B2572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2396319" y="3528542"/>
            <a:ext cx="5618515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8168259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3" name="Straight Connector 32"/>
          <p:cNvCxnSpPr/>
          <p:nvPr/>
        </p:nvCxnSpPr>
        <p:spPr>
          <a:xfrm>
            <a:off x="1443491" y="1847088"/>
            <a:ext cx="6571343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DEC12D-EABE-4043-A827-4DB79A9CEED1}" type="datetimeFigureOut">
              <a:rPr lang="ru-RU" smtClean="0"/>
              <a:pPr/>
              <a:t>27.02.2020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B6FD4-4419-4344-9B02-9FB0E89B257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4955331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918028" y="798974"/>
            <a:ext cx="1103027" cy="465988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3491" y="798974"/>
            <a:ext cx="5301095" cy="465988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DEC12D-EABE-4043-A827-4DB79A9CEED1}" type="datetimeFigureOut">
              <a:rPr lang="ru-RU" smtClean="0"/>
              <a:pPr/>
              <a:t>27.02.2020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B6FD4-4419-4344-9B02-9FB0E89B2572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6918028" y="798974"/>
            <a:ext cx="0" cy="4659889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27096961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DEC12D-EABE-4043-A827-4DB79A9CEED1}" type="datetimeFigureOut">
              <a:rPr lang="ru-RU" smtClean="0"/>
              <a:pPr/>
              <a:t>27.02.2020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B6FD4-4419-4344-9B02-9FB0E89B2572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33" name="Straight Connector 32"/>
          <p:cNvCxnSpPr/>
          <p:nvPr/>
        </p:nvCxnSpPr>
        <p:spPr>
          <a:xfrm>
            <a:off x="1443491" y="1847088"/>
            <a:ext cx="6571343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26703896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3491" y="1756130"/>
            <a:ext cx="5617002" cy="1887950"/>
          </a:xfrm>
        </p:spPr>
        <p:txBody>
          <a:bodyPr anchor="b">
            <a:normAutofit/>
          </a:bodyPr>
          <a:lstStyle>
            <a:lvl1pPr algn="l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3492" y="3806196"/>
            <a:ext cx="5617002" cy="1012929"/>
          </a:xfrm>
        </p:spPr>
        <p:txBody>
          <a:bodyPr tIns="91440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DEC12D-EABE-4043-A827-4DB79A9CEED1}" type="datetimeFigureOut">
              <a:rPr lang="ru-RU" smtClean="0"/>
              <a:pPr/>
              <a:t>27.02.2020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B6FD4-4419-4344-9B02-9FB0E89B2572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443491" y="3804985"/>
            <a:ext cx="561700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4235739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3491" y="804890"/>
            <a:ext cx="6571343" cy="1059305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3490" y="2013936"/>
            <a:ext cx="3125871" cy="343756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89182" y="2013936"/>
            <a:ext cx="3125652" cy="3437559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DEC12D-EABE-4043-A827-4DB79A9CEED1}" type="datetimeFigureOut">
              <a:rPr lang="ru-RU" smtClean="0"/>
              <a:pPr/>
              <a:t>27.02.2020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B6FD4-4419-4344-9B02-9FB0E89B2572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33" name="Straight Connector 32"/>
          <p:cNvCxnSpPr/>
          <p:nvPr/>
        </p:nvCxnSpPr>
        <p:spPr>
          <a:xfrm>
            <a:off x="1443491" y="1847088"/>
            <a:ext cx="6571343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38550236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6" name="Straight Connector 35"/>
          <p:cNvCxnSpPr/>
          <p:nvPr/>
        </p:nvCxnSpPr>
        <p:spPr>
          <a:xfrm>
            <a:off x="1443491" y="1847088"/>
            <a:ext cx="6571343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3491" y="804164"/>
            <a:ext cx="6571344" cy="1056319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3491" y="2019550"/>
            <a:ext cx="3125766" cy="801943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43491" y="2824270"/>
            <a:ext cx="3125766" cy="264445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89182" y="2023004"/>
            <a:ext cx="3125652" cy="802237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89182" y="2821491"/>
            <a:ext cx="3125652" cy="263737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DEC12D-EABE-4043-A827-4DB79A9CEED1}" type="datetimeFigureOut">
              <a:rPr lang="ru-RU" smtClean="0"/>
              <a:pPr/>
              <a:t>27.02.2020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B6FD4-4419-4344-9B02-9FB0E89B257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6824899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Straight Connector 31"/>
          <p:cNvCxnSpPr/>
          <p:nvPr/>
        </p:nvCxnSpPr>
        <p:spPr>
          <a:xfrm>
            <a:off x="1443491" y="1847088"/>
            <a:ext cx="6571343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DEC12D-EABE-4043-A827-4DB79A9CEED1}" type="datetimeFigureOut">
              <a:rPr lang="ru-RU" smtClean="0"/>
              <a:pPr/>
              <a:t>27.02.2020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B6FD4-4419-4344-9B02-9FB0E89B257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1421255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DEC12D-EABE-4043-A827-4DB79A9CEED1}" type="datetimeFigureOut">
              <a:rPr lang="ru-RU" smtClean="0"/>
              <a:pPr/>
              <a:t>27.02.2020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B6FD4-4419-4344-9B02-9FB0E89B257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2217470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9042" y="798973"/>
            <a:ext cx="2425950" cy="2247117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86656" y="798974"/>
            <a:ext cx="3828178" cy="4658826"/>
          </a:xfrm>
        </p:spPr>
        <p:txBody>
          <a:bodyPr anchor="ctr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39042" y="3205492"/>
            <a:ext cx="2427369" cy="2248181"/>
          </a:xfrm>
        </p:spPr>
        <p:txBody>
          <a:bodyPr>
            <a:normAutofit/>
          </a:bodyPr>
          <a:lstStyle>
            <a:lvl1pPr marL="0" indent="0" algn="l">
              <a:buNone/>
              <a:defRPr sz="16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DEC12D-EABE-4043-A827-4DB79A9CEED1}" type="datetimeFigureOut">
              <a:rPr lang="ru-RU" smtClean="0"/>
              <a:pPr/>
              <a:t>27.02.2020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B6FD4-4419-4344-9B02-9FB0E89B2572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7" name="Straight Connector 16"/>
          <p:cNvCxnSpPr/>
          <p:nvPr/>
        </p:nvCxnSpPr>
        <p:spPr>
          <a:xfrm>
            <a:off x="1441748" y="3205491"/>
            <a:ext cx="2423276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35043159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4996501" y="482171"/>
            <a:ext cx="3511387" cy="5149101"/>
            <a:chOff x="6852919" y="583365"/>
            <a:chExt cx="4681849" cy="5181928"/>
          </a:xfrm>
        </p:grpSpPr>
        <p:sp>
          <p:nvSpPr>
            <p:cNvPr id="14" name="Rectangle 13"/>
            <p:cNvSpPr/>
            <p:nvPr/>
          </p:nvSpPr>
          <p:spPr>
            <a:xfrm>
              <a:off x="6852919" y="583365"/>
              <a:ext cx="4681849" cy="5181928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2286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Rectangle 14"/>
            <p:cNvSpPr/>
            <p:nvPr/>
          </p:nvSpPr>
          <p:spPr>
            <a:xfrm>
              <a:off x="7273787" y="915806"/>
              <a:ext cx="3844017" cy="4507918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508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148" y="1129513"/>
            <a:ext cx="3244935" cy="1830584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640128" y="1122543"/>
            <a:ext cx="2234998" cy="3866327"/>
          </a:xfrm>
          <a:solidFill>
            <a:schemeClr val="bg1">
              <a:lumMod val="8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43492" y="3145992"/>
            <a:ext cx="3240286" cy="2003742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436664" y="5469857"/>
            <a:ext cx="3252420" cy="320123"/>
          </a:xfrm>
        </p:spPr>
        <p:txBody>
          <a:bodyPr/>
          <a:lstStyle>
            <a:lvl1pPr algn="l">
              <a:defRPr/>
            </a:lvl1pPr>
          </a:lstStyle>
          <a:p>
            <a:fld id="{DADEC12D-EABE-4043-A827-4DB79A9CEED1}" type="datetimeFigureOut">
              <a:rPr lang="ru-RU" smtClean="0"/>
              <a:pPr/>
              <a:t>27.02.2020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437530" y="318641"/>
            <a:ext cx="3251553" cy="320931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B6FD4-4419-4344-9B02-9FB0E89B2572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31" name="Straight Connector 30"/>
          <p:cNvCxnSpPr/>
          <p:nvPr/>
        </p:nvCxnSpPr>
        <p:spPr>
          <a:xfrm>
            <a:off x="1441281" y="3143605"/>
            <a:ext cx="3242014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39406575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2015734"/>
            <a:ext cx="9144000" cy="4079520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2500" t="1538" r="12500" b="-1538"/>
          <a:stretch/>
        </p:blipFill>
        <p:spPr>
          <a:xfrm>
            <a:off x="-1" y="6095253"/>
            <a:ext cx="9144001" cy="774727"/>
          </a:xfrm>
          <a:prstGeom prst="rect">
            <a:avLst/>
          </a:prstGeom>
        </p:spPr>
      </p:pic>
      <p:cxnSp>
        <p:nvCxnSpPr>
          <p:cNvPr id="13" name="Straight Connector 12"/>
          <p:cNvCxnSpPr/>
          <p:nvPr/>
        </p:nvCxnSpPr>
        <p:spPr>
          <a:xfrm>
            <a:off x="0" y="6101127"/>
            <a:ext cx="9144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43491" y="804520"/>
            <a:ext cx="6571343" cy="10492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3491" y="2015733"/>
            <a:ext cx="6571343" cy="34506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646542" y="330370"/>
            <a:ext cx="2368292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DEC12D-EABE-4043-A827-4DB79A9CEED1}" type="datetimeFigureOut">
              <a:rPr lang="ru-RU" smtClean="0"/>
              <a:pPr/>
              <a:t>27.02.2020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43491" y="329308"/>
            <a:ext cx="4034004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7725" y="798973"/>
            <a:ext cx="795746" cy="503578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2800">
                <a:solidFill>
                  <a:schemeClr val="accent1"/>
                </a:solidFill>
              </a:defRPr>
            </a:lvl1pPr>
          </a:lstStyle>
          <a:p>
            <a:fld id="{A7CB6FD4-4419-4344-9B02-9FB0E89B257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8078542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200" b="0" i="0" kern="1200" cap="all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6858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20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6858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6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6858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6858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4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6858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17" Type="http://schemas.openxmlformats.org/officeDocument/2006/relationships/image" Target="../media/image17.png"/><Relationship Id="rId2" Type="http://schemas.openxmlformats.org/officeDocument/2006/relationships/image" Target="../media/image2.png"/><Relationship Id="rId16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5" Type="http://schemas.openxmlformats.org/officeDocument/2006/relationships/image" Target="../media/image15.jpe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gif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:\Documents and Settings\Aida\Рабочий стол\текстуры и фоны, клипарты\Scool_objekts\scool (30)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333060">
            <a:off x="1960340" y="4573013"/>
            <a:ext cx="919793" cy="82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 descr="H:\Documents and Settings\Aida\Рабочий стол\текстуры и фоны, клипарты\Scool_objekts\scool (45)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487" y="1315748"/>
            <a:ext cx="701675" cy="922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 descr="H:\Documents and Settings\Aida\Рабочий стол\текстуры и фоны, клипарты\Scool_objekts\scool (46)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11294">
            <a:off x="1492250" y="1570615"/>
            <a:ext cx="1197623" cy="635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6" descr="H:\Documents and Settings\Aida\Рабочий стол\НОвая ГРАФИКА сборник\КАРТИНКИ СБОРНИК_ школьные\5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1107" y="5586115"/>
            <a:ext cx="792000" cy="79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4" name="Picture 7" descr="H:\Documents and Settings\Aida\Рабочий стол\НОвая ГРАФИКА сборник\КАРТИНКИ СБОРНИК_ школьные\6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0336" y="5887645"/>
            <a:ext cx="968128" cy="86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5" name="Picture 8" descr="H:\Documents and Settings\Aida\Рабочий стол\НОвая ГРАФИКА сборник\КАРТИНКИ СБОРНИК_ школьные\7.gif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4994" y="1132050"/>
            <a:ext cx="792000" cy="79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6" name="Picture 9" descr="H:\Documents and Settings\Aida\Рабочий стол\НОвая ГРАФИКА сборник\КАРТИНКИ СБОРНИК_ школьные\8.gif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1485" y="4736180"/>
            <a:ext cx="1044000" cy="104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7" name="Picture 10" descr="H:\Documents and Settings\Aida\Рабочий стол\НОвая ГРАФИКА сборник\КАРТИНКИ СБОРНИК_ школьные\9.gif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6376" y="2379731"/>
            <a:ext cx="944618" cy="72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8" name="Picture 11" descr="H:\Documents and Settings\Aida\Рабочий стол\НОвая ГРАФИКА сборник\КАРТИНКИ СБОРНИК_ школьные\0.gif"/>
          <p:cNvPicPr>
            <a:picLocks noChangeAspect="1" noChangeArrowheads="1" noCrop="1"/>
          </p:cNvPicPr>
          <p:nvPr/>
        </p:nvPicPr>
        <p:blipFill>
          <a:blip r:embed="rId10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7485" y="2909473"/>
            <a:ext cx="792000" cy="79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9" name="Picture 12" descr="H:\Documents and Settings\Aida\Рабочий стол\НОвая ГРАФИКА сборник\КАРТИНКИ СБОРНИК_ школьные\1.gif"/>
          <p:cNvPicPr>
            <a:picLocks noChangeAspect="1" noChangeArrowheads="1" noCrop="1"/>
          </p:cNvPicPr>
          <p:nvPr/>
        </p:nvPicPr>
        <p:blipFill>
          <a:blip r:embed="rId11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013" y="4429851"/>
            <a:ext cx="864000" cy="86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60" name="Picture 13" descr="H:\Documents and Settings\Aida\Рабочий стол\НОвая ГРАФИКА сборник\КАРТИНКИ СБОРНИК_ школьные\2.gif"/>
          <p:cNvPicPr>
            <a:picLocks noChangeAspect="1" noChangeArrowheads="1" noCrop="1"/>
          </p:cNvPicPr>
          <p:nvPr/>
        </p:nvPicPr>
        <p:blipFill>
          <a:blip r:embed="rId1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3701473"/>
            <a:ext cx="792000" cy="79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61" name="Picture 14" descr="H:\Documents and Settings\Aida\Рабочий стол\НОвая ГРАФИКА сборник\КАРТИНКИ СБОРНИК_ школьные\3.gif"/>
          <p:cNvPicPr>
            <a:picLocks noChangeAspect="1" noChangeArrowheads="1" noCrop="1"/>
          </p:cNvPicPr>
          <p:nvPr/>
        </p:nvPicPr>
        <p:blipFill>
          <a:blip r:embed="rId1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013" y="1429771"/>
            <a:ext cx="792000" cy="79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62" name="Picture 15" descr="H:\Documents and Settings\Aida\Рабочий стол\НОвая ГРАФИКА сборник\КАРТИНКИ СБОРНИК_ школьные\4.gif"/>
          <p:cNvPicPr>
            <a:picLocks noChangeAspect="1" noChangeArrowheads="1" noCrop="1"/>
          </p:cNvPicPr>
          <p:nvPr/>
        </p:nvPicPr>
        <p:blipFill>
          <a:blip r:embed="rId1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7107" y="3305473"/>
            <a:ext cx="792000" cy="79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63" name="Text Box 15"/>
          <p:cNvSpPr txBox="1">
            <a:spLocks noChangeArrowheads="1"/>
          </p:cNvSpPr>
          <p:nvPr/>
        </p:nvSpPr>
        <p:spPr bwMode="auto">
          <a:xfrm>
            <a:off x="1116013" y="404813"/>
            <a:ext cx="6713537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4800" b="1" i="1" dirty="0" smtClean="0">
                <a:ln>
                  <a:solidFill>
                    <a:srgbClr val="002060"/>
                  </a:solidFill>
                </a:ln>
                <a:solidFill>
                  <a:srgbClr val="2614AC"/>
                </a:solidFill>
                <a:latin typeface="Bookman Old Style" panose="02050604050505020204" pitchFamily="18" charset="0"/>
                <a:ea typeface="Batang" panose="02030600000101010101" pitchFamily="18" charset="-127"/>
                <a:cs typeface="Arial" charset="0"/>
              </a:rPr>
              <a:t>Урок </a:t>
            </a:r>
            <a:r>
              <a:rPr lang="ru-RU" altLang="ru-RU" sz="4800" b="1" i="1" dirty="0">
                <a:ln>
                  <a:solidFill>
                    <a:srgbClr val="002060"/>
                  </a:solidFill>
                </a:ln>
                <a:solidFill>
                  <a:srgbClr val="2614AC"/>
                </a:solidFill>
                <a:latin typeface="Bookman Old Style" panose="02050604050505020204" pitchFamily="18" charset="0"/>
                <a:ea typeface="Batang" panose="02030600000101010101" pitchFamily="18" charset="-127"/>
                <a:cs typeface="Arial" charset="0"/>
              </a:rPr>
              <a:t>математики</a:t>
            </a:r>
          </a:p>
        </p:txBody>
      </p:sp>
      <p:sp>
        <p:nvSpPr>
          <p:cNvPr id="28698" name="Text Box 26"/>
          <p:cNvSpPr txBox="1">
            <a:spLocks noChangeArrowheads="1"/>
          </p:cNvSpPr>
          <p:nvPr/>
        </p:nvSpPr>
        <p:spPr bwMode="auto">
          <a:xfrm>
            <a:off x="3276600" y="5734050"/>
            <a:ext cx="3084499" cy="92333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5400" b="1" i="1" dirty="0">
                <a:ln w="12700">
                  <a:solidFill>
                    <a:srgbClr val="2023A0"/>
                  </a:solidFill>
                  <a:prstDash val="solid"/>
                </a:ln>
                <a:solidFill>
                  <a:srgbClr val="2023A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man Old Style" panose="02050604050505020204" pitchFamily="18" charset="0"/>
                <a:ea typeface="Batang" panose="02030600000101010101" pitchFamily="18" charset="-127"/>
              </a:rPr>
              <a:t>2 класс</a:t>
            </a:r>
          </a:p>
        </p:txBody>
      </p:sp>
      <p:pic>
        <p:nvPicPr>
          <p:cNvPr id="2065" name="Рисунок 16" descr="DSC_3725.jpg"/>
          <p:cNvPicPr>
            <a:picLocks noChangeAspect="1"/>
          </p:cNvPicPr>
          <p:nvPr/>
        </p:nvPicPr>
        <p:blipFill rotWithShape="1">
          <a:blip r:embed="rId1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729" r="2720" b="3791"/>
          <a:stretch/>
        </p:blipFill>
        <p:spPr bwMode="auto">
          <a:xfrm>
            <a:off x="3002532" y="1521836"/>
            <a:ext cx="3632633" cy="435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4542">
            <a:off x="7718412" y="3607823"/>
            <a:ext cx="1420546" cy="118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825" y="2909473"/>
            <a:ext cx="792000" cy="79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48415961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Заголовок 1"/>
          <p:cNvSpPr>
            <a:spLocks/>
          </p:cNvSpPr>
          <p:nvPr/>
        </p:nvSpPr>
        <p:spPr bwMode="auto">
          <a:xfrm>
            <a:off x="1476375" y="274638"/>
            <a:ext cx="721042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/>
            <a:r>
              <a:rPr lang="ru-RU" altLang="ru-RU" sz="4400" b="1">
                <a:solidFill>
                  <a:srgbClr val="006666"/>
                </a:solidFill>
              </a:rPr>
              <a:t>Физкультминутка</a:t>
            </a:r>
          </a:p>
        </p:txBody>
      </p:sp>
      <p:pic>
        <p:nvPicPr>
          <p:cNvPr id="26627" name="Рисунок 2" descr="zaryadka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92275" y="1844675"/>
            <a:ext cx="4760913" cy="266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8" name="Рисунок 3" descr="718535686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51613" y="3590925"/>
            <a:ext cx="2592387" cy="250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ChangeArrowheads="1"/>
          </p:cNvSpPr>
          <p:nvPr/>
        </p:nvSpPr>
        <p:spPr bwMode="auto">
          <a:xfrm>
            <a:off x="685800" y="1066800"/>
            <a:ext cx="4724400" cy="4724400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9226" name="Arc 10"/>
          <p:cNvSpPr>
            <a:spLocks/>
          </p:cNvSpPr>
          <p:nvPr/>
        </p:nvSpPr>
        <p:spPr bwMode="auto">
          <a:xfrm rot="1133828" flipH="1" flipV="1">
            <a:off x="3757613" y="1068388"/>
            <a:ext cx="1600200" cy="2135187"/>
          </a:xfrm>
          <a:custGeom>
            <a:avLst/>
            <a:gdLst>
              <a:gd name="G0" fmla="+- 21600 0 0"/>
              <a:gd name="G1" fmla="+- 21600 0 0"/>
              <a:gd name="G2" fmla="+- 21600 0 0"/>
              <a:gd name="T0" fmla="*/ 25164 w 43200"/>
              <a:gd name="T1" fmla="*/ 296 h 43200"/>
              <a:gd name="T2" fmla="*/ 22441 w 43200"/>
              <a:gd name="T3" fmla="*/ 16 h 43200"/>
              <a:gd name="T4" fmla="*/ 21600 w 43200"/>
              <a:gd name="T5" fmla="*/ 21600 h 43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3200" h="43200" fill="none" extrusionOk="0">
                <a:moveTo>
                  <a:pt x="25163" y="296"/>
                </a:moveTo>
                <a:cubicBezTo>
                  <a:pt x="35573" y="2037"/>
                  <a:pt x="43200" y="11046"/>
                  <a:pt x="43200" y="21600"/>
                </a:cubicBezTo>
                <a:cubicBezTo>
                  <a:pt x="43200" y="33529"/>
                  <a:pt x="33529" y="43200"/>
                  <a:pt x="21600" y="43200"/>
                </a:cubicBezTo>
                <a:cubicBezTo>
                  <a:pt x="9670" y="43200"/>
                  <a:pt x="0" y="33529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21880" y="-1"/>
                  <a:pt x="22160" y="5"/>
                  <a:pt x="22440" y="16"/>
                </a:cubicBezTo>
              </a:path>
              <a:path w="43200" h="43200" stroke="0" extrusionOk="0">
                <a:moveTo>
                  <a:pt x="25163" y="296"/>
                </a:moveTo>
                <a:cubicBezTo>
                  <a:pt x="35573" y="2037"/>
                  <a:pt x="43200" y="11046"/>
                  <a:pt x="43200" y="21600"/>
                </a:cubicBezTo>
                <a:cubicBezTo>
                  <a:pt x="43200" y="33529"/>
                  <a:pt x="33529" y="43200"/>
                  <a:pt x="21600" y="43200"/>
                </a:cubicBezTo>
                <a:cubicBezTo>
                  <a:pt x="9670" y="43200"/>
                  <a:pt x="0" y="33529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21880" y="-1"/>
                  <a:pt x="22160" y="5"/>
                  <a:pt x="22440" y="16"/>
                </a:cubicBezTo>
                <a:lnTo>
                  <a:pt x="21600" y="21600"/>
                </a:lnTo>
                <a:close/>
              </a:path>
            </a:pathLst>
          </a:custGeom>
          <a:noFill/>
          <a:ln w="76200">
            <a:solidFill>
              <a:srgbClr val="0000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9228" name="Line 12"/>
          <p:cNvSpPr>
            <a:spLocks noChangeShapeType="1"/>
          </p:cNvSpPr>
          <p:nvPr/>
        </p:nvSpPr>
        <p:spPr bwMode="auto">
          <a:xfrm flipH="1" flipV="1">
            <a:off x="4038600" y="3048000"/>
            <a:ext cx="457200" cy="228600"/>
          </a:xfrm>
          <a:prstGeom prst="line">
            <a:avLst/>
          </a:prstGeom>
          <a:noFill/>
          <a:ln w="76200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9229" name="Arc 13"/>
          <p:cNvSpPr>
            <a:spLocks/>
          </p:cNvSpPr>
          <p:nvPr/>
        </p:nvSpPr>
        <p:spPr bwMode="auto">
          <a:xfrm rot="1208915" flipH="1">
            <a:off x="2774950" y="3100388"/>
            <a:ext cx="2133600" cy="2663825"/>
          </a:xfrm>
          <a:custGeom>
            <a:avLst/>
            <a:gdLst>
              <a:gd name="G0" fmla="+- 21600 0 0"/>
              <a:gd name="G1" fmla="+- 21493 0 0"/>
              <a:gd name="G2" fmla="+- 21600 0 0"/>
              <a:gd name="T0" fmla="*/ 25396 w 43200"/>
              <a:gd name="T1" fmla="*/ 229 h 43093"/>
              <a:gd name="T2" fmla="*/ 19452 w 43200"/>
              <a:gd name="T3" fmla="*/ 0 h 43093"/>
              <a:gd name="T4" fmla="*/ 21600 w 43200"/>
              <a:gd name="T5" fmla="*/ 21493 h 430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3200" h="43093" fill="none" extrusionOk="0">
                <a:moveTo>
                  <a:pt x="25395" y="229"/>
                </a:moveTo>
                <a:cubicBezTo>
                  <a:pt x="35698" y="2068"/>
                  <a:pt x="43200" y="11027"/>
                  <a:pt x="43200" y="21493"/>
                </a:cubicBezTo>
                <a:cubicBezTo>
                  <a:pt x="43200" y="33422"/>
                  <a:pt x="33529" y="43093"/>
                  <a:pt x="21600" y="43093"/>
                </a:cubicBezTo>
                <a:cubicBezTo>
                  <a:pt x="9670" y="43093"/>
                  <a:pt x="0" y="33422"/>
                  <a:pt x="0" y="21493"/>
                </a:cubicBezTo>
                <a:cubicBezTo>
                  <a:pt x="-1" y="10395"/>
                  <a:pt x="8409" y="1103"/>
                  <a:pt x="19452" y="0"/>
                </a:cubicBezTo>
              </a:path>
              <a:path w="43200" h="43093" stroke="0" extrusionOk="0">
                <a:moveTo>
                  <a:pt x="25395" y="229"/>
                </a:moveTo>
                <a:cubicBezTo>
                  <a:pt x="35698" y="2068"/>
                  <a:pt x="43200" y="11027"/>
                  <a:pt x="43200" y="21493"/>
                </a:cubicBezTo>
                <a:cubicBezTo>
                  <a:pt x="43200" y="33422"/>
                  <a:pt x="33529" y="43093"/>
                  <a:pt x="21600" y="43093"/>
                </a:cubicBezTo>
                <a:cubicBezTo>
                  <a:pt x="9670" y="43093"/>
                  <a:pt x="0" y="33422"/>
                  <a:pt x="0" y="21493"/>
                </a:cubicBezTo>
                <a:cubicBezTo>
                  <a:pt x="-1" y="10395"/>
                  <a:pt x="8409" y="1103"/>
                  <a:pt x="19452" y="0"/>
                </a:cubicBezTo>
                <a:lnTo>
                  <a:pt x="21600" y="21493"/>
                </a:lnTo>
                <a:close/>
              </a:path>
            </a:pathLst>
          </a:custGeom>
          <a:noFill/>
          <a:ln w="76200">
            <a:solidFill>
              <a:srgbClr val="0000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9219" name="Oval 3"/>
          <p:cNvSpPr>
            <a:spLocks noChangeArrowheads="1"/>
          </p:cNvSpPr>
          <p:nvPr/>
        </p:nvSpPr>
        <p:spPr bwMode="auto">
          <a:xfrm>
            <a:off x="3886200" y="1447800"/>
            <a:ext cx="152400" cy="152400"/>
          </a:xfrm>
          <a:prstGeom prst="ellipse">
            <a:avLst/>
          </a:prstGeom>
          <a:solidFill>
            <a:srgbClr val="F3151A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7451466">
            <a:off x="3101975" y="174625"/>
            <a:ext cx="387350" cy="1714500"/>
          </a:xfrm>
          <a:prstGeom prst="rect">
            <a:avLst/>
          </a:prstGeom>
          <a:noFill/>
        </p:spPr>
      </p:pic>
      <p:pic>
        <p:nvPicPr>
          <p:cNvPr id="9230" name="Picture 14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832" t="18958" r="7268"/>
          <a:stretch>
            <a:fillRect/>
          </a:stretch>
        </p:blipFill>
        <p:spPr bwMode="auto">
          <a:xfrm>
            <a:off x="5715000" y="1371600"/>
            <a:ext cx="1627188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31" name="Picture 15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832" t="18958" r="7268"/>
          <a:stretch>
            <a:fillRect/>
          </a:stretch>
        </p:blipFill>
        <p:spPr bwMode="auto">
          <a:xfrm>
            <a:off x="5638800" y="3352800"/>
            <a:ext cx="1625600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32" name="Picture 16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832" t="18958" r="7268"/>
          <a:stretch>
            <a:fillRect/>
          </a:stretch>
        </p:blipFill>
        <p:spPr bwMode="auto">
          <a:xfrm>
            <a:off x="7315200" y="1447800"/>
            <a:ext cx="1625600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33" name="Picture 17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832" t="22749" r="7268"/>
          <a:stretch>
            <a:fillRect/>
          </a:stretch>
        </p:blipFill>
        <p:spPr bwMode="auto">
          <a:xfrm>
            <a:off x="7239000" y="3352800"/>
            <a:ext cx="1774825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937 0.00902 C 0.01805 -0.00439 0.0276 -0.02266 0.04045 -0.03237 C 0.0533 -0.04209 0.07222 -0.05041 0.0868 -0.04926 C 0.10139 -0.0481 0.11649 -0.03792 0.12777 -0.02474 C 0.13906 -0.01156 0.1493 0.0081 0.15451 0.02961 C 0.15972 0.05111 0.15937 0.08395 0.15868 0.10454 C 0.15798 0.12512 0.15677 0.13437 0.15017 0.15333 C 0.14357 0.1723 0.13211 0.20213 0.11927 0.21901 C 0.10642 0.2359 0.08958 0.24931 0.07274 0.25463 C 0.0559 0.25995 0.03472 0.2507 0.01788 0.25093 C 0.00104 0.25116 -0.01077 0.24607 -0.02865 0.25671 C -0.04653 0.26735 -0.0724 0.28724 -0.08924 0.31476 C -0.10608 0.34228 -0.12466 0.38298 -0.13004 0.42184 C -0.13542 0.46069 -0.12969 0.51596 -0.12153 0.54741 C -0.11337 0.57887 -0.09688 0.59667 -0.08073 0.61124 C -0.06459 0.62581 -0.04584 0.63738 -0.02448 0.63553 C -0.00313 0.63368 0.02812 0.61864 0.04739 0.59991 C 0.06666 0.58118 0.08038 0.55666 0.09114 0.52313 C 0.10191 0.4896 0.11441 0.43895 0.11215 0.39917 C 0.10989 0.35939 0.09166 0.30921 0.07708 0.28469 C 0.0625 0.26018 0.03836 0.26295 0.02482 0.25278 C 0.01128 0.2426 0.00295 0.2396 -0.00469 0.22295 C -0.01233 0.20629 -0.01841 0.17369 -0.02153 0.15333 C -0.02466 0.13298 -0.02448 0.11841 -0.02292 0.10084 C -0.02136 0.08326 -0.01719 0.06337 -0.01181 0.04834 C -0.00643 0.03331 0.00069 0.02244 0.00937 0.00902 Z " pathEditMode="relative" rAng="0" ptsTypes="aaaaaaaaaaaaaaaaaaaaaaaaaa">
                                      <p:cBhvr>
                                        <p:cTn id="6" dur="5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" y="28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787400" y="0"/>
            <a:ext cx="7442200" cy="215900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altLang="ru-RU" sz="3600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sz="3600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3600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стр.54     </a:t>
            </a:r>
            <a:r>
              <a:rPr lang="ru-RU" altLang="ru-RU" sz="3600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задание </a:t>
            </a:r>
            <a:r>
              <a:rPr lang="ru-RU" altLang="ru-RU" sz="3600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altLang="ru-RU" sz="3600" dirty="0" smtClean="0">
                <a:solidFill>
                  <a:srgbClr val="006666"/>
                </a:solidFill>
              </a:rPr>
              <a:t/>
            </a:r>
            <a:br>
              <a:rPr lang="ru-RU" altLang="ru-RU" sz="3600" dirty="0" smtClean="0">
                <a:solidFill>
                  <a:srgbClr val="006666"/>
                </a:solidFill>
              </a:rPr>
            </a:br>
            <a:r>
              <a:rPr lang="ru-RU" altLang="ru-RU" sz="2800" dirty="0" smtClean="0">
                <a:latin typeface="Times New Roman" pitchFamily="18" charset="0"/>
                <a:cs typeface="Times New Roman" pitchFamily="18" charset="0"/>
              </a:rPr>
              <a:t>ВЫЧИСЛИТЕ ПРОИЗВЕДЕНИЯ, ЗАМЕНЯЯ УМНОЖЕНИЕ СЛОЖЕНИЕМ ОДИНАКОВЫХ СЛАГАЕМЫХ</a:t>
            </a:r>
            <a:r>
              <a:rPr lang="ru-RU" altLang="ru-RU" sz="3600" dirty="0" smtClean="0">
                <a:solidFill>
                  <a:srgbClr val="006666"/>
                </a:solidFill>
              </a:rPr>
              <a:t/>
            </a:r>
            <a:br>
              <a:rPr lang="ru-RU" altLang="ru-RU" sz="3600" dirty="0" smtClean="0">
                <a:solidFill>
                  <a:srgbClr val="006666"/>
                </a:solidFill>
              </a:rPr>
            </a:br>
            <a:r>
              <a:rPr lang="ru-RU" altLang="ru-RU" sz="3600" dirty="0" smtClean="0">
                <a:solidFill>
                  <a:srgbClr val="006666"/>
                </a:solidFill>
              </a:rPr>
              <a:t/>
            </a:r>
            <a:br>
              <a:rPr lang="ru-RU" altLang="ru-RU" sz="3600" dirty="0" smtClean="0">
                <a:solidFill>
                  <a:srgbClr val="006666"/>
                </a:solidFill>
              </a:rPr>
            </a:br>
            <a:r>
              <a:rPr lang="ru-RU" altLang="ru-RU" sz="3600" dirty="0" smtClean="0">
                <a:solidFill>
                  <a:srgbClr val="006666"/>
                </a:solidFill>
              </a:rPr>
              <a:t/>
            </a:r>
            <a:br>
              <a:rPr lang="ru-RU" altLang="ru-RU" sz="3600" dirty="0" smtClean="0">
                <a:solidFill>
                  <a:srgbClr val="006666"/>
                </a:solidFill>
              </a:rPr>
            </a:br>
            <a:endParaRPr lang="ru-RU" altLang="ru-RU" sz="3600" dirty="0" smtClean="0">
              <a:solidFill>
                <a:srgbClr val="006666"/>
              </a:solidFill>
            </a:endParaRPr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" y="1930400"/>
            <a:ext cx="5333999" cy="4191000"/>
          </a:xfrm>
        </p:spPr>
        <p:txBody>
          <a:bodyPr>
            <a:noAutofit/>
          </a:bodyPr>
          <a:lstStyle/>
          <a:p>
            <a:pPr marL="273050" indent="-273050" algn="just">
              <a:buNone/>
            </a:pPr>
            <a:r>
              <a:rPr lang="ru-RU" altLang="ru-RU" sz="4000" b="1" dirty="0" smtClean="0">
                <a:latin typeface="Times New Roman" pitchFamily="18" charset="0"/>
                <a:cs typeface="Times New Roman" pitchFamily="18" charset="0"/>
              </a:rPr>
              <a:t>       9 • 2 =              </a:t>
            </a:r>
          </a:p>
          <a:p>
            <a:pPr marL="273050" indent="-273050" algn="just">
              <a:buNone/>
            </a:pPr>
            <a:r>
              <a:rPr lang="ru-RU" altLang="ru-RU" sz="4000" b="1" dirty="0" smtClean="0">
                <a:latin typeface="Times New Roman" pitchFamily="18" charset="0"/>
                <a:cs typeface="Times New Roman" pitchFamily="18" charset="0"/>
              </a:rPr>
              <a:t>       2 • 3 =           </a:t>
            </a:r>
          </a:p>
          <a:p>
            <a:pPr marL="273050" indent="-273050" algn="just">
              <a:buNone/>
            </a:pPr>
            <a:r>
              <a:rPr lang="ru-RU" altLang="ru-RU" sz="4000" b="1" dirty="0" smtClean="0">
                <a:latin typeface="Times New Roman" pitchFamily="18" charset="0"/>
                <a:cs typeface="Times New Roman" pitchFamily="18" charset="0"/>
              </a:rPr>
              <a:t>       1 • 5 =</a:t>
            </a:r>
          </a:p>
          <a:p>
            <a:pPr marL="273050" indent="-273050" algn="just">
              <a:buNone/>
            </a:pPr>
            <a:r>
              <a:rPr lang="ru-RU" altLang="ru-RU" sz="4000" b="1" dirty="0" smtClean="0">
                <a:latin typeface="Times New Roman" pitchFamily="18" charset="0"/>
                <a:cs typeface="Times New Roman" pitchFamily="18" charset="0"/>
              </a:rPr>
              <a:t>       0 • 4 =      </a:t>
            </a:r>
          </a:p>
          <a:p>
            <a:pPr marL="273050" indent="-273050" algn="just">
              <a:buNone/>
            </a:pPr>
            <a:r>
              <a:rPr lang="ru-RU" altLang="ru-RU" sz="4000" b="1" dirty="0" smtClean="0">
                <a:latin typeface="Times New Roman" pitchFamily="18" charset="0"/>
                <a:cs typeface="Times New Roman" pitchFamily="18" charset="0"/>
              </a:rPr>
              <a:t>       12 • 2 = 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457200" y="527968"/>
            <a:ext cx="8382000" cy="2850232"/>
          </a:xfrm>
        </p:spPr>
        <p:txBody>
          <a:bodyPr>
            <a:normAutofit fontScale="90000"/>
          </a:bodyPr>
          <a:lstStyle/>
          <a:p>
            <a:r>
              <a:rPr lang="ru-RU" sz="4000" b="1" dirty="0" smtClean="0">
                <a:solidFill>
                  <a:srgbClr val="552799"/>
                </a:solidFill>
                <a:latin typeface="Cambria" panose="02040503050406030204" pitchFamily="18" charset="0"/>
                <a:cs typeface="AngsanaUPC" panose="02020603050405020304" pitchFamily="18" charset="-34"/>
              </a:rPr>
              <a:t/>
            </a:r>
            <a:br>
              <a:rPr lang="ru-RU" sz="4000" b="1" dirty="0" smtClean="0">
                <a:solidFill>
                  <a:srgbClr val="552799"/>
                </a:solidFill>
                <a:latin typeface="Cambria" panose="02040503050406030204" pitchFamily="18" charset="0"/>
                <a:cs typeface="AngsanaUPC" panose="02020603050405020304" pitchFamily="18" charset="-34"/>
              </a:rPr>
            </a:br>
            <a:r>
              <a:rPr lang="ru-RU" sz="4000" b="1" dirty="0" smtClean="0">
                <a:solidFill>
                  <a:srgbClr val="552799"/>
                </a:solidFill>
                <a:latin typeface="Cambria" panose="02040503050406030204" pitchFamily="18" charset="0"/>
                <a:cs typeface="AngsanaUPC" panose="02020603050405020304" pitchFamily="18" charset="-34"/>
              </a:rPr>
              <a:t/>
            </a:r>
            <a:br>
              <a:rPr lang="ru-RU" sz="4000" b="1" dirty="0" smtClean="0">
                <a:solidFill>
                  <a:srgbClr val="552799"/>
                </a:solidFill>
                <a:latin typeface="Cambria" panose="02040503050406030204" pitchFamily="18" charset="0"/>
                <a:cs typeface="AngsanaUPC" panose="02020603050405020304" pitchFamily="18" charset="-34"/>
              </a:rPr>
            </a:br>
            <a:r>
              <a:rPr lang="ru-RU" sz="4000" b="1" dirty="0" smtClean="0">
                <a:solidFill>
                  <a:srgbClr val="552799"/>
                </a:solidFill>
                <a:latin typeface="Cambria" panose="02040503050406030204" pitchFamily="18" charset="0"/>
                <a:cs typeface="AngsanaUPC" panose="02020603050405020304" pitchFamily="18" charset="-34"/>
              </a:rPr>
              <a:t>В каждой бутылке по 2 литра лимонада. Сколько литров лимонада В четырёх бутылках ?  в  трёх  бутылках?</a:t>
            </a:r>
            <a:br>
              <a:rPr lang="ru-RU" sz="4000" b="1" dirty="0" smtClean="0">
                <a:solidFill>
                  <a:srgbClr val="552799"/>
                </a:solidFill>
                <a:latin typeface="Cambria" panose="02040503050406030204" pitchFamily="18" charset="0"/>
                <a:cs typeface="AngsanaUPC" panose="02020603050405020304" pitchFamily="18" charset="-34"/>
              </a:rPr>
            </a:br>
            <a:r>
              <a:rPr lang="ru-RU" sz="4000" b="1" dirty="0" smtClean="0">
                <a:solidFill>
                  <a:srgbClr val="552799"/>
                </a:solidFill>
                <a:latin typeface="Cambria" panose="02040503050406030204" pitchFamily="18" charset="0"/>
                <a:cs typeface="AngsanaUPC" panose="02020603050405020304" pitchFamily="18" charset="-34"/>
              </a:rPr>
              <a:t>        </a:t>
            </a:r>
            <a:r>
              <a:rPr lang="ru-RU" sz="3100" b="1" dirty="0" smtClean="0">
                <a:latin typeface="Cambria" panose="02040503050406030204" pitchFamily="18" charset="0"/>
                <a:cs typeface="AngsanaUPC" panose="02020603050405020304" pitchFamily="18" charset="-34"/>
              </a:rPr>
              <a:t>2 л                 2 л                 2 л                2 л</a:t>
            </a:r>
            <a:endParaRPr lang="ru-RU" sz="3100" b="1" dirty="0">
              <a:solidFill>
                <a:srgbClr val="552799"/>
              </a:solidFill>
              <a:latin typeface="Cambria" panose="02040503050406030204" pitchFamily="18" charset="0"/>
              <a:cs typeface="AngsanaUPC" panose="02020603050405020304" pitchFamily="18" charset="-34"/>
            </a:endParaRPr>
          </a:p>
        </p:txBody>
      </p:sp>
      <p:sp>
        <p:nvSpPr>
          <p:cNvPr id="10" name="Подзаголовок 9"/>
          <p:cNvSpPr>
            <a:spLocks noGrp="1"/>
          </p:cNvSpPr>
          <p:nvPr>
            <p:ph type="subTitle" idx="1"/>
          </p:nvPr>
        </p:nvSpPr>
        <p:spPr>
          <a:xfrm>
            <a:off x="467544" y="5373216"/>
            <a:ext cx="8208912" cy="1008112"/>
          </a:xfrm>
        </p:spPr>
        <p:txBody>
          <a:bodyPr/>
          <a:lstStyle/>
          <a:p>
            <a:pPr algn="l"/>
            <a:r>
              <a:rPr lang="ru-RU" i="1" dirty="0" smtClean="0"/>
              <a:t>     </a:t>
            </a:r>
            <a:endParaRPr lang="ru-RU" sz="4000" b="1" i="1" dirty="0">
              <a:solidFill>
                <a:srgbClr val="C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434703" y="304801"/>
            <a:ext cx="6972697" cy="762000"/>
          </a:xfrm>
        </p:spPr>
        <p:txBody>
          <a:bodyPr/>
          <a:lstStyle/>
          <a:p>
            <a:pPr algn="ctr">
              <a:defRPr/>
            </a:pPr>
            <a:r>
              <a:rPr lang="ru-RU" sz="4000" dirty="0" smtClean="0">
                <a:solidFill>
                  <a:schemeClr val="tx1"/>
                </a:solidFill>
              </a:rPr>
              <a:t>Задача </a:t>
            </a:r>
            <a:r>
              <a:rPr lang="ru-RU" sz="4000" dirty="0" err="1" smtClean="0">
                <a:solidFill>
                  <a:schemeClr val="tx1"/>
                </a:solidFill>
              </a:rPr>
              <a:t>з</a:t>
            </a:r>
            <a:endParaRPr lang="ru-RU" sz="4000" dirty="0" smtClean="0">
              <a:solidFill>
                <a:schemeClr val="tx1"/>
              </a:solidFill>
            </a:endParaRPr>
          </a:p>
          <a:p>
            <a:pPr algn="ctr">
              <a:defRPr/>
            </a:pPr>
            <a:endParaRPr lang="ru-RU" sz="4000" dirty="0">
              <a:solidFill>
                <a:schemeClr val="tx1"/>
              </a:solidFill>
            </a:endParaRPr>
          </a:p>
        </p:txBody>
      </p:sp>
      <p:pic>
        <p:nvPicPr>
          <p:cNvPr id="1026" name="Picture 2" descr="https://avatars.mds.yandex.net/get-pdb/481001/48c9f351-a0d7-4133-902e-feef3e9db41e/s12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5175" y="3454400"/>
            <a:ext cx="1851025" cy="2641600"/>
          </a:xfrm>
          <a:prstGeom prst="rect">
            <a:avLst/>
          </a:prstGeom>
          <a:noFill/>
        </p:spPr>
      </p:pic>
      <p:pic>
        <p:nvPicPr>
          <p:cNvPr id="14" name="Picture 2" descr="https://avatars.mds.yandex.net/get-pdb/481001/48c9f351-a0d7-4133-902e-feef3e9db41e/s12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68575" y="3403600"/>
            <a:ext cx="1851025" cy="2641600"/>
          </a:xfrm>
          <a:prstGeom prst="rect">
            <a:avLst/>
          </a:prstGeom>
          <a:noFill/>
        </p:spPr>
      </p:pic>
      <p:pic>
        <p:nvPicPr>
          <p:cNvPr id="15" name="Picture 2" descr="https://avatars.mds.yandex.net/get-pdb/481001/48c9f351-a0d7-4133-902e-feef3e9db41e/s12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97375" y="3403600"/>
            <a:ext cx="1851025" cy="2641600"/>
          </a:xfrm>
          <a:prstGeom prst="rect">
            <a:avLst/>
          </a:prstGeom>
          <a:noFill/>
        </p:spPr>
      </p:pic>
      <p:pic>
        <p:nvPicPr>
          <p:cNvPr id="16" name="Picture 2" descr="https://avatars.mds.yandex.net/get-pdb/481001/48c9f351-a0d7-4133-902e-feef3e9db41e/s12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26175" y="3378200"/>
            <a:ext cx="1851025" cy="26416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57582435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 build="p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extBox 1"/>
          <p:cNvSpPr txBox="1">
            <a:spLocks noChangeArrowheads="1"/>
          </p:cNvSpPr>
          <p:nvPr/>
        </p:nvSpPr>
        <p:spPr bwMode="auto">
          <a:xfrm>
            <a:off x="2484438" y="404813"/>
            <a:ext cx="554355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5400" b="1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Рефлексия</a:t>
            </a:r>
          </a:p>
        </p:txBody>
      </p:sp>
      <p:sp>
        <p:nvSpPr>
          <p:cNvPr id="36867" name="TextBox 2"/>
          <p:cNvSpPr txBox="1">
            <a:spLocks noChangeArrowheads="1"/>
          </p:cNvSpPr>
          <p:nvPr/>
        </p:nvSpPr>
        <p:spPr bwMode="auto">
          <a:xfrm>
            <a:off x="1692275" y="2060575"/>
            <a:ext cx="6911975" cy="175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altLang="ru-RU" sz="3600" b="1" i="1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altLang="ru-RU" sz="3600" b="1" i="1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altLang="ru-RU" sz="3600" i="1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686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438274"/>
            <a:ext cx="9144000" cy="47085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3C781D8A-DCEF-416C-BAF5-0609E0C8C8FC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http://aida.ucoz.ru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98918A4-CBFA-4F29-973E-290C6E928B0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026" name="Picture 2" descr="C:\Users\user\Desktop\Маркушевич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797060737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81000" y="584201"/>
            <a:ext cx="8763000" cy="736599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altLang="ru-RU" sz="2800" b="1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Замените сумму 43+43+43+43 умножением</a:t>
            </a: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381000" y="1320801"/>
            <a:ext cx="8763000" cy="736599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marL="0" marR="0" lvl="0" indent="0" algn="l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800" b="1" i="0" u="none" strike="noStrike" kern="1200" cap="all" spc="0" normalizeH="0" baseline="0" noProof="0" dirty="0" smtClean="0">
                <a:ln>
                  <a:noFill/>
                </a:ln>
                <a:solidFill>
                  <a:srgbClr val="006666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Замените умножение</a:t>
            </a:r>
            <a:r>
              <a:rPr kumimoji="0" lang="ru-RU" altLang="ru-RU" sz="2800" b="1" i="0" u="none" strike="noStrike" kern="1200" cap="all" spc="0" normalizeH="0" noProof="0" dirty="0" smtClean="0">
                <a:ln>
                  <a:noFill/>
                </a:ln>
                <a:solidFill>
                  <a:srgbClr val="006666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66 • 2 сложением</a:t>
            </a:r>
            <a:endParaRPr kumimoji="0" lang="ru-RU" altLang="ru-RU" sz="2800" b="1" i="0" u="none" strike="noStrike" kern="1200" cap="all" spc="0" normalizeH="0" baseline="0" noProof="0" dirty="0" smtClean="0">
              <a:ln>
                <a:noFill/>
              </a:ln>
              <a:solidFill>
                <a:srgbClr val="006666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381000" y="2159001"/>
            <a:ext cx="8763000" cy="736599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2500" lnSpcReduction="10000"/>
          </a:bodyPr>
          <a:lstStyle/>
          <a:p>
            <a:pPr lvl="0" defTabSz="685800">
              <a:lnSpc>
                <a:spcPct val="90000"/>
              </a:lnSpc>
              <a:spcBef>
                <a:spcPct val="0"/>
              </a:spcBef>
              <a:defRPr/>
            </a:pPr>
            <a:r>
              <a:rPr kumimoji="0" lang="ru-RU" altLang="ru-RU" sz="2800" b="1" i="0" u="none" strike="noStrike" kern="1200" cap="all" spc="0" normalizeH="0" baseline="0" noProof="0" dirty="0" smtClean="0">
                <a:ln>
                  <a:noFill/>
                </a:ln>
                <a:solidFill>
                  <a:srgbClr val="006666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Какое число повторяется слагаемым в умножении 76 </a:t>
            </a:r>
            <a:r>
              <a:rPr lang="ru-RU" altLang="ru-RU" sz="2800" b="1" cap="all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•</a:t>
            </a:r>
            <a:r>
              <a:rPr kumimoji="0" lang="ru-RU" altLang="ru-RU" sz="2800" b="1" i="0" u="none" strike="noStrike" kern="1200" cap="all" spc="0" normalizeH="0" baseline="0" noProof="0" dirty="0" smtClean="0">
                <a:ln>
                  <a:noFill/>
                </a:ln>
                <a:solidFill>
                  <a:srgbClr val="006666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33</a:t>
            </a: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381000" y="3073401"/>
            <a:ext cx="8763000" cy="736599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2500" lnSpcReduction="10000"/>
          </a:bodyPr>
          <a:lstStyle/>
          <a:p>
            <a:pPr lvl="0" defTabSz="685800">
              <a:lnSpc>
                <a:spcPct val="90000"/>
              </a:lnSpc>
              <a:spcBef>
                <a:spcPct val="0"/>
              </a:spcBef>
              <a:defRPr/>
            </a:pPr>
            <a:r>
              <a:rPr kumimoji="0" lang="ru-RU" altLang="ru-RU" sz="2800" b="1" i="0" u="none" strike="noStrike" kern="1200" cap="all" spc="0" normalizeH="0" baseline="0" noProof="0" dirty="0" smtClean="0">
                <a:ln>
                  <a:noFill/>
                </a:ln>
                <a:solidFill>
                  <a:srgbClr val="006666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Сколько раз повторяется слагаемое в выражении 4 </a:t>
            </a:r>
            <a:r>
              <a:rPr lang="ru-RU" altLang="ru-RU" sz="2800" b="1" cap="all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•</a:t>
            </a:r>
            <a:r>
              <a:rPr kumimoji="0" lang="ru-RU" altLang="ru-RU" sz="2800" b="1" i="0" u="none" strike="noStrike" kern="1200" cap="all" spc="0" normalizeH="0" baseline="0" noProof="0" dirty="0" smtClean="0">
                <a:ln>
                  <a:noFill/>
                </a:ln>
                <a:solidFill>
                  <a:srgbClr val="006666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6</a:t>
            </a:r>
          </a:p>
        </p:txBody>
      </p:sp>
      <p:sp>
        <p:nvSpPr>
          <p:cNvPr id="8" name="Rectangle 2"/>
          <p:cNvSpPr txBox="1">
            <a:spLocks noChangeArrowheads="1"/>
          </p:cNvSpPr>
          <p:nvPr/>
        </p:nvSpPr>
        <p:spPr>
          <a:xfrm>
            <a:off x="381000" y="3962401"/>
            <a:ext cx="8763000" cy="736599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2500" lnSpcReduction="10000"/>
          </a:bodyPr>
          <a:lstStyle/>
          <a:p>
            <a:pPr lvl="0" defTabSz="685800">
              <a:lnSpc>
                <a:spcPct val="90000"/>
              </a:lnSpc>
              <a:spcBef>
                <a:spcPct val="0"/>
              </a:spcBef>
              <a:defRPr/>
            </a:pPr>
            <a:r>
              <a:rPr kumimoji="0" lang="ru-RU" altLang="ru-RU" sz="2800" b="1" i="0" u="none" strike="noStrike" kern="1200" cap="all" spc="0" normalizeH="0" baseline="0" noProof="0" dirty="0" smtClean="0">
                <a:ln>
                  <a:noFill/>
                </a:ln>
                <a:solidFill>
                  <a:srgbClr val="006666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Замените умножение 11 </a:t>
            </a:r>
            <a:r>
              <a:rPr lang="ru-RU" altLang="ru-RU" sz="2800" b="1" cap="all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•</a:t>
            </a:r>
            <a:r>
              <a:rPr kumimoji="0" lang="ru-RU" altLang="ru-RU" sz="2800" b="1" i="0" u="none" strike="noStrike" kern="1200" cap="all" spc="0" normalizeH="0" baseline="0" noProof="0" dirty="0" smtClean="0">
                <a:ln>
                  <a:noFill/>
                </a:ln>
                <a:solidFill>
                  <a:srgbClr val="006666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3</a:t>
            </a:r>
            <a:r>
              <a:rPr kumimoji="0" lang="ru-RU" altLang="ru-RU" sz="2800" b="1" i="0" u="none" strike="noStrike" kern="1200" cap="all" spc="0" normalizeH="0" noProof="0" dirty="0" smtClean="0">
                <a:ln>
                  <a:noFill/>
                </a:ln>
                <a:solidFill>
                  <a:srgbClr val="006666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сложением и найдите значение</a:t>
            </a:r>
            <a:endParaRPr kumimoji="0" lang="ru-RU" altLang="ru-RU" sz="2800" b="1" i="0" u="none" strike="noStrike" kern="1200" cap="all" spc="0" normalizeH="0" baseline="0" noProof="0" dirty="0" smtClean="0">
              <a:ln>
                <a:noFill/>
              </a:ln>
              <a:solidFill>
                <a:srgbClr val="006666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381000" y="4927601"/>
            <a:ext cx="8763000" cy="736599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 defTabSz="685800">
              <a:lnSpc>
                <a:spcPct val="90000"/>
              </a:lnSpc>
              <a:spcBef>
                <a:spcPct val="0"/>
              </a:spcBef>
              <a:defRPr/>
            </a:pPr>
            <a:r>
              <a:rPr kumimoji="0" lang="ru-RU" altLang="ru-RU" sz="2800" b="1" i="0" u="none" strike="noStrike" kern="1200" cap="all" spc="0" normalizeH="0" baseline="0" noProof="0" dirty="0" smtClean="0">
                <a:ln>
                  <a:noFill/>
                </a:ln>
                <a:solidFill>
                  <a:srgbClr val="006666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Что больше  15 + 25 или 15 </a:t>
            </a:r>
            <a:r>
              <a:rPr lang="ru-RU" altLang="ru-RU" sz="2800" b="1" cap="all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•</a:t>
            </a:r>
            <a:r>
              <a:rPr kumimoji="0" lang="ru-RU" altLang="ru-RU" sz="2800" b="1" i="0" u="none" strike="noStrike" kern="1200" cap="all" spc="0" normalizeH="0" baseline="0" noProof="0" dirty="0" smtClean="0">
                <a:ln>
                  <a:noFill/>
                </a:ln>
                <a:solidFill>
                  <a:srgbClr val="006666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2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/>
      <p:bldP spid="5" grpId="0"/>
      <p:bldP spid="6" grpId="0"/>
      <p:bldP spid="7" grpId="0"/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787400" y="0"/>
            <a:ext cx="7442200" cy="1422400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altLang="ru-RU" sz="4500" dirty="0" smtClean="0">
                <a:solidFill>
                  <a:schemeClr val="accent1">
                    <a:tint val="88000"/>
                    <a:satMod val="150000"/>
                  </a:schemeClr>
                </a:solidFill>
              </a:rPr>
              <a:t/>
            </a:r>
            <a:br>
              <a:rPr lang="ru-RU" altLang="ru-RU" sz="4500" dirty="0" smtClean="0">
                <a:solidFill>
                  <a:schemeClr val="accent1">
                    <a:tint val="88000"/>
                    <a:satMod val="150000"/>
                  </a:schemeClr>
                </a:solidFill>
              </a:rPr>
            </a:br>
            <a:r>
              <a:rPr lang="ru-RU" altLang="ru-RU" sz="3600" dirty="0" smtClean="0">
                <a:solidFill>
                  <a:srgbClr val="006666"/>
                </a:solidFill>
              </a:rPr>
              <a:t>посмотрите на примеры</a:t>
            </a:r>
            <a:br>
              <a:rPr lang="ru-RU" altLang="ru-RU" sz="3600" dirty="0" smtClean="0">
                <a:solidFill>
                  <a:srgbClr val="006666"/>
                </a:solidFill>
              </a:rPr>
            </a:br>
            <a:endParaRPr lang="ru-RU" altLang="ru-RU" sz="3600" dirty="0" smtClean="0">
              <a:solidFill>
                <a:srgbClr val="006666"/>
              </a:solidFill>
            </a:endParaRPr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2108200"/>
            <a:ext cx="9143999" cy="2463800"/>
          </a:xfrm>
        </p:spPr>
        <p:txBody>
          <a:bodyPr>
            <a:normAutofit/>
          </a:bodyPr>
          <a:lstStyle/>
          <a:p>
            <a:pPr marL="273050" indent="-273050" algn="just" eaLnBrk="1" hangingPunct="1">
              <a:buNone/>
            </a:pPr>
            <a:r>
              <a:rPr lang="ru-RU" altLang="ru-RU" sz="3200" b="1" dirty="0" smtClean="0">
                <a:latin typeface="Times New Roman" pitchFamily="18" charset="0"/>
                <a:cs typeface="Times New Roman" pitchFamily="18" charset="0"/>
              </a:rPr>
              <a:t>     23 + 45 = 68            76 – 16 = 60            8 • 4 = 32</a:t>
            </a:r>
          </a:p>
          <a:p>
            <a:pPr marL="273050" indent="-273050" algn="just" eaLnBrk="1" hangingPunct="1">
              <a:buNone/>
            </a:pPr>
            <a:endParaRPr lang="ru-RU" altLang="ru-RU" sz="3200" b="1" dirty="0" smtClean="0">
              <a:latin typeface="Times New Roman" pitchFamily="18" charset="0"/>
              <a:cs typeface="Times New Roman" pitchFamily="18" charset="0"/>
            </a:endParaRPr>
          </a:p>
          <a:p>
            <a:pPr marL="273050" indent="-273050" algn="just" eaLnBrk="1" hangingPunct="1">
              <a:buNone/>
            </a:pPr>
            <a:r>
              <a:rPr lang="ru-RU" altLang="ru-RU" sz="3200" b="1" dirty="0" smtClean="0">
                <a:latin typeface="Times New Roman" pitchFamily="18" charset="0"/>
                <a:cs typeface="Times New Roman" pitchFamily="18" charset="0"/>
              </a:rPr>
              <a:t>     4 + 4 = 8                  6 – 6 = 0                  0 • 9 = 0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81000" y="584200"/>
            <a:ext cx="8763000" cy="1539875"/>
          </a:xfrm>
        </p:spPr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altLang="ru-RU" b="1" dirty="0" smtClean="0">
                <a:solidFill>
                  <a:srgbClr val="006666"/>
                </a:solidFill>
              </a:rPr>
              <a:t>Тема урока: </a:t>
            </a:r>
            <a:br>
              <a:rPr lang="ru-RU" altLang="ru-RU" b="1" dirty="0" smtClean="0">
                <a:solidFill>
                  <a:srgbClr val="006666"/>
                </a:solidFill>
              </a:rPr>
            </a:br>
            <a:r>
              <a:rPr lang="ru-RU" altLang="ru-RU" b="1" dirty="0" smtClean="0">
                <a:solidFill>
                  <a:srgbClr val="006666"/>
                </a:solidFill>
              </a:rPr>
              <a:t/>
            </a:r>
            <a:br>
              <a:rPr lang="ru-RU" altLang="ru-RU" b="1" dirty="0" smtClean="0">
                <a:solidFill>
                  <a:srgbClr val="006666"/>
                </a:solidFill>
              </a:rPr>
            </a:br>
            <a:r>
              <a:rPr lang="ru-RU" altLang="ru-RU" b="1" dirty="0" smtClean="0">
                <a:solidFill>
                  <a:srgbClr val="006666"/>
                </a:solidFill>
              </a:rPr>
              <a:t>Названия компонентов умножения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258888" y="2349500"/>
            <a:ext cx="6769100" cy="3752850"/>
          </a:xfrm>
        </p:spPr>
        <p:txBody>
          <a:bodyPr>
            <a:normAutofit/>
          </a:bodyPr>
          <a:lstStyle/>
          <a:p>
            <a:pPr marL="273050" indent="-273050" algn="ctr"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ru-RU" sz="4400" b="1" dirty="0" smtClean="0">
                <a:solidFill>
                  <a:schemeClr val="accent5">
                    <a:lumMod val="50000"/>
                  </a:schemeClr>
                </a:solidFill>
              </a:rPr>
              <a:t>Цели урока:</a:t>
            </a:r>
          </a:p>
          <a:p>
            <a:pPr marL="273050" indent="-273050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ru-RU" sz="4400" b="1" dirty="0" smtClean="0">
                <a:solidFill>
                  <a:schemeClr val="accent5">
                    <a:lumMod val="50000"/>
                  </a:schemeClr>
                </a:solidFill>
              </a:rPr>
              <a:t>Узнать…</a:t>
            </a:r>
          </a:p>
          <a:p>
            <a:pPr marL="273050" indent="-273050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ru-RU" sz="4400" b="1" dirty="0" smtClean="0">
                <a:solidFill>
                  <a:schemeClr val="accent5">
                    <a:lumMod val="50000"/>
                  </a:schemeClr>
                </a:solidFill>
              </a:rPr>
              <a:t>Запомнить …</a:t>
            </a:r>
          </a:p>
          <a:p>
            <a:pPr marL="273050" indent="-273050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ru-RU" sz="4400" b="1" dirty="0" smtClean="0">
                <a:solidFill>
                  <a:schemeClr val="accent5">
                    <a:lumMod val="50000"/>
                  </a:schemeClr>
                </a:solidFill>
              </a:rPr>
              <a:t>Использовать…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7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/>
      <p:bldP spid="17411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TextBox 4"/>
          <p:cNvSpPr txBox="1">
            <a:spLocks noChangeArrowheads="1"/>
          </p:cNvSpPr>
          <p:nvPr/>
        </p:nvSpPr>
        <p:spPr bwMode="auto">
          <a:xfrm>
            <a:off x="1446213" y="701675"/>
            <a:ext cx="7345362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3600" b="1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Как называются компоненты и результат действия умножения?</a:t>
            </a:r>
          </a:p>
        </p:txBody>
      </p:sp>
      <p:pic>
        <p:nvPicPr>
          <p:cNvPr id="22533" name="Picture 2" descr="http://im5-tub-ru.yandex.net/i?id=587616681-51-72&amp;n=2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49600" y="2332038"/>
            <a:ext cx="3751263" cy="3357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title"/>
          </p:nvPr>
        </p:nvSpPr>
        <p:spPr>
          <a:xfrm>
            <a:off x="457200" y="637758"/>
            <a:ext cx="8229600" cy="1084982"/>
          </a:xfrm>
        </p:spPr>
        <p:txBody>
          <a:bodyPr/>
          <a:lstStyle/>
          <a:p>
            <a:pPr algn="ctr" eaLnBrk="1" hangingPunct="1"/>
            <a:r>
              <a:rPr lang="ru-RU" altLang="ru-RU" b="1" dirty="0" smtClean="0">
                <a:solidFill>
                  <a:srgbClr val="2614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Компоненты    умножения </a:t>
            </a:r>
          </a:p>
        </p:txBody>
      </p:sp>
      <p:sp>
        <p:nvSpPr>
          <p:cNvPr id="12291" name="Дата 3"/>
          <p:cNvSpPr txBox="1">
            <a:spLocks noGrp="1"/>
          </p:cNvSpPr>
          <p:nvPr/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 sz="1200" smtClean="0">
              <a:solidFill>
                <a:srgbClr val="898989"/>
              </a:solidFill>
              <a:latin typeface="Calibri" pitchFamily="34" charset="0"/>
            </a:endParaRPr>
          </a:p>
        </p:txBody>
      </p:sp>
      <p:sp>
        <p:nvSpPr>
          <p:cNvPr id="12292" name="Нижний колонтитул 5"/>
          <p:cNvSpPr txBox="1">
            <a:spLocks noGrp="1"/>
          </p:cNvSpPr>
          <p:nvPr/>
        </p:nvSpPr>
        <p:spPr bwMode="auto">
          <a:xfrm>
            <a:off x="1908175" y="1916113"/>
            <a:ext cx="2895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12900" b="1" smtClean="0">
                <a:solidFill>
                  <a:prstClr val="black"/>
                </a:solidFill>
                <a:latin typeface="Calibri" pitchFamily="34" charset="0"/>
              </a:rPr>
              <a:t>.</a:t>
            </a:r>
          </a:p>
        </p:txBody>
      </p:sp>
      <p:sp>
        <p:nvSpPr>
          <p:cNvPr id="12293" name="Text Box 6"/>
          <p:cNvSpPr txBox="1">
            <a:spLocks noChangeArrowheads="1"/>
          </p:cNvSpPr>
          <p:nvPr/>
        </p:nvSpPr>
        <p:spPr bwMode="auto">
          <a:xfrm>
            <a:off x="0" y="1700213"/>
            <a:ext cx="8964613" cy="2560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ru-RU" altLang="ru-RU" sz="9600" b="1" dirty="0" smtClean="0">
                <a:solidFill>
                  <a:srgbClr val="000066"/>
                </a:solidFill>
              </a:rPr>
              <a:t>  </a:t>
            </a:r>
            <a:r>
              <a:rPr lang="ru-RU" altLang="ru-RU" sz="9600" b="1" dirty="0" smtClean="0">
                <a:solidFill>
                  <a:srgbClr val="009900"/>
                </a:solidFill>
              </a:rPr>
              <a:t>8 </a:t>
            </a:r>
            <a:r>
              <a:rPr lang="ru-RU" altLang="ru-RU" sz="9600" b="1" dirty="0" smtClean="0">
                <a:solidFill>
                  <a:srgbClr val="000066"/>
                </a:solidFill>
              </a:rPr>
              <a:t>     </a:t>
            </a:r>
            <a:r>
              <a:rPr lang="ru-RU" altLang="ru-RU" sz="9600" b="1" dirty="0" smtClean="0">
                <a:solidFill>
                  <a:srgbClr val="009900"/>
                </a:solidFill>
              </a:rPr>
              <a:t>2</a:t>
            </a:r>
            <a:r>
              <a:rPr lang="ru-RU" altLang="ru-RU" sz="9600" b="1" dirty="0" smtClean="0">
                <a:solidFill>
                  <a:srgbClr val="000066"/>
                </a:solidFill>
              </a:rPr>
              <a:t>  </a:t>
            </a:r>
            <a:r>
              <a:rPr lang="ru-RU" altLang="ru-RU" sz="9600" b="1" dirty="0" smtClean="0">
                <a:solidFill>
                  <a:srgbClr val="009900"/>
                </a:solidFill>
              </a:rPr>
              <a:t>=</a:t>
            </a:r>
            <a:r>
              <a:rPr lang="ru-RU" altLang="ru-RU" sz="9600" b="1" dirty="0" smtClean="0">
                <a:solidFill>
                  <a:srgbClr val="000066"/>
                </a:solidFill>
              </a:rPr>
              <a:t> </a:t>
            </a:r>
            <a:r>
              <a:rPr lang="ru-RU" altLang="ru-RU" sz="9600" b="1" dirty="0" smtClean="0">
                <a:solidFill>
                  <a:srgbClr val="009900"/>
                </a:solidFill>
              </a:rPr>
              <a:t>16</a:t>
            </a:r>
          </a:p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ru-RU" altLang="ru-RU" sz="4400" b="1" dirty="0" smtClean="0">
                <a:solidFill>
                  <a:srgbClr val="990000"/>
                </a:solidFill>
              </a:rPr>
              <a:t> </a:t>
            </a:r>
          </a:p>
        </p:txBody>
      </p:sp>
      <p:sp>
        <p:nvSpPr>
          <p:cNvPr id="12294" name="AutoShape 8"/>
          <p:cNvSpPr>
            <a:spLocks noChangeArrowheads="1"/>
          </p:cNvSpPr>
          <p:nvPr/>
        </p:nvSpPr>
        <p:spPr bwMode="auto">
          <a:xfrm>
            <a:off x="971550" y="3357563"/>
            <a:ext cx="1800225" cy="576262"/>
          </a:xfrm>
          <a:prstGeom prst="curvedUpArrow">
            <a:avLst>
              <a:gd name="adj1" fmla="val 62479"/>
              <a:gd name="adj2" fmla="val 124959"/>
              <a:gd name="adj3" fmla="val 3333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prstClr val="black"/>
              </a:solidFill>
            </a:endParaRPr>
          </a:p>
        </p:txBody>
      </p:sp>
      <p:sp>
        <p:nvSpPr>
          <p:cNvPr id="12295" name="AutoShape 9"/>
          <p:cNvSpPr>
            <a:spLocks noChangeArrowheads="1"/>
          </p:cNvSpPr>
          <p:nvPr/>
        </p:nvSpPr>
        <p:spPr bwMode="auto">
          <a:xfrm>
            <a:off x="3924300" y="3357563"/>
            <a:ext cx="1800225" cy="576262"/>
          </a:xfrm>
          <a:prstGeom prst="curvedUpArrow">
            <a:avLst>
              <a:gd name="adj1" fmla="val 62479"/>
              <a:gd name="adj2" fmla="val 124959"/>
              <a:gd name="adj3" fmla="val 3333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prstClr val="black"/>
              </a:solidFill>
            </a:endParaRPr>
          </a:p>
        </p:txBody>
      </p:sp>
      <p:sp>
        <p:nvSpPr>
          <p:cNvPr id="12296" name="AutoShape 10"/>
          <p:cNvSpPr>
            <a:spLocks noChangeArrowheads="1"/>
          </p:cNvSpPr>
          <p:nvPr/>
        </p:nvSpPr>
        <p:spPr bwMode="auto">
          <a:xfrm>
            <a:off x="6443663" y="3284538"/>
            <a:ext cx="1800225" cy="576262"/>
          </a:xfrm>
          <a:prstGeom prst="curvedUpArrow">
            <a:avLst>
              <a:gd name="adj1" fmla="val 62479"/>
              <a:gd name="adj2" fmla="val 124959"/>
              <a:gd name="adj3" fmla="val 3333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prstClr val="black"/>
              </a:solidFill>
            </a:endParaRPr>
          </a:p>
        </p:txBody>
      </p:sp>
      <p:sp>
        <p:nvSpPr>
          <p:cNvPr id="21515" name="Text Box 11"/>
          <p:cNvSpPr txBox="1">
            <a:spLocks noChangeArrowheads="1"/>
          </p:cNvSpPr>
          <p:nvPr/>
        </p:nvSpPr>
        <p:spPr bwMode="auto">
          <a:xfrm>
            <a:off x="323850" y="4221163"/>
            <a:ext cx="2916238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ru-RU" altLang="ru-RU" sz="3600" b="1" dirty="0" smtClean="0">
                <a:solidFill>
                  <a:srgbClr val="990000"/>
                </a:solidFill>
              </a:rPr>
              <a:t>множитель</a:t>
            </a:r>
          </a:p>
        </p:txBody>
      </p:sp>
      <p:sp>
        <p:nvSpPr>
          <p:cNvPr id="21516" name="Text Box 12"/>
          <p:cNvSpPr txBox="1">
            <a:spLocks noChangeArrowheads="1"/>
          </p:cNvSpPr>
          <p:nvPr/>
        </p:nvSpPr>
        <p:spPr bwMode="auto">
          <a:xfrm>
            <a:off x="3276600" y="4221163"/>
            <a:ext cx="2808287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ru-RU" altLang="ru-RU" sz="3600" b="1" dirty="0" smtClean="0">
                <a:solidFill>
                  <a:srgbClr val="990000"/>
                </a:solidFill>
              </a:rPr>
              <a:t>множитель</a:t>
            </a:r>
          </a:p>
        </p:txBody>
      </p:sp>
      <p:sp>
        <p:nvSpPr>
          <p:cNvPr id="21517" name="Text Box 13"/>
          <p:cNvSpPr txBox="1">
            <a:spLocks noChangeArrowheads="1"/>
          </p:cNvSpPr>
          <p:nvPr/>
        </p:nvSpPr>
        <p:spPr bwMode="auto">
          <a:xfrm>
            <a:off x="6084887" y="4292600"/>
            <a:ext cx="2879725" cy="23237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ru-RU" sz="29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произведение</a:t>
            </a:r>
          </a:p>
          <a:p>
            <a:pPr algn="ctr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ru-RU" sz="29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или результат умножения</a:t>
            </a:r>
          </a:p>
          <a:p>
            <a:pPr algn="ctr" fontAlgn="base">
              <a:spcBef>
                <a:spcPct val="50000"/>
              </a:spcBef>
              <a:spcAft>
                <a:spcPct val="0"/>
              </a:spcAft>
              <a:defRPr/>
            </a:pPr>
            <a:endParaRPr lang="ru-RU" sz="2900" b="1" dirty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5049178"/>
            <a:ext cx="4536901" cy="9721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4218716037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274638"/>
            <a:ext cx="9144000" cy="1143000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ru-RU" altLang="ru-RU" sz="4800" b="1" dirty="0" smtClean="0">
                <a:solidFill>
                  <a:srgbClr val="2614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Компоненты    умножения </a:t>
            </a:r>
            <a:endParaRPr lang="ru-RU" altLang="ru-RU" sz="4500" dirty="0" smtClean="0">
              <a:solidFill>
                <a:srgbClr val="006666"/>
              </a:solidFill>
            </a:endParaRPr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900113" y="1628775"/>
            <a:ext cx="7056437" cy="3744913"/>
          </a:xfrm>
        </p:spPr>
        <p:txBody>
          <a:bodyPr>
            <a:normAutofit/>
          </a:bodyPr>
          <a:lstStyle/>
          <a:p>
            <a:pPr marL="273050" indent="-273050" eaLnBrk="1" hangingPunct="1">
              <a:buNone/>
            </a:pPr>
            <a:r>
              <a:rPr lang="ru-RU" altLang="ru-RU" sz="2800" b="1" i="1" dirty="0" smtClean="0">
                <a:latin typeface="Times New Roman" pitchFamily="18" charset="0"/>
                <a:cs typeface="Times New Roman" pitchFamily="18" charset="0"/>
              </a:rPr>
              <a:t>МНОЖИТЕЛЬ, МНОЖИТЕЛЬ,</a:t>
            </a:r>
          </a:p>
          <a:p>
            <a:pPr marL="273050" indent="-273050" eaLnBrk="1" hangingPunct="1">
              <a:buNone/>
            </a:pPr>
            <a:r>
              <a:rPr lang="ru-RU" altLang="ru-RU" sz="2800" b="1" i="1" dirty="0" smtClean="0">
                <a:latin typeface="Times New Roman" pitchFamily="18" charset="0"/>
                <a:cs typeface="Times New Roman" pitchFamily="18" charset="0"/>
              </a:rPr>
              <a:t>ЗАТЕМ ПРОИЗВЕДЕНИЕ,</a:t>
            </a:r>
          </a:p>
          <a:p>
            <a:pPr marL="273050" indent="-273050" eaLnBrk="1" hangingPunct="1">
              <a:buNone/>
            </a:pPr>
            <a:r>
              <a:rPr lang="ru-RU" altLang="ru-RU" sz="2800" b="1" i="1" dirty="0" smtClean="0">
                <a:latin typeface="Times New Roman" pitchFamily="18" charset="0"/>
                <a:cs typeface="Times New Roman" pitchFamily="18" charset="0"/>
              </a:rPr>
              <a:t>ВОТ И НАЗВАНИЕ</a:t>
            </a:r>
          </a:p>
          <a:p>
            <a:pPr marL="273050" indent="-273050" eaLnBrk="1" hangingPunct="1">
              <a:buNone/>
            </a:pPr>
            <a:r>
              <a:rPr lang="ru-RU" altLang="ru-RU" sz="2800" b="1" i="1" dirty="0" smtClean="0">
                <a:latin typeface="Times New Roman" pitchFamily="18" charset="0"/>
                <a:cs typeface="Times New Roman" pitchFamily="18" charset="0"/>
              </a:rPr>
              <a:t>КОМПОНЕНТОВ УМНОЖЕНИЯ 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787400" y="0"/>
            <a:ext cx="7442200" cy="1422400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altLang="ru-RU" sz="4500" dirty="0" smtClean="0">
                <a:solidFill>
                  <a:schemeClr val="accent1">
                    <a:tint val="88000"/>
                    <a:satMod val="150000"/>
                  </a:schemeClr>
                </a:solidFill>
              </a:rPr>
              <a:t/>
            </a:r>
            <a:br>
              <a:rPr lang="ru-RU" altLang="ru-RU" sz="4500" dirty="0" smtClean="0">
                <a:solidFill>
                  <a:schemeClr val="accent1">
                    <a:tint val="88000"/>
                    <a:satMod val="150000"/>
                  </a:schemeClr>
                </a:solidFill>
              </a:rPr>
            </a:br>
            <a:r>
              <a:rPr lang="ru-RU" altLang="ru-RU" sz="3600" dirty="0" smtClean="0">
                <a:solidFill>
                  <a:srgbClr val="006666"/>
                </a:solidFill>
              </a:rPr>
              <a:t>посмотрите на примеры</a:t>
            </a:r>
            <a:br>
              <a:rPr lang="ru-RU" altLang="ru-RU" sz="3600" dirty="0" smtClean="0">
                <a:solidFill>
                  <a:srgbClr val="006666"/>
                </a:solidFill>
              </a:rPr>
            </a:br>
            <a:endParaRPr lang="ru-RU" altLang="ru-RU" sz="3600" dirty="0" smtClean="0">
              <a:solidFill>
                <a:srgbClr val="006666"/>
              </a:solidFill>
            </a:endParaRPr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2108200"/>
            <a:ext cx="9143999" cy="2463800"/>
          </a:xfrm>
        </p:spPr>
        <p:txBody>
          <a:bodyPr>
            <a:normAutofit/>
          </a:bodyPr>
          <a:lstStyle/>
          <a:p>
            <a:pPr marL="273050" indent="-273050" algn="just" eaLnBrk="1" hangingPunct="1">
              <a:buNone/>
            </a:pPr>
            <a:r>
              <a:rPr lang="ru-RU" altLang="ru-RU" sz="2800" b="1" dirty="0" smtClean="0"/>
              <a:t>     </a:t>
            </a:r>
            <a:r>
              <a:rPr lang="ru-RU" altLang="ru-RU" sz="3200" b="1" dirty="0" smtClean="0">
                <a:latin typeface="Times New Roman" pitchFamily="18" charset="0"/>
                <a:cs typeface="Times New Roman" pitchFamily="18" charset="0"/>
              </a:rPr>
              <a:t>23 + 45 = 68            76 – 16 = 60            8 • 4 = 32</a:t>
            </a:r>
          </a:p>
          <a:p>
            <a:pPr marL="273050" indent="-273050" algn="just" eaLnBrk="1" hangingPunct="1">
              <a:buNone/>
            </a:pPr>
            <a:endParaRPr lang="ru-RU" altLang="ru-RU" sz="3200" b="1" dirty="0" smtClean="0">
              <a:latin typeface="Times New Roman" pitchFamily="18" charset="0"/>
              <a:cs typeface="Times New Roman" pitchFamily="18" charset="0"/>
            </a:endParaRPr>
          </a:p>
          <a:p>
            <a:pPr marL="273050" indent="-273050" algn="just" eaLnBrk="1" hangingPunct="1">
              <a:buNone/>
            </a:pPr>
            <a:r>
              <a:rPr lang="ru-RU" altLang="ru-RU" sz="3200" b="1" dirty="0" smtClean="0">
                <a:latin typeface="Times New Roman" pitchFamily="18" charset="0"/>
                <a:cs typeface="Times New Roman" pitchFamily="18" charset="0"/>
              </a:rPr>
              <a:t>     4 + 4 = 8                  6 – 6 = 0                  0 • 9 = 0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Галерея">
  <a:themeElements>
    <a:clrScheme name="Галерея">
      <a:dk1>
        <a:sysClr val="windowText" lastClr="000000"/>
      </a:dk1>
      <a:lt1>
        <a:sysClr val="window" lastClr="FFFFFF"/>
      </a:lt1>
      <a:dk2>
        <a:srgbClr val="454545"/>
      </a:dk2>
      <a:lt2>
        <a:srgbClr val="DFDBD5"/>
      </a:lt2>
      <a:accent1>
        <a:srgbClr val="B71E42"/>
      </a:accent1>
      <a:accent2>
        <a:srgbClr val="DE478E"/>
      </a:accent2>
      <a:accent3>
        <a:srgbClr val="BC72F0"/>
      </a:accent3>
      <a:accent4>
        <a:srgbClr val="795FAF"/>
      </a:accent4>
      <a:accent5>
        <a:srgbClr val="586EA6"/>
      </a:accent5>
      <a:accent6>
        <a:srgbClr val="6892A0"/>
      </a:accent6>
      <a:hlink>
        <a:srgbClr val="FA2B5C"/>
      </a:hlink>
      <a:folHlink>
        <a:srgbClr val="BC658E"/>
      </a:folHlink>
    </a:clrScheme>
    <a:fontScheme name="Галерея">
      <a:majorFont>
        <a:latin typeface="Gill Sans M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алерея">
      <a:fillStyleLst>
        <a:solidFill>
          <a:schemeClr val="phClr"/>
        </a:solidFill>
        <a:gradFill rotWithShape="1">
          <a:gsLst>
            <a:gs pos="0">
              <a:schemeClr val="phClr">
                <a:tint val="54000"/>
                <a:alpha val="100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8000"/>
                <a:satMod val="130000"/>
                <a:lumMod val="92000"/>
              </a:schemeClr>
            </a:gs>
            <a:gs pos="100000">
              <a:schemeClr val="phClr">
                <a:shade val="78000"/>
                <a:satMod val="130000"/>
                <a:lumMod val="92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0800" dist="50800" dir="5400000" sx="96000" sy="96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080000"/>
            </a:lightRig>
          </a:scene3d>
          <a:sp3d>
            <a:bevelT w="38100" h="12700" prst="softRound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tint val="94000"/>
                <a:satMod val="80000"/>
                <a:lumMod val="106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43000" r="43000" b="10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Gallery" id="{BBFCD31E-59A1-489D-B089-A3EAD7CAE12E}" vid="{F5E91637-A7B6-4E27-B710-77DA7014EE1E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Gallery</Template>
  <TotalTime>217</TotalTime>
  <Words>200</Words>
  <Application>Microsoft Office PowerPoint</Application>
  <PresentationFormat>Экран (4:3)</PresentationFormat>
  <Paragraphs>52</Paragraphs>
  <Slides>14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Галерея</vt:lpstr>
      <vt:lpstr>Слайд 1</vt:lpstr>
      <vt:lpstr>Слайд 2</vt:lpstr>
      <vt:lpstr>Замените сумму 43+43+43+43 умножением</vt:lpstr>
      <vt:lpstr> посмотрите на примеры </vt:lpstr>
      <vt:lpstr>Тема урока:   Названия компонентов умножения</vt:lpstr>
      <vt:lpstr>Слайд 6</vt:lpstr>
      <vt:lpstr>Компоненты    умножения </vt:lpstr>
      <vt:lpstr>Компоненты    умножения </vt:lpstr>
      <vt:lpstr> посмотрите на примеры </vt:lpstr>
      <vt:lpstr>Слайд 10</vt:lpstr>
      <vt:lpstr>Слайд 11</vt:lpstr>
      <vt:lpstr> стр.54     задание 1 ВЫЧИСЛИТЕ ПРОИЗВЕДЕНИЯ, ЗАМЕНЯЯ УМНОЖЕНИЕ СЛОЖЕНИЕМ ОДИНАКОВЫХ СЛАГАЕМЫХ   </vt:lpstr>
      <vt:lpstr>  В каждой бутылке по 2 литра лимонада. Сколько литров лимонада В четырёх бутылках ?  в  трёх  бутылках?         2 л                 2 л                 2 л                2 л</vt:lpstr>
      <vt:lpstr>Слайд 14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Екатерина Колдина</dc:creator>
  <cp:lastModifiedBy>user</cp:lastModifiedBy>
  <cp:revision>22</cp:revision>
  <dcterms:created xsi:type="dcterms:W3CDTF">2016-03-03T13:29:37Z</dcterms:created>
  <dcterms:modified xsi:type="dcterms:W3CDTF">2020-02-27T09:21:46Z</dcterms:modified>
</cp:coreProperties>
</file>