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1737" y="449960"/>
            <a:ext cx="6240525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1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196" y="1478407"/>
            <a:ext cx="8084184" cy="4333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908303"/>
              <a:ext cx="9144000" cy="59496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4000" cy="923925"/>
            </a:xfrm>
            <a:custGeom>
              <a:avLst/>
              <a:gdLst/>
              <a:ahLst/>
              <a:cxnLst/>
              <a:rect l="l" t="t" r="r" b="b"/>
              <a:pathLst>
                <a:path w="9144000" h="923925">
                  <a:moveTo>
                    <a:pt x="9144000" y="0"/>
                  </a:moveTo>
                  <a:lnTo>
                    <a:pt x="0" y="0"/>
                  </a:lnTo>
                  <a:lnTo>
                    <a:pt x="0" y="923544"/>
                  </a:lnTo>
                  <a:lnTo>
                    <a:pt x="9144000" y="923544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B7DE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687448" y="26923"/>
            <a:ext cx="668909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Муниципальное </a:t>
            </a:r>
            <a:r>
              <a:rPr sz="1800" b="1" spc="-25" dirty="0">
                <a:solidFill>
                  <a:srgbClr val="0000FF"/>
                </a:solidFill>
                <a:latin typeface="Arial"/>
                <a:cs typeface="Arial"/>
              </a:rPr>
              <a:t>бюджетное дошкольное</a:t>
            </a:r>
            <a:r>
              <a:rPr sz="1800" b="1" spc="1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</a:rPr>
              <a:t>образовательное</a:t>
            </a:r>
            <a:endParaRPr sz="1800">
              <a:latin typeface="Arial"/>
              <a:cs typeface="Arial"/>
            </a:endParaRPr>
          </a:p>
          <a:p>
            <a:pPr marL="82550">
              <a:lnSpc>
                <a:spcPct val="100000"/>
              </a:lnSpc>
            </a:pP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</a:rPr>
              <a:t>учреждение«Центр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развития ребенка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</a:rPr>
              <a:t>– </a:t>
            </a:r>
            <a:r>
              <a:rPr sz="1800" b="1" spc="-20" dirty="0">
                <a:solidFill>
                  <a:srgbClr val="0000FF"/>
                </a:solidFill>
                <a:latin typeface="Arial"/>
                <a:cs typeface="Arial"/>
              </a:rPr>
              <a:t>Детский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</a:rPr>
              <a:t>сад №</a:t>
            </a:r>
            <a:r>
              <a:rPr sz="1800" b="1" spc="5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86</a:t>
            </a:r>
            <a:endParaRPr sz="1800">
              <a:latin typeface="Arial"/>
              <a:cs typeface="Arial"/>
            </a:endParaRPr>
          </a:p>
          <a:p>
            <a:pPr marL="407034">
              <a:lnSpc>
                <a:spcPct val="100000"/>
              </a:lnSpc>
            </a:pPr>
            <a:r>
              <a:rPr sz="1800" b="1" spc="-50" dirty="0">
                <a:solidFill>
                  <a:srgbClr val="0000FF"/>
                </a:solidFill>
                <a:latin typeface="Arial"/>
                <a:cs typeface="Arial"/>
              </a:rPr>
              <a:t>«Колокольчик» </a:t>
            </a:r>
            <a:r>
              <a:rPr sz="1800" b="1" spc="-30" dirty="0">
                <a:solidFill>
                  <a:srgbClr val="0000FF"/>
                </a:solidFill>
                <a:latin typeface="Arial"/>
                <a:cs typeface="Arial"/>
              </a:rPr>
              <a:t>городского </a:t>
            </a:r>
            <a:r>
              <a:rPr sz="1800" b="1" spc="-20" dirty="0">
                <a:solidFill>
                  <a:srgbClr val="0000FF"/>
                </a:solidFill>
                <a:latin typeface="Arial"/>
                <a:cs typeface="Arial"/>
              </a:rPr>
              <a:t>округа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</a:rPr>
              <a:t>«город</a:t>
            </a:r>
            <a:r>
              <a:rPr sz="1800" b="1" spc="-5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00FF"/>
                </a:solidFill>
                <a:latin typeface="Arial"/>
                <a:cs typeface="Arial"/>
              </a:rPr>
              <a:t>Якутск»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42033" y="1056411"/>
            <a:ext cx="6057900" cy="35480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401445" algn="ctr">
              <a:lnSpc>
                <a:spcPct val="100000"/>
              </a:lnSpc>
              <a:spcBef>
                <a:spcPts val="775"/>
              </a:spcBef>
            </a:pPr>
            <a:r>
              <a:rPr sz="2800" spc="-5" dirty="0">
                <a:latin typeface="Times New Roman"/>
                <a:cs typeface="Times New Roman"/>
              </a:rPr>
              <a:t>Воспитатели</a:t>
            </a:r>
            <a:r>
              <a:rPr sz="2800" spc="-10" dirty="0">
                <a:latin typeface="Times New Roman"/>
                <a:cs typeface="Times New Roman"/>
              </a:rPr>
              <a:t> группы: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2800" spc="-15" dirty="0">
                <a:latin typeface="Times New Roman"/>
                <a:cs typeface="Times New Roman"/>
              </a:rPr>
              <a:t>Нестерова Марина Дмитриевна</a:t>
            </a:r>
            <a:endParaRPr sz="4050" dirty="0">
              <a:latin typeface="Times New Roman"/>
              <a:cs typeface="Times New Roman"/>
            </a:endParaRPr>
          </a:p>
          <a:p>
            <a:pPr marL="388620" indent="-343535">
              <a:lnSpc>
                <a:spcPct val="100000"/>
              </a:lnSpc>
              <a:buFont typeface="Arial"/>
              <a:buChar char="•"/>
              <a:tabLst>
                <a:tab pos="388620" algn="l"/>
                <a:tab pos="389255" algn="l"/>
              </a:tabLst>
            </a:pPr>
            <a:r>
              <a:rPr lang="ru-RU" sz="2800" spc="-20" dirty="0">
                <a:latin typeface="Times New Roman"/>
                <a:cs typeface="Times New Roman"/>
              </a:rPr>
              <a:t>Дьячковская </a:t>
            </a:r>
            <a:r>
              <a:rPr lang="ru-RU" sz="2800" spc="-20" dirty="0" err="1">
                <a:latin typeface="Times New Roman"/>
                <a:cs typeface="Times New Roman"/>
              </a:rPr>
              <a:t>Айталина</a:t>
            </a:r>
            <a:r>
              <a:rPr lang="ru-RU" sz="2800" spc="-20" dirty="0">
                <a:latin typeface="Times New Roman"/>
                <a:cs typeface="Times New Roman"/>
              </a:rPr>
              <a:t> Николаевна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900" dirty="0">
              <a:latin typeface="Times New Roman"/>
              <a:cs typeface="Times New Roman"/>
            </a:endParaRPr>
          </a:p>
          <a:p>
            <a:pPr marL="1156970" marR="793750" indent="289560" algn="ctr">
              <a:lnSpc>
                <a:spcPct val="120000"/>
              </a:lnSpc>
            </a:pPr>
            <a:r>
              <a:rPr sz="2800" spc="-10" dirty="0">
                <a:latin typeface="Times New Roman"/>
                <a:cs typeface="Times New Roman"/>
              </a:rPr>
              <a:t>Помощник </a:t>
            </a:r>
            <a:r>
              <a:rPr sz="2800" spc="-5" dirty="0">
                <a:latin typeface="Times New Roman"/>
                <a:cs typeface="Times New Roman"/>
              </a:rPr>
              <a:t>воспитателя:  </a:t>
            </a:r>
            <a:r>
              <a:rPr sz="2800" spc="-10" dirty="0">
                <a:latin typeface="Times New Roman"/>
                <a:cs typeface="Times New Roman"/>
              </a:rPr>
              <a:t>К</a:t>
            </a:r>
            <a:r>
              <a:rPr lang="ru-RU" sz="2800" spc="-10" dirty="0">
                <a:latin typeface="Times New Roman"/>
                <a:cs typeface="Times New Roman"/>
              </a:rPr>
              <a:t>им Зинаида Сергеевна 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443471" y="5373623"/>
            <a:ext cx="2484120" cy="14843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94889" y="223520"/>
            <a:ext cx="44291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F243E"/>
                </a:solidFill>
                <a:latin typeface="Times New Roman"/>
                <a:cs typeface="Times New Roman"/>
              </a:rPr>
              <a:t>Режим </a:t>
            </a:r>
            <a:r>
              <a:rPr sz="20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дня </a:t>
            </a:r>
            <a:r>
              <a:rPr sz="20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во </a:t>
            </a:r>
            <a:r>
              <a:rPr sz="2000" b="1" dirty="0">
                <a:solidFill>
                  <a:srgbClr val="0F243E"/>
                </a:solidFill>
                <a:latin typeface="Times New Roman"/>
                <a:cs typeface="Times New Roman"/>
              </a:rPr>
              <a:t>второй младшей</a:t>
            </a:r>
            <a:r>
              <a:rPr sz="2000" b="1" spc="-1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группы</a:t>
            </a:r>
            <a:endParaRPr sz="20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3164" y="758316"/>
          <a:ext cx="4175760" cy="58326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1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558">
                <a:tc gridSpan="2">
                  <a:txBody>
                    <a:bodyPr/>
                    <a:lstStyle/>
                    <a:p>
                      <a:pPr marL="84581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Режим 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дня </a:t>
                      </a:r>
                      <a:r>
                        <a:rPr sz="1200" b="1" spc="-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теплый </a:t>
                      </a:r>
                      <a:r>
                        <a:rPr sz="12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период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времени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430">
                <a:tc>
                  <a:txBody>
                    <a:bodyPr/>
                    <a:lstStyle/>
                    <a:p>
                      <a:pPr marL="1007744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Режимные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моменты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6098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Группа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55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Утренний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приём,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игры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7.30-8.30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43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Утренняя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гимнастика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8.15 –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8.20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43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Подготовка к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завтраку,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завтрак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8.20-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8.55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35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НОД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(возможны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занятия на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участке)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9.00-9.40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55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Второй</a:t>
                      </a:r>
                      <a:r>
                        <a:rPr sz="1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завтрак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10.00-10.10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70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Игры,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прогулке,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прогулка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(наблюдения, воздушные,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солнечные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ванны,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труд)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10.10-12.00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435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Возвращение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прогулки,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водные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процедуры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12.00-12.20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43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Подготовка к обеду,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обед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12.20-12.50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343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Подготовка ко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сну,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дневной</a:t>
                      </a:r>
                      <a:r>
                        <a:rPr sz="1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сон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12.50-15.00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662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Постепенный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подъём, воздушно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водные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процедуры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15.00-15.15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343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Подготовка к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полднику,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полдник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15.15-15.30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5304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Совместная деятельность с</a:t>
                      </a:r>
                      <a:r>
                        <a:rPr sz="11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детьми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(художественное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творчество,</a:t>
                      </a:r>
                      <a:r>
                        <a:rPr sz="11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проектная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8580" marR="294640">
                        <a:lnSpc>
                          <a:spcPct val="114500"/>
                        </a:lnSpc>
                        <a:spcBef>
                          <a:spcPts val="1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деятельность,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музыка, познание,</a:t>
                      </a:r>
                      <a:r>
                        <a:rPr sz="11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безопасность).  Чтение художественной</a:t>
                      </a:r>
                      <a:r>
                        <a:rPr sz="11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литературы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15.30-15.45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434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Игры,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труд, индивидуальная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работа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15.45-16.30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349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Подготовка к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ужину,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 ужин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16.30-17.00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265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Прогулка, игры, досуг, наблюдения на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участке,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уход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детей</a:t>
                      </a:r>
                      <a:r>
                        <a:rPr sz="1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>
                          <a:latin typeface="Times New Roman"/>
                          <a:cs typeface="Times New Roman"/>
                        </a:rPr>
                        <a:t>домой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17.00</a:t>
                      </a:r>
                      <a:r>
                        <a:rPr sz="1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-19.15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5650" y="758316"/>
          <a:ext cx="4344035" cy="58326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6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7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1025">
                <a:tc gridSpan="2">
                  <a:txBody>
                    <a:bodyPr/>
                    <a:lstStyle/>
                    <a:p>
                      <a:pPr marL="3492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Режим 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дня </a:t>
                      </a:r>
                      <a:r>
                        <a:rPr sz="1200" b="1" spc="-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200" b="1" spc="-1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холодный </a:t>
                      </a:r>
                      <a:r>
                        <a:rPr sz="12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период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времени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729">
                <a:tc>
                  <a:txBody>
                    <a:bodyPr/>
                    <a:lstStyle/>
                    <a:p>
                      <a:pPr marL="770255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1697355" algn="l"/>
                        </a:tabLst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Режимные	моменты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7338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Группа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900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Приём, осмотр, игры,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дежурство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7.30-8.30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027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Утренняя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гимнастика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8.15-8.20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900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завтраку,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завтрак,</a:t>
                      </a:r>
                      <a:r>
                        <a:rPr sz="12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игры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8.20-8.55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894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НОД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(учитывая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интервал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между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деятельностью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 мин)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9.00-9.40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06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027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Второй</a:t>
                      </a:r>
                      <a:r>
                        <a:rPr sz="12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завтрак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10.00-10.10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893">
                <a:tc>
                  <a:txBody>
                    <a:bodyPr/>
                    <a:lstStyle/>
                    <a:p>
                      <a:pPr marL="69215" marR="278130">
                        <a:lnSpc>
                          <a:spcPts val="166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Игры,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прогулке,</a:t>
                      </a:r>
                      <a:r>
                        <a:rPr sz="1200" b="1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прогулка 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(игры,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наблюдения,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труд)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69850">
                        <a:lnSpc>
                          <a:spcPts val="144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10.10-12.00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028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Возвращение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прогулки,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игры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12.00-12.20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900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обеду,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обед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12.20-12.50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028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ко 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сну,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дневной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сон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12.50-15.00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1894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Постепенный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подъём,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воздушно-водные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ts val="1435"/>
                        </a:lnSpc>
                        <a:spcBef>
                          <a:spcPts val="220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процедуры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15.00-15.15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12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027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20" dirty="0">
                          <a:latin typeface="Times New Roman"/>
                          <a:cs typeface="Times New Roman"/>
                        </a:rPr>
                        <a:t>полднику,</a:t>
                      </a:r>
                      <a:r>
                        <a:rPr sz="12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полдник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15.15-15.30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9550">
                <a:tc>
                  <a:txBody>
                    <a:bodyPr/>
                    <a:lstStyle/>
                    <a:p>
                      <a:pPr marL="69215" marR="279400">
                        <a:lnSpc>
                          <a:spcPct val="114999"/>
                        </a:lnSpc>
                        <a:spcBef>
                          <a:spcPts val="20"/>
                        </a:spcBef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Совместная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деятельность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с детьми 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(художественное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творчество,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проектная 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деятельность, музыка,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познание, 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безопасность). Чтение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художественной 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литературы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698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15.30-15.45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3964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Игры,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труд,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индивидуальная</a:t>
                      </a:r>
                      <a:r>
                        <a:rPr sz="12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работа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15.45-16.30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977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ужину,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ужин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16.30-17.00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21906">
                <a:tc>
                  <a:txBody>
                    <a:bodyPr/>
                    <a:lstStyle/>
                    <a:p>
                      <a:pPr marL="69215" marR="240029">
                        <a:lnSpc>
                          <a:spcPts val="166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Игры, </a:t>
                      </a: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подготовка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прогулке,</a:t>
                      </a:r>
                      <a:r>
                        <a:rPr sz="1200" b="1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прогулка,  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уход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детей</a:t>
                      </a:r>
                      <a:r>
                        <a:rPr sz="12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домой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17.00-19.15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19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Программно-методическое обеспечение</a:t>
            </a:r>
            <a:r>
              <a:rPr spc="60" dirty="0"/>
              <a:t> </a:t>
            </a:r>
            <a:r>
              <a:rPr spc="-10" dirty="0"/>
              <a:t>группы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4339" y="1080008"/>
            <a:ext cx="7399655" cy="4646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765" marR="5080" indent="-12700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6235" algn="l"/>
              </a:tabLst>
            </a:pPr>
            <a:r>
              <a:rPr sz="1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Воспитательно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– </a:t>
            </a:r>
            <a:r>
              <a:rPr sz="1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образовательный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процесс </a:t>
            </a:r>
            <a:r>
              <a:rPr sz="1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осуществляется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в  </a:t>
            </a:r>
            <a:r>
              <a:rPr sz="1600" b="1" i="1" spc="-25" dirty="0">
                <a:solidFill>
                  <a:srgbClr val="0000FF"/>
                </a:solidFill>
                <a:latin typeface="Times New Roman"/>
                <a:cs typeface="Times New Roman"/>
              </a:rPr>
              <a:t>соответствии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с </a:t>
            </a:r>
            <a:r>
              <a:rPr sz="1600" b="1" i="1" spc="-25" dirty="0">
                <a:solidFill>
                  <a:srgbClr val="0000FF"/>
                </a:solidFill>
                <a:latin typeface="Times New Roman"/>
                <a:cs typeface="Times New Roman"/>
              </a:rPr>
              <a:t>Образовательной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программой </a:t>
            </a:r>
            <a:r>
              <a:rPr sz="1600" b="1" i="1" spc="-40" dirty="0">
                <a:solidFill>
                  <a:srgbClr val="0000FF"/>
                </a:solidFill>
                <a:latin typeface="Times New Roman"/>
                <a:cs typeface="Times New Roman"/>
              </a:rPr>
              <a:t>МБДОУ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на </a:t>
            </a:r>
            <a:r>
              <a:rPr sz="1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основе</a:t>
            </a:r>
            <a:r>
              <a:rPr sz="1600" b="1" i="1" spc="36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b="1" i="1" spc="-35" dirty="0">
                <a:solidFill>
                  <a:srgbClr val="0000FF"/>
                </a:solidFill>
                <a:latin typeface="Times New Roman"/>
                <a:cs typeface="Times New Roman"/>
              </a:rPr>
              <a:t>содержания 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программы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воспитания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и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обучения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в </a:t>
            </a:r>
            <a:r>
              <a:rPr sz="1600" b="1" i="1" spc="-50" dirty="0">
                <a:solidFill>
                  <a:srgbClr val="0000FF"/>
                </a:solidFill>
                <a:latin typeface="Times New Roman"/>
                <a:cs typeface="Times New Roman"/>
              </a:rPr>
              <a:t>детском </a:t>
            </a:r>
            <a:r>
              <a:rPr sz="1600" b="1" i="1" spc="-35" dirty="0">
                <a:solidFill>
                  <a:srgbClr val="0000FF"/>
                </a:solidFill>
                <a:latin typeface="Times New Roman"/>
                <a:cs typeface="Times New Roman"/>
              </a:rPr>
              <a:t>саду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«От </a:t>
            </a:r>
            <a:r>
              <a:rPr sz="1600" b="1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рождения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до </a:t>
            </a:r>
            <a:r>
              <a:rPr sz="1600" b="1" i="1" spc="-40" dirty="0">
                <a:solidFill>
                  <a:srgbClr val="0000FF"/>
                </a:solidFill>
                <a:latin typeface="Times New Roman"/>
                <a:cs typeface="Times New Roman"/>
              </a:rPr>
              <a:t>школы» </a:t>
            </a:r>
            <a:r>
              <a:rPr sz="1600" b="1" i="1" spc="-20" dirty="0">
                <a:solidFill>
                  <a:srgbClr val="0000FF"/>
                </a:solidFill>
                <a:latin typeface="Times New Roman"/>
                <a:cs typeface="Times New Roman"/>
              </a:rPr>
              <a:t>под  </a:t>
            </a:r>
            <a:r>
              <a:rPr sz="1600" b="1" i="1" spc="-10" dirty="0">
                <a:solidFill>
                  <a:srgbClr val="0000FF"/>
                </a:solidFill>
                <a:latin typeface="Times New Roman"/>
                <a:cs typeface="Times New Roman"/>
              </a:rPr>
              <a:t>редакцией Н.Е. </a:t>
            </a:r>
            <a:r>
              <a:rPr sz="1600" b="1" i="1" spc="-25" dirty="0">
                <a:solidFill>
                  <a:srgbClr val="0000FF"/>
                </a:solidFill>
                <a:latin typeface="Times New Roman"/>
                <a:cs typeface="Times New Roman"/>
              </a:rPr>
              <a:t>Вераксы, </a:t>
            </a:r>
            <a:r>
              <a:rPr sz="1600" b="1" i="1" spc="-55" dirty="0">
                <a:solidFill>
                  <a:srgbClr val="0000FF"/>
                </a:solidFill>
                <a:latin typeface="Times New Roman"/>
                <a:cs typeface="Times New Roman"/>
              </a:rPr>
              <a:t>Т.С. </a:t>
            </a:r>
            <a:r>
              <a:rPr sz="1600" b="1" i="1" spc="-40" dirty="0">
                <a:solidFill>
                  <a:srgbClr val="0000FF"/>
                </a:solidFill>
                <a:latin typeface="Times New Roman"/>
                <a:cs typeface="Times New Roman"/>
              </a:rPr>
              <a:t>Комаровой, 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М.А. Васильевой.- </a:t>
            </a:r>
            <a:r>
              <a:rPr sz="1600" b="1" i="1" spc="-15" dirty="0">
                <a:solidFill>
                  <a:srgbClr val="0000FF"/>
                </a:solidFill>
                <a:latin typeface="Times New Roman"/>
                <a:cs typeface="Times New Roman"/>
              </a:rPr>
              <a:t>Москва,</a:t>
            </a:r>
            <a:r>
              <a:rPr sz="1600" b="1" i="1" spc="-5" dirty="0">
                <a:solidFill>
                  <a:srgbClr val="0000FF"/>
                </a:solidFill>
                <a:latin typeface="Times New Roman"/>
                <a:cs typeface="Times New Roman"/>
              </a:rPr>
              <a:t> 2016г.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har char="•"/>
            </a:pPr>
            <a:endParaRPr sz="1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Дополнительные образовательные</a:t>
            </a:r>
            <a:r>
              <a:rPr sz="1600" i="1" spc="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программы</a:t>
            </a:r>
            <a:endParaRPr sz="1600">
              <a:latin typeface="Times New Roman"/>
              <a:cs typeface="Times New Roman"/>
            </a:endParaRPr>
          </a:p>
          <a:p>
            <a:pPr marL="355600" marR="401320" indent="-343535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С.С Дреер,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А.Н.Потыкан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«Модели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Комплексно-интегрированных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занятий с 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детьми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1,5-7лет».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Волгоград</a:t>
            </a:r>
            <a:r>
              <a:rPr sz="1600" i="1" spc="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2013г.</a:t>
            </a:r>
            <a:endParaRPr sz="1600">
              <a:latin typeface="Times New Roman"/>
              <a:cs typeface="Times New Roman"/>
            </a:endParaRPr>
          </a:p>
          <a:p>
            <a:pPr marL="355600" marR="239395" indent="-343535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Поморева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И.А, Позина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В.А.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«Формирование математических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представлений»  для занятий с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детьми </a:t>
            </a:r>
            <a:r>
              <a:rPr sz="1600" i="1" dirty="0">
                <a:solidFill>
                  <a:srgbClr val="6F2F9F"/>
                </a:solidFill>
                <a:latin typeface="Times New Roman"/>
                <a:cs typeface="Times New Roman"/>
              </a:rPr>
              <a:t>3-4</a:t>
            </a:r>
            <a:r>
              <a:rPr sz="1600" i="1" spc="4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лет</a:t>
            </a:r>
            <a:endParaRPr sz="16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Е.Н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Михина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«Развивающие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игры для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детей</a:t>
            </a:r>
            <a:r>
              <a:rPr sz="1600" i="1" spc="6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dirty="0">
                <a:solidFill>
                  <a:srgbClr val="6F2F9F"/>
                </a:solidFill>
                <a:latin typeface="Times New Roman"/>
                <a:cs typeface="Times New Roman"/>
              </a:rPr>
              <a:t>2-7лет»</a:t>
            </a:r>
            <a:endParaRPr sz="16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30" dirty="0">
                <a:solidFill>
                  <a:srgbClr val="6F2F9F"/>
                </a:solidFill>
                <a:latin typeface="Times New Roman"/>
                <a:cs typeface="Times New Roman"/>
              </a:rPr>
              <a:t>Т.В.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Калинина,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С.В.Николаева, О.В.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Павлова, </a:t>
            </a:r>
            <a:r>
              <a:rPr sz="1600" i="1" spc="-35" dirty="0">
                <a:solidFill>
                  <a:srgbClr val="6F2F9F"/>
                </a:solidFill>
                <a:latin typeface="Times New Roman"/>
                <a:cs typeface="Times New Roman"/>
              </a:rPr>
              <a:t>И.Г.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Смирнова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«Пальчиковые</a:t>
            </a:r>
            <a:r>
              <a:rPr sz="1600" i="1" spc="9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игры</a:t>
            </a:r>
            <a:endParaRPr sz="16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и упражнения для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детей </a:t>
            </a:r>
            <a:r>
              <a:rPr sz="1600" i="1" dirty="0">
                <a:solidFill>
                  <a:srgbClr val="6F2F9F"/>
                </a:solidFill>
                <a:latin typeface="Times New Roman"/>
                <a:cs typeface="Times New Roman"/>
              </a:rPr>
              <a:t>2-7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лет». Вологоград, 2015</a:t>
            </a:r>
            <a:r>
              <a:rPr sz="1600" i="1" spc="6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г.</a:t>
            </a:r>
            <a:endParaRPr sz="1600">
              <a:latin typeface="Times New Roman"/>
              <a:cs typeface="Times New Roman"/>
            </a:endParaRPr>
          </a:p>
          <a:p>
            <a:pPr marL="355600" marR="401320" indent="-343535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С.С Дреер,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А.Н.Потыкан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«Модели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Комплексно-интегрированных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занятий с 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детьми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1,5-7лет».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Волгоград</a:t>
            </a:r>
            <a:r>
              <a:rPr sz="1600" i="1" spc="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2013г</a:t>
            </a:r>
            <a:endParaRPr sz="1600">
              <a:latin typeface="Times New Roman"/>
              <a:cs typeface="Times New Roman"/>
            </a:endParaRPr>
          </a:p>
          <a:p>
            <a:pPr marL="355600" indent="-343535">
              <a:lnSpc>
                <a:spcPts val="1825"/>
              </a:lnSpc>
              <a:spcBef>
                <a:spcPts val="3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О.В.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Павлова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«Изобразительная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деятельность</a:t>
            </a:r>
            <a:r>
              <a:rPr sz="1600" i="1" spc="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т</a:t>
            </a:r>
            <a:endParaRPr sz="1600">
              <a:latin typeface="Times New Roman"/>
              <a:cs typeface="Times New Roman"/>
            </a:endParaRPr>
          </a:p>
          <a:p>
            <a:pPr marL="367665" indent="-343535">
              <a:lnSpc>
                <a:spcPts val="1630"/>
              </a:lnSpc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художественный труд»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Младшапя </a:t>
            </a: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группа. </a:t>
            </a:r>
            <a:r>
              <a:rPr sz="1600" i="1" spc="-15" dirty="0">
                <a:solidFill>
                  <a:srgbClr val="6F2F9F"/>
                </a:solidFill>
                <a:latin typeface="Times New Roman"/>
                <a:cs typeface="Times New Roman"/>
              </a:rPr>
              <a:t>Конспекты</a:t>
            </a:r>
            <a:r>
              <a:rPr sz="1600" i="1" spc="28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i="1" spc="-5" dirty="0">
                <a:solidFill>
                  <a:srgbClr val="6F2F9F"/>
                </a:solidFill>
                <a:latin typeface="Times New Roman"/>
                <a:cs typeface="Times New Roman"/>
              </a:rPr>
              <a:t>занятий-</a:t>
            </a:r>
            <a:endParaRPr sz="1600">
              <a:latin typeface="Times New Roman"/>
              <a:cs typeface="Times New Roman"/>
            </a:endParaRPr>
          </a:p>
          <a:p>
            <a:pPr marL="367665">
              <a:lnSpc>
                <a:spcPts val="1730"/>
              </a:lnSpc>
            </a:pPr>
            <a:r>
              <a:rPr sz="1600" i="1" spc="-10" dirty="0">
                <a:solidFill>
                  <a:srgbClr val="6F2F9F"/>
                </a:solidFill>
                <a:latin typeface="Times New Roman"/>
                <a:cs typeface="Times New Roman"/>
              </a:rPr>
              <a:t>Волгоград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1926" y="565531"/>
            <a:ext cx="76739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0" dirty="0">
                <a:solidFill>
                  <a:srgbClr val="C00000"/>
                </a:solidFill>
              </a:rPr>
              <a:t>Расписание </a:t>
            </a:r>
            <a:r>
              <a:rPr sz="3200" spc="-30" dirty="0">
                <a:solidFill>
                  <a:srgbClr val="C00000"/>
                </a:solidFill>
              </a:rPr>
              <a:t>НОД </a:t>
            </a:r>
            <a:r>
              <a:rPr sz="3200" spc="-15" dirty="0">
                <a:solidFill>
                  <a:srgbClr val="C00000"/>
                </a:solidFill>
              </a:rPr>
              <a:t>во </a:t>
            </a:r>
            <a:r>
              <a:rPr sz="3200" dirty="0">
                <a:solidFill>
                  <a:srgbClr val="C00000"/>
                </a:solidFill>
              </a:rPr>
              <a:t>второй </a:t>
            </a:r>
            <a:r>
              <a:rPr sz="3200" spc="5" dirty="0">
                <a:solidFill>
                  <a:srgbClr val="C00000"/>
                </a:solidFill>
              </a:rPr>
              <a:t>младшей</a:t>
            </a:r>
            <a:r>
              <a:rPr sz="3200" spc="-95" dirty="0">
                <a:solidFill>
                  <a:srgbClr val="C00000"/>
                </a:solidFill>
              </a:rPr>
              <a:t> </a:t>
            </a:r>
            <a:r>
              <a:rPr sz="3200" spc="-5" dirty="0">
                <a:solidFill>
                  <a:srgbClr val="C00000"/>
                </a:solidFill>
              </a:rPr>
              <a:t>группе</a:t>
            </a:r>
            <a:endParaRPr sz="3200"/>
          </a:p>
        </p:txBody>
      </p:sp>
      <p:grpSp>
        <p:nvGrpSpPr>
          <p:cNvPr id="3" name="object 3"/>
          <p:cNvGrpSpPr/>
          <p:nvPr/>
        </p:nvGrpSpPr>
        <p:grpSpPr>
          <a:xfrm>
            <a:off x="539546" y="1998687"/>
            <a:ext cx="2688590" cy="3806825"/>
            <a:chOff x="539546" y="1998687"/>
            <a:chExt cx="2688590" cy="3806825"/>
          </a:xfrm>
        </p:grpSpPr>
        <p:sp>
          <p:nvSpPr>
            <p:cNvPr id="4" name="object 4"/>
            <p:cNvSpPr/>
            <p:nvPr/>
          </p:nvSpPr>
          <p:spPr>
            <a:xfrm>
              <a:off x="539546" y="1998687"/>
              <a:ext cx="1344295" cy="3806825"/>
            </a:xfrm>
            <a:custGeom>
              <a:avLst/>
              <a:gdLst/>
              <a:ahLst/>
              <a:cxnLst/>
              <a:rect l="l" t="t" r="r" b="b"/>
              <a:pathLst>
                <a:path w="1344295" h="3806825">
                  <a:moveTo>
                    <a:pt x="1344168" y="0"/>
                  </a:moveTo>
                  <a:lnTo>
                    <a:pt x="0" y="0"/>
                  </a:lnTo>
                  <a:lnTo>
                    <a:pt x="0" y="3806571"/>
                  </a:lnTo>
                  <a:lnTo>
                    <a:pt x="1344168" y="3806571"/>
                  </a:lnTo>
                  <a:lnTo>
                    <a:pt x="1344168" y="0"/>
                  </a:lnTo>
                  <a:close/>
                </a:path>
              </a:pathLst>
            </a:custGeom>
            <a:solidFill>
              <a:srgbClr val="E8D0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83663" y="4905959"/>
              <a:ext cx="1344295" cy="899794"/>
            </a:xfrm>
            <a:custGeom>
              <a:avLst/>
              <a:gdLst/>
              <a:ahLst/>
              <a:cxnLst/>
              <a:rect l="l" t="t" r="r" b="b"/>
              <a:pathLst>
                <a:path w="1344295" h="899795">
                  <a:moveTo>
                    <a:pt x="1344168" y="0"/>
                  </a:moveTo>
                  <a:lnTo>
                    <a:pt x="0" y="0"/>
                  </a:lnTo>
                  <a:lnTo>
                    <a:pt x="0" y="899299"/>
                  </a:lnTo>
                  <a:lnTo>
                    <a:pt x="1344168" y="899299"/>
                  </a:lnTo>
                  <a:lnTo>
                    <a:pt x="1344168" y="0"/>
                  </a:lnTo>
                  <a:close/>
                </a:path>
              </a:pathLst>
            </a:custGeom>
            <a:solidFill>
              <a:srgbClr val="F4E9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3576"/>
              </p:ext>
            </p:extLst>
          </p:nvPr>
        </p:nvGraphicFramePr>
        <p:xfrm>
          <a:off x="539546" y="1478407"/>
          <a:ext cx="8059421" cy="47775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3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3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32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3968">
                <a:tc>
                  <a:txBody>
                    <a:bodyPr/>
                    <a:lstStyle/>
                    <a:p>
                      <a:pPr marL="68580">
                        <a:lnSpc>
                          <a:spcPts val="1870"/>
                        </a:lnSpc>
                      </a:pPr>
                      <a:r>
                        <a:rPr sz="16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Группы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156210">
                        <a:lnSpc>
                          <a:spcPts val="1920"/>
                        </a:lnSpc>
                        <a:spcBef>
                          <a:spcPts val="15"/>
                        </a:spcBef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дел</a:t>
                      </a:r>
                      <a:r>
                        <a:rPr sz="1600" b="1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ни  к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870"/>
                        </a:lnSpc>
                      </a:pPr>
                      <a:r>
                        <a:rPr sz="1600" b="1" spc="-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Вторник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87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Среда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87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Четверг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87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Пятница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238">
                <a:tc>
                  <a:txBody>
                    <a:bodyPr/>
                    <a:lstStyle/>
                    <a:p>
                      <a:pPr marL="68580">
                        <a:lnSpc>
                          <a:spcPts val="162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младшая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</a:tcPr>
                </a:tc>
                <a:tc rowSpan="12">
                  <a:txBody>
                    <a:bodyPr/>
                    <a:lstStyle/>
                    <a:p>
                      <a:pPr marL="68580">
                        <a:lnSpc>
                          <a:spcPts val="1639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9.00-9.15</a:t>
                      </a:r>
                    </a:p>
                    <a:p>
                      <a:pPr marL="68580" marR="114935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Ознакомление 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4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окружающим 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миром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9.25-9.40</a:t>
                      </a:r>
                    </a:p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lang="ru-RU" sz="1400" spc="-15" dirty="0">
                          <a:latin typeface="Times New Roman"/>
                          <a:cs typeface="Times New Roman"/>
                        </a:rPr>
                        <a:t>Физкультура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62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9.00-9.15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solidFill>
                      <a:srgbClr val="E8D0D0"/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113030">
                        <a:lnSpc>
                          <a:spcPts val="1639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9.00-9.15</a:t>
                      </a:r>
                      <a:endParaRPr lang="ru-RU" sz="1400" dirty="0">
                        <a:latin typeface="Times New Roman"/>
                        <a:cs typeface="Times New Roman"/>
                      </a:endParaRPr>
                    </a:p>
                    <a:p>
                      <a:pPr marL="113030">
                        <a:lnSpc>
                          <a:spcPts val="1639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Формирование математических представлений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9.25-9.40</a:t>
                      </a:r>
                    </a:p>
                    <a:p>
                      <a:pPr marL="69215" marR="144780">
                        <a:lnSpc>
                          <a:spcPct val="100000"/>
                        </a:lnSpc>
                      </a:pPr>
                      <a:r>
                        <a:rPr lang="ru-RU" sz="1400" spc="-20" dirty="0">
                          <a:latin typeface="Times New Roman"/>
                          <a:cs typeface="Times New Roman"/>
                        </a:rPr>
                        <a:t>Физкультура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113664">
                        <a:lnSpc>
                          <a:spcPts val="1639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9.00-9.15</a:t>
                      </a:r>
                    </a:p>
                    <a:p>
                      <a:pPr marL="69215" marR="107950">
                        <a:lnSpc>
                          <a:spcPct val="100000"/>
                        </a:lnSpc>
                      </a:pPr>
                      <a:r>
                        <a:rPr lang="ru-RU" sz="1400" spc="-130" dirty="0">
                          <a:latin typeface="Times New Roman"/>
                          <a:cs typeface="Times New Roman"/>
                        </a:rPr>
                        <a:t>Рисование </a:t>
                      </a:r>
                      <a:r>
                        <a:rPr lang="en-US" sz="1400" spc="-130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ru-RU" sz="1400" spc="-130" dirty="0">
                          <a:latin typeface="Times New Roman"/>
                          <a:cs typeface="Times New Roman"/>
                        </a:rPr>
                        <a:t> конструирование</a:t>
                      </a:r>
                    </a:p>
                    <a:p>
                      <a:pPr marL="69215" marR="107950">
                        <a:lnSpc>
                          <a:spcPct val="10000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9.</a:t>
                      </a: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5-0</a:t>
                      </a: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0</a:t>
                      </a:r>
                    </a:p>
                    <a:p>
                      <a:pPr marL="69215" marR="367030" algn="just">
                        <a:lnSpc>
                          <a:spcPct val="10000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Музыка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113664">
                        <a:lnSpc>
                          <a:spcPts val="162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9.00-9.15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группа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r>
                        <a:rPr lang="ru-RU" dirty="0"/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речи</a:t>
                      </a:r>
                      <a:endParaRPr lang="ru-RU"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Лепка</a:t>
                      </a:r>
                      <a:r>
                        <a:rPr lang="en-US" sz="1400" dirty="0">
                          <a:latin typeface="Times New Roman"/>
                          <a:cs typeface="Times New Roman"/>
                        </a:rPr>
                        <a:t>/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655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(обучение</a:t>
                      </a:r>
                      <a:r>
                        <a:rPr sz="14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09.25-09.40</a:t>
                      </a:r>
                    </a:p>
                    <a:p>
                      <a:endParaRPr lang="ru-RU"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рисование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454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русском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языке)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850" marR="0" lvl="0" indent="0" defTabSz="914400" eaLnBrk="1" fontAlgn="auto" latinLnBrk="0" hangingPunct="1">
                        <a:lnSpc>
                          <a:spcPts val="15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Times New Roman"/>
                        </a:rPr>
                        <a:t>9.25-9.40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59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«Пчёлка»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Физкультура на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Продолжитель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воздухе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359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ность </a:t>
                      </a:r>
                      <a:r>
                        <a:rPr sz="1400" spc="-30" dirty="0">
                          <a:latin typeface="Times New Roman"/>
                          <a:cs typeface="Times New Roman"/>
                        </a:rPr>
                        <a:t>НОД</a:t>
                      </a:r>
                      <a:r>
                        <a:rPr sz="14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–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3655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Недельная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454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нагрузка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3часа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68580">
                        <a:lnSpc>
                          <a:spcPts val="158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ОБ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-2ч.00мин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53937">
                <a:tc>
                  <a:txBody>
                    <a:bodyPr/>
                    <a:lstStyle/>
                    <a:p>
                      <a:pPr marL="68580">
                        <a:lnSpc>
                          <a:spcPts val="1595"/>
                        </a:lnSpc>
                      </a:pP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ФЧ_-</a:t>
                      </a:r>
                      <a:r>
                        <a:rPr sz="14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1ч.00мин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63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63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33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33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8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9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7" name="object 7"/>
          <p:cNvSpPr/>
          <p:nvPr/>
        </p:nvSpPr>
        <p:spPr>
          <a:xfrm>
            <a:off x="6588252" y="5588507"/>
            <a:ext cx="2555748" cy="12694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3532" y="5085117"/>
            <a:ext cx="2570454" cy="1772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4762" y="0"/>
            <a:ext cx="4944110" cy="1003300"/>
            <a:chOff x="-4762" y="0"/>
            <a:chExt cx="4944110" cy="10033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4939283" cy="9982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55955" cy="1559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5027" y="779780"/>
              <a:ext cx="3733800" cy="1559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4896612" cy="9357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0"/>
              <a:ext cx="4897120" cy="935990"/>
            </a:xfrm>
            <a:custGeom>
              <a:avLst/>
              <a:gdLst/>
              <a:ahLst/>
              <a:cxnLst/>
              <a:rect l="l" t="t" r="r" b="b"/>
              <a:pathLst>
                <a:path w="4897120" h="935990">
                  <a:moveTo>
                    <a:pt x="0" y="155955"/>
                  </a:moveTo>
                  <a:lnTo>
                    <a:pt x="7950" y="106671"/>
                  </a:lnTo>
                  <a:lnTo>
                    <a:pt x="30090" y="63861"/>
                  </a:lnTo>
                  <a:lnTo>
                    <a:pt x="63850" y="30097"/>
                  </a:lnTo>
                  <a:lnTo>
                    <a:pt x="106662" y="7953"/>
                  </a:lnTo>
                  <a:lnTo>
                    <a:pt x="155956" y="0"/>
                  </a:lnTo>
                  <a:lnTo>
                    <a:pt x="4740656" y="0"/>
                  </a:lnTo>
                  <a:lnTo>
                    <a:pt x="4789940" y="7953"/>
                  </a:lnTo>
                  <a:lnTo>
                    <a:pt x="4832750" y="30097"/>
                  </a:lnTo>
                  <a:lnTo>
                    <a:pt x="4866514" y="63861"/>
                  </a:lnTo>
                  <a:lnTo>
                    <a:pt x="4888658" y="106671"/>
                  </a:lnTo>
                  <a:lnTo>
                    <a:pt x="4896612" y="155955"/>
                  </a:lnTo>
                  <a:lnTo>
                    <a:pt x="4896612" y="779779"/>
                  </a:lnTo>
                  <a:lnTo>
                    <a:pt x="4888658" y="829064"/>
                  </a:lnTo>
                  <a:lnTo>
                    <a:pt x="4866514" y="871874"/>
                  </a:lnTo>
                  <a:lnTo>
                    <a:pt x="4832750" y="905638"/>
                  </a:lnTo>
                  <a:lnTo>
                    <a:pt x="4789940" y="927782"/>
                  </a:lnTo>
                  <a:lnTo>
                    <a:pt x="4740656" y="935736"/>
                  </a:lnTo>
                  <a:lnTo>
                    <a:pt x="155956" y="935736"/>
                  </a:lnTo>
                  <a:lnTo>
                    <a:pt x="106662" y="927782"/>
                  </a:lnTo>
                  <a:lnTo>
                    <a:pt x="63850" y="905638"/>
                  </a:lnTo>
                  <a:lnTo>
                    <a:pt x="30090" y="871874"/>
                  </a:lnTo>
                  <a:lnTo>
                    <a:pt x="7950" y="829064"/>
                  </a:lnTo>
                  <a:lnTo>
                    <a:pt x="0" y="779779"/>
                  </a:lnTo>
                  <a:lnTo>
                    <a:pt x="0" y="155955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72668" y="165861"/>
            <a:ext cx="3350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дистанции, позиции</a:t>
            </a:r>
            <a:r>
              <a:rPr sz="1800" u="heavy" spc="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</a:t>
            </a:r>
            <a:endParaRPr sz="18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взаимодействии.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63880" y="880859"/>
            <a:ext cx="8585200" cy="5982335"/>
            <a:chOff x="563880" y="880859"/>
            <a:chExt cx="8585200" cy="5982335"/>
          </a:xfrm>
        </p:grpSpPr>
        <p:sp>
          <p:nvSpPr>
            <p:cNvPr id="11" name="object 11"/>
            <p:cNvSpPr/>
            <p:nvPr/>
          </p:nvSpPr>
          <p:spPr>
            <a:xfrm>
              <a:off x="563880" y="880859"/>
              <a:ext cx="5202936" cy="9540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63168" y="973823"/>
              <a:ext cx="4459224" cy="83516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1124" y="908304"/>
              <a:ext cx="5113020" cy="8641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1124" y="908304"/>
              <a:ext cx="5113020" cy="864235"/>
            </a:xfrm>
            <a:custGeom>
              <a:avLst/>
              <a:gdLst/>
              <a:ahLst/>
              <a:cxnLst/>
              <a:rect l="l" t="t" r="r" b="b"/>
              <a:pathLst>
                <a:path w="5113020" h="864235">
                  <a:moveTo>
                    <a:pt x="0" y="144018"/>
                  </a:moveTo>
                  <a:lnTo>
                    <a:pt x="7342" y="98511"/>
                  </a:lnTo>
                  <a:lnTo>
                    <a:pt x="27786" y="58978"/>
                  </a:lnTo>
                  <a:lnTo>
                    <a:pt x="58962" y="27797"/>
                  </a:lnTo>
                  <a:lnTo>
                    <a:pt x="98496" y="7345"/>
                  </a:lnTo>
                  <a:lnTo>
                    <a:pt x="144018" y="0"/>
                  </a:lnTo>
                  <a:lnTo>
                    <a:pt x="4969002" y="0"/>
                  </a:lnTo>
                  <a:lnTo>
                    <a:pt x="5014508" y="7345"/>
                  </a:lnTo>
                  <a:lnTo>
                    <a:pt x="5054041" y="27797"/>
                  </a:lnTo>
                  <a:lnTo>
                    <a:pt x="5085222" y="58978"/>
                  </a:lnTo>
                  <a:lnTo>
                    <a:pt x="5105674" y="98511"/>
                  </a:lnTo>
                  <a:lnTo>
                    <a:pt x="5113020" y="144018"/>
                  </a:lnTo>
                  <a:lnTo>
                    <a:pt x="5113020" y="720090"/>
                  </a:lnTo>
                  <a:lnTo>
                    <a:pt x="5105674" y="765596"/>
                  </a:lnTo>
                  <a:lnTo>
                    <a:pt x="5085222" y="805129"/>
                  </a:lnTo>
                  <a:lnTo>
                    <a:pt x="5054041" y="836310"/>
                  </a:lnTo>
                  <a:lnTo>
                    <a:pt x="5014508" y="856762"/>
                  </a:lnTo>
                  <a:lnTo>
                    <a:pt x="4969002" y="864108"/>
                  </a:lnTo>
                  <a:lnTo>
                    <a:pt x="144018" y="864108"/>
                  </a:lnTo>
                  <a:lnTo>
                    <a:pt x="98496" y="856762"/>
                  </a:lnTo>
                  <a:lnTo>
                    <a:pt x="58962" y="836310"/>
                  </a:lnTo>
                  <a:lnTo>
                    <a:pt x="27786" y="805129"/>
                  </a:lnTo>
                  <a:lnTo>
                    <a:pt x="7342" y="765596"/>
                  </a:lnTo>
                  <a:lnTo>
                    <a:pt x="0" y="720090"/>
                  </a:lnTo>
                  <a:lnTo>
                    <a:pt x="0" y="144018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41319" y="4337316"/>
              <a:ext cx="5129783" cy="81075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50463" y="4358627"/>
              <a:ext cx="5163312" cy="83516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88563" y="4364736"/>
              <a:ext cx="5039868" cy="72085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988563" y="4364736"/>
              <a:ext cx="5039995" cy="721360"/>
            </a:xfrm>
            <a:custGeom>
              <a:avLst/>
              <a:gdLst/>
              <a:ahLst/>
              <a:cxnLst/>
              <a:rect l="l" t="t" r="r" b="b"/>
              <a:pathLst>
                <a:path w="5039995" h="721360">
                  <a:moveTo>
                    <a:pt x="0" y="120141"/>
                  </a:moveTo>
                  <a:lnTo>
                    <a:pt x="9449" y="73402"/>
                  </a:lnTo>
                  <a:lnTo>
                    <a:pt x="35210" y="35210"/>
                  </a:lnTo>
                  <a:lnTo>
                    <a:pt x="73402" y="9449"/>
                  </a:lnTo>
                  <a:lnTo>
                    <a:pt x="120142" y="0"/>
                  </a:lnTo>
                  <a:lnTo>
                    <a:pt x="4919726" y="0"/>
                  </a:lnTo>
                  <a:lnTo>
                    <a:pt x="4966465" y="9449"/>
                  </a:lnTo>
                  <a:lnTo>
                    <a:pt x="5004657" y="35210"/>
                  </a:lnTo>
                  <a:lnTo>
                    <a:pt x="5030418" y="73402"/>
                  </a:lnTo>
                  <a:lnTo>
                    <a:pt x="5039868" y="120141"/>
                  </a:lnTo>
                  <a:lnTo>
                    <a:pt x="5039868" y="600709"/>
                  </a:lnTo>
                  <a:lnTo>
                    <a:pt x="5030418" y="647449"/>
                  </a:lnTo>
                  <a:lnTo>
                    <a:pt x="5004657" y="685641"/>
                  </a:lnTo>
                  <a:lnTo>
                    <a:pt x="4966465" y="711402"/>
                  </a:lnTo>
                  <a:lnTo>
                    <a:pt x="4919726" y="720851"/>
                  </a:lnTo>
                  <a:lnTo>
                    <a:pt x="120142" y="720851"/>
                  </a:lnTo>
                  <a:lnTo>
                    <a:pt x="73402" y="711402"/>
                  </a:lnTo>
                  <a:lnTo>
                    <a:pt x="35210" y="685641"/>
                  </a:lnTo>
                  <a:lnTo>
                    <a:pt x="9449" y="647449"/>
                  </a:lnTo>
                  <a:lnTo>
                    <a:pt x="0" y="600709"/>
                  </a:lnTo>
                  <a:lnTo>
                    <a:pt x="0" y="120141"/>
                  </a:lnTo>
                  <a:close/>
                </a:path>
              </a:pathLst>
            </a:custGeom>
            <a:ln w="914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365247" y="3401580"/>
              <a:ext cx="5346192" cy="100430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75915" y="3381756"/>
              <a:ext cx="5375148" cy="110947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412491" y="3429000"/>
              <a:ext cx="5256276" cy="91440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12491" y="3429000"/>
              <a:ext cx="5256530" cy="914400"/>
            </a:xfrm>
            <a:custGeom>
              <a:avLst/>
              <a:gdLst/>
              <a:ahLst/>
              <a:cxnLst/>
              <a:rect l="l" t="t" r="r" b="b"/>
              <a:pathLst>
                <a:path w="5256530" h="914400">
                  <a:moveTo>
                    <a:pt x="0" y="152400"/>
                  </a:moveTo>
                  <a:lnTo>
                    <a:pt x="7766" y="104217"/>
                  </a:lnTo>
                  <a:lnTo>
                    <a:pt x="29394" y="62380"/>
                  </a:lnTo>
                  <a:lnTo>
                    <a:pt x="62380" y="29394"/>
                  </a:lnTo>
                  <a:lnTo>
                    <a:pt x="104217" y="7766"/>
                  </a:lnTo>
                  <a:lnTo>
                    <a:pt x="152400" y="0"/>
                  </a:lnTo>
                  <a:lnTo>
                    <a:pt x="5103876" y="0"/>
                  </a:lnTo>
                  <a:lnTo>
                    <a:pt x="5152058" y="7766"/>
                  </a:lnTo>
                  <a:lnTo>
                    <a:pt x="5193895" y="29394"/>
                  </a:lnTo>
                  <a:lnTo>
                    <a:pt x="5226881" y="62380"/>
                  </a:lnTo>
                  <a:lnTo>
                    <a:pt x="5248509" y="104217"/>
                  </a:lnTo>
                  <a:lnTo>
                    <a:pt x="5256276" y="152400"/>
                  </a:lnTo>
                  <a:lnTo>
                    <a:pt x="5256276" y="762000"/>
                  </a:lnTo>
                  <a:lnTo>
                    <a:pt x="5248509" y="810182"/>
                  </a:lnTo>
                  <a:lnTo>
                    <a:pt x="5226881" y="852019"/>
                  </a:lnTo>
                  <a:lnTo>
                    <a:pt x="5193895" y="885005"/>
                  </a:lnTo>
                  <a:lnTo>
                    <a:pt x="5152058" y="906633"/>
                  </a:lnTo>
                  <a:lnTo>
                    <a:pt x="5103876" y="914400"/>
                  </a:lnTo>
                  <a:lnTo>
                    <a:pt x="152400" y="914400"/>
                  </a:lnTo>
                  <a:lnTo>
                    <a:pt x="104217" y="906633"/>
                  </a:lnTo>
                  <a:lnTo>
                    <a:pt x="62380" y="885005"/>
                  </a:lnTo>
                  <a:lnTo>
                    <a:pt x="29394" y="852019"/>
                  </a:lnTo>
                  <a:lnTo>
                    <a:pt x="7766" y="810182"/>
                  </a:lnTo>
                  <a:lnTo>
                    <a:pt x="0" y="762000"/>
                  </a:lnTo>
                  <a:lnTo>
                    <a:pt x="0" y="152400"/>
                  </a:lnTo>
                  <a:close/>
                </a:path>
              </a:pathLst>
            </a:custGeom>
            <a:ln w="9144">
              <a:solidFill>
                <a:srgbClr val="7C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235195" y="5922257"/>
              <a:ext cx="4908804" cy="93574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282439" y="5949696"/>
              <a:ext cx="4861560" cy="90830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282439" y="5949696"/>
              <a:ext cx="4861560" cy="908685"/>
            </a:xfrm>
            <a:custGeom>
              <a:avLst/>
              <a:gdLst/>
              <a:ahLst/>
              <a:cxnLst/>
              <a:rect l="l" t="t" r="r" b="b"/>
              <a:pathLst>
                <a:path w="4861559" h="908684">
                  <a:moveTo>
                    <a:pt x="0" y="151383"/>
                  </a:moveTo>
                  <a:lnTo>
                    <a:pt x="7721" y="103536"/>
                  </a:lnTo>
                  <a:lnTo>
                    <a:pt x="29220" y="61979"/>
                  </a:lnTo>
                  <a:lnTo>
                    <a:pt x="61996" y="29209"/>
                  </a:lnTo>
                  <a:lnTo>
                    <a:pt x="103550" y="7717"/>
                  </a:lnTo>
                  <a:lnTo>
                    <a:pt x="151384" y="0"/>
                  </a:lnTo>
                  <a:lnTo>
                    <a:pt x="4710176" y="0"/>
                  </a:lnTo>
                  <a:lnTo>
                    <a:pt x="4758009" y="7717"/>
                  </a:lnTo>
                  <a:lnTo>
                    <a:pt x="4799563" y="29209"/>
                  </a:lnTo>
                  <a:lnTo>
                    <a:pt x="4832339" y="61979"/>
                  </a:lnTo>
                  <a:lnTo>
                    <a:pt x="4853838" y="103536"/>
                  </a:lnTo>
                  <a:lnTo>
                    <a:pt x="4861560" y="151383"/>
                  </a:lnTo>
                  <a:lnTo>
                    <a:pt x="4861560" y="756919"/>
                  </a:lnTo>
                  <a:lnTo>
                    <a:pt x="4853838" y="804768"/>
                  </a:lnTo>
                  <a:lnTo>
                    <a:pt x="4832339" y="846324"/>
                  </a:lnTo>
                  <a:lnTo>
                    <a:pt x="4799563" y="879095"/>
                  </a:lnTo>
                  <a:lnTo>
                    <a:pt x="4758009" y="900586"/>
                  </a:lnTo>
                  <a:lnTo>
                    <a:pt x="4710176" y="908303"/>
                  </a:lnTo>
                  <a:lnTo>
                    <a:pt x="151384" y="908303"/>
                  </a:lnTo>
                  <a:lnTo>
                    <a:pt x="103550" y="900586"/>
                  </a:lnTo>
                  <a:lnTo>
                    <a:pt x="61996" y="879095"/>
                  </a:lnTo>
                  <a:lnTo>
                    <a:pt x="29220" y="846324"/>
                  </a:lnTo>
                  <a:lnTo>
                    <a:pt x="7721" y="804768"/>
                  </a:lnTo>
                  <a:lnTo>
                    <a:pt x="0" y="756919"/>
                  </a:lnTo>
                  <a:lnTo>
                    <a:pt x="0" y="151383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30376" y="1038859"/>
            <a:ext cx="4073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активности,</a:t>
            </a:r>
            <a:r>
              <a:rPr sz="1800" u="heavy" spc="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самостоятельности,</a:t>
            </a:r>
            <a:endParaRPr sz="18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творчества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213103" y="1744967"/>
            <a:ext cx="7388859" cy="4267835"/>
            <a:chOff x="1213103" y="1744967"/>
            <a:chExt cx="7388859" cy="4267835"/>
          </a:xfrm>
        </p:grpSpPr>
        <p:sp>
          <p:nvSpPr>
            <p:cNvPr id="28" name="object 28"/>
            <p:cNvSpPr/>
            <p:nvPr/>
          </p:nvSpPr>
          <p:spPr>
            <a:xfrm>
              <a:off x="1213103" y="1744967"/>
              <a:ext cx="5201412" cy="95403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647443" y="1837931"/>
              <a:ext cx="4386072" cy="835164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260347" y="1772412"/>
              <a:ext cx="5111496" cy="86410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60347" y="1772412"/>
              <a:ext cx="5111750" cy="864235"/>
            </a:xfrm>
            <a:custGeom>
              <a:avLst/>
              <a:gdLst/>
              <a:ahLst/>
              <a:cxnLst/>
              <a:rect l="l" t="t" r="r" b="b"/>
              <a:pathLst>
                <a:path w="5111750" h="864235">
                  <a:moveTo>
                    <a:pt x="0" y="144017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8" y="0"/>
                  </a:lnTo>
                  <a:lnTo>
                    <a:pt x="4967478" y="0"/>
                  </a:lnTo>
                  <a:lnTo>
                    <a:pt x="5012984" y="7345"/>
                  </a:lnTo>
                  <a:lnTo>
                    <a:pt x="5052517" y="27797"/>
                  </a:lnTo>
                  <a:lnTo>
                    <a:pt x="5083698" y="58978"/>
                  </a:lnTo>
                  <a:lnTo>
                    <a:pt x="5104150" y="98511"/>
                  </a:lnTo>
                  <a:lnTo>
                    <a:pt x="5111496" y="144017"/>
                  </a:lnTo>
                  <a:lnTo>
                    <a:pt x="5111496" y="720089"/>
                  </a:lnTo>
                  <a:lnTo>
                    <a:pt x="5104150" y="765596"/>
                  </a:lnTo>
                  <a:lnTo>
                    <a:pt x="5083698" y="805129"/>
                  </a:lnTo>
                  <a:lnTo>
                    <a:pt x="5052517" y="836310"/>
                  </a:lnTo>
                  <a:lnTo>
                    <a:pt x="5012984" y="856762"/>
                  </a:lnTo>
                  <a:lnTo>
                    <a:pt x="4967478" y="864108"/>
                  </a:lnTo>
                  <a:lnTo>
                    <a:pt x="144018" y="864108"/>
                  </a:lnTo>
                  <a:lnTo>
                    <a:pt x="98511" y="856762"/>
                  </a:lnTo>
                  <a:lnTo>
                    <a:pt x="58978" y="836310"/>
                  </a:lnTo>
                  <a:lnTo>
                    <a:pt x="27797" y="805129"/>
                  </a:lnTo>
                  <a:lnTo>
                    <a:pt x="7345" y="765596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789175" y="2609088"/>
              <a:ext cx="5129783" cy="88239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290571" y="2665463"/>
              <a:ext cx="4177284" cy="83516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36419" y="2636519"/>
              <a:ext cx="5039868" cy="792479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836419" y="2636519"/>
              <a:ext cx="5039995" cy="792480"/>
            </a:xfrm>
            <a:custGeom>
              <a:avLst/>
              <a:gdLst/>
              <a:ahLst/>
              <a:cxnLst/>
              <a:rect l="l" t="t" r="r" b="b"/>
              <a:pathLst>
                <a:path w="5039995" h="792479">
                  <a:moveTo>
                    <a:pt x="0" y="132079"/>
                  </a:moveTo>
                  <a:lnTo>
                    <a:pt x="6738" y="90350"/>
                  </a:lnTo>
                  <a:lnTo>
                    <a:pt x="25497" y="54095"/>
                  </a:lnTo>
                  <a:lnTo>
                    <a:pt x="54095" y="25497"/>
                  </a:lnTo>
                  <a:lnTo>
                    <a:pt x="90350" y="6738"/>
                  </a:lnTo>
                  <a:lnTo>
                    <a:pt x="132080" y="0"/>
                  </a:lnTo>
                  <a:lnTo>
                    <a:pt x="4907787" y="0"/>
                  </a:lnTo>
                  <a:lnTo>
                    <a:pt x="4949517" y="6738"/>
                  </a:lnTo>
                  <a:lnTo>
                    <a:pt x="4985772" y="25497"/>
                  </a:lnTo>
                  <a:lnTo>
                    <a:pt x="5014370" y="54095"/>
                  </a:lnTo>
                  <a:lnTo>
                    <a:pt x="5033129" y="90350"/>
                  </a:lnTo>
                  <a:lnTo>
                    <a:pt x="5039868" y="132079"/>
                  </a:lnTo>
                  <a:lnTo>
                    <a:pt x="5039868" y="660400"/>
                  </a:lnTo>
                  <a:lnTo>
                    <a:pt x="5033129" y="702129"/>
                  </a:lnTo>
                  <a:lnTo>
                    <a:pt x="5014370" y="738384"/>
                  </a:lnTo>
                  <a:lnTo>
                    <a:pt x="4985772" y="766982"/>
                  </a:lnTo>
                  <a:lnTo>
                    <a:pt x="4949517" y="785741"/>
                  </a:lnTo>
                  <a:lnTo>
                    <a:pt x="4907787" y="792479"/>
                  </a:lnTo>
                  <a:lnTo>
                    <a:pt x="132080" y="792479"/>
                  </a:lnTo>
                  <a:lnTo>
                    <a:pt x="90350" y="785741"/>
                  </a:lnTo>
                  <a:lnTo>
                    <a:pt x="54095" y="766982"/>
                  </a:lnTo>
                  <a:lnTo>
                    <a:pt x="25497" y="738384"/>
                  </a:lnTo>
                  <a:lnTo>
                    <a:pt x="6738" y="702129"/>
                  </a:lnTo>
                  <a:lnTo>
                    <a:pt x="0" y="660400"/>
                  </a:lnTo>
                  <a:lnTo>
                    <a:pt x="0" y="132079"/>
                  </a:lnTo>
                  <a:close/>
                </a:path>
              </a:pathLst>
            </a:custGeom>
            <a:ln w="914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517391" y="5058156"/>
              <a:ext cx="5058156" cy="95403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541775" y="5149595"/>
              <a:ext cx="5059680" cy="835164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564636" y="5085587"/>
              <a:ext cx="4968240" cy="8641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564636" y="5085587"/>
              <a:ext cx="4968240" cy="864235"/>
            </a:xfrm>
            <a:custGeom>
              <a:avLst/>
              <a:gdLst/>
              <a:ahLst/>
              <a:cxnLst/>
              <a:rect l="l" t="t" r="r" b="b"/>
              <a:pathLst>
                <a:path w="4968240" h="864235">
                  <a:moveTo>
                    <a:pt x="0" y="144018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7" y="0"/>
                  </a:lnTo>
                  <a:lnTo>
                    <a:pt x="4824221" y="0"/>
                  </a:lnTo>
                  <a:lnTo>
                    <a:pt x="4869728" y="7345"/>
                  </a:lnTo>
                  <a:lnTo>
                    <a:pt x="4909261" y="27797"/>
                  </a:lnTo>
                  <a:lnTo>
                    <a:pt x="4940442" y="58978"/>
                  </a:lnTo>
                  <a:lnTo>
                    <a:pt x="4960894" y="98511"/>
                  </a:lnTo>
                  <a:lnTo>
                    <a:pt x="4968240" y="144018"/>
                  </a:lnTo>
                  <a:lnTo>
                    <a:pt x="4968240" y="720090"/>
                  </a:lnTo>
                  <a:lnTo>
                    <a:pt x="4960894" y="765611"/>
                  </a:lnTo>
                  <a:lnTo>
                    <a:pt x="4940442" y="805145"/>
                  </a:lnTo>
                  <a:lnTo>
                    <a:pt x="4909261" y="836321"/>
                  </a:lnTo>
                  <a:lnTo>
                    <a:pt x="4869728" y="856765"/>
                  </a:lnTo>
                  <a:lnTo>
                    <a:pt x="4824221" y="864108"/>
                  </a:lnTo>
                  <a:lnTo>
                    <a:pt x="144017" y="864108"/>
                  </a:lnTo>
                  <a:lnTo>
                    <a:pt x="98511" y="856765"/>
                  </a:lnTo>
                  <a:lnTo>
                    <a:pt x="58978" y="836321"/>
                  </a:lnTo>
                  <a:lnTo>
                    <a:pt x="27797" y="805145"/>
                  </a:lnTo>
                  <a:lnTo>
                    <a:pt x="7345" y="765611"/>
                  </a:lnTo>
                  <a:lnTo>
                    <a:pt x="0" y="720090"/>
                  </a:lnTo>
                  <a:lnTo>
                    <a:pt x="0" y="144018"/>
                  </a:lnTo>
                  <a:close/>
                </a:path>
              </a:pathLst>
            </a:custGeom>
            <a:ln w="914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815083" y="1903221"/>
            <a:ext cx="6781800" cy="4775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773680" algn="ctr">
              <a:lnSpc>
                <a:spcPct val="100000"/>
              </a:lnSpc>
              <a:spcBef>
                <a:spcPts val="10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стабильности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—</a:t>
            </a:r>
            <a:r>
              <a:rPr sz="1800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динамичности</a:t>
            </a:r>
            <a:endParaRPr sz="1800">
              <a:latin typeface="Carlito"/>
              <a:cs typeface="Carlito"/>
            </a:endParaRPr>
          </a:p>
          <a:p>
            <a:pPr marR="2772410"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развивающей</a:t>
            </a:r>
            <a:r>
              <a:rPr sz="1800" u="heavy" spc="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среды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1800">
              <a:latin typeface="Carlito"/>
              <a:cs typeface="Carlito"/>
            </a:endParaRPr>
          </a:p>
          <a:p>
            <a:pPr marR="1689100"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комплексирования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и</a:t>
            </a:r>
            <a:r>
              <a:rPr sz="1800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гибкого</a:t>
            </a:r>
            <a:endParaRPr sz="1800">
              <a:latin typeface="Carlito"/>
              <a:cs typeface="Carlito"/>
            </a:endParaRPr>
          </a:p>
          <a:p>
            <a:pPr marR="1694180" algn="ctr">
              <a:lnSpc>
                <a:spcPct val="100000"/>
              </a:lnSpc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зонирования</a:t>
            </a:r>
            <a:endParaRPr sz="1800">
              <a:latin typeface="Carlito"/>
              <a:cs typeface="Carlito"/>
            </a:endParaRPr>
          </a:p>
          <a:p>
            <a:pPr marR="321945" algn="ctr">
              <a:lnSpc>
                <a:spcPct val="100000"/>
              </a:lnSpc>
              <a:spcBef>
                <a:spcPts val="132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эмоциогенности среды,</a:t>
            </a:r>
            <a:r>
              <a:rPr sz="1800" u="heavy" spc="9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индивидуальной</a:t>
            </a:r>
            <a:endParaRPr sz="1800">
              <a:latin typeface="Carlito"/>
              <a:cs typeface="Carlito"/>
            </a:endParaRPr>
          </a:p>
          <a:p>
            <a:pPr marR="323215"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комфортности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и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эмоционального</a:t>
            </a:r>
            <a:r>
              <a:rPr sz="1800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благополучия</a:t>
            </a:r>
            <a:endParaRPr sz="1800">
              <a:latin typeface="Carlito"/>
              <a:cs typeface="Carlito"/>
            </a:endParaRPr>
          </a:p>
          <a:p>
            <a:pPr marR="325120" algn="ctr">
              <a:lnSpc>
                <a:spcPct val="100000"/>
              </a:lnSpc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каждого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ребенка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и</a:t>
            </a:r>
            <a:r>
              <a:rPr sz="1800" u="heavy" spc="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взрослого.</a:t>
            </a:r>
            <a:endParaRPr sz="1800">
              <a:latin typeface="Carlito"/>
              <a:cs typeface="Carlito"/>
            </a:endParaRPr>
          </a:p>
          <a:p>
            <a:pPr marL="610235" algn="ctr">
              <a:lnSpc>
                <a:spcPct val="100000"/>
              </a:lnSpc>
              <a:spcBef>
                <a:spcPts val="121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сочетания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привычных и</a:t>
            </a:r>
            <a:r>
              <a:rPr sz="1800" u="heavy" spc="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неординарных</a:t>
            </a:r>
            <a:endParaRPr sz="1800">
              <a:latin typeface="Carlito"/>
              <a:cs typeface="Carlito"/>
            </a:endParaRPr>
          </a:p>
          <a:p>
            <a:pPr marL="604520" algn="ctr">
              <a:lnSpc>
                <a:spcPct val="100000"/>
              </a:lnSpc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элементов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в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эстетической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организации</a:t>
            </a:r>
            <a:r>
              <a:rPr sz="1800" u="heavy" spc="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среды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rlito"/>
              <a:cs typeface="Carlito"/>
            </a:endParaRPr>
          </a:p>
          <a:p>
            <a:pPr marL="1682114" algn="ctr">
              <a:lnSpc>
                <a:spcPct val="100000"/>
              </a:lnSpc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открытости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—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закрытости </a:t>
            </a:r>
            <a:r>
              <a:rPr sz="1800" u="heavy" spc="-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может</a:t>
            </a:r>
            <a:r>
              <a:rPr sz="1800" u="heavy" spc="1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быть</a:t>
            </a:r>
            <a:endParaRPr sz="1800">
              <a:latin typeface="Carlito"/>
              <a:cs typeface="Carlito"/>
            </a:endParaRPr>
          </a:p>
          <a:p>
            <a:pPr marL="1684020" algn="ctr">
              <a:lnSpc>
                <a:spcPct val="100000"/>
              </a:lnSpc>
              <a:spcBef>
                <a:spcPts val="5"/>
              </a:spcBef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представлен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в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нескольких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аспектах.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150">
              <a:latin typeface="Carlito"/>
              <a:cs typeface="Carlito"/>
            </a:endParaRPr>
          </a:p>
          <a:p>
            <a:pPr marL="3020060" algn="ctr">
              <a:lnSpc>
                <a:spcPct val="100000"/>
              </a:lnSpc>
            </a:pPr>
            <a:r>
              <a:rPr sz="1800" u="heavy" spc="-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Принцип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учета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половых 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и</a:t>
            </a:r>
            <a:r>
              <a:rPr sz="1800" u="heavy" spc="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возрастных</a:t>
            </a:r>
            <a:endParaRPr sz="1800">
              <a:latin typeface="Carlito"/>
              <a:cs typeface="Carlito"/>
            </a:endParaRPr>
          </a:p>
          <a:p>
            <a:pPr marL="3012440" algn="ctr">
              <a:lnSpc>
                <a:spcPct val="100000"/>
              </a:lnSpc>
              <a:spcBef>
                <a:spcPts val="15"/>
              </a:spcBef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различий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детей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181344" y="236220"/>
            <a:ext cx="2825750" cy="1725295"/>
            <a:chOff x="6181344" y="236220"/>
            <a:chExt cx="2825750" cy="1725295"/>
          </a:xfrm>
        </p:grpSpPr>
        <p:sp>
          <p:nvSpPr>
            <p:cNvPr id="42" name="object 42"/>
            <p:cNvSpPr/>
            <p:nvPr/>
          </p:nvSpPr>
          <p:spPr>
            <a:xfrm>
              <a:off x="6181344" y="236220"/>
              <a:ext cx="2825496" cy="1725167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568440" y="438912"/>
              <a:ext cx="2104644" cy="1383791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228588" y="260604"/>
              <a:ext cx="2735580" cy="163525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228588" y="260604"/>
              <a:ext cx="2735580" cy="1635760"/>
            </a:xfrm>
            <a:custGeom>
              <a:avLst/>
              <a:gdLst/>
              <a:ahLst/>
              <a:cxnLst/>
              <a:rect l="l" t="t" r="r" b="b"/>
              <a:pathLst>
                <a:path w="2735579" h="1635760">
                  <a:moveTo>
                    <a:pt x="0" y="817626"/>
                  </a:moveTo>
                  <a:lnTo>
                    <a:pt x="5020" y="747071"/>
                  </a:lnTo>
                  <a:lnTo>
                    <a:pt x="19809" y="678184"/>
                  </a:lnTo>
                  <a:lnTo>
                    <a:pt x="43954" y="611210"/>
                  </a:lnTo>
                  <a:lnTo>
                    <a:pt x="77046" y="546395"/>
                  </a:lnTo>
                  <a:lnTo>
                    <a:pt x="118674" y="483984"/>
                  </a:lnTo>
                  <a:lnTo>
                    <a:pt x="142560" y="453756"/>
                  </a:lnTo>
                  <a:lnTo>
                    <a:pt x="168427" y="424222"/>
                  </a:lnTo>
                  <a:lnTo>
                    <a:pt x="196222" y="395411"/>
                  </a:lnTo>
                  <a:lnTo>
                    <a:pt x="225895" y="367354"/>
                  </a:lnTo>
                  <a:lnTo>
                    <a:pt x="257393" y="340082"/>
                  </a:lnTo>
                  <a:lnTo>
                    <a:pt x="290666" y="313626"/>
                  </a:lnTo>
                  <a:lnTo>
                    <a:pt x="325663" y="288016"/>
                  </a:lnTo>
                  <a:lnTo>
                    <a:pt x="362332" y="263283"/>
                  </a:lnTo>
                  <a:lnTo>
                    <a:pt x="400621" y="239458"/>
                  </a:lnTo>
                  <a:lnTo>
                    <a:pt x="440480" y="216571"/>
                  </a:lnTo>
                  <a:lnTo>
                    <a:pt x="481856" y="194653"/>
                  </a:lnTo>
                  <a:lnTo>
                    <a:pt x="524700" y="173734"/>
                  </a:lnTo>
                  <a:lnTo>
                    <a:pt x="568959" y="153846"/>
                  </a:lnTo>
                  <a:lnTo>
                    <a:pt x="614582" y="135018"/>
                  </a:lnTo>
                  <a:lnTo>
                    <a:pt x="661518" y="117282"/>
                  </a:lnTo>
                  <a:lnTo>
                    <a:pt x="709715" y="100669"/>
                  </a:lnTo>
                  <a:lnTo>
                    <a:pt x="759122" y="85208"/>
                  </a:lnTo>
                  <a:lnTo>
                    <a:pt x="809688" y="70931"/>
                  </a:lnTo>
                  <a:lnTo>
                    <a:pt x="861362" y="57868"/>
                  </a:lnTo>
                  <a:lnTo>
                    <a:pt x="914091" y="46050"/>
                  </a:lnTo>
                  <a:lnTo>
                    <a:pt x="967826" y="35507"/>
                  </a:lnTo>
                  <a:lnTo>
                    <a:pt x="1022514" y="26271"/>
                  </a:lnTo>
                  <a:lnTo>
                    <a:pt x="1078104" y="18371"/>
                  </a:lnTo>
                  <a:lnTo>
                    <a:pt x="1134544" y="11839"/>
                  </a:lnTo>
                  <a:lnTo>
                    <a:pt x="1191785" y="6705"/>
                  </a:lnTo>
                  <a:lnTo>
                    <a:pt x="1249773" y="3000"/>
                  </a:lnTo>
                  <a:lnTo>
                    <a:pt x="1308459" y="755"/>
                  </a:lnTo>
                  <a:lnTo>
                    <a:pt x="1367789" y="0"/>
                  </a:lnTo>
                  <a:lnTo>
                    <a:pt x="1427120" y="755"/>
                  </a:lnTo>
                  <a:lnTo>
                    <a:pt x="1485806" y="3000"/>
                  </a:lnTo>
                  <a:lnTo>
                    <a:pt x="1543794" y="6705"/>
                  </a:lnTo>
                  <a:lnTo>
                    <a:pt x="1601035" y="11839"/>
                  </a:lnTo>
                  <a:lnTo>
                    <a:pt x="1657475" y="18371"/>
                  </a:lnTo>
                  <a:lnTo>
                    <a:pt x="1713065" y="26271"/>
                  </a:lnTo>
                  <a:lnTo>
                    <a:pt x="1767753" y="35507"/>
                  </a:lnTo>
                  <a:lnTo>
                    <a:pt x="1821488" y="46050"/>
                  </a:lnTo>
                  <a:lnTo>
                    <a:pt x="1874217" y="57868"/>
                  </a:lnTo>
                  <a:lnTo>
                    <a:pt x="1925891" y="70931"/>
                  </a:lnTo>
                  <a:lnTo>
                    <a:pt x="1976457" y="85208"/>
                  </a:lnTo>
                  <a:lnTo>
                    <a:pt x="2025864" y="100669"/>
                  </a:lnTo>
                  <a:lnTo>
                    <a:pt x="2074061" y="117282"/>
                  </a:lnTo>
                  <a:lnTo>
                    <a:pt x="2120997" y="135018"/>
                  </a:lnTo>
                  <a:lnTo>
                    <a:pt x="2166620" y="153846"/>
                  </a:lnTo>
                  <a:lnTo>
                    <a:pt x="2210879" y="173734"/>
                  </a:lnTo>
                  <a:lnTo>
                    <a:pt x="2253723" y="194653"/>
                  </a:lnTo>
                  <a:lnTo>
                    <a:pt x="2295099" y="216571"/>
                  </a:lnTo>
                  <a:lnTo>
                    <a:pt x="2334958" y="239458"/>
                  </a:lnTo>
                  <a:lnTo>
                    <a:pt x="2373247" y="263283"/>
                  </a:lnTo>
                  <a:lnTo>
                    <a:pt x="2409916" y="288016"/>
                  </a:lnTo>
                  <a:lnTo>
                    <a:pt x="2444913" y="313626"/>
                  </a:lnTo>
                  <a:lnTo>
                    <a:pt x="2478186" y="340082"/>
                  </a:lnTo>
                  <a:lnTo>
                    <a:pt x="2509684" y="367354"/>
                  </a:lnTo>
                  <a:lnTo>
                    <a:pt x="2539357" y="395411"/>
                  </a:lnTo>
                  <a:lnTo>
                    <a:pt x="2567152" y="424222"/>
                  </a:lnTo>
                  <a:lnTo>
                    <a:pt x="2593019" y="453756"/>
                  </a:lnTo>
                  <a:lnTo>
                    <a:pt x="2616905" y="483984"/>
                  </a:lnTo>
                  <a:lnTo>
                    <a:pt x="2658533" y="546395"/>
                  </a:lnTo>
                  <a:lnTo>
                    <a:pt x="2691625" y="611210"/>
                  </a:lnTo>
                  <a:lnTo>
                    <a:pt x="2715770" y="678184"/>
                  </a:lnTo>
                  <a:lnTo>
                    <a:pt x="2730559" y="747071"/>
                  </a:lnTo>
                  <a:lnTo>
                    <a:pt x="2735580" y="817626"/>
                  </a:lnTo>
                  <a:lnTo>
                    <a:pt x="2734316" y="853096"/>
                  </a:lnTo>
                  <a:lnTo>
                    <a:pt x="2724360" y="922848"/>
                  </a:lnTo>
                  <a:lnTo>
                    <a:pt x="2704842" y="990809"/>
                  </a:lnTo>
                  <a:lnTo>
                    <a:pt x="2676172" y="1056734"/>
                  </a:lnTo>
                  <a:lnTo>
                    <a:pt x="2638760" y="1120378"/>
                  </a:lnTo>
                  <a:lnTo>
                    <a:pt x="2593019" y="1181495"/>
                  </a:lnTo>
                  <a:lnTo>
                    <a:pt x="2567152" y="1211029"/>
                  </a:lnTo>
                  <a:lnTo>
                    <a:pt x="2539357" y="1239840"/>
                  </a:lnTo>
                  <a:lnTo>
                    <a:pt x="2509684" y="1267897"/>
                  </a:lnTo>
                  <a:lnTo>
                    <a:pt x="2478186" y="1295169"/>
                  </a:lnTo>
                  <a:lnTo>
                    <a:pt x="2444913" y="1321625"/>
                  </a:lnTo>
                  <a:lnTo>
                    <a:pt x="2409916" y="1347235"/>
                  </a:lnTo>
                  <a:lnTo>
                    <a:pt x="2373247" y="1371968"/>
                  </a:lnTo>
                  <a:lnTo>
                    <a:pt x="2334958" y="1395793"/>
                  </a:lnTo>
                  <a:lnTo>
                    <a:pt x="2295099" y="1418680"/>
                  </a:lnTo>
                  <a:lnTo>
                    <a:pt x="2253723" y="1440598"/>
                  </a:lnTo>
                  <a:lnTo>
                    <a:pt x="2210879" y="1461517"/>
                  </a:lnTo>
                  <a:lnTo>
                    <a:pt x="2166620" y="1481405"/>
                  </a:lnTo>
                  <a:lnTo>
                    <a:pt x="2120997" y="1500233"/>
                  </a:lnTo>
                  <a:lnTo>
                    <a:pt x="2074061" y="1517969"/>
                  </a:lnTo>
                  <a:lnTo>
                    <a:pt x="2025864" y="1534582"/>
                  </a:lnTo>
                  <a:lnTo>
                    <a:pt x="1976457" y="1550043"/>
                  </a:lnTo>
                  <a:lnTo>
                    <a:pt x="1925891" y="1564320"/>
                  </a:lnTo>
                  <a:lnTo>
                    <a:pt x="1874217" y="1577383"/>
                  </a:lnTo>
                  <a:lnTo>
                    <a:pt x="1821488" y="1589201"/>
                  </a:lnTo>
                  <a:lnTo>
                    <a:pt x="1767753" y="1599744"/>
                  </a:lnTo>
                  <a:lnTo>
                    <a:pt x="1713065" y="1608980"/>
                  </a:lnTo>
                  <a:lnTo>
                    <a:pt x="1657475" y="1616880"/>
                  </a:lnTo>
                  <a:lnTo>
                    <a:pt x="1601035" y="1623412"/>
                  </a:lnTo>
                  <a:lnTo>
                    <a:pt x="1543794" y="1628546"/>
                  </a:lnTo>
                  <a:lnTo>
                    <a:pt x="1485806" y="1632251"/>
                  </a:lnTo>
                  <a:lnTo>
                    <a:pt x="1427120" y="1634496"/>
                  </a:lnTo>
                  <a:lnTo>
                    <a:pt x="1367789" y="1635252"/>
                  </a:lnTo>
                  <a:lnTo>
                    <a:pt x="1308459" y="1634496"/>
                  </a:lnTo>
                  <a:lnTo>
                    <a:pt x="1249773" y="1632251"/>
                  </a:lnTo>
                  <a:lnTo>
                    <a:pt x="1191785" y="1628546"/>
                  </a:lnTo>
                  <a:lnTo>
                    <a:pt x="1134544" y="1623412"/>
                  </a:lnTo>
                  <a:lnTo>
                    <a:pt x="1078104" y="1616880"/>
                  </a:lnTo>
                  <a:lnTo>
                    <a:pt x="1022514" y="1608980"/>
                  </a:lnTo>
                  <a:lnTo>
                    <a:pt x="967826" y="1599744"/>
                  </a:lnTo>
                  <a:lnTo>
                    <a:pt x="914091" y="1589201"/>
                  </a:lnTo>
                  <a:lnTo>
                    <a:pt x="861362" y="1577383"/>
                  </a:lnTo>
                  <a:lnTo>
                    <a:pt x="809688" y="1564320"/>
                  </a:lnTo>
                  <a:lnTo>
                    <a:pt x="759122" y="1550043"/>
                  </a:lnTo>
                  <a:lnTo>
                    <a:pt x="709715" y="1534582"/>
                  </a:lnTo>
                  <a:lnTo>
                    <a:pt x="661518" y="1517969"/>
                  </a:lnTo>
                  <a:lnTo>
                    <a:pt x="614582" y="1500233"/>
                  </a:lnTo>
                  <a:lnTo>
                    <a:pt x="568959" y="1481405"/>
                  </a:lnTo>
                  <a:lnTo>
                    <a:pt x="524700" y="1461517"/>
                  </a:lnTo>
                  <a:lnTo>
                    <a:pt x="481856" y="1440598"/>
                  </a:lnTo>
                  <a:lnTo>
                    <a:pt x="440480" y="1418680"/>
                  </a:lnTo>
                  <a:lnTo>
                    <a:pt x="400621" y="1395793"/>
                  </a:lnTo>
                  <a:lnTo>
                    <a:pt x="362332" y="1371968"/>
                  </a:lnTo>
                  <a:lnTo>
                    <a:pt x="325663" y="1347235"/>
                  </a:lnTo>
                  <a:lnTo>
                    <a:pt x="290666" y="1321625"/>
                  </a:lnTo>
                  <a:lnTo>
                    <a:pt x="257393" y="1295169"/>
                  </a:lnTo>
                  <a:lnTo>
                    <a:pt x="225895" y="1267897"/>
                  </a:lnTo>
                  <a:lnTo>
                    <a:pt x="196222" y="1239840"/>
                  </a:lnTo>
                  <a:lnTo>
                    <a:pt x="168427" y="1211029"/>
                  </a:lnTo>
                  <a:lnTo>
                    <a:pt x="142560" y="1181495"/>
                  </a:lnTo>
                  <a:lnTo>
                    <a:pt x="118674" y="1151267"/>
                  </a:lnTo>
                  <a:lnTo>
                    <a:pt x="77046" y="1088856"/>
                  </a:lnTo>
                  <a:lnTo>
                    <a:pt x="43954" y="1024041"/>
                  </a:lnTo>
                  <a:lnTo>
                    <a:pt x="19809" y="957067"/>
                  </a:lnTo>
                  <a:lnTo>
                    <a:pt x="5020" y="888180"/>
                  </a:lnTo>
                  <a:lnTo>
                    <a:pt x="0" y="817626"/>
                  </a:lnTo>
                  <a:close/>
                </a:path>
              </a:pathLst>
            </a:custGeom>
            <a:ln w="9144">
              <a:solidFill>
                <a:srgbClr val="6224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736842" y="501522"/>
            <a:ext cx="172148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4005" marR="285115" indent="-1270"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Carlito"/>
                <a:cs typeface="Carlito"/>
              </a:rPr>
              <a:t>Принципы  </a:t>
            </a:r>
            <a:r>
              <a:rPr sz="1800" dirty="0">
                <a:solidFill>
                  <a:srgbClr val="FFFFFF"/>
                </a:solidFill>
                <a:latin typeface="Carlito"/>
                <a:cs typeface="Carlito"/>
              </a:rPr>
              <a:t>по</a:t>
            </a:r>
            <a:r>
              <a:rPr sz="1800" spc="-10" dirty="0">
                <a:solidFill>
                  <a:srgbClr val="FFFFFF"/>
                </a:solidFill>
                <a:latin typeface="Carlito"/>
                <a:cs typeface="Carlito"/>
              </a:rPr>
              <a:t>с</a:t>
            </a:r>
            <a:r>
              <a:rPr sz="1800" spc="-5" dirty="0">
                <a:solidFill>
                  <a:srgbClr val="FFFFFF"/>
                </a:solidFill>
                <a:latin typeface="Carlito"/>
                <a:cs typeface="Carlito"/>
              </a:rPr>
              <a:t>тро</a:t>
            </a:r>
            <a:r>
              <a:rPr sz="1800" dirty="0">
                <a:solidFill>
                  <a:srgbClr val="FFFFFF"/>
                </a:solidFill>
                <a:latin typeface="Carlito"/>
                <a:cs typeface="Carlito"/>
              </a:rPr>
              <a:t>ения</a:t>
            </a:r>
            <a:endParaRPr sz="18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Carlito"/>
                <a:cs typeface="Carlito"/>
              </a:rPr>
              <a:t>образовательной</a:t>
            </a:r>
            <a:endParaRPr sz="18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Carlito"/>
                <a:cs typeface="Carlito"/>
              </a:rPr>
              <a:t>среды </a:t>
            </a:r>
            <a:r>
              <a:rPr sz="1800" dirty="0">
                <a:solidFill>
                  <a:srgbClr val="FFFFFF"/>
                </a:solidFill>
                <a:latin typeface="Carlito"/>
                <a:cs typeface="Carlito"/>
              </a:rPr>
              <a:t>в</a:t>
            </a:r>
            <a:r>
              <a:rPr sz="1800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rlito"/>
                <a:cs typeface="Carlito"/>
              </a:rPr>
              <a:t>группе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827532" y="4293108"/>
            <a:ext cx="2212848" cy="189433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1123" y="548640"/>
            <a:ext cx="2988564" cy="22783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76444" y="4364735"/>
            <a:ext cx="3255263" cy="24932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676</Words>
  <Application>Microsoft Office PowerPoint</Application>
  <PresentationFormat>Экран (4:3)</PresentationFormat>
  <Paragraphs>165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Carlito</vt:lpstr>
      <vt:lpstr>Times New Roman</vt:lpstr>
      <vt:lpstr>Office Theme</vt:lpstr>
      <vt:lpstr>Презентация PowerPoint</vt:lpstr>
      <vt:lpstr>Презентация PowerPoint</vt:lpstr>
      <vt:lpstr>Режим дня во второй младшей группы</vt:lpstr>
      <vt:lpstr>Программно-методическое обеспечение группы</vt:lpstr>
      <vt:lpstr>Расписание НОД во второй младшей группе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Денис Нестеров</cp:lastModifiedBy>
  <cp:revision>2</cp:revision>
  <dcterms:created xsi:type="dcterms:W3CDTF">2020-04-07T02:37:47Z</dcterms:created>
  <dcterms:modified xsi:type="dcterms:W3CDTF">2020-04-07T02:53:55Z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2020-04-07T00:00:00Z</vt:filetime>
  </property>
</Properties>
</file>