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5CE4-DC3C-4DC1-A355-D22F43BC723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BD40-EB11-4B95-A4CB-8F852F838E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5CE4-DC3C-4DC1-A355-D22F43BC723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BD40-EB11-4B95-A4CB-8F852F838E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5CE4-DC3C-4DC1-A355-D22F43BC723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BD40-EB11-4B95-A4CB-8F852F838E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5CE4-DC3C-4DC1-A355-D22F43BC723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BD40-EB11-4B95-A4CB-8F852F838E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5CE4-DC3C-4DC1-A355-D22F43BC723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BD40-EB11-4B95-A4CB-8F852F838E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5CE4-DC3C-4DC1-A355-D22F43BC723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BD40-EB11-4B95-A4CB-8F852F838E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5CE4-DC3C-4DC1-A355-D22F43BC723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BD40-EB11-4B95-A4CB-8F852F838E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5CE4-DC3C-4DC1-A355-D22F43BC723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BD40-EB11-4B95-A4CB-8F852F838E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5CE4-DC3C-4DC1-A355-D22F43BC723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BD40-EB11-4B95-A4CB-8F852F838E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5CE4-DC3C-4DC1-A355-D22F43BC723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BD40-EB11-4B95-A4CB-8F852F838E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5CE4-DC3C-4DC1-A355-D22F43BC723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CBD40-EB11-4B95-A4CB-8F852F838E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Haga clic para modificar el estilo de título del patrón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E5CE4-DC3C-4DC1-A355-D22F43BC723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CBD40-EB11-4B95-A4CB-8F852F838E0C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9144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Система работы с детьми дошкольного возраста с общим недоразвитием речи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Учитель - логопед : Малькович О.А.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5157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2060"/>
                </a:solidFill>
                <a:effectLst/>
              </a:rPr>
              <a:t>Заключение</a:t>
            </a:r>
            <a:r>
              <a:rPr lang="ru-RU" sz="2800" b="0" dirty="0">
                <a:solidFill>
                  <a:srgbClr val="002060"/>
                </a:solidFill>
                <a:effectLst/>
              </a:rPr>
              <a:t/>
            </a:r>
            <a:br>
              <a:rPr lang="ru-RU" sz="2800" b="0" dirty="0">
                <a:solidFill>
                  <a:srgbClr val="002060"/>
                </a:solidFill>
                <a:effectLst/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2567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Результативность коррекционно-образовательного процесса показывает, что данная </a:t>
            </a:r>
            <a:r>
              <a:rPr lang="ru-RU" dirty="0" smtClean="0">
                <a:solidFill>
                  <a:schemeClr val="tx1"/>
                </a:solidFill>
              </a:rPr>
              <a:t>система работы </a:t>
            </a:r>
            <a:r>
              <a:rPr lang="ru-RU" dirty="0">
                <a:solidFill>
                  <a:schemeClr val="tx1"/>
                </a:solidFill>
              </a:rPr>
              <a:t>позволяет одновременно освоить общеобразовательную программу ДОУ и своевременно провести коррекцию нарушений языкового и речевого развития, устранить причины потенциальной неуспеваемости детей в школе и снизить риск их </a:t>
            </a:r>
            <a:r>
              <a:rPr lang="ru-RU" dirty="0" err="1">
                <a:solidFill>
                  <a:schemeClr val="tx1"/>
                </a:solidFill>
              </a:rPr>
              <a:t>дезадаптации</a:t>
            </a:r>
            <a:r>
              <a:rPr lang="ru-RU" dirty="0">
                <a:solidFill>
                  <a:schemeClr val="tx1"/>
                </a:solidFill>
              </a:rPr>
              <a:t> в новых социальных условиях.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Использование в коррекционном  обучении современных  логопедических и образовательных технологий, </a:t>
            </a:r>
            <a:r>
              <a:rPr lang="ru-RU" dirty="0" smtClean="0">
                <a:solidFill>
                  <a:schemeClr val="tx1"/>
                </a:solidFill>
              </a:rPr>
              <a:t>помогает </a:t>
            </a:r>
            <a:r>
              <a:rPr lang="ru-RU" dirty="0">
                <a:solidFill>
                  <a:schemeClr val="tx1"/>
                </a:solidFill>
              </a:rPr>
              <a:t>дошкольникам решать задачи познавательных, нравственных и социальных проблем, в соответствии с возрастными и их индивидуальными особенностями, что станет основой готовности саморазвития  в современном быстро меняющемся мире.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809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effectLst/>
              </a:rPr>
              <a:t/>
            </a:r>
            <a:br>
              <a:rPr lang="ru-RU" sz="2200" dirty="0" smtClean="0">
                <a:effectLst/>
              </a:rPr>
            </a:br>
            <a:r>
              <a:rPr lang="ru-RU" sz="2000" dirty="0" smtClean="0">
                <a:solidFill>
                  <a:srgbClr val="002060"/>
                </a:solidFill>
                <a:effectLst/>
              </a:rPr>
              <a:t>«</a:t>
            </a:r>
            <a:r>
              <a:rPr lang="ru-RU" sz="2000" dirty="0">
                <a:solidFill>
                  <a:srgbClr val="002060"/>
                </a:solidFill>
                <a:effectLst/>
              </a:rPr>
              <a:t>Общее недоразвитие речи – </a:t>
            </a:r>
            <a:r>
              <a:rPr lang="ru-RU" sz="2000" dirty="0" smtClean="0">
                <a:solidFill>
                  <a:srgbClr val="002060"/>
                </a:solidFill>
                <a:effectLst/>
              </a:rPr>
              <a:t>различные </a:t>
            </a:r>
            <a:r>
              <a:rPr lang="ru-RU" sz="2000" dirty="0">
                <a:solidFill>
                  <a:srgbClr val="002060"/>
                </a:solidFill>
                <a:effectLst/>
              </a:rPr>
              <a:t>речевые расстройства, при которых у детей нарушено формирование всех компонентов речевой </a:t>
            </a:r>
            <a:r>
              <a:rPr lang="ru-RU" sz="200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/>
              </a:rPr>
            </a:br>
            <a:r>
              <a:rPr lang="ru-RU" sz="2000" dirty="0" smtClean="0">
                <a:solidFill>
                  <a:srgbClr val="002060"/>
                </a:solidFill>
                <a:effectLst/>
              </a:rPr>
              <a:t>системы</a:t>
            </a:r>
            <a:r>
              <a:rPr lang="ru-RU" sz="2000" dirty="0">
                <a:solidFill>
                  <a:srgbClr val="002060"/>
                </a:solidFill>
                <a:effectLst/>
              </a:rPr>
              <a:t>, относящихся к ее звуковой и смысловой </a:t>
            </a:r>
            <a:r>
              <a:rPr lang="ru-RU" sz="2000" dirty="0" smtClean="0">
                <a:solidFill>
                  <a:srgbClr val="002060"/>
                </a:solidFill>
                <a:effectLst/>
              </a:rPr>
              <a:t>стороне, при нормальном </a:t>
            </a:r>
            <a:r>
              <a:rPr lang="ru-RU" sz="2000" dirty="0">
                <a:solidFill>
                  <a:srgbClr val="002060"/>
                </a:solidFill>
                <a:effectLst/>
              </a:rPr>
              <a:t>слухе и интеллекте ». 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Федеральный государственный</a:t>
            </a:r>
            <a:r>
              <a:rPr lang="ru-RU" sz="1800" dirty="0">
                <a:solidFill>
                  <a:schemeClr val="tx1"/>
                </a:solidFill>
              </a:rPr>
              <a:t>  образовательный стандарт  дошкольного  образования  определяет целевые ориентиры  </a:t>
            </a:r>
            <a:r>
              <a:rPr lang="ru-RU" sz="1800" dirty="0" smtClean="0">
                <a:solidFill>
                  <a:schemeClr val="tx1"/>
                </a:solidFill>
              </a:rPr>
              <a:t>социальные</a:t>
            </a:r>
            <a:r>
              <a:rPr lang="ru-RU" sz="1800" dirty="0">
                <a:solidFill>
                  <a:schemeClr val="tx1"/>
                </a:solidFill>
              </a:rPr>
              <a:t>  и  психологические  характеристики  </a:t>
            </a:r>
            <a:r>
              <a:rPr lang="ru-RU" sz="1800" dirty="0" smtClean="0">
                <a:solidFill>
                  <a:schemeClr val="tx1"/>
                </a:solidFill>
              </a:rPr>
              <a:t>личности </a:t>
            </a:r>
            <a:r>
              <a:rPr lang="ru-RU" sz="1800" dirty="0">
                <a:solidFill>
                  <a:schemeClr val="tx1"/>
                </a:solidFill>
              </a:rPr>
              <a:t>ребенка  на этапе  завершения  дошкольного образования,  среди которых речь  занимает  одно из  центральных мест как самостоятельно  формируемая функция. 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Для достижения целевых ориентиров  необходима  профилактика  и своевременная коррекция  речевых нарушений  у детей,  поскольку сохранившиеся нарушения в речи неизбежно ведут к серьезным трудностям в  усвоении  школьной  программы,  отрицательно влияют на эмоциональное состояние ребенка, его самооценку и общение со сверстниками.</a:t>
            </a:r>
          </a:p>
        </p:txBody>
      </p:sp>
    </p:spTree>
    <p:extLst>
      <p:ext uri="{BB962C8B-B14F-4D97-AF65-F5344CB8AC3E}">
        <p14:creationId xmlns:p14="http://schemas.microsoft.com/office/powerpoint/2010/main" val="381767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0" dirty="0" smtClean="0">
                <a:solidFill>
                  <a:srgbClr val="002060"/>
                </a:solidFill>
                <a:effectLst/>
              </a:rPr>
              <a:t> </a:t>
            </a:r>
            <a:r>
              <a:rPr lang="ru-RU" sz="1800" b="0" dirty="0">
                <a:solidFill>
                  <a:srgbClr val="002060"/>
                </a:solidFill>
                <a:effectLst/>
              </a:rPr>
              <a:t>В</a:t>
            </a:r>
            <a:r>
              <a:rPr lang="ru-RU" sz="1800" b="0" dirty="0" smtClean="0">
                <a:solidFill>
                  <a:srgbClr val="002060"/>
                </a:solidFill>
                <a:effectLst/>
              </a:rPr>
              <a:t> </a:t>
            </a:r>
            <a:r>
              <a:rPr lang="ru-RU" sz="1800" b="0" dirty="0">
                <a:solidFill>
                  <a:srgbClr val="002060"/>
                </a:solidFill>
                <a:effectLst/>
              </a:rPr>
              <a:t>современной  практике работы учителя-логопеда  в условиях ДОУ, </a:t>
            </a:r>
            <a:r>
              <a:rPr lang="ru-RU" sz="1800" dirty="0">
                <a:solidFill>
                  <a:srgbClr val="002060"/>
                </a:solidFill>
                <a:effectLst/>
              </a:rPr>
              <a:t>актуальным  является совершенствование  содержания коррекционных мероприятий, обеспечивающих удовлетворение </a:t>
            </a:r>
            <a:r>
              <a:rPr lang="ru-RU" sz="1800" dirty="0" smtClean="0">
                <a:solidFill>
                  <a:srgbClr val="002060"/>
                </a:solidFill>
                <a:effectLst/>
              </a:rPr>
              <a:t> </a:t>
            </a:r>
            <a:r>
              <a:rPr lang="ru-RU" sz="1800" dirty="0">
                <a:solidFill>
                  <a:srgbClr val="002060"/>
                </a:solidFill>
                <a:effectLst/>
              </a:rPr>
              <a:t>образовательных потребностей детей </a:t>
            </a:r>
            <a:r>
              <a:rPr lang="ru-RU" sz="1800" dirty="0" smtClean="0">
                <a:solidFill>
                  <a:srgbClr val="002060"/>
                </a:solidFill>
                <a:effectLst/>
              </a:rPr>
              <a:t>с </a:t>
            </a:r>
            <a:r>
              <a:rPr lang="ru-RU" sz="1800" dirty="0">
                <a:solidFill>
                  <a:srgbClr val="002060"/>
                </a:solidFill>
                <a:effectLst/>
              </a:rPr>
              <a:t>нарушениями речи.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b="1" dirty="0">
                <a:solidFill>
                  <a:schemeClr val="tx1"/>
                </a:solidFill>
              </a:rPr>
              <a:t>Данная </a:t>
            </a:r>
            <a:r>
              <a:rPr lang="ru-RU" b="1" dirty="0" smtClean="0">
                <a:solidFill>
                  <a:schemeClr val="tx1"/>
                </a:solidFill>
              </a:rPr>
              <a:t>система разработана на </a:t>
            </a:r>
            <a:r>
              <a:rPr lang="ru-RU" b="1" dirty="0">
                <a:solidFill>
                  <a:schemeClr val="tx1"/>
                </a:solidFill>
              </a:rPr>
              <a:t>основе:</a:t>
            </a:r>
            <a:endParaRPr lang="ru-RU" dirty="0">
              <a:solidFill>
                <a:schemeClr val="tx1"/>
              </a:solidFill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</a:rPr>
              <a:t>1.</a:t>
            </a:r>
            <a:r>
              <a:rPr lang="ru-RU" dirty="0">
                <a:solidFill>
                  <a:schemeClr val="tx1"/>
                </a:solidFill>
              </a:rPr>
              <a:t> Федеративного Государственного образовательного стандарта дошкольного образования;</a:t>
            </a:r>
          </a:p>
          <a:p>
            <a:pPr algn="just"/>
            <a:r>
              <a:rPr lang="ru-RU" b="1" dirty="0">
                <a:solidFill>
                  <a:schemeClr val="tx1"/>
                </a:solidFill>
              </a:rPr>
              <a:t>2</a:t>
            </a:r>
            <a:r>
              <a:rPr lang="ru-RU" dirty="0">
                <a:solidFill>
                  <a:schemeClr val="tx1"/>
                </a:solidFill>
              </a:rPr>
              <a:t>. Общеобразовательной программы дошкольного образования «От рождения до школы» под редакцией Н</a:t>
            </a:r>
            <a:r>
              <a:rPr lang="ru-RU" dirty="0" smtClean="0">
                <a:solidFill>
                  <a:schemeClr val="tx1"/>
                </a:solidFill>
              </a:rPr>
              <a:t>. Е. </a:t>
            </a:r>
            <a:r>
              <a:rPr lang="ru-RU" dirty="0" err="1" smtClean="0">
                <a:solidFill>
                  <a:schemeClr val="tx1"/>
                </a:solidFill>
              </a:rPr>
              <a:t>Вераксы</a:t>
            </a:r>
            <a:r>
              <a:rPr lang="ru-RU" dirty="0">
                <a:solidFill>
                  <a:schemeClr val="tx1"/>
                </a:solidFill>
              </a:rPr>
              <a:t>, Т</a:t>
            </a:r>
            <a:r>
              <a:rPr lang="ru-RU" dirty="0" smtClean="0">
                <a:solidFill>
                  <a:schemeClr val="tx1"/>
                </a:solidFill>
              </a:rPr>
              <a:t>. С. Комаровой</a:t>
            </a:r>
            <a:r>
              <a:rPr lang="ru-RU" dirty="0">
                <a:solidFill>
                  <a:schemeClr val="tx1"/>
                </a:solidFill>
              </a:rPr>
              <a:t>, М</a:t>
            </a:r>
            <a:r>
              <a:rPr lang="ru-RU" dirty="0" smtClean="0">
                <a:solidFill>
                  <a:schemeClr val="tx1"/>
                </a:solidFill>
              </a:rPr>
              <a:t>. А. Васильевой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 algn="just"/>
            <a:r>
              <a:rPr lang="ru-RU" b="1" dirty="0">
                <a:solidFill>
                  <a:schemeClr val="tx1"/>
                </a:solidFill>
              </a:rPr>
              <a:t>3</a:t>
            </a:r>
            <a:r>
              <a:rPr lang="ru-RU" dirty="0">
                <a:solidFill>
                  <a:schemeClr val="tx1"/>
                </a:solidFill>
              </a:rPr>
              <a:t>.«Программы  коррекционного обучения и воспитания детей с общим недоразвитием речи»  Т</a:t>
            </a:r>
            <a:r>
              <a:rPr lang="ru-RU" dirty="0" smtClean="0">
                <a:solidFill>
                  <a:schemeClr val="tx1"/>
                </a:solidFill>
              </a:rPr>
              <a:t>. Б. Филичевой</a:t>
            </a:r>
            <a:r>
              <a:rPr lang="ru-RU" dirty="0">
                <a:solidFill>
                  <a:schemeClr val="tx1"/>
                </a:solidFill>
              </a:rPr>
              <a:t>, Г</a:t>
            </a:r>
            <a:r>
              <a:rPr lang="ru-RU" dirty="0" smtClean="0">
                <a:solidFill>
                  <a:schemeClr val="tx1"/>
                </a:solidFill>
              </a:rPr>
              <a:t>. В. Чиркиной</a:t>
            </a:r>
            <a:r>
              <a:rPr lang="ru-RU" dirty="0">
                <a:solidFill>
                  <a:schemeClr val="tx1"/>
                </a:solidFill>
              </a:rPr>
              <a:t>, М., 2007;</a:t>
            </a:r>
          </a:p>
          <a:p>
            <a:pPr algn="just"/>
            <a:r>
              <a:rPr lang="ru-RU" b="1" dirty="0">
                <a:solidFill>
                  <a:schemeClr val="tx1"/>
                </a:solidFill>
              </a:rPr>
              <a:t>4</a:t>
            </a:r>
            <a:r>
              <a:rPr lang="ru-RU" dirty="0">
                <a:solidFill>
                  <a:schemeClr val="tx1"/>
                </a:solidFill>
              </a:rPr>
              <a:t>.Методических пособий к программе: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а) «Устранение общего недоразвития речи у дошкольников», М., 2003;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б) «Устранение общего недоразвития речи у детей дошкольного возраста», Т.Б. Филичева, </a:t>
            </a:r>
            <a:r>
              <a:rPr lang="ru-RU" dirty="0" smtClean="0">
                <a:solidFill>
                  <a:schemeClr val="tx1"/>
                </a:solidFill>
              </a:rPr>
              <a:t>Г . В. Чиркина</a:t>
            </a:r>
            <a:r>
              <a:rPr lang="ru-RU" dirty="0">
                <a:solidFill>
                  <a:schemeClr val="tx1"/>
                </a:solidFill>
              </a:rPr>
              <a:t>, М., 2007.</a:t>
            </a:r>
          </a:p>
          <a:p>
            <a:pPr algn="just"/>
            <a:r>
              <a:rPr lang="ru-RU" b="1" dirty="0">
                <a:solidFill>
                  <a:schemeClr val="tx1"/>
                </a:solidFill>
              </a:rPr>
              <a:t>5</a:t>
            </a:r>
            <a:r>
              <a:rPr lang="ru-RU" dirty="0">
                <a:solidFill>
                  <a:schemeClr val="tx1"/>
                </a:solidFill>
              </a:rPr>
              <a:t>.Методического пособия «Коррекция нарушений речи у дошкольников», «Обучение детей с общим недоразвитием речи в условиях ДОУ» (под ред. </a:t>
            </a:r>
            <a:r>
              <a:rPr lang="ru-RU" dirty="0" err="1" smtClean="0">
                <a:solidFill>
                  <a:schemeClr val="tx1"/>
                </a:solidFill>
              </a:rPr>
              <a:t>Сековец</a:t>
            </a:r>
            <a:r>
              <a:rPr lang="ru-RU" dirty="0" smtClean="0">
                <a:solidFill>
                  <a:schemeClr val="tx1"/>
                </a:solidFill>
              </a:rPr>
              <a:t> ), </a:t>
            </a:r>
            <a:r>
              <a:rPr lang="ru-RU" dirty="0">
                <a:solidFill>
                  <a:schemeClr val="tx1"/>
                </a:solidFill>
              </a:rPr>
              <a:t>М.</a:t>
            </a:r>
          </a:p>
          <a:p>
            <a:pPr algn="just"/>
            <a:r>
              <a:rPr lang="ru-RU" b="1" dirty="0">
                <a:solidFill>
                  <a:schemeClr val="tx1"/>
                </a:solidFill>
              </a:rPr>
              <a:t>6.</a:t>
            </a:r>
            <a:r>
              <a:rPr lang="ru-RU" dirty="0">
                <a:solidFill>
                  <a:schemeClr val="tx1"/>
                </a:solidFill>
              </a:rPr>
              <a:t>Модифицированная технология </a:t>
            </a:r>
            <a:r>
              <a:rPr lang="ru-RU" dirty="0" err="1" smtClean="0">
                <a:solidFill>
                  <a:schemeClr val="tx1"/>
                </a:solidFill>
              </a:rPr>
              <a:t>деятельностного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метода для дошкольной ступени «Ситуация», разработанного под руководством  д. п. н. профессора Л. Г. </a:t>
            </a:r>
            <a:r>
              <a:rPr lang="ru-RU" dirty="0" err="1">
                <a:solidFill>
                  <a:schemeClr val="tx1"/>
                </a:solidFill>
              </a:rPr>
              <a:t>Петерсон</a:t>
            </a:r>
            <a:r>
              <a:rPr lang="ru-RU" dirty="0">
                <a:solidFill>
                  <a:schemeClr val="tx1"/>
                </a:solidFill>
              </a:rPr>
              <a:t> [2].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355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/>
              <a:t>Цель </a:t>
            </a:r>
            <a:r>
              <a:rPr lang="ru-RU" sz="2400" dirty="0" smtClean="0"/>
              <a:t>системы работы: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008" y="273050"/>
            <a:ext cx="4389834" cy="5853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1800" dirty="0" smtClean="0"/>
              <a:t>Формирование </a:t>
            </a:r>
            <a:r>
              <a:rPr lang="ru-RU" sz="1800" dirty="0"/>
              <a:t>современного  коррекционно-образовательного процесса с целью своевременной коррекции  речевых, умственных,  моторных  нарушений, профилактики школьной неуспеваемости, накопление культурного опыта общения в процессе взаимодействия с окружающим миром, другими детьми и взрослыми, как основы для саморазвития и успешной социальной адаптацией в новых условиях.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262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260648"/>
            <a:ext cx="5111750" cy="5853113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3600" b="1" dirty="0"/>
              <a:t>Основные задачи </a:t>
            </a:r>
            <a:r>
              <a:rPr lang="ru-RU" sz="3600" b="1" dirty="0" smtClean="0"/>
              <a:t>обучения</a:t>
            </a:r>
            <a:r>
              <a:rPr lang="ru-RU" sz="3600" b="1" dirty="0"/>
              <a:t>.</a:t>
            </a:r>
            <a:endParaRPr lang="ru-RU" sz="3600" dirty="0"/>
          </a:p>
          <a:p>
            <a:pPr algn="just"/>
            <a:r>
              <a:rPr lang="ru-RU" dirty="0"/>
              <a:t>Формирование нравственных основ и общей культуры личности ребенка, предпосылок учебной деятельности, инициативности, самостоятельности и ответственности.</a:t>
            </a:r>
          </a:p>
          <a:p>
            <a:pPr algn="just"/>
            <a:r>
              <a:rPr lang="ru-RU" dirty="0"/>
              <a:t>Целенаправленное формирование высших  психических функций, развитие и  коррекция познавательной деятельности.</a:t>
            </a:r>
          </a:p>
          <a:p>
            <a:pPr algn="just"/>
            <a:r>
              <a:rPr lang="ru-RU" dirty="0"/>
              <a:t>Формирование правильного произношения (звукопроизношения, слоговой структуры слова и фонематического восприятия).</a:t>
            </a:r>
          </a:p>
          <a:p>
            <a:pPr algn="just"/>
            <a:r>
              <a:rPr lang="ru-RU" dirty="0"/>
              <a:t>Практическое усвоение лексических и грамматических средств языка.</a:t>
            </a:r>
          </a:p>
          <a:p>
            <a:pPr algn="just"/>
            <a:r>
              <a:rPr lang="ru-RU" dirty="0"/>
              <a:t>Подготовка к обучению грамоте, овладение элементам грамоты.</a:t>
            </a:r>
          </a:p>
          <a:p>
            <a:pPr algn="just"/>
            <a:r>
              <a:rPr lang="ru-RU" dirty="0"/>
              <a:t>Развитие навыков связной речи, умения пользоваться речью, как средством коммуникации для дальнейшей успешной социализации.</a:t>
            </a:r>
          </a:p>
          <a:p>
            <a:pPr algn="just"/>
            <a:r>
              <a:rPr lang="ru-RU" dirty="0"/>
              <a:t>Воспитание эмоционально-волевой сферы, социально приемлемого поведения в обществе.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08720"/>
            <a:ext cx="3600400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0408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0" dirty="0">
                <a:effectLst/>
              </a:rPr>
              <a:t> </a:t>
            </a:r>
            <a:r>
              <a:rPr lang="ru-RU" sz="2400" dirty="0">
                <a:solidFill>
                  <a:srgbClr val="002060"/>
                </a:solidFill>
                <a:effectLst/>
              </a:rPr>
              <a:t>Л</a:t>
            </a:r>
            <a:r>
              <a:rPr lang="ru-RU" sz="2400" dirty="0" smtClean="0">
                <a:solidFill>
                  <a:srgbClr val="002060"/>
                </a:solidFill>
                <a:effectLst/>
              </a:rPr>
              <a:t>огопедические </a:t>
            </a:r>
            <a:r>
              <a:rPr lang="ru-RU" sz="2400" dirty="0">
                <a:solidFill>
                  <a:srgbClr val="002060"/>
                </a:solidFill>
                <a:effectLst/>
              </a:rPr>
              <a:t>и </a:t>
            </a:r>
            <a:r>
              <a:rPr lang="ru-RU" sz="2400" dirty="0" err="1" smtClean="0">
                <a:solidFill>
                  <a:srgbClr val="002060"/>
                </a:solidFill>
                <a:effectLst/>
              </a:rPr>
              <a:t>общедидактические</a:t>
            </a:r>
            <a:r>
              <a:rPr lang="ru-RU" sz="2400" dirty="0" smtClean="0">
                <a:solidFill>
                  <a:srgbClr val="002060"/>
                </a:solidFill>
                <a:effectLst/>
              </a:rPr>
              <a:t> </a:t>
            </a:r>
            <a:r>
              <a:rPr lang="ru-RU" sz="2400" dirty="0">
                <a:solidFill>
                  <a:srgbClr val="002060"/>
                </a:solidFill>
                <a:effectLst/>
              </a:rPr>
              <a:t>принципы: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 anchorCtr="0">
            <a:normAutofit fontScale="62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Принцип опоры на закономерности онтогенетического развития предполагает учет той последовательности  формирования функций, которая имеет место в онтогенезе.</a:t>
            </a:r>
          </a:p>
          <a:p>
            <a:r>
              <a:rPr lang="ru-RU" dirty="0">
                <a:solidFill>
                  <a:schemeClr val="tx1"/>
                </a:solidFill>
              </a:rPr>
              <a:t>Принцип опоры на сохранные анализаторы, на их взаимодействие.</a:t>
            </a:r>
          </a:p>
          <a:p>
            <a:r>
              <a:rPr lang="ru-RU" dirty="0">
                <a:solidFill>
                  <a:schemeClr val="tx1"/>
                </a:solidFill>
              </a:rPr>
              <a:t>Принцип развивающего обучения предусматривает  возможность объективного определения «зон актуального и ближайшего развития» ребенка и построения индивидуальной программы.</a:t>
            </a:r>
          </a:p>
          <a:p>
            <a:r>
              <a:rPr lang="ru-RU" dirty="0">
                <a:solidFill>
                  <a:schemeClr val="tx1"/>
                </a:solidFill>
              </a:rPr>
              <a:t>Принцип учета ведущей деятельности, стимулирующей психическое и личностное развитие ребенка с отклонением в речи.</a:t>
            </a:r>
          </a:p>
          <a:p>
            <a:r>
              <a:rPr lang="ru-RU" dirty="0">
                <a:solidFill>
                  <a:schemeClr val="tx1"/>
                </a:solidFill>
              </a:rPr>
              <a:t>Принцип  дифференцированного подхода  предполагает учет этиологии,  механизмов,  симптоматики нарушений, возрастных и индивидуальных особенностей ребенка.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Важным принципом Программы</a:t>
            </a:r>
            <a:r>
              <a:rPr lang="ru-RU" dirty="0">
                <a:solidFill>
                  <a:schemeClr val="tx1"/>
                </a:solidFill>
              </a:rPr>
              <a:t>  является  принцип  </a:t>
            </a:r>
            <a:r>
              <a:rPr lang="ru-RU" dirty="0" err="1">
                <a:solidFill>
                  <a:schemeClr val="tx1"/>
                </a:solidFill>
              </a:rPr>
              <a:t>деятельностного</a:t>
            </a:r>
            <a:r>
              <a:rPr lang="ru-RU" dirty="0">
                <a:solidFill>
                  <a:schemeClr val="tx1"/>
                </a:solidFill>
              </a:rPr>
              <a:t>  обучения, применение игровой стратегии обучения  предполагает  не передачу  детям готовых знаний,  а  организацию  такой  детской  деятельности,  в процессе которой  они сами делают  «открытия», узнают  что-то новое путем решения  доступных проблемных задач.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973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>
                <a:solidFill>
                  <a:schemeClr val="tx1"/>
                </a:solidFill>
              </a:rPr>
              <a:t>Методики обследования речевого  развития  детей: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1. «Методика определения  уровня речевого развития детей дошкольного возраста». авторы: О</a:t>
            </a:r>
            <a:r>
              <a:rPr lang="ru-RU" dirty="0" smtClean="0">
                <a:solidFill>
                  <a:schemeClr val="tx1"/>
                </a:solidFill>
              </a:rPr>
              <a:t>. А. Безрукова</a:t>
            </a:r>
            <a:r>
              <a:rPr lang="ru-RU" dirty="0">
                <a:solidFill>
                  <a:schemeClr val="tx1"/>
                </a:solidFill>
              </a:rPr>
              <a:t>, О.Н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err="1" smtClean="0">
                <a:solidFill>
                  <a:schemeClr val="tx1"/>
                </a:solidFill>
              </a:rPr>
              <a:t>Каленкова</a:t>
            </a:r>
            <a:r>
              <a:rPr lang="ru-RU" dirty="0">
                <a:solidFill>
                  <a:schemeClr val="tx1"/>
                </a:solidFill>
              </a:rPr>
              <a:t>, О</a:t>
            </a:r>
            <a:r>
              <a:rPr lang="ru-RU" dirty="0" smtClean="0">
                <a:solidFill>
                  <a:schemeClr val="tx1"/>
                </a:solidFill>
              </a:rPr>
              <a:t>. Г. Приходько</a:t>
            </a:r>
            <a:r>
              <a:rPr lang="ru-RU" dirty="0">
                <a:solidFill>
                  <a:schemeClr val="tx1"/>
                </a:solidFill>
              </a:rPr>
              <a:t>, О</a:t>
            </a:r>
            <a:r>
              <a:rPr lang="ru-RU" dirty="0" smtClean="0">
                <a:solidFill>
                  <a:schemeClr val="tx1"/>
                </a:solidFill>
              </a:rPr>
              <a:t>. И. </a:t>
            </a:r>
            <a:r>
              <a:rPr lang="ru-RU" dirty="0" err="1" smtClean="0">
                <a:solidFill>
                  <a:schemeClr val="tx1"/>
                </a:solidFill>
              </a:rPr>
              <a:t>Служакова</a:t>
            </a:r>
            <a:r>
              <a:rPr lang="ru-RU" dirty="0">
                <a:solidFill>
                  <a:schemeClr val="tx1"/>
                </a:solidFill>
              </a:rPr>
              <a:t>, Н</a:t>
            </a:r>
            <a:r>
              <a:rPr lang="ru-RU" dirty="0" smtClean="0">
                <a:solidFill>
                  <a:schemeClr val="tx1"/>
                </a:solidFill>
              </a:rPr>
              <a:t>. С. </a:t>
            </a:r>
            <a:r>
              <a:rPr lang="ru-RU" dirty="0" err="1" smtClean="0">
                <a:solidFill>
                  <a:schemeClr val="tx1"/>
                </a:solidFill>
              </a:rPr>
              <a:t>Челей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b="1" i="1" dirty="0">
                <a:solidFill>
                  <a:schemeClr val="tx1"/>
                </a:solidFill>
              </a:rPr>
              <a:t>Методики для  исследования двигательной сферы детей: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1.Методы исследования  праксиса.</a:t>
            </a:r>
          </a:p>
          <a:p>
            <a:r>
              <a:rPr lang="ru-RU" dirty="0">
                <a:solidFill>
                  <a:schemeClr val="tx1"/>
                </a:solidFill>
              </a:rPr>
              <a:t>2.Исследование  нарушений моторного развития  детей со стертой дизартрией  (под ред. Е</a:t>
            </a:r>
            <a:r>
              <a:rPr lang="ru-RU" dirty="0" smtClean="0">
                <a:solidFill>
                  <a:schemeClr val="tx1"/>
                </a:solidFill>
              </a:rPr>
              <a:t>. Ф. Архиповой</a:t>
            </a:r>
            <a:r>
              <a:rPr lang="ru-RU" dirty="0">
                <a:solidFill>
                  <a:schemeClr val="tx1"/>
                </a:solidFill>
              </a:rPr>
              <a:t>)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Методики для диагностики познавательной сферы детей: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1. Методика «Разрезные картинки».</a:t>
            </a:r>
          </a:p>
          <a:p>
            <a:r>
              <a:rPr lang="ru-RU" dirty="0">
                <a:solidFill>
                  <a:schemeClr val="tx1"/>
                </a:solidFill>
              </a:rPr>
              <a:t>2. Методика «10 слов».</a:t>
            </a:r>
          </a:p>
          <a:p>
            <a:r>
              <a:rPr lang="ru-RU" dirty="0">
                <a:solidFill>
                  <a:schemeClr val="tx1"/>
                </a:solidFill>
              </a:rPr>
              <a:t>3. Методика «Исключение четвертого».</a:t>
            </a:r>
          </a:p>
          <a:p>
            <a:r>
              <a:rPr lang="ru-RU" dirty="0">
                <a:solidFill>
                  <a:schemeClr val="tx1"/>
                </a:solidFill>
              </a:rPr>
              <a:t>4. Методика «Таблица Равенна».</a:t>
            </a:r>
          </a:p>
          <a:p>
            <a:r>
              <a:rPr lang="ru-RU" dirty="0">
                <a:solidFill>
                  <a:schemeClr val="tx1"/>
                </a:solidFill>
              </a:rPr>
              <a:t>5. Методика «Лесенка».  </a:t>
            </a:r>
          </a:p>
          <a:p>
            <a:r>
              <a:rPr lang="ru-RU" b="1" i="1" dirty="0">
                <a:solidFill>
                  <a:schemeClr val="tx1"/>
                </a:solidFill>
              </a:rPr>
              <a:t>Методики для исследования уровня готовности детей к школе.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1. Методика «Мотивационная готовность»  (автор А</a:t>
            </a:r>
            <a:r>
              <a:rPr lang="ru-RU" dirty="0" smtClean="0">
                <a:solidFill>
                  <a:schemeClr val="tx1"/>
                </a:solidFill>
              </a:rPr>
              <a:t>. Л. </a:t>
            </a:r>
            <a:r>
              <a:rPr lang="ru-RU" dirty="0" err="1" smtClean="0">
                <a:solidFill>
                  <a:schemeClr val="tx1"/>
                </a:solidFill>
              </a:rPr>
              <a:t>Венгер</a:t>
            </a:r>
            <a:r>
              <a:rPr lang="ru-RU" dirty="0" smtClean="0">
                <a:solidFill>
                  <a:schemeClr val="tx1"/>
                </a:solidFill>
              </a:rPr>
              <a:t> ) .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2. Методика «Корректурная проба».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3.  «Тест  Бендер» 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Показатели </a:t>
            </a:r>
            <a:r>
              <a:rPr lang="ru-RU" b="1" dirty="0">
                <a:solidFill>
                  <a:schemeClr val="tx1"/>
                </a:solidFill>
              </a:rPr>
              <a:t>результативности и эффективности коррекционной работы.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В итоге логопедической работы речь воспитанников подготовительной группы должна соответствовать языковым нормам по всем параметрам.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898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872" y="116632"/>
            <a:ext cx="3008313" cy="1715790"/>
          </a:xfrm>
        </p:spPr>
        <p:txBody>
          <a:bodyPr>
            <a:noAutofit/>
          </a:bodyPr>
          <a:lstStyle/>
          <a:p>
            <a:pPr algn="ctr"/>
            <a:r>
              <a:rPr lang="ru-RU" sz="1600" dirty="0">
                <a:solidFill>
                  <a:schemeClr val="tx2"/>
                </a:solidFill>
              </a:rPr>
              <a:t>С</a:t>
            </a:r>
            <a:r>
              <a:rPr lang="ru-RU" sz="1600" dirty="0" smtClean="0">
                <a:solidFill>
                  <a:schemeClr val="tx2"/>
                </a:solidFill>
              </a:rPr>
              <a:t>овременные коррекционно-логопедические технологии, направленные </a:t>
            </a:r>
            <a:r>
              <a:rPr lang="ru-RU" sz="1600" dirty="0">
                <a:solidFill>
                  <a:schemeClr val="tx2"/>
                </a:solidFill>
              </a:rPr>
              <a:t>на звуковую и смысловую сторону речи, а также связанные с речью процессы: </a:t>
            </a:r>
            <a:r>
              <a:rPr lang="ru-RU" sz="1400" dirty="0">
                <a:solidFill>
                  <a:srgbClr val="002060"/>
                </a:solidFill>
              </a:rPr>
              <a:t/>
            </a:r>
            <a:br>
              <a:rPr lang="ru-RU" sz="1400" dirty="0">
                <a:solidFill>
                  <a:srgbClr val="002060"/>
                </a:solidFill>
              </a:rPr>
            </a:b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sz="2400" dirty="0" smtClean="0"/>
              <a:t>игровых </a:t>
            </a:r>
            <a:r>
              <a:rPr lang="ru-RU" sz="2400" dirty="0"/>
              <a:t>технологий в логопедической коррекции; </a:t>
            </a:r>
          </a:p>
          <a:p>
            <a:pPr lvl="0"/>
            <a:r>
              <a:rPr lang="ru-RU" sz="2400" dirty="0"/>
              <a:t>технологии </a:t>
            </a:r>
            <a:r>
              <a:rPr lang="ru-RU" sz="2400" dirty="0" err="1"/>
              <a:t>речедвигательной</a:t>
            </a:r>
            <a:r>
              <a:rPr lang="ru-RU" sz="2400" dirty="0"/>
              <a:t> ритмики (А.Я Мухиной);</a:t>
            </a:r>
          </a:p>
          <a:p>
            <a:pPr lvl="0"/>
            <a:r>
              <a:rPr lang="ru-RU" sz="2400" dirty="0"/>
              <a:t>технологии коррекции психомоторного развития (</a:t>
            </a:r>
            <a:r>
              <a:rPr lang="ru-RU" sz="2400" dirty="0" err="1"/>
              <a:t>Л.А.Сиротюк</a:t>
            </a:r>
            <a:r>
              <a:rPr lang="ru-RU" sz="2400" dirty="0"/>
              <a:t>);</a:t>
            </a:r>
          </a:p>
          <a:p>
            <a:pPr lvl="0"/>
            <a:r>
              <a:rPr lang="ru-RU" sz="2400" dirty="0"/>
              <a:t>технологии логопедической, фонетической и </a:t>
            </a:r>
            <a:r>
              <a:rPr lang="ru-RU" sz="2400" dirty="0" err="1"/>
              <a:t>речедвигательной</a:t>
            </a:r>
            <a:r>
              <a:rPr lang="ru-RU" sz="2400" dirty="0"/>
              <a:t> ритмики (</a:t>
            </a:r>
            <a:r>
              <a:rPr lang="ru-RU" sz="2400" dirty="0" err="1"/>
              <a:t>Г.А.Волкова</a:t>
            </a:r>
            <a:r>
              <a:rPr lang="ru-RU" sz="2400" dirty="0"/>
              <a:t>, </a:t>
            </a:r>
            <a:r>
              <a:rPr lang="ru-RU" sz="2400" dirty="0" err="1"/>
              <a:t>М.Ю.Картушина</a:t>
            </a:r>
            <a:r>
              <a:rPr lang="ru-RU" sz="2400" dirty="0"/>
              <a:t>); </a:t>
            </a:r>
          </a:p>
          <a:p>
            <a:pPr lvl="0"/>
            <a:r>
              <a:rPr lang="ru-RU" sz="2400" dirty="0"/>
              <a:t>информационно-</a:t>
            </a:r>
            <a:r>
              <a:rPr lang="ru-RU" sz="2400" dirty="0" err="1"/>
              <a:t>коммуникационныетехнологии</a:t>
            </a:r>
            <a:r>
              <a:rPr lang="ru-RU" sz="2400" dirty="0"/>
              <a:t> (специализированные компьютерные программы: «Игры для Тигры»; развивающие игры с портала "</a:t>
            </a:r>
            <a:r>
              <a:rPr lang="ru-RU" sz="2400" dirty="0" err="1"/>
              <a:t>Мерсибо</a:t>
            </a:r>
            <a:r>
              <a:rPr lang="ru-RU" sz="2400" dirty="0"/>
              <a:t>"; «Домашний логопед», «Учимся говорить»; «Учимся, играя»; игры выполненные в формате презентаций и т.п.);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420889"/>
            <a:ext cx="3008313" cy="3096344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20888"/>
            <a:ext cx="3312368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4192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Autofit/>
          </a:bodyPr>
          <a:lstStyle/>
          <a:p>
            <a:pPr lvl="0"/>
            <a:r>
              <a:rPr lang="ru-RU" sz="2400" b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коррекционной </a:t>
            </a:r>
            <a:r>
              <a:rPr lang="ru-RU" sz="2400" b="0" dirty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работе с детьми, </a:t>
            </a:r>
            <a:r>
              <a:rPr lang="ru-RU" sz="2400" b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имеющими общее недоразвитие  </a:t>
            </a:r>
            <a:r>
              <a:rPr lang="ru-RU" sz="2400" b="0" dirty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речи, использую </a:t>
            </a:r>
            <a:r>
              <a:rPr lang="ru-RU" sz="2400" b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400" b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технологии.</a:t>
            </a:r>
            <a:r>
              <a:rPr lang="ru-RU" sz="2400" b="0" dirty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400" b="0" dirty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>
                <a:solidFill>
                  <a:schemeClr val="tx1"/>
                </a:solidFill>
              </a:rPr>
              <a:t>              Приемы: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Динамические </a:t>
            </a:r>
            <a:r>
              <a:rPr lang="ru-RU" sz="2400" dirty="0" smtClean="0">
                <a:solidFill>
                  <a:schemeClr val="tx1"/>
                </a:solidFill>
              </a:rPr>
              <a:t>паузы</a:t>
            </a:r>
            <a:r>
              <a:rPr lang="ru-RU" sz="2400" dirty="0" smtClean="0">
                <a:solidFill>
                  <a:schemeClr val="tx1"/>
                </a:solidFill>
              </a:rPr>
              <a:t>;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Пальчиковая </a:t>
            </a:r>
            <a:r>
              <a:rPr lang="ru-RU" sz="2400" dirty="0" smtClean="0">
                <a:solidFill>
                  <a:schemeClr val="tx1"/>
                </a:solidFill>
              </a:rPr>
              <a:t>гимнастика;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Артикуляционная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гимнастика;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Психогимнастика</a:t>
            </a:r>
            <a:r>
              <a:rPr lang="ru-RU" sz="2400" dirty="0">
                <a:solidFill>
                  <a:schemeClr val="tx1"/>
                </a:solidFill>
              </a:rPr>
              <a:t>;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err="1" smtClean="0">
                <a:solidFill>
                  <a:schemeClr val="tx1"/>
                </a:solidFill>
              </a:rPr>
              <a:t>Кинезиологические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упражнения;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Релаксация ;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Фонетическая ритмика;</a:t>
            </a:r>
          </a:p>
          <a:p>
            <a:r>
              <a:rPr lang="ru-RU" sz="2400" dirty="0" err="1" smtClean="0">
                <a:solidFill>
                  <a:schemeClr val="tx1"/>
                </a:solidFill>
              </a:rPr>
              <a:t>Биоэнергопластика</a:t>
            </a:r>
            <a:r>
              <a:rPr lang="ru-RU" sz="2400" dirty="0" smtClean="0">
                <a:solidFill>
                  <a:schemeClr val="tx1"/>
                </a:solidFill>
              </a:rPr>
              <a:t>;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503" y="1988840"/>
            <a:ext cx="4248472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212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166</TotalTime>
  <Words>253</Words>
  <Application>Microsoft Office PowerPoint</Application>
  <PresentationFormat>Экран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La mente</vt:lpstr>
      <vt:lpstr>Система работы с детьми дошкольного возраста с общим недоразвитием речи</vt:lpstr>
      <vt:lpstr> «Общее недоразвитие речи – различные речевые расстройства, при которых у детей нарушено формирование всех компонентов речевой  системы, относящихся к ее звуковой и смысловой стороне, при нормальном слухе и интеллекте ». </vt:lpstr>
      <vt:lpstr> В современной  практике работы учителя-логопеда  в условиях ДОУ, актуальным  является совершенствование  содержания коррекционных мероприятий, обеспечивающих удовлетворение  образовательных потребностей детей с нарушениями речи.</vt:lpstr>
      <vt:lpstr>Цель системы работы: </vt:lpstr>
      <vt:lpstr>.</vt:lpstr>
      <vt:lpstr> Логопедические и общедидактические принципы:</vt:lpstr>
      <vt:lpstr>.</vt:lpstr>
      <vt:lpstr>Современные коррекционно-логопедические технологии, направленные на звуковую и смысловую сторону речи, а также связанные с речью процессы:  </vt:lpstr>
      <vt:lpstr>В коррекционной работе с детьми, имеющими общее недоразвитие  речи, использую здоровьесберегающие технологии. </vt:lpstr>
      <vt:lpstr>Заключение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работы с детьми дошкольного возраста с общим недоразвитием речи</dc:title>
  <dc:creator>Маргарита Малькович</dc:creator>
  <cp:lastModifiedBy>Маргарита Малькович</cp:lastModifiedBy>
  <cp:revision>15</cp:revision>
  <dcterms:created xsi:type="dcterms:W3CDTF">2019-03-23T09:57:23Z</dcterms:created>
  <dcterms:modified xsi:type="dcterms:W3CDTF">2019-03-27T14:13:35Z</dcterms:modified>
</cp:coreProperties>
</file>