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4"/>
  </p:notesMasterIdLst>
  <p:sldIdLst>
    <p:sldId id="256" r:id="rId2"/>
    <p:sldId id="257" r:id="rId3"/>
    <p:sldId id="258" r:id="rId4"/>
    <p:sldId id="259" r:id="rId5"/>
    <p:sldId id="276" r:id="rId6"/>
    <p:sldId id="277" r:id="rId7"/>
    <p:sldId id="261" r:id="rId8"/>
    <p:sldId id="278" r:id="rId9"/>
    <p:sldId id="279" r:id="rId10"/>
    <p:sldId id="280" r:id="rId11"/>
    <p:sldId id="281" r:id="rId12"/>
    <p:sldId id="282" r:id="rId13"/>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1" autoAdjust="0"/>
    <p:restoredTop sz="94669" autoAdjust="0"/>
  </p:normalViewPr>
  <p:slideViewPr>
    <p:cSldViewPr>
      <p:cViewPr>
        <p:scale>
          <a:sx n="57" d="100"/>
          <a:sy n="57" d="100"/>
        </p:scale>
        <p:origin x="-2106" y="-54"/>
      </p:cViewPr>
      <p:guideLst>
        <p:guide orient="horz" pos="2880"/>
        <p:guide pos="2160"/>
      </p:guideLst>
    </p:cSldViewPr>
  </p:slideViewPr>
  <p:outlineViewPr>
    <p:cViewPr>
      <p:scale>
        <a:sx n="33" d="100"/>
        <a:sy n="33" d="100"/>
      </p:scale>
      <p:origin x="102"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169729-507E-433B-ABFB-7F665B3A3702}" type="datetimeFigureOut">
              <a:rPr lang="ru-RU"/>
              <a:t>20.05.2020</a:t>
            </a:fld>
            <a:endParaRPr lang="ru-RU"/>
          </a:p>
        </p:txBody>
      </p:sp>
      <p:sp>
        <p:nvSpPr>
          <p:cNvPr id="4" name="Образ слайда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1FAD79-2001-469A-A375-16858EB6D3AE}" type="slidenum">
              <a:rPr lang="ru-RU"/>
              <a:t>‹#›</a:t>
            </a:fld>
            <a:endParaRPr lang="ru-RU"/>
          </a:p>
        </p:txBody>
      </p:sp>
    </p:spTree>
    <p:extLst>
      <p:ext uri="{BB962C8B-B14F-4D97-AF65-F5344CB8AC3E}">
        <p14:creationId xmlns:p14="http://schemas.microsoft.com/office/powerpoint/2010/main" val="1504649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B51FAD79-2001-469A-A375-16858EB6D3AE}" type="slidenum">
              <a:rPr lang="ru-RU"/>
              <a:t>1</a:t>
            </a:fld>
            <a:endParaRPr lang="ru-RU"/>
          </a:p>
        </p:txBody>
      </p:sp>
    </p:spTree>
    <p:extLst>
      <p:ext uri="{BB962C8B-B14F-4D97-AF65-F5344CB8AC3E}">
        <p14:creationId xmlns:p14="http://schemas.microsoft.com/office/powerpoint/2010/main" val="4024143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B51FAD79-2001-469A-A375-16858EB6D3AE}" type="slidenum">
              <a:rPr lang="ru-RU"/>
              <a:t>2</a:t>
            </a:fld>
            <a:endParaRPr lang="ru-RU"/>
          </a:p>
        </p:txBody>
      </p:sp>
    </p:spTree>
    <p:extLst>
      <p:ext uri="{BB962C8B-B14F-4D97-AF65-F5344CB8AC3E}">
        <p14:creationId xmlns:p14="http://schemas.microsoft.com/office/powerpoint/2010/main" val="2593265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B51FAD79-2001-469A-A375-16858EB6D3AE}" type="slidenum">
              <a:rPr lang="ru-RU"/>
              <a:t>5</a:t>
            </a:fld>
            <a:endParaRPr lang="ru-RU"/>
          </a:p>
        </p:txBody>
      </p:sp>
    </p:spTree>
    <p:extLst>
      <p:ext uri="{BB962C8B-B14F-4D97-AF65-F5344CB8AC3E}">
        <p14:creationId xmlns:p14="http://schemas.microsoft.com/office/powerpoint/2010/main" val="914806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B51FAD79-2001-469A-A375-16858EB6D3AE}" type="slidenum">
              <a:rPr lang="ru-RU"/>
              <a:t>6</a:t>
            </a:fld>
            <a:endParaRPr lang="ru-RU"/>
          </a:p>
        </p:txBody>
      </p:sp>
    </p:spTree>
    <p:extLst>
      <p:ext uri="{BB962C8B-B14F-4D97-AF65-F5344CB8AC3E}">
        <p14:creationId xmlns:p14="http://schemas.microsoft.com/office/powerpoint/2010/main" val="4279691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B51FAD79-2001-469A-A375-16858EB6D3AE}" type="slidenum">
              <a:rPr lang="ru-RU"/>
              <a:t>8</a:t>
            </a:fld>
            <a:endParaRPr lang="ru-RU"/>
          </a:p>
        </p:txBody>
      </p:sp>
    </p:spTree>
    <p:extLst>
      <p:ext uri="{BB962C8B-B14F-4D97-AF65-F5344CB8AC3E}">
        <p14:creationId xmlns:p14="http://schemas.microsoft.com/office/powerpoint/2010/main" val="1262800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B51FAD79-2001-469A-A375-16858EB6D3AE}" type="slidenum">
              <a:rPr lang="ru-RU"/>
              <a:t>9</a:t>
            </a:fld>
            <a:endParaRPr lang="ru-RU"/>
          </a:p>
        </p:txBody>
      </p:sp>
    </p:spTree>
    <p:extLst>
      <p:ext uri="{BB962C8B-B14F-4D97-AF65-F5344CB8AC3E}">
        <p14:creationId xmlns:p14="http://schemas.microsoft.com/office/powerpoint/2010/main" val="3376292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B51FAD79-2001-469A-A375-16858EB6D3AE}" type="slidenum">
              <a:rPr lang="ru-RU"/>
              <a:t>10</a:t>
            </a:fld>
            <a:endParaRPr lang="ru-RU"/>
          </a:p>
        </p:txBody>
      </p:sp>
    </p:spTree>
    <p:extLst>
      <p:ext uri="{BB962C8B-B14F-4D97-AF65-F5344CB8AC3E}">
        <p14:creationId xmlns:p14="http://schemas.microsoft.com/office/powerpoint/2010/main" val="2185210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B51FAD79-2001-469A-A375-16858EB6D3AE}" type="slidenum">
              <a:rPr lang="ru-RU"/>
              <a:t>11</a:t>
            </a:fld>
            <a:endParaRPr lang="ru-RU"/>
          </a:p>
        </p:txBody>
      </p:sp>
    </p:spTree>
    <p:extLst>
      <p:ext uri="{BB962C8B-B14F-4D97-AF65-F5344CB8AC3E}">
        <p14:creationId xmlns:p14="http://schemas.microsoft.com/office/powerpoint/2010/main" val="1472721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B51FAD79-2001-469A-A375-16858EB6D3AE}" type="slidenum">
              <a:rPr lang="ru-RU"/>
              <a:t>12</a:t>
            </a:fld>
            <a:endParaRPr lang="ru-RU"/>
          </a:p>
        </p:txBody>
      </p:sp>
    </p:spTree>
    <p:extLst>
      <p:ext uri="{BB962C8B-B14F-4D97-AF65-F5344CB8AC3E}">
        <p14:creationId xmlns:p14="http://schemas.microsoft.com/office/powerpoint/2010/main" val="1642479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171450" y="304800"/>
            <a:ext cx="6521958" cy="804672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158749" y="7138617"/>
            <a:ext cx="6542532" cy="177544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514350" y="2133600"/>
            <a:ext cx="5829300" cy="2373477"/>
          </a:xfrm>
        </p:spPr>
        <p:txBody>
          <a:bodyPr anchor="b">
            <a:normAutofit/>
          </a:bodyPr>
          <a:lstStyle>
            <a:lvl1pPr>
              <a:defRPr sz="4400">
                <a:solidFill>
                  <a:srgbClr val="FFFFFF"/>
                </a:solidFill>
              </a:defRPr>
            </a:lvl1pPr>
          </a:lstStyle>
          <a:p>
            <a:r>
              <a:rPr lang="ru-RU"/>
              <a:t>Образец заголовка</a:t>
            </a:r>
            <a:endParaRPr lang="en-US" dirty="0"/>
          </a:p>
        </p:txBody>
      </p:sp>
      <p:sp>
        <p:nvSpPr>
          <p:cNvPr id="3" name="Subtitle 2"/>
          <p:cNvSpPr>
            <a:spLocks noGrp="1"/>
          </p:cNvSpPr>
          <p:nvPr>
            <p:ph type="subTitle" idx="1"/>
          </p:nvPr>
        </p:nvSpPr>
        <p:spPr>
          <a:xfrm>
            <a:off x="1028700" y="4741334"/>
            <a:ext cx="4800600" cy="1964267"/>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CFFC102C-71D1-4349-A4D5-36F004A0330E}" type="datetimeFigureOut">
              <a:rPr lang="ru-RU" smtClean="0"/>
              <a:pPr/>
              <a:t>20.05.2020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746D2C7-37CD-43A2-A768-5C02F85AB99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CFFC102C-71D1-4349-A4D5-36F004A0330E}" type="datetimeFigureOut">
              <a:rPr lang="ru-RU" smtClean="0"/>
              <a:pPr/>
              <a:t>20.05.2020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746D2C7-37CD-43A2-A768-5C02F85AB99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171450" y="304800"/>
            <a:ext cx="6521958" cy="1901952"/>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CFFC102C-71D1-4349-A4D5-36F004A0330E}" type="datetimeFigureOut">
              <a:rPr lang="ru-RU" smtClean="0"/>
              <a:pPr/>
              <a:t>20.05.2020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746D2C7-37CD-43A2-A768-5C02F85AB999}" type="slidenum">
              <a:rPr lang="ru-RU" smtClean="0"/>
              <a:pPr/>
              <a:t>‹#›</a:t>
            </a:fld>
            <a:endParaRPr lang="ru-RU"/>
          </a:p>
        </p:txBody>
      </p:sp>
      <p:grpSp>
        <p:nvGrpSpPr>
          <p:cNvPr id="15" name="Group 14"/>
          <p:cNvGrpSpPr>
            <a:grpSpLocks noChangeAspect="1"/>
          </p:cNvGrpSpPr>
          <p:nvPr/>
        </p:nvGrpSpPr>
        <p:grpSpPr bwMode="hidden">
          <a:xfrm>
            <a:off x="158749" y="952255"/>
            <a:ext cx="6542532" cy="177544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4972050" y="1930401"/>
            <a:ext cx="1543050" cy="5983111"/>
          </a:xfrm>
        </p:spPr>
        <p:txBody>
          <a:bodyPr vert="eaVert" anchor="ctr"/>
          <a:lstStyle>
            <a:lvl1pPr algn="l">
              <a:defRPr>
                <a:solidFill>
                  <a:schemeClr val="tx2"/>
                </a:solidFill>
              </a:defRPr>
            </a:lvl1pPr>
          </a:lstStyle>
          <a:p>
            <a:r>
              <a:rPr lang="ru-RU"/>
              <a:t>Образец заголовка</a:t>
            </a:r>
            <a:endParaRPr lang="en-US" dirty="0"/>
          </a:p>
        </p:txBody>
      </p:sp>
      <p:sp>
        <p:nvSpPr>
          <p:cNvPr id="3" name="Vertical Text Placeholder 2"/>
          <p:cNvSpPr>
            <a:spLocks noGrp="1"/>
          </p:cNvSpPr>
          <p:nvPr>
            <p:ph type="body" orient="vert" idx="1"/>
          </p:nvPr>
        </p:nvSpPr>
        <p:spPr>
          <a:xfrm>
            <a:off x="342900" y="1930400"/>
            <a:ext cx="4514850" cy="5983112"/>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CFFC102C-71D1-4349-A4D5-36F004A0330E}" type="datetimeFigureOut">
              <a:rPr lang="ru-RU" smtClean="0"/>
              <a:pPr/>
              <a:t>20.05.2020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746D2C7-37CD-43A2-A768-5C02F85AB999}" type="slidenum">
              <a:rPr lang="ru-RU" smtClean="0"/>
              <a:pPr/>
              <a:t>‹#›</a:t>
            </a:fld>
            <a:endParaRPr lang="ru-RU"/>
          </a:p>
        </p:txBody>
      </p:sp>
      <p:sp>
        <p:nvSpPr>
          <p:cNvPr id="7" name="Title 6"/>
          <p:cNvSpPr>
            <a:spLocks noGrp="1"/>
          </p:cNvSpPr>
          <p:nvPr>
            <p:ph type="title"/>
          </p:nvPr>
        </p:nvSpPr>
        <p:spPr/>
        <p:txBody>
          <a:bodyPr/>
          <a:lstStyle/>
          <a:p>
            <a:r>
              <a:rPr lang="ru-RU"/>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171450" y="304800"/>
            <a:ext cx="6521958" cy="6315456"/>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4535579" y="5604789"/>
            <a:ext cx="2157322" cy="952035"/>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1964490" y="5433720"/>
            <a:ext cx="4158386" cy="113351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121546" y="5450083"/>
            <a:ext cx="4100985" cy="1032363"/>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4207117" y="5432233"/>
            <a:ext cx="2481000" cy="868732"/>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158749" y="5411407"/>
            <a:ext cx="6542532" cy="1773165"/>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517524" y="3284747"/>
            <a:ext cx="5829300" cy="2032000"/>
          </a:xfrm>
        </p:spPr>
        <p:txBody>
          <a:bodyPr anchor="t">
            <a:normAutofit/>
          </a:bodyPr>
          <a:lstStyle>
            <a:lvl1pPr algn="ctr">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1025524" y="1916598"/>
            <a:ext cx="4813301" cy="1253068"/>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CFFC102C-71D1-4349-A4D5-36F004A0330E}" type="datetimeFigureOut">
              <a:rPr lang="ru-RU" smtClean="0"/>
              <a:pPr/>
              <a:t>20.05.2020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746D2C7-37CD-43A2-A768-5C02F85AB99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5" name="Date Placeholder 4"/>
          <p:cNvSpPr>
            <a:spLocks noGrp="1"/>
          </p:cNvSpPr>
          <p:nvPr>
            <p:ph type="dt" sz="half" idx="10"/>
          </p:nvPr>
        </p:nvSpPr>
        <p:spPr/>
        <p:txBody>
          <a:bodyPr/>
          <a:lstStyle/>
          <a:p>
            <a:fld id="{CFFC102C-71D1-4349-A4D5-36F004A0330E}" type="datetimeFigureOut">
              <a:rPr lang="ru-RU" smtClean="0"/>
              <a:pPr/>
              <a:t>20.05.2020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746D2C7-37CD-43A2-A768-5C02F85AB999}" type="slidenum">
              <a:rPr lang="ru-RU" smtClean="0"/>
              <a:pPr/>
              <a:t>‹#›</a:t>
            </a:fld>
            <a:endParaRPr lang="ru-RU"/>
          </a:p>
        </p:txBody>
      </p:sp>
      <p:sp>
        <p:nvSpPr>
          <p:cNvPr id="9" name="Content Placeholder 8"/>
          <p:cNvSpPr>
            <a:spLocks noGrp="1"/>
          </p:cNvSpPr>
          <p:nvPr>
            <p:ph sz="quarter" idx="13"/>
          </p:nvPr>
        </p:nvSpPr>
        <p:spPr>
          <a:xfrm>
            <a:off x="507491" y="3572256"/>
            <a:ext cx="2866644" cy="459638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1" name="Content Placeholder 10"/>
          <p:cNvSpPr>
            <a:spLocks noGrp="1"/>
          </p:cNvSpPr>
          <p:nvPr>
            <p:ph sz="quarter" idx="14"/>
          </p:nvPr>
        </p:nvSpPr>
        <p:spPr>
          <a:xfrm>
            <a:off x="3483864" y="3572256"/>
            <a:ext cx="2866644" cy="459638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a:p>
        </p:txBody>
      </p:sp>
      <p:sp>
        <p:nvSpPr>
          <p:cNvPr id="3" name="Text Placeholder 2"/>
          <p:cNvSpPr>
            <a:spLocks noGrp="1"/>
          </p:cNvSpPr>
          <p:nvPr>
            <p:ph type="body" idx="1"/>
          </p:nvPr>
        </p:nvSpPr>
        <p:spPr>
          <a:xfrm>
            <a:off x="507492" y="3570819"/>
            <a:ext cx="2866644" cy="853016"/>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508000" y="4572001"/>
            <a:ext cx="2865041" cy="3596217"/>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3486150" y="3570817"/>
            <a:ext cx="2866644" cy="853016"/>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3483769" y="4572001"/>
            <a:ext cx="2866644" cy="3596217"/>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CFFC102C-71D1-4349-A4D5-36F004A0330E}" type="datetimeFigureOut">
              <a:rPr lang="ru-RU" smtClean="0"/>
              <a:pPr/>
              <a:t>20.05.2020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746D2C7-37CD-43A2-A768-5C02F85AB99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Date Placeholder 2"/>
          <p:cNvSpPr>
            <a:spLocks noGrp="1"/>
          </p:cNvSpPr>
          <p:nvPr>
            <p:ph type="dt" sz="half" idx="10"/>
          </p:nvPr>
        </p:nvSpPr>
        <p:spPr/>
        <p:txBody>
          <a:bodyPr/>
          <a:lstStyle/>
          <a:p>
            <a:fld id="{CFFC102C-71D1-4349-A4D5-36F004A0330E}" type="datetimeFigureOut">
              <a:rPr lang="ru-RU" smtClean="0"/>
              <a:pPr/>
              <a:t>20.05.2020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746D2C7-37CD-43A2-A768-5C02F85AB99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171450" y="304800"/>
            <a:ext cx="6521958" cy="1901952"/>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158749" y="952255"/>
            <a:ext cx="6542532" cy="1773165"/>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CFFC102C-71D1-4349-A4D5-36F004A0330E}" type="datetimeFigureOut">
              <a:rPr lang="ru-RU" smtClean="0"/>
              <a:pPr/>
              <a:t>20.05.2020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746D2C7-37CD-43A2-A768-5C02F85AB99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171450" y="304800"/>
            <a:ext cx="6521958" cy="1901952"/>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FFC102C-71D1-4349-A4D5-36F004A0330E}" type="datetimeFigureOut">
              <a:rPr lang="ru-RU" smtClean="0"/>
              <a:pPr/>
              <a:t>20.05.2020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746D2C7-37CD-43A2-A768-5C02F85AB999}" type="slidenum">
              <a:rPr lang="ru-RU" smtClean="0"/>
              <a:pPr/>
              <a:t>‹#›</a:t>
            </a:fld>
            <a:endParaRPr lang="ru-RU"/>
          </a:p>
        </p:txBody>
      </p:sp>
      <p:sp>
        <p:nvSpPr>
          <p:cNvPr id="4" name="Text Placeholder 3"/>
          <p:cNvSpPr>
            <a:spLocks noGrp="1"/>
          </p:cNvSpPr>
          <p:nvPr>
            <p:ph type="body" sz="half" idx="2"/>
          </p:nvPr>
        </p:nvSpPr>
        <p:spPr>
          <a:xfrm>
            <a:off x="685800" y="4775201"/>
            <a:ext cx="2514600" cy="2540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grpSp>
        <p:nvGrpSpPr>
          <p:cNvPr id="2" name="Group 23"/>
          <p:cNvGrpSpPr>
            <a:grpSpLocks noChangeAspect="1"/>
          </p:cNvGrpSpPr>
          <p:nvPr/>
        </p:nvGrpSpPr>
        <p:grpSpPr bwMode="hidden">
          <a:xfrm>
            <a:off x="158749" y="952255"/>
            <a:ext cx="6542532" cy="177544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685800" y="3048000"/>
            <a:ext cx="2514600" cy="1670304"/>
          </a:xfrm>
        </p:spPr>
        <p:txBody>
          <a:bodyPr anchor="b">
            <a:noAutofit/>
          </a:bodyPr>
          <a:lstStyle>
            <a:lvl1pPr algn="l">
              <a:defRPr sz="3200">
                <a:solidFill>
                  <a:schemeClr val="tx2"/>
                </a:solidFill>
              </a:defRPr>
            </a:lvl1pPr>
          </a:lstStyle>
          <a:p>
            <a:r>
              <a:rPr lang="ru-RU"/>
              <a:t>Образец заголовка</a:t>
            </a:r>
            <a:endParaRPr lang="en-US" dirty="0"/>
          </a:p>
        </p:txBody>
      </p:sp>
      <p:sp>
        <p:nvSpPr>
          <p:cNvPr id="3" name="Content Placeholder 2"/>
          <p:cNvSpPr>
            <a:spLocks noGrp="1"/>
          </p:cNvSpPr>
          <p:nvPr>
            <p:ph idx="1"/>
          </p:nvPr>
        </p:nvSpPr>
        <p:spPr>
          <a:xfrm>
            <a:off x="3488972" y="2438400"/>
            <a:ext cx="2928057" cy="508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171450" y="304800"/>
            <a:ext cx="6521958" cy="804672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158749" y="7138617"/>
            <a:ext cx="6542532" cy="177544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3655617" y="451556"/>
            <a:ext cx="2859484" cy="3239912"/>
          </a:xfrm>
        </p:spPr>
        <p:txBody>
          <a:bodyPr anchor="b">
            <a:normAutofit/>
          </a:bodyPr>
          <a:lstStyle>
            <a:lvl1pPr algn="l">
              <a:defRPr sz="2800" b="0">
                <a:solidFill>
                  <a:srgbClr val="FFFFFF"/>
                </a:solidFill>
              </a:defRPr>
            </a:lvl1pPr>
          </a:lstStyle>
          <a:p>
            <a:r>
              <a:rPr lang="ru-RU"/>
              <a:t>Образец заголовка</a:t>
            </a:r>
            <a:endParaRPr lang="en-US" dirty="0"/>
          </a:p>
        </p:txBody>
      </p:sp>
      <p:sp>
        <p:nvSpPr>
          <p:cNvPr id="4" name="Text Placeholder 3"/>
          <p:cNvSpPr>
            <a:spLocks noGrp="1"/>
          </p:cNvSpPr>
          <p:nvPr>
            <p:ph type="body" sz="half" idx="2"/>
          </p:nvPr>
        </p:nvSpPr>
        <p:spPr>
          <a:xfrm>
            <a:off x="3651250" y="3714045"/>
            <a:ext cx="2863850" cy="3228623"/>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CFFC102C-71D1-4349-A4D5-36F004A0330E}" type="datetimeFigureOut">
              <a:rPr lang="ru-RU" smtClean="0"/>
              <a:pPr/>
              <a:t>20.05.2020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746D2C7-37CD-43A2-A768-5C02F85AB999}" type="slidenum">
              <a:rPr lang="ru-RU" smtClean="0"/>
              <a:pPr/>
              <a:t>‹#›</a:t>
            </a:fld>
            <a:endParaRPr lang="ru-RU"/>
          </a:p>
        </p:txBody>
      </p:sp>
      <p:sp>
        <p:nvSpPr>
          <p:cNvPr id="3" name="Picture Placeholder 2"/>
          <p:cNvSpPr>
            <a:spLocks noGrp="1"/>
          </p:cNvSpPr>
          <p:nvPr>
            <p:ph type="pic" idx="1"/>
          </p:nvPr>
        </p:nvSpPr>
        <p:spPr>
          <a:xfrm>
            <a:off x="628650" y="1828800"/>
            <a:ext cx="2674620" cy="390144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171450" y="304800"/>
            <a:ext cx="6521958" cy="329184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158749" y="2239239"/>
            <a:ext cx="6542532" cy="1773165"/>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342900" y="451104"/>
            <a:ext cx="6172200" cy="1670304"/>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4" name="Date Placeholder 3"/>
          <p:cNvSpPr>
            <a:spLocks noGrp="1"/>
          </p:cNvSpPr>
          <p:nvPr>
            <p:ph type="dt" sz="half" idx="2"/>
          </p:nvPr>
        </p:nvSpPr>
        <p:spPr>
          <a:xfrm>
            <a:off x="3872754" y="8333553"/>
            <a:ext cx="2840018" cy="486833"/>
          </a:xfrm>
          <a:prstGeom prst="rect">
            <a:avLst/>
          </a:prstGeom>
        </p:spPr>
        <p:txBody>
          <a:bodyPr vert="horz" lIns="91440" tIns="45720" rIns="91440" bIns="45720" rtlCol="0" anchor="ctr"/>
          <a:lstStyle>
            <a:lvl1pPr algn="r">
              <a:defRPr sz="1000">
                <a:solidFill>
                  <a:schemeClr val="tx2"/>
                </a:solidFill>
              </a:defRPr>
            </a:lvl1pPr>
          </a:lstStyle>
          <a:p>
            <a:fld id="{CFFC102C-71D1-4349-A4D5-36F004A0330E}" type="datetimeFigureOut">
              <a:rPr lang="ru-RU" smtClean="0"/>
              <a:pPr/>
              <a:t>20.05.2020</a:t>
            </a:fld>
            <a:endParaRPr lang="ru-RU"/>
          </a:p>
        </p:txBody>
      </p:sp>
      <p:sp>
        <p:nvSpPr>
          <p:cNvPr id="5" name="Footer Placeholder 4"/>
          <p:cNvSpPr>
            <a:spLocks noGrp="1"/>
          </p:cNvSpPr>
          <p:nvPr>
            <p:ph type="ftr" sz="quarter" idx="3"/>
          </p:nvPr>
        </p:nvSpPr>
        <p:spPr>
          <a:xfrm>
            <a:off x="145229" y="8333553"/>
            <a:ext cx="2840018" cy="486833"/>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2993316" y="8333552"/>
            <a:ext cx="871370" cy="486833"/>
          </a:xfrm>
          <a:prstGeom prst="rect">
            <a:avLst/>
          </a:prstGeom>
        </p:spPr>
        <p:txBody>
          <a:bodyPr vert="horz" lIns="91440" tIns="45720" rIns="91440" bIns="45720" rtlCol="0" anchor="ctr"/>
          <a:lstStyle>
            <a:lvl1pPr algn="ctr">
              <a:defRPr sz="1000">
                <a:solidFill>
                  <a:schemeClr val="tx2"/>
                </a:solidFill>
              </a:defRPr>
            </a:lvl1pPr>
          </a:lstStyle>
          <a:p>
            <a:fld id="{1746D2C7-37CD-43A2-A768-5C02F85AB999}" type="slidenum">
              <a:rPr lang="ru-RU" smtClean="0"/>
              <a:pPr/>
              <a:t>‹#›</a:t>
            </a:fld>
            <a:endParaRPr lang="ru-RU"/>
          </a:p>
        </p:txBody>
      </p:sp>
      <p:sp>
        <p:nvSpPr>
          <p:cNvPr id="3" name="Text Placeholder 2"/>
          <p:cNvSpPr>
            <a:spLocks noGrp="1"/>
          </p:cNvSpPr>
          <p:nvPr>
            <p:ph type="body" idx="1"/>
          </p:nvPr>
        </p:nvSpPr>
        <p:spPr>
          <a:xfrm>
            <a:off x="654051" y="3567289"/>
            <a:ext cx="5556250" cy="460092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9716" y="1547664"/>
            <a:ext cx="6853957" cy="2448272"/>
          </a:xfrm>
        </p:spPr>
        <p:txBody>
          <a:bodyPr>
            <a:normAutofit/>
          </a:bodyPr>
          <a:lstStyle/>
          <a:p>
            <a:r>
              <a:rPr lang="ru-RU" sz="3600" dirty="0">
                <a:solidFill>
                  <a:schemeClr val="tx1"/>
                </a:solidFill>
              </a:rPr>
              <a:t>Миф и </a:t>
            </a:r>
            <a:r>
              <a:rPr lang="ru-RU" sz="3600" dirty="0" smtClean="0">
                <a:solidFill>
                  <a:schemeClr val="tx1"/>
                </a:solidFill>
              </a:rPr>
              <a:t>реальность</a:t>
            </a:r>
            <a:br>
              <a:rPr lang="ru-RU" sz="3600" dirty="0" smtClean="0">
                <a:solidFill>
                  <a:schemeClr val="tx1"/>
                </a:solidFill>
              </a:rPr>
            </a:br>
            <a:r>
              <a:rPr lang="ru-RU" sz="3600" dirty="0" smtClean="0">
                <a:solidFill>
                  <a:schemeClr val="tx1"/>
                </a:solidFill>
              </a:rPr>
              <a:t> </a:t>
            </a:r>
            <a:r>
              <a:rPr lang="ru-RU" sz="3600" dirty="0">
                <a:solidFill>
                  <a:schemeClr val="tx1"/>
                </a:solidFill>
              </a:rPr>
              <a:t>глобального потепления</a:t>
            </a:r>
            <a:endParaRPr lang="ru-RU" sz="3600" dirty="0">
              <a:latin typeface="Candara"/>
            </a:endParaRPr>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995" y="5400675"/>
            <a:ext cx="2986087" cy="2913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Прямоугольник 8"/>
          <p:cNvSpPr/>
          <p:nvPr/>
        </p:nvSpPr>
        <p:spPr>
          <a:xfrm>
            <a:off x="428326" y="733425"/>
            <a:ext cx="5949280" cy="830997"/>
          </a:xfrm>
          <a:prstGeom prst="rect">
            <a:avLst/>
          </a:prstGeom>
        </p:spPr>
        <p:txBody>
          <a:bodyPr wrap="square" anchor="t">
            <a:spAutoFit/>
          </a:bodyPr>
          <a:lstStyle/>
          <a:p>
            <a:pPr algn="ctr"/>
            <a:r>
              <a:rPr lang="ru-RU" sz="2400" dirty="0"/>
              <a:t>Общешкольная научно-практическая конференция "Мир творчества"</a:t>
            </a:r>
          </a:p>
        </p:txBody>
      </p:sp>
    </p:spTree>
    <p:extLst>
      <p:ext uri="{BB962C8B-B14F-4D97-AF65-F5344CB8AC3E}">
        <p14:creationId xmlns:p14="http://schemas.microsoft.com/office/powerpoint/2010/main" val="34672463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70986" y="2714625"/>
            <a:ext cx="5556250" cy="4600928"/>
          </a:xfrm>
        </p:spPr>
        <p:txBody>
          <a:bodyPr vert="horz" lIns="91440" tIns="45720" rIns="91440" bIns="45720" rtlCol="0" anchor="t">
            <a:noAutofit/>
          </a:bodyPr>
          <a:lstStyle/>
          <a:p>
            <a:pPr marL="109728" indent="0" algn="just">
              <a:buNone/>
            </a:pPr>
            <a:r>
              <a:rPr lang="ru-RU" sz="3000" dirty="0">
                <a:solidFill>
                  <a:schemeClr val="tx1"/>
                </a:solidFill>
                <a:latin typeface="Times New Roman"/>
                <a:cs typeface="Times New Roman"/>
              </a:rPr>
              <a:t>1.Согласны ли вы с гипотезой о глобальном потеплении? </a:t>
            </a:r>
          </a:p>
          <a:p>
            <a:pPr marL="109728" indent="0" algn="just">
              <a:buNone/>
            </a:pPr>
            <a:r>
              <a:rPr lang="ru-RU" sz="3000" dirty="0">
                <a:solidFill>
                  <a:schemeClr val="tx1"/>
                </a:solidFill>
                <a:latin typeface="Times New Roman"/>
                <a:cs typeface="Times New Roman"/>
              </a:rPr>
              <a:t>2.Какое влияние на человечество оказывает глобальное потепление?</a:t>
            </a:r>
          </a:p>
          <a:p>
            <a:pPr marL="109728" indent="0" algn="just">
              <a:buNone/>
            </a:pPr>
            <a:r>
              <a:rPr lang="ru-RU" sz="3000" dirty="0">
                <a:solidFill>
                  <a:schemeClr val="tx1"/>
                </a:solidFill>
                <a:latin typeface="Times New Roman"/>
                <a:cs typeface="Times New Roman"/>
              </a:rPr>
              <a:t>3.Каковы причины глобального потепления?</a:t>
            </a:r>
          </a:p>
          <a:p>
            <a:pPr marL="109728" indent="0" algn="just">
              <a:buNone/>
            </a:pPr>
            <a:r>
              <a:rPr lang="ru-RU" sz="3000" dirty="0">
                <a:solidFill>
                  <a:schemeClr val="tx1"/>
                </a:solidFill>
                <a:latin typeface="Times New Roman"/>
                <a:cs typeface="Times New Roman"/>
              </a:rPr>
              <a:t>4.Возможно ли предотвращение изменения климата? </a:t>
            </a:r>
          </a:p>
          <a:p>
            <a:pPr marL="109728" indent="0" algn="just">
              <a:buNone/>
            </a:pPr>
            <a:r>
              <a:rPr lang="ru-RU" sz="3000" dirty="0">
                <a:solidFill>
                  <a:schemeClr val="tx1"/>
                </a:solidFill>
                <a:latin typeface="Times New Roman"/>
                <a:cs typeface="Times New Roman"/>
              </a:rPr>
              <a:t>5.Что именно может сделать человечество?</a:t>
            </a:r>
          </a:p>
          <a:p>
            <a:pPr marL="109728" indent="0" algn="just">
              <a:buNone/>
            </a:pPr>
            <a:endParaRPr lang="ru-RU" sz="3000" dirty="0">
              <a:solidFill>
                <a:srgbClr val="000000"/>
              </a:solidFill>
              <a:latin typeface="Times New Roman"/>
              <a:cs typeface="Times New Roman"/>
            </a:endParaRPr>
          </a:p>
          <a:p>
            <a:pPr marL="109728" indent="0" algn="just">
              <a:buNone/>
            </a:pPr>
            <a:endParaRPr lang="ru-RU" sz="3000" b="1" dirty="0">
              <a:solidFill>
                <a:schemeClr val="tx1"/>
              </a:solidFill>
              <a:latin typeface="Times New Roman"/>
              <a:cs typeface="Times New Roman"/>
            </a:endParaRPr>
          </a:p>
        </p:txBody>
      </p:sp>
      <p:sp>
        <p:nvSpPr>
          <p:cNvPr id="2" name="Заголовок 1"/>
          <p:cNvSpPr>
            <a:spLocks noGrp="1"/>
          </p:cNvSpPr>
          <p:nvPr>
            <p:ph type="title"/>
          </p:nvPr>
        </p:nvSpPr>
        <p:spPr/>
        <p:txBody>
          <a:bodyPr>
            <a:normAutofit/>
          </a:bodyPr>
          <a:lstStyle/>
          <a:p>
            <a:r>
              <a:rPr lang="ru-RU" dirty="0">
                <a:solidFill>
                  <a:srgbClr val="000000"/>
                </a:solidFill>
              </a:rPr>
              <a:t>Анкетирование учащихся</a:t>
            </a:r>
            <a:endParaRPr lang="ru-RU" dirty="0">
              <a:solidFill>
                <a:schemeClr val="tx1"/>
              </a:solidFill>
            </a:endParaRPr>
          </a:p>
        </p:txBody>
      </p:sp>
    </p:spTree>
    <p:extLst>
      <p:ext uri="{BB962C8B-B14F-4D97-AF65-F5344CB8AC3E}">
        <p14:creationId xmlns:p14="http://schemas.microsoft.com/office/powerpoint/2010/main" val="2137784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86627" y="1362075"/>
            <a:ext cx="6467779" cy="4600575"/>
          </a:xfrm>
        </p:spPr>
        <p:txBody>
          <a:bodyPr vert="horz" lIns="91440" tIns="45720" rIns="91440" bIns="45720" rtlCol="0" anchor="t">
            <a:noAutofit/>
          </a:bodyPr>
          <a:lstStyle/>
          <a:p>
            <a:pPr marL="109728" indent="0" algn="just">
              <a:buNone/>
            </a:pPr>
            <a:r>
              <a:rPr lang="ru-RU" dirty="0">
                <a:solidFill>
                  <a:schemeClr val="tx1"/>
                </a:solidFill>
                <a:latin typeface="Times New Roman"/>
                <a:cs typeface="Times New Roman"/>
              </a:rPr>
              <a:t>Температурные изменения, вызывающие природные катаклизмы, таяние льдов Антарктиды, которое, в свою очередь, может высвободить заключенные в них химикаты, могут унести тысячи человеческих жизней, а также изменения флоры и фауны отрицательно скажутся на общем состоянии всей планеты. По результатам исследований Межправительственной комиссии ООН последствия глобального потепления неутешительны. Большая часть Европы будет затоплена в результате наводнений. Начнутся таяния горных ледников и районов вечной мерзлоты. Сельское хозяйство Южной Европы и Азии пострадает от небывалой засухи. В Африке уменьшится количество питьевой воды, участятся инфекционные болезни, разносимые комарами и другими насекомыми. Островные государства будут полностью затоплены.</a:t>
            </a:r>
          </a:p>
          <a:p>
            <a:pPr marL="109728" indent="0" algn="just">
              <a:buNone/>
            </a:pPr>
            <a:endParaRPr lang="ru-RU" sz="1800" dirty="0">
              <a:solidFill>
                <a:srgbClr val="000000"/>
              </a:solidFill>
              <a:latin typeface="Times New Roman"/>
              <a:cs typeface="Times New Roman"/>
            </a:endParaRPr>
          </a:p>
          <a:p>
            <a:pPr marL="109728" indent="0" algn="just">
              <a:buNone/>
            </a:pPr>
            <a:endParaRPr lang="ru-RU" sz="1800" b="1" dirty="0">
              <a:solidFill>
                <a:schemeClr val="tx1"/>
              </a:solidFill>
              <a:latin typeface="Times New Roman"/>
              <a:cs typeface="Times New Roman"/>
            </a:endParaRPr>
          </a:p>
        </p:txBody>
      </p:sp>
      <p:sp>
        <p:nvSpPr>
          <p:cNvPr id="2" name="Заголовок 1"/>
          <p:cNvSpPr>
            <a:spLocks noGrp="1"/>
          </p:cNvSpPr>
          <p:nvPr>
            <p:ph type="title"/>
          </p:nvPr>
        </p:nvSpPr>
        <p:spPr>
          <a:xfrm>
            <a:off x="330200" y="295275"/>
            <a:ext cx="6172200" cy="960219"/>
          </a:xfrm>
        </p:spPr>
        <p:txBody>
          <a:bodyPr>
            <a:normAutofit/>
          </a:bodyPr>
          <a:lstStyle/>
          <a:p>
            <a:r>
              <a:rPr lang="ru-RU" dirty="0">
                <a:solidFill>
                  <a:srgbClr val="000000"/>
                </a:solidFill>
              </a:rPr>
              <a:t>Вывод</a:t>
            </a:r>
            <a:endParaRPr lang="ru-RU" dirty="0">
              <a:solidFill>
                <a:schemeClr val="tx1"/>
              </a:solidFill>
            </a:endParaRPr>
          </a:p>
        </p:txBody>
      </p:sp>
    </p:spTree>
    <p:extLst>
      <p:ext uri="{BB962C8B-B14F-4D97-AF65-F5344CB8AC3E}">
        <p14:creationId xmlns:p14="http://schemas.microsoft.com/office/powerpoint/2010/main" val="1985400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7913" y="1076325"/>
            <a:ext cx="6501708" cy="4600575"/>
          </a:xfrm>
        </p:spPr>
        <p:txBody>
          <a:bodyPr vert="horz" lIns="91440" tIns="45720" rIns="91440" bIns="45720" rtlCol="0" anchor="t">
            <a:noAutofit/>
          </a:bodyPr>
          <a:lstStyle/>
          <a:p>
            <a:pPr marL="109728" indent="0" algn="just">
              <a:buNone/>
            </a:pPr>
            <a:endParaRPr lang="ru-RU" dirty="0">
              <a:solidFill>
                <a:schemeClr val="tx1"/>
              </a:solidFill>
              <a:latin typeface="Times New Roman"/>
              <a:cs typeface="Times New Roman"/>
            </a:endParaRPr>
          </a:p>
          <a:p>
            <a:pPr marL="109728" indent="0" algn="just">
              <a:buNone/>
            </a:pPr>
            <a:r>
              <a:rPr lang="ru-RU" dirty="0">
                <a:solidFill>
                  <a:schemeClr val="tx1"/>
                </a:solidFill>
                <a:latin typeface="Times New Roman"/>
                <a:cs typeface="Times New Roman"/>
              </a:rPr>
              <a:t>Несмотря на столь пессимистические прогнозы, есть ученые, которые их не разделяют. Последние изображения со спутников Земли не подтверждают эти опасения, а, значит, есть надежда предотвратить надвигающуюся угрозу. Можно уменьшить выбросы парниковых газов, повышая эффективность использования энергоресурсов и перейдя на менее опасные виды топлива, такие как газ. Можно замедлить расходование такого невосполнимого природного ресурса, как ископаемое топливо. А использование энергии перевести на альтернативные экологически чистые технологии. Чем скорее человечество поймет о своей разрушительной деятельности, тем больше надежды на предотвращение глобальной катастрофы.</a:t>
            </a:r>
          </a:p>
          <a:p>
            <a:pPr marL="109728" indent="0" algn="just">
              <a:buNone/>
            </a:pPr>
            <a:endParaRPr lang="ru-RU" sz="1800" dirty="0">
              <a:solidFill>
                <a:srgbClr val="000000"/>
              </a:solidFill>
              <a:latin typeface="Times New Roman"/>
              <a:cs typeface="Times New Roman"/>
            </a:endParaRPr>
          </a:p>
          <a:p>
            <a:pPr marL="109728" indent="0" algn="just">
              <a:buNone/>
            </a:pPr>
            <a:endParaRPr lang="ru-RU" sz="1800" b="1" dirty="0">
              <a:solidFill>
                <a:schemeClr val="tx1"/>
              </a:solidFill>
              <a:latin typeface="Times New Roman"/>
              <a:cs typeface="Times New Roman"/>
            </a:endParaRPr>
          </a:p>
        </p:txBody>
      </p:sp>
      <p:sp>
        <p:nvSpPr>
          <p:cNvPr id="5" name="Заголовок 1"/>
          <p:cNvSpPr>
            <a:spLocks noGrp="1"/>
          </p:cNvSpPr>
          <p:nvPr>
            <p:ph type="title"/>
          </p:nvPr>
        </p:nvSpPr>
        <p:spPr>
          <a:xfrm>
            <a:off x="330200" y="295275"/>
            <a:ext cx="6172200" cy="960219"/>
          </a:xfrm>
        </p:spPr>
        <p:txBody>
          <a:bodyPr>
            <a:normAutofit/>
          </a:bodyPr>
          <a:lstStyle/>
          <a:p>
            <a:r>
              <a:rPr lang="ru-RU" dirty="0">
                <a:solidFill>
                  <a:srgbClr val="000000"/>
                </a:solidFill>
              </a:rPr>
              <a:t>Вывод</a:t>
            </a:r>
            <a:endParaRPr lang="ru-RU" dirty="0">
              <a:solidFill>
                <a:schemeClr val="tx1"/>
              </a:solidFill>
            </a:endParaRPr>
          </a:p>
        </p:txBody>
      </p:sp>
    </p:spTree>
    <p:extLst>
      <p:ext uri="{BB962C8B-B14F-4D97-AF65-F5344CB8AC3E}">
        <p14:creationId xmlns:p14="http://schemas.microsoft.com/office/powerpoint/2010/main" val="1296598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4313" y="357188"/>
            <a:ext cx="6473724" cy="7786687"/>
          </a:xfrm>
        </p:spPr>
        <p:txBody>
          <a:bodyPr vert="horz" lIns="91440" tIns="45720" rIns="91440" bIns="45720" rtlCol="0" anchor="t">
            <a:normAutofit/>
          </a:bodyPr>
          <a:lstStyle/>
          <a:p>
            <a:pPr marL="109728" indent="0" algn="just">
              <a:buNone/>
            </a:pPr>
            <a:endParaRPr lang="ru-RU" sz="3200" b="1" dirty="0">
              <a:solidFill>
                <a:schemeClr val="tx1"/>
              </a:solidFill>
              <a:latin typeface="Times New Roman"/>
              <a:cs typeface="Times New Roman"/>
            </a:endParaRPr>
          </a:p>
          <a:p>
            <a:pPr marL="109728" indent="0" algn="just">
              <a:buNone/>
            </a:pPr>
            <a:r>
              <a:rPr lang="ru-RU" sz="3200" b="1" dirty="0">
                <a:solidFill>
                  <a:schemeClr val="tx1"/>
                </a:solidFill>
                <a:latin typeface="Times New Roman"/>
                <a:cs typeface="Times New Roman"/>
              </a:rPr>
              <a:t>Цели и задачи:</a:t>
            </a:r>
          </a:p>
          <a:p>
            <a:pPr marL="109728" indent="0" algn="just">
              <a:buNone/>
            </a:pPr>
            <a:r>
              <a:rPr lang="ru-RU" sz="3200" dirty="0">
                <a:solidFill>
                  <a:srgbClr val="000000"/>
                </a:solidFill>
                <a:latin typeface="Times New Roman"/>
                <a:cs typeface="Times New Roman"/>
              </a:rPr>
              <a:t>1.Изучить материалы по глобальному потеплению;</a:t>
            </a:r>
          </a:p>
          <a:p>
            <a:pPr marL="109728" indent="0" algn="just">
              <a:buNone/>
            </a:pPr>
            <a:r>
              <a:rPr lang="ru-RU" sz="3200" dirty="0">
                <a:solidFill>
                  <a:srgbClr val="000000"/>
                </a:solidFill>
                <a:latin typeface="Times New Roman"/>
                <a:cs typeface="Times New Roman"/>
              </a:rPr>
              <a:t>2.Выяснить причины глобального потепления;</a:t>
            </a:r>
          </a:p>
          <a:p>
            <a:pPr marL="109728" indent="0" algn="just">
              <a:buNone/>
            </a:pPr>
            <a:r>
              <a:rPr lang="ru-RU" sz="3200" dirty="0">
                <a:solidFill>
                  <a:srgbClr val="000000"/>
                </a:solidFill>
                <a:latin typeface="Times New Roman"/>
                <a:cs typeface="Times New Roman"/>
              </a:rPr>
              <a:t>3.Экспериментально проверить парниковый эффект;</a:t>
            </a:r>
          </a:p>
          <a:p>
            <a:pPr marL="109728" indent="0">
              <a:buNone/>
            </a:pPr>
            <a:r>
              <a:rPr lang="ru-RU" sz="3200" dirty="0">
                <a:solidFill>
                  <a:srgbClr val="000000"/>
                </a:solidFill>
                <a:latin typeface="Times New Roman"/>
                <a:cs typeface="Times New Roman"/>
              </a:rPr>
              <a:t>4.Определить, какое влияние эта проблема оказывает на жизнь людей.</a:t>
            </a:r>
            <a:endParaRPr lang="ru-RU" sz="3200" dirty="0">
              <a:solidFill>
                <a:srgbClr val="000000"/>
              </a:solidFill>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4910" y="6335689"/>
            <a:ext cx="3843090" cy="280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93964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1571" y="2483768"/>
            <a:ext cx="5556250" cy="4600928"/>
          </a:xfrm>
        </p:spPr>
        <p:txBody>
          <a:bodyPr vert="horz" lIns="91440" tIns="45720" rIns="91440" bIns="45720" rtlCol="0" anchor="t">
            <a:normAutofit/>
          </a:bodyPr>
          <a:lstStyle/>
          <a:p>
            <a:r>
              <a:rPr lang="ru-RU" dirty="0">
                <a:solidFill>
                  <a:srgbClr val="000000"/>
                </a:solidFill>
              </a:rPr>
              <a:t>Глобальное потепление - это процесс постепенного увеличения среднегодовой температуры атмосферы Земли и Мирового океана.</a:t>
            </a:r>
          </a:p>
        </p:txBody>
      </p:sp>
      <p:sp>
        <p:nvSpPr>
          <p:cNvPr id="2" name="Заголовок 1"/>
          <p:cNvSpPr>
            <a:spLocks noGrp="1"/>
          </p:cNvSpPr>
          <p:nvPr>
            <p:ph type="title"/>
          </p:nvPr>
        </p:nvSpPr>
        <p:spPr/>
        <p:txBody>
          <a:bodyPr/>
          <a:lstStyle/>
          <a:p>
            <a:r>
              <a:rPr lang="ru-RU" dirty="0">
                <a:solidFill>
                  <a:srgbClr val="000000"/>
                </a:solidFill>
              </a:rPr>
              <a:t>Что такое глобальное потепление?</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179" y="4495800"/>
            <a:ext cx="6192687"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3844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09060" y="3409950"/>
            <a:ext cx="5556250" cy="4600928"/>
          </a:xfrm>
        </p:spPr>
        <p:txBody>
          <a:bodyPr vert="horz" lIns="91440" tIns="45720" rIns="91440" bIns="45720" rtlCol="0" anchor="t">
            <a:noAutofit/>
          </a:bodyPr>
          <a:lstStyle/>
          <a:p>
            <a:pPr marL="109728" indent="0">
              <a:buNone/>
            </a:pPr>
            <a:r>
              <a:rPr lang="ru-RU" sz="3200" dirty="0">
                <a:solidFill>
                  <a:srgbClr val="000000"/>
                </a:solidFill>
              </a:rPr>
              <a:t>1. Солнечная активность</a:t>
            </a:r>
            <a:endParaRPr lang="ru-RU" sz="3200" dirty="0">
              <a:solidFill>
                <a:srgbClr val="000000"/>
              </a:solidFill>
              <a:latin typeface="Candara"/>
            </a:endParaRPr>
          </a:p>
          <a:p>
            <a:pPr marL="109728" indent="0">
              <a:buNone/>
            </a:pPr>
            <a:r>
              <a:rPr lang="ru-RU" sz="3200" dirty="0">
                <a:solidFill>
                  <a:srgbClr val="000000"/>
                </a:solidFill>
              </a:rPr>
              <a:t>2. Смещение угла вращения Земли и постепенное изменение орбиты</a:t>
            </a:r>
          </a:p>
          <a:p>
            <a:pPr marL="109728" indent="0">
              <a:buNone/>
            </a:pPr>
            <a:r>
              <a:rPr lang="ru-RU" sz="3200" dirty="0">
                <a:solidFill>
                  <a:srgbClr val="000000"/>
                </a:solidFill>
                <a:latin typeface="Candara"/>
                <a:cs typeface="Times New Roman"/>
              </a:rPr>
              <a:t>3. Теплообмен между океанами и атмосферой</a:t>
            </a:r>
          </a:p>
          <a:p>
            <a:pPr marL="109728" indent="0">
              <a:buNone/>
            </a:pPr>
            <a:r>
              <a:rPr lang="ru-RU" sz="3200" dirty="0">
                <a:solidFill>
                  <a:srgbClr val="000000"/>
                </a:solidFill>
                <a:latin typeface="Candara"/>
                <a:cs typeface="Times New Roman"/>
              </a:rPr>
              <a:t>4. Вулканические выбросы</a:t>
            </a:r>
          </a:p>
          <a:p>
            <a:pPr marL="109728" indent="0">
              <a:buNone/>
            </a:pPr>
            <a:r>
              <a:rPr lang="ru-RU" sz="3200" dirty="0">
                <a:solidFill>
                  <a:srgbClr val="000000"/>
                </a:solidFill>
                <a:latin typeface="Candara"/>
                <a:cs typeface="Times New Roman"/>
              </a:rPr>
              <a:t>5. Деятельность человека</a:t>
            </a:r>
          </a:p>
        </p:txBody>
      </p:sp>
      <p:sp>
        <p:nvSpPr>
          <p:cNvPr id="2" name="Заголовок 1"/>
          <p:cNvSpPr>
            <a:spLocks noGrp="1"/>
          </p:cNvSpPr>
          <p:nvPr>
            <p:ph type="title"/>
          </p:nvPr>
        </p:nvSpPr>
        <p:spPr/>
        <p:txBody>
          <a:bodyPr>
            <a:normAutofit/>
          </a:bodyPr>
          <a:lstStyle/>
          <a:p>
            <a:r>
              <a:rPr lang="ru-RU" dirty="0">
                <a:solidFill>
                  <a:srgbClr val="000000"/>
                </a:solidFill>
              </a:rPr>
              <a:t>Причины глобального потепления</a:t>
            </a:r>
          </a:p>
        </p:txBody>
      </p:sp>
    </p:spTree>
    <p:extLst>
      <p:ext uri="{BB962C8B-B14F-4D97-AF65-F5344CB8AC3E}">
        <p14:creationId xmlns:p14="http://schemas.microsoft.com/office/powerpoint/2010/main" val="9745853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70986" y="3248025"/>
            <a:ext cx="5556250" cy="4600928"/>
          </a:xfrm>
        </p:spPr>
        <p:txBody>
          <a:bodyPr vert="horz" lIns="91440" tIns="45720" rIns="91440" bIns="45720" rtlCol="0" anchor="t">
            <a:noAutofit/>
          </a:bodyPr>
          <a:lstStyle/>
          <a:p>
            <a:pPr marL="109728" indent="0" algn="just">
              <a:buNone/>
            </a:pPr>
            <a:r>
              <a:rPr lang="ru-RU" sz="3200" dirty="0">
                <a:solidFill>
                  <a:schemeClr val="tx1"/>
                </a:solidFill>
                <a:latin typeface="Times New Roman"/>
                <a:cs typeface="Times New Roman"/>
              </a:rPr>
              <a:t>Парниковый эффект - это процесс, при котором поглощение и испускание инфракрасного излучения атмосферными газами вызывает нагрев атмосферы и поверхности планеты.</a:t>
            </a:r>
          </a:p>
          <a:p>
            <a:pPr marL="109728" indent="0" algn="just">
              <a:buNone/>
            </a:pPr>
            <a:r>
              <a:rPr lang="ru-RU" sz="3200" dirty="0">
                <a:solidFill>
                  <a:schemeClr val="tx1"/>
                </a:solidFill>
                <a:latin typeface="Times New Roman"/>
                <a:cs typeface="Times New Roman"/>
              </a:rPr>
              <a:t>Парниковый эффект был обнаружен Жозефом Фурье в 1824 году. </a:t>
            </a:r>
          </a:p>
        </p:txBody>
      </p:sp>
      <p:sp>
        <p:nvSpPr>
          <p:cNvPr id="2" name="Заголовок 1"/>
          <p:cNvSpPr>
            <a:spLocks noGrp="1"/>
          </p:cNvSpPr>
          <p:nvPr>
            <p:ph type="title"/>
          </p:nvPr>
        </p:nvSpPr>
        <p:spPr/>
        <p:txBody>
          <a:bodyPr>
            <a:normAutofit/>
          </a:bodyPr>
          <a:lstStyle/>
          <a:p>
            <a:r>
              <a:rPr lang="ru-RU" dirty="0">
                <a:solidFill>
                  <a:srgbClr val="000000"/>
                </a:solidFill>
              </a:rPr>
              <a:t>Парниковый эффект</a:t>
            </a:r>
          </a:p>
        </p:txBody>
      </p:sp>
    </p:spTree>
    <p:extLst>
      <p:ext uri="{BB962C8B-B14F-4D97-AF65-F5344CB8AC3E}">
        <p14:creationId xmlns:p14="http://schemas.microsoft.com/office/powerpoint/2010/main" val="3985087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70986" y="3248025"/>
            <a:ext cx="5556250" cy="4600928"/>
          </a:xfrm>
        </p:spPr>
        <p:txBody>
          <a:bodyPr vert="horz" lIns="91440" tIns="45720" rIns="91440" bIns="45720" rtlCol="0" anchor="t">
            <a:noAutofit/>
          </a:bodyPr>
          <a:lstStyle/>
          <a:p>
            <a:pPr marL="109728" indent="0" algn="just">
              <a:buNone/>
            </a:pPr>
            <a:r>
              <a:rPr lang="ru-RU" sz="3200" dirty="0">
                <a:solidFill>
                  <a:schemeClr val="tx1"/>
                </a:solidFill>
                <a:latin typeface="Times New Roman"/>
                <a:cs typeface="Times New Roman"/>
              </a:rPr>
              <a:t>Цель:</a:t>
            </a:r>
          </a:p>
          <a:p>
            <a:pPr marL="109728" indent="0">
              <a:buNone/>
            </a:pPr>
            <a:r>
              <a:rPr lang="ru-RU" sz="3000" dirty="0">
                <a:solidFill>
                  <a:schemeClr val="tx1"/>
                </a:solidFill>
                <a:latin typeface="Times New Roman"/>
                <a:cs typeface="Times New Roman"/>
              </a:rPr>
              <a:t> - Понять суть парникового эффекта,</a:t>
            </a:r>
          </a:p>
          <a:p>
            <a:pPr marL="109728" indent="0">
              <a:buNone/>
            </a:pPr>
            <a:r>
              <a:rPr lang="ru-RU" sz="3000" dirty="0">
                <a:solidFill>
                  <a:schemeClr val="tx1"/>
                </a:solidFill>
                <a:latin typeface="Times New Roman"/>
                <a:cs typeface="Times New Roman"/>
              </a:rPr>
              <a:t> - Построить демонстрирующую модель,</a:t>
            </a:r>
          </a:p>
          <a:p>
            <a:pPr marL="109728" indent="0">
              <a:buNone/>
            </a:pPr>
            <a:r>
              <a:rPr lang="ru-RU" sz="3000" dirty="0">
                <a:solidFill>
                  <a:schemeClr val="tx1"/>
                </a:solidFill>
                <a:latin typeface="Times New Roman"/>
                <a:cs typeface="Times New Roman"/>
              </a:rPr>
              <a:t>- Выяснить, как поглощают тепловую энергию поверхности из различных материалов.</a:t>
            </a:r>
          </a:p>
        </p:txBody>
      </p:sp>
      <p:sp>
        <p:nvSpPr>
          <p:cNvPr id="2" name="Заголовок 1"/>
          <p:cNvSpPr>
            <a:spLocks noGrp="1"/>
          </p:cNvSpPr>
          <p:nvPr>
            <p:ph type="title"/>
          </p:nvPr>
        </p:nvSpPr>
        <p:spPr/>
        <p:txBody>
          <a:bodyPr>
            <a:normAutofit/>
          </a:bodyPr>
          <a:lstStyle/>
          <a:p>
            <a:r>
              <a:rPr lang="ru-RU" dirty="0">
                <a:solidFill>
                  <a:srgbClr val="000000"/>
                </a:solidFill>
              </a:rPr>
              <a:t>Эксперимент</a:t>
            </a:r>
          </a:p>
        </p:txBody>
      </p:sp>
    </p:spTree>
    <p:extLst>
      <p:ext uri="{BB962C8B-B14F-4D97-AF65-F5344CB8AC3E}">
        <p14:creationId xmlns:p14="http://schemas.microsoft.com/office/powerpoint/2010/main" val="1499209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14907" y="611560"/>
            <a:ext cx="6172200" cy="5766816"/>
          </a:xfrm>
        </p:spPr>
        <p:txBody>
          <a:bodyPr vert="horz" lIns="91440" tIns="45720" rIns="91440" bIns="45720" rtlCol="0" anchor="t">
            <a:normAutofit/>
          </a:bodyPr>
          <a:lstStyle/>
          <a:p>
            <a:pPr marL="0" indent="0" algn="ctr">
              <a:buNone/>
            </a:pPr>
            <a:r>
              <a:rPr lang="ru-RU" sz="2800" dirty="0">
                <a:solidFill>
                  <a:srgbClr val="000000"/>
                </a:solidFill>
              </a:rPr>
              <a:t>Наблюдение за изменением температуры в результате парникового эффекта в сосудах с темным и светлым грунтом</a:t>
            </a:r>
          </a:p>
        </p:txBody>
      </p:sp>
      <p:sp>
        <p:nvSpPr>
          <p:cNvPr id="2" name="Заголовок 1"/>
          <p:cNvSpPr>
            <a:spLocks noGrp="1"/>
          </p:cNvSpPr>
          <p:nvPr>
            <p:ph type="title"/>
          </p:nvPr>
        </p:nvSpPr>
        <p:spPr>
          <a:xfrm flipV="1">
            <a:off x="-603448" y="1475656"/>
            <a:ext cx="603448" cy="144016"/>
          </a:xfrm>
        </p:spPr>
        <p:txBody>
          <a:bodyPr>
            <a:normAutofit fontScale="90000"/>
          </a:bodyPr>
          <a:lstStyle/>
          <a:p>
            <a:endParaRPr lang="ru-RU" dirty="0"/>
          </a:p>
        </p:txBody>
      </p:sp>
      <p:pic>
        <p:nvPicPr>
          <p:cNvPr id="8" name="Рисунок 8"/>
          <p:cNvPicPr>
            <a:picLocks noChangeAspect="1"/>
          </p:cNvPicPr>
          <p:nvPr/>
        </p:nvPicPr>
        <p:blipFill>
          <a:blip r:embed="rId2"/>
          <a:stretch>
            <a:fillRect/>
          </a:stretch>
        </p:blipFill>
        <p:spPr>
          <a:xfrm>
            <a:off x="1399197" y="5019675"/>
            <a:ext cx="4333625" cy="3729984"/>
          </a:xfrm>
          <a:prstGeom prst="rect">
            <a:avLst/>
          </a:prstGeom>
        </p:spPr>
      </p:pic>
      <p:pic>
        <p:nvPicPr>
          <p:cNvPr id="6" name="Рисунок 6"/>
          <p:cNvPicPr>
            <a:picLocks noChangeAspect="1"/>
          </p:cNvPicPr>
          <p:nvPr/>
        </p:nvPicPr>
        <p:blipFill>
          <a:blip r:embed="rId3"/>
          <a:stretch>
            <a:fillRect/>
          </a:stretch>
        </p:blipFill>
        <p:spPr>
          <a:xfrm>
            <a:off x="4644954" y="2762250"/>
            <a:ext cx="1823330" cy="3154701"/>
          </a:xfrm>
          <a:prstGeom prst="rect">
            <a:avLst/>
          </a:prstGeom>
        </p:spPr>
      </p:pic>
      <p:pic>
        <p:nvPicPr>
          <p:cNvPr id="4" name="Рисунок 4"/>
          <p:cNvPicPr>
            <a:picLocks noChangeAspect="1"/>
          </p:cNvPicPr>
          <p:nvPr/>
        </p:nvPicPr>
        <p:blipFill>
          <a:blip r:embed="rId4"/>
          <a:stretch>
            <a:fillRect/>
          </a:stretch>
        </p:blipFill>
        <p:spPr>
          <a:xfrm>
            <a:off x="513991" y="2762250"/>
            <a:ext cx="1839550" cy="3196043"/>
          </a:xfrm>
          <a:prstGeom prst="rect">
            <a:avLst/>
          </a:prstGeom>
        </p:spPr>
      </p:pic>
    </p:spTree>
    <p:extLst>
      <p:ext uri="{BB962C8B-B14F-4D97-AF65-F5344CB8AC3E}">
        <p14:creationId xmlns:p14="http://schemas.microsoft.com/office/powerpoint/2010/main" val="873661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80734" y="457200"/>
            <a:ext cx="6172200" cy="5766816"/>
          </a:xfrm>
        </p:spPr>
        <p:txBody>
          <a:bodyPr vert="horz" lIns="91440" tIns="45720" rIns="91440" bIns="45720" rtlCol="0" anchor="t">
            <a:normAutofit/>
          </a:bodyPr>
          <a:lstStyle/>
          <a:p>
            <a:pPr marL="0" indent="0" algn="ctr">
              <a:buNone/>
            </a:pPr>
            <a:r>
              <a:rPr lang="ru-RU" sz="2800" dirty="0">
                <a:solidFill>
                  <a:srgbClr val="000000"/>
                </a:solidFill>
              </a:rPr>
              <a:t>Результаты эксперимента</a:t>
            </a:r>
            <a:endParaRPr lang="ru-RU" sz="2800" dirty="0" err="1">
              <a:solidFill>
                <a:srgbClr val="000000"/>
              </a:solidFill>
            </a:endParaRPr>
          </a:p>
          <a:p>
            <a:pPr marL="0" indent="0" algn="ctr">
              <a:buNone/>
            </a:pPr>
            <a:endParaRPr lang="ru-RU" sz="2800" dirty="0">
              <a:solidFill>
                <a:srgbClr val="000000"/>
              </a:solidFill>
            </a:endParaRPr>
          </a:p>
        </p:txBody>
      </p:sp>
      <p:sp>
        <p:nvSpPr>
          <p:cNvPr id="2" name="Заголовок 1"/>
          <p:cNvSpPr>
            <a:spLocks noGrp="1"/>
          </p:cNvSpPr>
          <p:nvPr>
            <p:ph type="title"/>
          </p:nvPr>
        </p:nvSpPr>
        <p:spPr>
          <a:xfrm flipV="1">
            <a:off x="-603448" y="1475656"/>
            <a:ext cx="603448" cy="144016"/>
          </a:xfrm>
        </p:spPr>
        <p:txBody>
          <a:bodyPr>
            <a:normAutofit fontScale="90000"/>
          </a:bodyPr>
          <a:lstStyle/>
          <a:p>
            <a:endParaRPr lang="ru-RU" dirty="0"/>
          </a:p>
        </p:txBody>
      </p:sp>
      <p:pic>
        <p:nvPicPr>
          <p:cNvPr id="4" name="Рисунок 4" descr="Результаты эксперимента.jpg"/>
          <p:cNvPicPr>
            <a:picLocks noChangeAspect="1"/>
          </p:cNvPicPr>
          <p:nvPr/>
        </p:nvPicPr>
        <p:blipFill>
          <a:blip r:embed="rId3"/>
          <a:stretch>
            <a:fillRect/>
          </a:stretch>
        </p:blipFill>
        <p:spPr>
          <a:xfrm>
            <a:off x="171330" y="1123950"/>
            <a:ext cx="6542896" cy="7894991"/>
          </a:xfrm>
          <a:prstGeom prst="rect">
            <a:avLst/>
          </a:prstGeom>
        </p:spPr>
      </p:pic>
    </p:spTree>
    <p:extLst>
      <p:ext uri="{BB962C8B-B14F-4D97-AF65-F5344CB8AC3E}">
        <p14:creationId xmlns:p14="http://schemas.microsoft.com/office/powerpoint/2010/main" val="1347558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70986" y="2714625"/>
            <a:ext cx="5556250" cy="4600928"/>
          </a:xfrm>
        </p:spPr>
        <p:txBody>
          <a:bodyPr vert="horz" lIns="91440" tIns="45720" rIns="91440" bIns="45720" rtlCol="0" anchor="t">
            <a:noAutofit/>
          </a:bodyPr>
          <a:lstStyle/>
          <a:p>
            <a:pPr marL="109728" indent="0" algn="just">
              <a:buNone/>
            </a:pPr>
            <a:r>
              <a:rPr lang="ru-RU" sz="3000" dirty="0">
                <a:solidFill>
                  <a:schemeClr val="tx1"/>
                </a:solidFill>
                <a:latin typeface="Times New Roman"/>
                <a:cs typeface="Times New Roman"/>
              </a:rPr>
              <a:t>1. Распространение болезней</a:t>
            </a:r>
            <a:endParaRPr lang="ru-RU" sz="3000" dirty="0">
              <a:solidFill>
                <a:srgbClr val="000000"/>
              </a:solidFill>
              <a:latin typeface="Times New Roman"/>
              <a:cs typeface="Times New Roman"/>
            </a:endParaRPr>
          </a:p>
          <a:p>
            <a:pPr marL="109728" indent="0" algn="just">
              <a:buNone/>
            </a:pPr>
            <a:r>
              <a:rPr lang="ru-RU" sz="3000" dirty="0">
                <a:solidFill>
                  <a:schemeClr val="tx1"/>
                </a:solidFill>
                <a:latin typeface="Times New Roman"/>
                <a:cs typeface="Times New Roman"/>
              </a:rPr>
              <a:t>2. Наводнения</a:t>
            </a:r>
          </a:p>
          <a:p>
            <a:pPr marL="109728" indent="0" algn="just">
              <a:buNone/>
            </a:pPr>
            <a:r>
              <a:rPr lang="ru-RU" sz="3000" dirty="0">
                <a:solidFill>
                  <a:schemeClr val="tx1"/>
                </a:solidFill>
                <a:latin typeface="Times New Roman"/>
                <a:cs typeface="Times New Roman"/>
              </a:rPr>
              <a:t>3. Ураганы</a:t>
            </a:r>
          </a:p>
          <a:p>
            <a:pPr marL="109728" indent="0" algn="just">
              <a:buNone/>
            </a:pPr>
            <a:r>
              <a:rPr lang="ru-RU" sz="3000" dirty="0">
                <a:solidFill>
                  <a:schemeClr val="tx1"/>
                </a:solidFill>
                <a:latin typeface="Times New Roman"/>
                <a:cs typeface="Times New Roman"/>
              </a:rPr>
              <a:t>4. Засуха</a:t>
            </a:r>
          </a:p>
          <a:p>
            <a:pPr marL="109728" indent="0" algn="just">
              <a:buNone/>
            </a:pPr>
            <a:r>
              <a:rPr lang="ru-RU" sz="3000" dirty="0">
                <a:solidFill>
                  <a:schemeClr val="tx1"/>
                </a:solidFill>
                <a:latin typeface="Times New Roman"/>
                <a:cs typeface="Times New Roman"/>
              </a:rPr>
              <a:t>5. Лесные пожары</a:t>
            </a:r>
          </a:p>
          <a:p>
            <a:pPr marL="109728" indent="0" algn="just">
              <a:buNone/>
            </a:pPr>
            <a:r>
              <a:rPr lang="ru-RU" sz="3000" dirty="0">
                <a:solidFill>
                  <a:schemeClr val="tx1"/>
                </a:solidFill>
                <a:latin typeface="Times New Roman"/>
                <a:cs typeface="Times New Roman"/>
              </a:rPr>
              <a:t>6. Суровые зимы</a:t>
            </a:r>
          </a:p>
          <a:p>
            <a:pPr marL="109728" indent="0" algn="just">
              <a:buNone/>
            </a:pPr>
            <a:r>
              <a:rPr lang="ru-RU" sz="3000" dirty="0">
                <a:solidFill>
                  <a:schemeClr val="tx1"/>
                </a:solidFill>
                <a:latin typeface="Times New Roman"/>
                <a:cs typeface="Times New Roman"/>
              </a:rPr>
              <a:t>7. Смог</a:t>
            </a:r>
          </a:p>
          <a:p>
            <a:pPr marL="109728" indent="0">
              <a:buNone/>
            </a:pPr>
            <a:r>
              <a:rPr lang="ru-RU" sz="3000" dirty="0">
                <a:solidFill>
                  <a:schemeClr val="tx1"/>
                </a:solidFill>
                <a:latin typeface="Times New Roman"/>
                <a:cs typeface="Times New Roman"/>
              </a:rPr>
              <a:t>8. Увеличение вулканической активности</a:t>
            </a:r>
          </a:p>
          <a:p>
            <a:pPr marL="109728" indent="0" algn="just">
              <a:buNone/>
            </a:pPr>
            <a:r>
              <a:rPr lang="ru-RU" sz="3000" dirty="0">
                <a:solidFill>
                  <a:schemeClr val="tx1"/>
                </a:solidFill>
                <a:latin typeface="Times New Roman"/>
                <a:cs typeface="Times New Roman"/>
              </a:rPr>
              <a:t>9.  Опасные грозы</a:t>
            </a:r>
          </a:p>
          <a:p>
            <a:pPr marL="109728" indent="0" algn="just">
              <a:buNone/>
            </a:pPr>
            <a:r>
              <a:rPr lang="ru-RU" sz="3000" dirty="0">
                <a:solidFill>
                  <a:schemeClr val="tx1"/>
                </a:solidFill>
                <a:latin typeface="Times New Roman"/>
                <a:cs typeface="Times New Roman"/>
              </a:rPr>
              <a:t>10. Потеря биоразнообразия</a:t>
            </a:r>
          </a:p>
          <a:p>
            <a:pPr marL="109728" indent="0" algn="just">
              <a:buNone/>
            </a:pPr>
            <a:endParaRPr lang="ru-RU" sz="3000" b="1" dirty="0">
              <a:solidFill>
                <a:schemeClr val="tx1"/>
              </a:solidFill>
              <a:latin typeface="Times New Roman"/>
              <a:cs typeface="Times New Roman"/>
            </a:endParaRPr>
          </a:p>
          <a:p>
            <a:pPr marL="109728" indent="0" algn="just">
              <a:buNone/>
            </a:pPr>
            <a:endParaRPr lang="ru-RU" sz="3000" b="1" dirty="0">
              <a:solidFill>
                <a:schemeClr val="tx1"/>
              </a:solidFill>
              <a:latin typeface="Times New Roman"/>
              <a:cs typeface="Times New Roman"/>
            </a:endParaRPr>
          </a:p>
        </p:txBody>
      </p:sp>
      <p:sp>
        <p:nvSpPr>
          <p:cNvPr id="2" name="Заголовок 1"/>
          <p:cNvSpPr>
            <a:spLocks noGrp="1"/>
          </p:cNvSpPr>
          <p:nvPr>
            <p:ph type="title"/>
          </p:nvPr>
        </p:nvSpPr>
        <p:spPr/>
        <p:txBody>
          <a:bodyPr>
            <a:normAutofit fontScale="90000"/>
          </a:bodyPr>
          <a:lstStyle/>
          <a:p>
            <a:r>
              <a:rPr lang="ru-RU" dirty="0">
                <a:solidFill>
                  <a:srgbClr val="000000"/>
                </a:solidFill>
              </a:rPr>
              <a:t>Последствия глобального потепления</a:t>
            </a:r>
            <a:endParaRPr lang="ru-RU" dirty="0">
              <a:solidFill>
                <a:schemeClr val="tx1"/>
              </a:solidFill>
            </a:endParaRPr>
          </a:p>
        </p:txBody>
      </p:sp>
    </p:spTree>
    <p:extLst>
      <p:ext uri="{BB962C8B-B14F-4D97-AF65-F5344CB8AC3E}">
        <p14:creationId xmlns:p14="http://schemas.microsoft.com/office/powerpoint/2010/main" val="38586389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404</TotalTime>
  <Words>342</Words>
  <Application>Microsoft Office PowerPoint</Application>
  <PresentationFormat>Экран (4:3)</PresentationFormat>
  <Paragraphs>57</Paragraphs>
  <Slides>12</Slides>
  <Notes>9</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Волна</vt:lpstr>
      <vt:lpstr>Миф и реальность  глобального потепления</vt:lpstr>
      <vt:lpstr>Презентация PowerPoint</vt:lpstr>
      <vt:lpstr>Что такое глобальное потепление?</vt:lpstr>
      <vt:lpstr>Причины глобального потепления</vt:lpstr>
      <vt:lpstr>Парниковый эффект</vt:lpstr>
      <vt:lpstr>Эксперимент</vt:lpstr>
      <vt:lpstr>Презентация PowerPoint</vt:lpstr>
      <vt:lpstr>Презентация PowerPoint</vt:lpstr>
      <vt:lpstr>Последствия глобального потепления</vt:lpstr>
      <vt:lpstr>Анкетирование учащихся</vt:lpstr>
      <vt:lpstr>Вывод</vt:lpstr>
      <vt:lpstr>Вывод</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Хатам Абилов</dc:creator>
  <cp:lastModifiedBy>Admin</cp:lastModifiedBy>
  <cp:revision>34</cp:revision>
  <dcterms:created xsi:type="dcterms:W3CDTF">2017-03-29T12:27:59Z</dcterms:created>
  <dcterms:modified xsi:type="dcterms:W3CDTF">2020-05-20T17:09:20Z</dcterms:modified>
</cp:coreProperties>
</file>