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70" r:id="rId4"/>
    <p:sldId id="264" r:id="rId5"/>
    <p:sldId id="259" r:id="rId6"/>
    <p:sldId id="258" r:id="rId7"/>
    <p:sldId id="260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22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10" Type="http://schemas.openxmlformats.org/officeDocument/2006/relationships/image" Target="../media/image12.wmf"/><Relationship Id="rId4" Type="http://schemas.openxmlformats.org/officeDocument/2006/relationships/image" Target="../media/image4.wmf"/><Relationship Id="rId9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394B-9DF2-4D0E-9FE4-8F8C40475E0D}" type="datetimeFigureOut">
              <a:rPr lang="ru-RU" smtClean="0"/>
              <a:pPr/>
              <a:t>19.06.2020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FACE0-764F-4EA1-BF50-05CC4CE207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85165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394B-9DF2-4D0E-9FE4-8F8C40475E0D}" type="datetimeFigureOut">
              <a:rPr lang="ru-RU" smtClean="0"/>
              <a:pPr/>
              <a:t>19.06.2020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FACE0-764F-4EA1-BF50-05CC4CE207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53084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394B-9DF2-4D0E-9FE4-8F8C40475E0D}" type="datetimeFigureOut">
              <a:rPr lang="ru-RU" smtClean="0"/>
              <a:pPr/>
              <a:t>19.06.2020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FACE0-764F-4EA1-BF50-05CC4CE207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1262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394B-9DF2-4D0E-9FE4-8F8C40475E0D}" type="datetimeFigureOut">
              <a:rPr lang="ru-RU" smtClean="0"/>
              <a:pPr/>
              <a:t>19.06.2020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FACE0-764F-4EA1-BF50-05CC4CE207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58994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394B-9DF2-4D0E-9FE4-8F8C40475E0D}" type="datetimeFigureOut">
              <a:rPr lang="ru-RU" smtClean="0"/>
              <a:pPr/>
              <a:t>19.06.2020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FACE0-764F-4EA1-BF50-05CC4CE207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41230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394B-9DF2-4D0E-9FE4-8F8C40475E0D}" type="datetimeFigureOut">
              <a:rPr lang="ru-RU" smtClean="0"/>
              <a:pPr/>
              <a:t>19.06.2020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FACE0-764F-4EA1-BF50-05CC4CE207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31672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394B-9DF2-4D0E-9FE4-8F8C40475E0D}" type="datetimeFigureOut">
              <a:rPr lang="ru-RU" smtClean="0"/>
              <a:pPr/>
              <a:t>19.06.2020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FACE0-764F-4EA1-BF50-05CC4CE207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58836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394B-9DF2-4D0E-9FE4-8F8C40475E0D}" type="datetimeFigureOut">
              <a:rPr lang="ru-RU" smtClean="0"/>
              <a:pPr/>
              <a:t>19.06.2020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FACE0-764F-4EA1-BF50-05CC4CE207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87096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394B-9DF2-4D0E-9FE4-8F8C40475E0D}" type="datetimeFigureOut">
              <a:rPr lang="ru-RU" smtClean="0"/>
              <a:pPr/>
              <a:t>19.06.2020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FACE0-764F-4EA1-BF50-05CC4CE207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5744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394B-9DF2-4D0E-9FE4-8F8C40475E0D}" type="datetimeFigureOut">
              <a:rPr lang="ru-RU" smtClean="0"/>
              <a:pPr/>
              <a:t>19.06.2020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FACE0-764F-4EA1-BF50-05CC4CE207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54144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2394B-9DF2-4D0E-9FE4-8F8C40475E0D}" type="datetimeFigureOut">
              <a:rPr lang="ru-RU" smtClean="0"/>
              <a:pPr/>
              <a:t>19.06.2020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FACE0-764F-4EA1-BF50-05CC4CE207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9645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2394B-9DF2-4D0E-9FE4-8F8C40475E0D}" type="datetimeFigureOut">
              <a:rPr lang="ru-RU" smtClean="0"/>
              <a:pPr/>
              <a:t>19.06.2020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FACE0-764F-4EA1-BF50-05CC4CE207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41693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422" y="294595"/>
            <a:ext cx="10515600" cy="2405061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площадей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решении геометрических задач при подготовке</a:t>
            </a:r>
            <a:b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 ОГЭ .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              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Составила учитель математики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МОУ «СОШ № 40» г. Магнитогорска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Фадоелова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Т.В.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 площадей. Теория.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142965" y="1643050"/>
            <a:ext cx="4095779" cy="2643206"/>
          </a:xfrm>
          <a:prstGeom prst="triangle">
            <a:avLst>
              <a:gd name="adj" fmla="val 26004"/>
            </a:avLst>
          </a:prstGeom>
          <a:solidFill>
            <a:srgbClr val="EBF616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олилиния 5"/>
          <p:cNvSpPr/>
          <p:nvPr/>
        </p:nvSpPr>
        <p:spPr>
          <a:xfrm>
            <a:off x="2214466" y="1660849"/>
            <a:ext cx="2985796" cy="2621902"/>
          </a:xfrm>
          <a:custGeom>
            <a:avLst/>
            <a:gdLst>
              <a:gd name="connsiteX0" fmla="*/ 0 w 2239347"/>
              <a:gd name="connsiteY0" fmla="*/ 0 h 2621902"/>
              <a:gd name="connsiteX1" fmla="*/ 1063690 w 2239347"/>
              <a:gd name="connsiteY1" fmla="*/ 2612571 h 2621902"/>
              <a:gd name="connsiteX2" fmla="*/ 2239347 w 2239347"/>
              <a:gd name="connsiteY2" fmla="*/ 2621902 h 2621902"/>
              <a:gd name="connsiteX3" fmla="*/ 0 w 2239347"/>
              <a:gd name="connsiteY3" fmla="*/ 0 h 262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9347" h="2621902">
                <a:moveTo>
                  <a:pt x="0" y="0"/>
                </a:moveTo>
                <a:lnTo>
                  <a:pt x="1063690" y="2612571"/>
                </a:lnTo>
                <a:lnTo>
                  <a:pt x="2239347" y="2621902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190723" y="3000373"/>
          <a:ext cx="586320" cy="575045"/>
        </p:xfrm>
        <a:graphic>
          <a:graphicData uri="http://schemas.openxmlformats.org/presentationml/2006/ole">
            <p:oleObj spid="_x0000_s16386" name="Формула" r:id="rId3" imgW="164880" imgH="21564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333731" y="3000373"/>
          <a:ext cx="630767" cy="574675"/>
        </p:xfrm>
        <a:graphic>
          <a:graphicData uri="http://schemas.openxmlformats.org/presentationml/2006/ole">
            <p:oleObj spid="_x0000_s16387" name="Формула" r:id="rId4" imgW="177480" imgH="21564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3898900" y="4316414"/>
          <a:ext cx="450851" cy="371475"/>
        </p:xfrm>
        <a:graphic>
          <a:graphicData uri="http://schemas.openxmlformats.org/presentationml/2006/ole">
            <p:oleObj spid="_x0000_s16388" name="Формула" r:id="rId5" imgW="126720" imgH="13968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2023533" y="4316414"/>
          <a:ext cx="584200" cy="371475"/>
        </p:xfrm>
        <a:graphic>
          <a:graphicData uri="http://schemas.openxmlformats.org/presentationml/2006/ole">
            <p:oleObj spid="_x0000_s16389" name="Формула" r:id="rId6" imgW="164880" imgH="13968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143493" y="1214422"/>
            <a:ext cx="6191293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Теорема 1.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треугольники имеют общую вершину и их основания лежат на одной прямой, то площади треугольников пропорциональны длинам их оснований :</a:t>
            </a:r>
          </a:p>
          <a:p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6953255" y="5143512"/>
          <a:ext cx="4030383" cy="1071570"/>
        </p:xfrm>
        <a:graphic>
          <a:graphicData uri="http://schemas.openxmlformats.org/presentationml/2006/ole">
            <p:oleObj spid="_x0000_s16390" name="Формула" r:id="rId7" imgW="1218960" imgH="431640" progId="Equation.3">
              <p:embed/>
            </p:oleObj>
          </a:graphicData>
        </a:graphic>
      </p:graphicFrame>
      <p:cxnSp>
        <p:nvCxnSpPr>
          <p:cNvPr id="19" name="Прямая соединительная линия 18"/>
          <p:cNvCxnSpPr>
            <a:stCxn id="6" idx="0"/>
            <a:endCxn id="5" idx="3"/>
          </p:cNvCxnSpPr>
          <p:nvPr/>
        </p:nvCxnSpPr>
        <p:spPr>
          <a:xfrm flipH="1">
            <a:off x="2208033" y="1660850"/>
            <a:ext cx="6433" cy="262540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олилиния 19"/>
          <p:cNvSpPr/>
          <p:nvPr/>
        </p:nvSpPr>
        <p:spPr>
          <a:xfrm>
            <a:off x="2177143" y="4114800"/>
            <a:ext cx="223935" cy="177282"/>
          </a:xfrm>
          <a:custGeom>
            <a:avLst/>
            <a:gdLst>
              <a:gd name="connsiteX0" fmla="*/ 0 w 167951"/>
              <a:gd name="connsiteY0" fmla="*/ 0 h 177282"/>
              <a:gd name="connsiteX1" fmla="*/ 167951 w 167951"/>
              <a:gd name="connsiteY1" fmla="*/ 0 h 177282"/>
              <a:gd name="connsiteX2" fmla="*/ 158621 w 167951"/>
              <a:gd name="connsiteY2" fmla="*/ 167951 h 177282"/>
              <a:gd name="connsiteX3" fmla="*/ 18661 w 167951"/>
              <a:gd name="connsiteY3" fmla="*/ 177282 h 177282"/>
              <a:gd name="connsiteX4" fmla="*/ 0 w 167951"/>
              <a:gd name="connsiteY4" fmla="*/ 0 h 177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951" h="177282">
                <a:moveTo>
                  <a:pt x="0" y="0"/>
                </a:moveTo>
                <a:lnTo>
                  <a:pt x="167951" y="0"/>
                </a:lnTo>
                <a:lnTo>
                  <a:pt x="158621" y="167951"/>
                </a:lnTo>
                <a:lnTo>
                  <a:pt x="18661" y="1772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714469" y="3357563"/>
            <a:ext cx="401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</a:rPr>
              <a:t>h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62755" y="4643447"/>
            <a:ext cx="255287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Доказательство:</a:t>
            </a:r>
          </a:p>
          <a:p>
            <a:endParaRPr lang="ru-RU" dirty="0"/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/>
        </p:nvGraphicFramePr>
        <p:xfrm>
          <a:off x="7810512" y="3571876"/>
          <a:ext cx="1905013" cy="1214446"/>
        </p:xfrm>
        <a:graphic>
          <a:graphicData uri="http://schemas.openxmlformats.org/presentationml/2006/ole">
            <p:oleObj spid="_x0000_s16391" name="Формула" r:id="rId8" imgW="50796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211" y="214290"/>
            <a:ext cx="109728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 площадей. Теория.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666713" y="1643050"/>
            <a:ext cx="5429288" cy="2357454"/>
          </a:xfrm>
          <a:prstGeom prst="triangle">
            <a:avLst>
              <a:gd name="adj" fmla="val 18378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>
            <a:stCxn id="3" idx="0"/>
          </p:cNvCxnSpPr>
          <p:nvPr/>
        </p:nvCxnSpPr>
        <p:spPr>
          <a:xfrm rot="16200000" flipH="1">
            <a:off x="1510894" y="1796664"/>
            <a:ext cx="2357454" cy="2050227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лилиния 8"/>
          <p:cNvSpPr/>
          <p:nvPr/>
        </p:nvSpPr>
        <p:spPr>
          <a:xfrm>
            <a:off x="666713" y="1643050"/>
            <a:ext cx="2095516" cy="2357454"/>
          </a:xfrm>
          <a:custGeom>
            <a:avLst/>
            <a:gdLst>
              <a:gd name="connsiteX0" fmla="*/ 746449 w 1530221"/>
              <a:gd name="connsiteY0" fmla="*/ 0 h 2388637"/>
              <a:gd name="connsiteX1" fmla="*/ 0 w 1530221"/>
              <a:gd name="connsiteY1" fmla="*/ 2388637 h 2388637"/>
              <a:gd name="connsiteX2" fmla="*/ 1530221 w 1530221"/>
              <a:gd name="connsiteY2" fmla="*/ 1343608 h 2388637"/>
              <a:gd name="connsiteX3" fmla="*/ 746449 w 1530221"/>
              <a:gd name="connsiteY3" fmla="*/ 0 h 2388637"/>
              <a:gd name="connsiteX0" fmla="*/ 746449 w 1571636"/>
              <a:gd name="connsiteY0" fmla="*/ 0 h 2388637"/>
              <a:gd name="connsiteX1" fmla="*/ 0 w 1571636"/>
              <a:gd name="connsiteY1" fmla="*/ 2388637 h 2388637"/>
              <a:gd name="connsiteX2" fmla="*/ 1571636 w 1571636"/>
              <a:gd name="connsiteY2" fmla="*/ 1285884 h 2388637"/>
              <a:gd name="connsiteX3" fmla="*/ 746449 w 1571636"/>
              <a:gd name="connsiteY3" fmla="*/ 0 h 2388637"/>
              <a:gd name="connsiteX0" fmla="*/ 746450 w 1571637"/>
              <a:gd name="connsiteY0" fmla="*/ 0 h 2357454"/>
              <a:gd name="connsiteX1" fmla="*/ 0 w 1571637"/>
              <a:gd name="connsiteY1" fmla="*/ 2357454 h 2357454"/>
              <a:gd name="connsiteX2" fmla="*/ 1571637 w 1571637"/>
              <a:gd name="connsiteY2" fmla="*/ 1285884 h 2357454"/>
              <a:gd name="connsiteX3" fmla="*/ 746450 w 1571637"/>
              <a:gd name="connsiteY3" fmla="*/ 0 h 2357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1637" h="2357454">
                <a:moveTo>
                  <a:pt x="746450" y="0"/>
                </a:moveTo>
                <a:lnTo>
                  <a:pt x="0" y="2357454"/>
                </a:lnTo>
                <a:lnTo>
                  <a:pt x="1571637" y="1285884"/>
                </a:lnTo>
                <a:lnTo>
                  <a:pt x="74645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6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6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1688838" y="1626733"/>
            <a:ext cx="4366727" cy="2369976"/>
          </a:xfrm>
          <a:custGeom>
            <a:avLst/>
            <a:gdLst>
              <a:gd name="connsiteX0" fmla="*/ 0 w 3275045"/>
              <a:gd name="connsiteY0" fmla="*/ 0 h 2369976"/>
              <a:gd name="connsiteX1" fmla="*/ 802432 w 3275045"/>
              <a:gd name="connsiteY1" fmla="*/ 1315617 h 2369976"/>
              <a:gd name="connsiteX2" fmla="*/ 3275045 w 3275045"/>
              <a:gd name="connsiteY2" fmla="*/ 2369976 h 2369976"/>
              <a:gd name="connsiteX3" fmla="*/ 0 w 3275045"/>
              <a:gd name="connsiteY3" fmla="*/ 0 h 236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5045" h="2369976">
                <a:moveTo>
                  <a:pt x="0" y="0"/>
                </a:moveTo>
                <a:lnTo>
                  <a:pt x="802432" y="1315617"/>
                </a:lnTo>
                <a:lnTo>
                  <a:pt x="3275045" y="236997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1523970" y="2428869"/>
          <a:ext cx="586316" cy="574675"/>
        </p:xfrm>
        <a:graphic>
          <a:graphicData uri="http://schemas.openxmlformats.org/presentationml/2006/ole">
            <p:oleObj spid="_x0000_s3074" name="Формула" r:id="rId3" imgW="164880" imgH="215640" progId="Equation.3">
              <p:embed/>
            </p:oleObj>
          </a:graphicData>
        </a:graphic>
      </p:graphicFrame>
      <p:graphicFrame>
        <p:nvGraphicFramePr>
          <p:cNvPr id="15363" name="Object 2"/>
          <p:cNvGraphicFramePr>
            <a:graphicFrameLocks noChangeAspect="1"/>
          </p:cNvGraphicFramePr>
          <p:nvPr/>
        </p:nvGraphicFramePr>
        <p:xfrm>
          <a:off x="2666978" y="2285993"/>
          <a:ext cx="630767" cy="574675"/>
        </p:xfrm>
        <a:graphic>
          <a:graphicData uri="http://schemas.openxmlformats.org/presentationml/2006/ole">
            <p:oleObj spid="_x0000_s3075" name="Формула" r:id="rId4" imgW="177480" imgH="215640" progId="Equation.3">
              <p:embed/>
            </p:oleObj>
          </a:graphicData>
        </a:graphic>
      </p:graphicFrame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1714471" y="4071943"/>
          <a:ext cx="584200" cy="371475"/>
        </p:xfrm>
        <a:graphic>
          <a:graphicData uri="http://schemas.openxmlformats.org/presentationml/2006/ole">
            <p:oleObj spid="_x0000_s3076" name="Формула" r:id="rId5" imgW="164880" imgH="139680" progId="Equation.3">
              <p:embed/>
            </p:oleObj>
          </a:graphicData>
        </a:graphic>
      </p:graphicFrame>
      <p:graphicFrame>
        <p:nvGraphicFramePr>
          <p:cNvPr id="15365" name="Object 5"/>
          <p:cNvGraphicFramePr>
            <a:graphicFrameLocks noChangeAspect="1"/>
          </p:cNvGraphicFramePr>
          <p:nvPr/>
        </p:nvGraphicFramePr>
        <p:xfrm>
          <a:off x="4476740" y="4000505"/>
          <a:ext cx="450851" cy="371475"/>
        </p:xfrm>
        <a:graphic>
          <a:graphicData uri="http://schemas.openxmlformats.org/presentationml/2006/ole">
            <p:oleObj spid="_x0000_s3077" name="Формула" r:id="rId6" imgW="126720" imgH="139680" progId="Equation.3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191251" y="1285861"/>
            <a:ext cx="6000749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Теорема </a:t>
            </a:r>
            <a:r>
              <a:rPr lang="en-US" sz="28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Если треугольники имеют общую сторону, то их площади пропорциональны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длинам отрезков, высекаемых   продолжением их общей стороны на прямой, соединяющей их вершины:</a:t>
            </a:r>
          </a:p>
          <a:p>
            <a:endParaRPr lang="ru-RU" sz="2400" b="1" dirty="0" smtClean="0">
              <a:solidFill>
                <a:srgbClr val="7030A0"/>
              </a:solidFill>
            </a:endParaRPr>
          </a:p>
          <a:p>
            <a:endParaRPr lang="ru-RU" sz="2400" b="1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  <p:graphicFrame>
        <p:nvGraphicFramePr>
          <p:cNvPr id="15368" name="Object 6"/>
          <p:cNvGraphicFramePr>
            <a:graphicFrameLocks noChangeAspect="1"/>
          </p:cNvGraphicFramePr>
          <p:nvPr/>
        </p:nvGraphicFramePr>
        <p:xfrm>
          <a:off x="8096264" y="4286256"/>
          <a:ext cx="2000264" cy="1071570"/>
        </p:xfrm>
        <a:graphic>
          <a:graphicData uri="http://schemas.openxmlformats.org/presentationml/2006/ole">
            <p:oleObj spid="_x0000_s3078" name="Формула" r:id="rId7" imgW="507960" imgH="431640" progId="Equation.3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142966" y="5000637"/>
            <a:ext cx="247824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Доказательство:</a:t>
            </a:r>
          </a:p>
          <a:p>
            <a:endParaRPr lang="ru-RU" dirty="0"/>
          </a:p>
        </p:txBody>
      </p:sp>
      <p:graphicFrame>
        <p:nvGraphicFramePr>
          <p:cNvPr id="20" name="Object 6"/>
          <p:cNvGraphicFramePr>
            <a:graphicFrameLocks noChangeAspect="1"/>
          </p:cNvGraphicFramePr>
          <p:nvPr/>
        </p:nvGraphicFramePr>
        <p:xfrm>
          <a:off x="476211" y="5572140"/>
          <a:ext cx="10202335" cy="1071562"/>
        </p:xfrm>
        <a:graphic>
          <a:graphicData uri="http://schemas.openxmlformats.org/presentationml/2006/ole">
            <p:oleObj spid="_x0000_s3079" name="Формула" r:id="rId8" imgW="2590560" imgH="431640" progId="Equation.3">
              <p:embed/>
            </p:oleObj>
          </a:graphicData>
        </a:graphic>
      </p:graphicFrame>
      <p:sp>
        <p:nvSpPr>
          <p:cNvPr id="21" name="Полилиния 20"/>
          <p:cNvSpPr/>
          <p:nvPr/>
        </p:nvSpPr>
        <p:spPr>
          <a:xfrm>
            <a:off x="684246" y="1643050"/>
            <a:ext cx="2985796" cy="2350452"/>
          </a:xfrm>
          <a:custGeom>
            <a:avLst/>
            <a:gdLst>
              <a:gd name="connsiteX0" fmla="*/ 0 w 2239347"/>
              <a:gd name="connsiteY0" fmla="*/ 2341984 h 2341984"/>
              <a:gd name="connsiteX1" fmla="*/ 727787 w 2239347"/>
              <a:gd name="connsiteY1" fmla="*/ 0 h 2341984"/>
              <a:gd name="connsiteX2" fmla="*/ 2239347 w 2239347"/>
              <a:gd name="connsiteY2" fmla="*/ 2341984 h 2341984"/>
              <a:gd name="connsiteX3" fmla="*/ 0 w 2239347"/>
              <a:gd name="connsiteY3" fmla="*/ 2341984 h 2341984"/>
              <a:gd name="connsiteX0" fmla="*/ 0 w 2239347"/>
              <a:gd name="connsiteY0" fmla="*/ 2350452 h 2350452"/>
              <a:gd name="connsiteX1" fmla="*/ 772668 w 2239347"/>
              <a:gd name="connsiteY1" fmla="*/ 0 h 2350452"/>
              <a:gd name="connsiteX2" fmla="*/ 2239347 w 2239347"/>
              <a:gd name="connsiteY2" fmla="*/ 2350452 h 2350452"/>
              <a:gd name="connsiteX3" fmla="*/ 0 w 2239347"/>
              <a:gd name="connsiteY3" fmla="*/ 2350452 h 2350452"/>
              <a:gd name="connsiteX0" fmla="*/ 0 w 2239347"/>
              <a:gd name="connsiteY0" fmla="*/ 2350452 h 2350452"/>
              <a:gd name="connsiteX1" fmla="*/ 772668 w 2239347"/>
              <a:gd name="connsiteY1" fmla="*/ 0 h 2350452"/>
              <a:gd name="connsiteX2" fmla="*/ 2239347 w 2239347"/>
              <a:gd name="connsiteY2" fmla="*/ 2350452 h 2350452"/>
              <a:gd name="connsiteX3" fmla="*/ 0 w 2239347"/>
              <a:gd name="connsiteY3" fmla="*/ 2350452 h 2350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9347" h="2350452">
                <a:moveTo>
                  <a:pt x="0" y="2350452"/>
                </a:moveTo>
                <a:lnTo>
                  <a:pt x="772668" y="0"/>
                </a:lnTo>
                <a:lnTo>
                  <a:pt x="2239347" y="2350452"/>
                </a:lnTo>
                <a:lnTo>
                  <a:pt x="0" y="2350452"/>
                </a:lnTo>
                <a:close/>
              </a:path>
            </a:pathLst>
          </a:custGeom>
          <a:solidFill>
            <a:srgbClr val="1BDD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Object 2"/>
          <p:cNvGraphicFramePr>
            <a:graphicFrameLocks noChangeAspect="1"/>
          </p:cNvGraphicFramePr>
          <p:nvPr/>
        </p:nvGraphicFramePr>
        <p:xfrm>
          <a:off x="1212024" y="2714620"/>
          <a:ext cx="1361843" cy="449268"/>
        </p:xfrm>
        <a:graphic>
          <a:graphicData uri="http://schemas.openxmlformats.org/presentationml/2006/ole">
            <p:oleObj spid="_x0000_s3080" name="Формула" r:id="rId9" imgW="520560" imgH="228600" progId="Equation.3">
              <p:embed/>
            </p:oleObj>
          </a:graphicData>
        </a:graphic>
      </p:graphicFrame>
      <p:sp>
        <p:nvSpPr>
          <p:cNvPr id="23" name="Полилиния 22"/>
          <p:cNvSpPr/>
          <p:nvPr/>
        </p:nvSpPr>
        <p:spPr>
          <a:xfrm>
            <a:off x="1691951" y="1614197"/>
            <a:ext cx="4416491" cy="2397967"/>
          </a:xfrm>
          <a:custGeom>
            <a:avLst/>
            <a:gdLst>
              <a:gd name="connsiteX0" fmla="*/ 0 w 3312368"/>
              <a:gd name="connsiteY0" fmla="*/ 0 h 2397967"/>
              <a:gd name="connsiteX1" fmla="*/ 1492898 w 3312368"/>
              <a:gd name="connsiteY1" fmla="*/ 2397967 h 2397967"/>
              <a:gd name="connsiteX2" fmla="*/ 3312368 w 3312368"/>
              <a:gd name="connsiteY2" fmla="*/ 2388637 h 2397967"/>
              <a:gd name="connsiteX3" fmla="*/ 0 w 3312368"/>
              <a:gd name="connsiteY3" fmla="*/ 0 h 2397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2368" h="2397967">
                <a:moveTo>
                  <a:pt x="0" y="0"/>
                </a:moveTo>
                <a:lnTo>
                  <a:pt x="1492898" y="2397967"/>
                </a:lnTo>
                <a:lnTo>
                  <a:pt x="3312368" y="2388637"/>
                </a:lnTo>
                <a:lnTo>
                  <a:pt x="0" y="0"/>
                </a:lnTo>
                <a:close/>
              </a:path>
            </a:pathLst>
          </a:custGeom>
          <a:solidFill>
            <a:srgbClr val="E329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2762227" y="2643182"/>
          <a:ext cx="1293283" cy="449262"/>
        </p:xfrm>
        <a:graphic>
          <a:graphicData uri="http://schemas.openxmlformats.org/presentationml/2006/ole">
            <p:oleObj spid="_x0000_s3081" name="Формула" r:id="rId10" imgW="495000" imgH="228600" progId="Equation.3">
              <p:embed/>
            </p:oleObj>
          </a:graphicData>
        </a:graphic>
      </p:graphicFrame>
      <p:sp>
        <p:nvSpPr>
          <p:cNvPr id="25" name="Полилиния 24"/>
          <p:cNvSpPr/>
          <p:nvPr/>
        </p:nvSpPr>
        <p:spPr>
          <a:xfrm>
            <a:off x="684245" y="3013789"/>
            <a:ext cx="2973355" cy="998375"/>
          </a:xfrm>
          <a:custGeom>
            <a:avLst/>
            <a:gdLst>
              <a:gd name="connsiteX0" fmla="*/ 0 w 2230016"/>
              <a:gd name="connsiteY0" fmla="*/ 961053 h 998375"/>
              <a:gd name="connsiteX1" fmla="*/ 1604865 w 2230016"/>
              <a:gd name="connsiteY1" fmla="*/ 0 h 998375"/>
              <a:gd name="connsiteX2" fmla="*/ 2230016 w 2230016"/>
              <a:gd name="connsiteY2" fmla="*/ 998375 h 998375"/>
              <a:gd name="connsiteX3" fmla="*/ 0 w 2230016"/>
              <a:gd name="connsiteY3" fmla="*/ 961053 h 99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016" h="998375">
                <a:moveTo>
                  <a:pt x="0" y="961053"/>
                </a:moveTo>
                <a:lnTo>
                  <a:pt x="1604865" y="0"/>
                </a:lnTo>
                <a:lnTo>
                  <a:pt x="2230016" y="998375"/>
                </a:lnTo>
                <a:lnTo>
                  <a:pt x="0" y="961053"/>
                </a:lnTo>
                <a:close/>
              </a:path>
            </a:pathLst>
          </a:custGeom>
          <a:solidFill>
            <a:srgbClr val="EBF6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2861388" y="3013789"/>
            <a:ext cx="3209731" cy="989045"/>
          </a:xfrm>
          <a:custGeom>
            <a:avLst/>
            <a:gdLst>
              <a:gd name="connsiteX0" fmla="*/ 0 w 2407298"/>
              <a:gd name="connsiteY0" fmla="*/ 0 h 989045"/>
              <a:gd name="connsiteX1" fmla="*/ 606490 w 2407298"/>
              <a:gd name="connsiteY1" fmla="*/ 989045 h 989045"/>
              <a:gd name="connsiteX2" fmla="*/ 2407298 w 2407298"/>
              <a:gd name="connsiteY2" fmla="*/ 989045 h 989045"/>
              <a:gd name="connsiteX3" fmla="*/ 0 w 2407298"/>
              <a:gd name="connsiteY3" fmla="*/ 0 h 98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7298" h="989045">
                <a:moveTo>
                  <a:pt x="0" y="0"/>
                </a:moveTo>
                <a:lnTo>
                  <a:pt x="606490" y="989045"/>
                </a:lnTo>
                <a:lnTo>
                  <a:pt x="2407298" y="989045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7" name="Object 2"/>
          <p:cNvGraphicFramePr>
            <a:graphicFrameLocks noChangeAspect="1"/>
          </p:cNvGraphicFramePr>
          <p:nvPr/>
        </p:nvGraphicFramePr>
        <p:xfrm>
          <a:off x="1809720" y="3429000"/>
          <a:ext cx="1361843" cy="449268"/>
        </p:xfrm>
        <a:graphic>
          <a:graphicData uri="http://schemas.openxmlformats.org/presentationml/2006/ole">
            <p:oleObj spid="_x0000_s3082" name="Формула" r:id="rId11" imgW="520560" imgH="228600" progId="Equation.3">
              <p:embed/>
            </p:oleObj>
          </a:graphicData>
        </a:graphic>
      </p:graphicFrame>
      <p:graphicFrame>
        <p:nvGraphicFramePr>
          <p:cNvPr id="28" name="Object 2"/>
          <p:cNvGraphicFramePr>
            <a:graphicFrameLocks noChangeAspect="1"/>
          </p:cNvGraphicFramePr>
          <p:nvPr/>
        </p:nvGraphicFramePr>
        <p:xfrm>
          <a:off x="3524251" y="3513138"/>
          <a:ext cx="1293283" cy="423862"/>
        </p:xfrm>
        <a:graphic>
          <a:graphicData uri="http://schemas.openxmlformats.org/presentationml/2006/ole">
            <p:oleObj spid="_x0000_s3083" name="Формула" r:id="rId12" imgW="49500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" y="365126"/>
            <a:ext cx="11765280" cy="1801131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Задача №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 треугольнике АВС, площадь которого равна 10, биссектриса СЕ и медиана В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пересекаются в точке F. Найдите площадь четырёхугольника А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FЕ, если ВС = 5, АС = 4.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64892" y="4261513"/>
            <a:ext cx="324128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483057" y="1917378"/>
            <a:ext cx="3102590" cy="2538483"/>
          </a:xfrm>
          <a:prstGeom prst="triangle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79502" y="1548046"/>
            <a:ext cx="314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86096" y="4240908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endParaRPr lang="ru-RU" b="1" dirty="0"/>
          </a:p>
        </p:txBody>
      </p:sp>
      <p:cxnSp>
        <p:nvCxnSpPr>
          <p:cNvPr id="9" name="Прямая соединительная линия 8"/>
          <p:cNvCxnSpPr>
            <a:stCxn id="5" idx="0"/>
            <a:endCxn id="5" idx="3"/>
          </p:cNvCxnSpPr>
          <p:nvPr/>
        </p:nvCxnSpPr>
        <p:spPr>
          <a:xfrm>
            <a:off x="3034352" y="1917378"/>
            <a:ext cx="0" cy="25384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879502" y="4480453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>
            <a:stCxn id="5" idx="4"/>
          </p:cNvCxnSpPr>
          <p:nvPr/>
        </p:nvCxnSpPr>
        <p:spPr>
          <a:xfrm flipH="1" flipV="1">
            <a:off x="2169994" y="3370997"/>
            <a:ext cx="2415653" cy="10848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788372" y="3001953"/>
            <a:ext cx="349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</a:t>
            </a:r>
            <a:endParaRPr lang="ru-RU" dirty="0"/>
          </a:p>
        </p:txBody>
      </p:sp>
      <p:cxnSp>
        <p:nvCxnSpPr>
          <p:cNvPr id="15" name="Прямая соединительная линия 14"/>
          <p:cNvCxnSpPr>
            <a:stCxn id="5" idx="2"/>
          </p:cNvCxnSpPr>
          <p:nvPr/>
        </p:nvCxnSpPr>
        <p:spPr>
          <a:xfrm flipV="1">
            <a:off x="1483057" y="3766782"/>
            <a:ext cx="1560112" cy="6890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057098" y="3384224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endParaRPr lang="ru-RU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3930557" y="5390866"/>
            <a:ext cx="0" cy="409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263113" y="4261513"/>
            <a:ext cx="0" cy="3487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603009" y="4261513"/>
            <a:ext cx="0" cy="3487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2591442" y="4002625"/>
            <a:ext cx="29527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207286" y="3997239"/>
            <a:ext cx="29527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50998" y="3612403"/>
            <a:ext cx="4235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4b</a:t>
            </a:r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16226" y="2929173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5b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3240327" y="3100759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9b</a:t>
            </a:r>
            <a:endParaRPr lang="ru-RU" dirty="0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2138148" y="3371285"/>
            <a:ext cx="905021" cy="38227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endCxn id="5" idx="3"/>
          </p:cNvCxnSpPr>
          <p:nvPr/>
        </p:nvCxnSpPr>
        <p:spPr>
          <a:xfrm>
            <a:off x="3034352" y="3766782"/>
            <a:ext cx="0" cy="6890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endCxn id="5" idx="2"/>
          </p:cNvCxnSpPr>
          <p:nvPr/>
        </p:nvCxnSpPr>
        <p:spPr>
          <a:xfrm flipH="1">
            <a:off x="1483057" y="3370997"/>
            <a:ext cx="655091" cy="10848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stCxn id="5" idx="2"/>
            <a:endCxn id="5" idx="3"/>
          </p:cNvCxnSpPr>
          <p:nvPr/>
        </p:nvCxnSpPr>
        <p:spPr>
          <a:xfrm>
            <a:off x="1483057" y="4455861"/>
            <a:ext cx="1551295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4994430" y="1715980"/>
            <a:ext cx="69363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Дано:  ∆АВС,</a:t>
            </a:r>
          </a:p>
          <a:p>
            <a:r>
              <a:rPr lang="ru-RU" sz="3600" dirty="0" smtClean="0"/>
              <a:t>ВД – медиана, СЕ – биссектриса,</a:t>
            </a:r>
          </a:p>
          <a:p>
            <a:r>
              <a:rPr lang="ru-RU" sz="3600" dirty="0" smtClean="0"/>
              <a:t>ВД ∩ СЕ</a:t>
            </a:r>
            <a:r>
              <a:rPr lang="en-US" sz="3600" dirty="0" smtClean="0"/>
              <a:t> </a:t>
            </a:r>
            <a:r>
              <a:rPr lang="ru-RU" sz="3600" dirty="0" smtClean="0"/>
              <a:t>=</a:t>
            </a:r>
            <a:r>
              <a:rPr lang="en-US" sz="3600" dirty="0" smtClean="0"/>
              <a:t> F,            =10</a:t>
            </a:r>
            <a:r>
              <a:rPr lang="ru-RU" sz="3600" dirty="0" smtClean="0"/>
              <a:t>, ВС = 5,</a:t>
            </a:r>
          </a:p>
          <a:p>
            <a:r>
              <a:rPr lang="ru-RU" sz="3600" dirty="0" smtClean="0"/>
              <a:t>АС = 4.</a:t>
            </a:r>
          </a:p>
          <a:p>
            <a:r>
              <a:rPr lang="ru-RU" sz="3600" dirty="0" smtClean="0"/>
              <a:t>Найти: </a:t>
            </a:r>
          </a:p>
          <a:p>
            <a:endParaRPr lang="ru-RU" sz="36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80010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7629" y="3947160"/>
            <a:ext cx="1114425" cy="619125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10763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33063" y="2754086"/>
            <a:ext cx="885825" cy="619125"/>
          </a:xfrm>
          <a:prstGeom prst="rect">
            <a:avLst/>
          </a:prstGeom>
          <a:noFill/>
        </p:spPr>
      </p:pic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10763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95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840" y="365125"/>
            <a:ext cx="2453640" cy="132556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4892" y="4261513"/>
            <a:ext cx="324128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483057" y="1917378"/>
            <a:ext cx="3102590" cy="2538483"/>
          </a:xfrm>
          <a:prstGeom prst="triangle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79502" y="1548046"/>
            <a:ext cx="314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86096" y="4240908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endParaRPr lang="ru-RU" b="1" dirty="0"/>
          </a:p>
        </p:txBody>
      </p:sp>
      <p:cxnSp>
        <p:nvCxnSpPr>
          <p:cNvPr id="9" name="Прямая соединительная линия 8"/>
          <p:cNvCxnSpPr>
            <a:stCxn id="5" idx="0"/>
            <a:endCxn id="5" idx="3"/>
          </p:cNvCxnSpPr>
          <p:nvPr/>
        </p:nvCxnSpPr>
        <p:spPr>
          <a:xfrm>
            <a:off x="3034352" y="1917378"/>
            <a:ext cx="0" cy="25384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879502" y="4480453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>
            <a:stCxn id="5" idx="4"/>
          </p:cNvCxnSpPr>
          <p:nvPr/>
        </p:nvCxnSpPr>
        <p:spPr>
          <a:xfrm flipH="1" flipV="1">
            <a:off x="2169994" y="3370997"/>
            <a:ext cx="2415653" cy="10848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788372" y="3001953"/>
            <a:ext cx="349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</a:t>
            </a:r>
            <a:endParaRPr lang="ru-RU" dirty="0"/>
          </a:p>
        </p:txBody>
      </p:sp>
      <p:cxnSp>
        <p:nvCxnSpPr>
          <p:cNvPr id="15" name="Прямая соединительная линия 14"/>
          <p:cNvCxnSpPr>
            <a:stCxn id="5" idx="2"/>
          </p:cNvCxnSpPr>
          <p:nvPr/>
        </p:nvCxnSpPr>
        <p:spPr>
          <a:xfrm flipV="1">
            <a:off x="1483057" y="3766782"/>
            <a:ext cx="1560112" cy="6890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057098" y="3384224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endParaRPr lang="ru-RU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3930557" y="5390866"/>
            <a:ext cx="0" cy="409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263113" y="4261513"/>
            <a:ext cx="0" cy="3487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603009" y="4261513"/>
            <a:ext cx="0" cy="3487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2591442" y="4002625"/>
            <a:ext cx="29527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207286" y="3997239"/>
            <a:ext cx="29527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50998" y="3612403"/>
            <a:ext cx="4235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4b</a:t>
            </a:r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16226" y="2929173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5b</a:t>
            </a: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3240327" y="3100759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9b</a:t>
            </a:r>
            <a:endParaRPr lang="ru-RU" dirty="0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2138148" y="3371285"/>
            <a:ext cx="905021" cy="38227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endCxn id="5" idx="3"/>
          </p:cNvCxnSpPr>
          <p:nvPr/>
        </p:nvCxnSpPr>
        <p:spPr>
          <a:xfrm>
            <a:off x="3034352" y="3766782"/>
            <a:ext cx="0" cy="6890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endCxn id="5" idx="2"/>
          </p:cNvCxnSpPr>
          <p:nvPr/>
        </p:nvCxnSpPr>
        <p:spPr>
          <a:xfrm flipH="1">
            <a:off x="1483057" y="3370997"/>
            <a:ext cx="655091" cy="10848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stCxn id="5" idx="2"/>
            <a:endCxn id="5" idx="3"/>
          </p:cNvCxnSpPr>
          <p:nvPr/>
        </p:nvCxnSpPr>
        <p:spPr>
          <a:xfrm>
            <a:off x="1483057" y="4455861"/>
            <a:ext cx="1551295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80010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10763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10763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127557" y="226814"/>
            <a:ext cx="4208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1) ∆АВС, СЕ – биссектриса:</a:t>
            </a:r>
            <a:endParaRPr lang="ru-RU" sz="2800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716280"/>
            <a:ext cx="1285875" cy="800100"/>
          </a:xfrm>
          <a:prstGeom prst="rect">
            <a:avLst/>
          </a:prstGeom>
          <a:noFill/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4360" y="685800"/>
            <a:ext cx="1971675" cy="800100"/>
          </a:xfrm>
          <a:prstGeom prst="rect">
            <a:avLst/>
          </a:prstGeom>
          <a:noFill/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125730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212080" y="1539240"/>
            <a:ext cx="659892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6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6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Решив систему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6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получим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4)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Ответ 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32120" y="1645921"/>
            <a:ext cx="1856508" cy="765810"/>
          </a:xfrm>
          <a:prstGeom prst="rect">
            <a:avLst/>
          </a:prstGeom>
          <a:noFill/>
        </p:spPr>
      </p:pic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108585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93080" y="2377440"/>
            <a:ext cx="4876800" cy="800100"/>
          </a:xfrm>
          <a:prstGeom prst="rect">
            <a:avLst/>
          </a:prstGeom>
          <a:noFill/>
        </p:spPr>
      </p:pic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0" y="125730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93080" y="3124200"/>
            <a:ext cx="5543550" cy="447675"/>
          </a:xfrm>
          <a:prstGeom prst="rect">
            <a:avLst/>
          </a:prstGeom>
          <a:noFill/>
        </p:spPr>
      </p:pic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0" y="904875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45480" y="3931920"/>
            <a:ext cx="2600325" cy="1323975"/>
          </a:xfrm>
          <a:prstGeom prst="rect">
            <a:avLst/>
          </a:prstGeom>
          <a:noFill/>
        </p:spPr>
      </p:pic>
      <p:sp>
        <p:nvSpPr>
          <p:cNvPr id="15378" name="Rectangle 1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5377" name="Picture 1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38360" y="3779520"/>
            <a:ext cx="1200150" cy="1609725"/>
          </a:xfrm>
          <a:prstGeom prst="rect">
            <a:avLst/>
          </a:prstGeom>
          <a:noFill/>
        </p:spPr>
      </p:pic>
      <p:sp>
        <p:nvSpPr>
          <p:cNvPr id="15379" name="Rectangle 19"/>
          <p:cNvSpPr>
            <a:spLocks noChangeArrowheads="1"/>
          </p:cNvSpPr>
          <p:nvPr/>
        </p:nvSpPr>
        <p:spPr bwMode="auto">
          <a:xfrm>
            <a:off x="0" y="20669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81" name="Rectangle 2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5380" name="Picture 2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75960" y="5105400"/>
            <a:ext cx="3143250" cy="800100"/>
          </a:xfrm>
          <a:prstGeom prst="rect">
            <a:avLst/>
          </a:prstGeom>
          <a:noFill/>
        </p:spPr>
      </p:pic>
      <p:sp>
        <p:nvSpPr>
          <p:cNvPr id="15382" name="Rectangle 22"/>
          <p:cNvSpPr>
            <a:spLocks noChangeArrowheads="1"/>
          </p:cNvSpPr>
          <p:nvPr/>
        </p:nvSpPr>
        <p:spPr bwMode="auto">
          <a:xfrm>
            <a:off x="0" y="125730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84" name="Rectangle 2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5383" name="Picture 2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22720" y="5806440"/>
            <a:ext cx="552450" cy="800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395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" y="0"/>
            <a:ext cx="11795760" cy="2087880"/>
          </a:xfrm>
        </p:spPr>
        <p:txBody>
          <a:bodyPr>
            <a:normAutofit/>
          </a:bodyPr>
          <a:lstStyle/>
          <a:p>
            <a:pPr lvl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Задача №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треугольнике АВС на сторонах АВ и ВС взяты точки К и Р так, что АК:ВК=1:2, СР:ВР=2:1. Прямые АР и СК пересекаются в точке Е. Найдите площадь треугольнике АВС, если известно, что площадь треугольника ВЕС равна 4.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119116" y="2194690"/>
            <a:ext cx="3794078" cy="3043451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48502" y="4912352"/>
            <a:ext cx="377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34855" y="1868901"/>
            <a:ext cx="36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22812" y="4912352"/>
            <a:ext cx="360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endParaRPr lang="ru-RU" b="1" dirty="0"/>
          </a:p>
        </p:txBody>
      </p:sp>
      <p:cxnSp>
        <p:nvCxnSpPr>
          <p:cNvPr id="9" name="Прямая соединительная линия 8"/>
          <p:cNvCxnSpPr>
            <a:stCxn id="4" idx="2"/>
          </p:cNvCxnSpPr>
          <p:nvPr/>
        </p:nvCxnSpPr>
        <p:spPr>
          <a:xfrm flipV="1">
            <a:off x="1119116" y="2522236"/>
            <a:ext cx="3357350" cy="27159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569646" y="2747522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endParaRPr lang="ru-RU" b="1" dirty="0"/>
          </a:p>
        </p:txBody>
      </p:sp>
      <p:cxnSp>
        <p:nvCxnSpPr>
          <p:cNvPr id="12" name="Прямая соединительная линия 11"/>
          <p:cNvCxnSpPr>
            <a:stCxn id="4" idx="4"/>
          </p:cNvCxnSpPr>
          <p:nvPr/>
        </p:nvCxnSpPr>
        <p:spPr>
          <a:xfrm flipH="1" flipV="1">
            <a:off x="1119116" y="3880188"/>
            <a:ext cx="3794078" cy="13579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630861" y="3739065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endParaRPr lang="ru-RU" b="1" dirty="0"/>
          </a:p>
        </p:txBody>
      </p:sp>
      <p:cxnSp>
        <p:nvCxnSpPr>
          <p:cNvPr id="15" name="Прямая соединительная линия 14"/>
          <p:cNvCxnSpPr>
            <a:stCxn id="4" idx="0"/>
          </p:cNvCxnSpPr>
          <p:nvPr/>
        </p:nvCxnSpPr>
        <p:spPr>
          <a:xfrm flipH="1">
            <a:off x="2279176" y="2194690"/>
            <a:ext cx="736979" cy="21017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130738" y="4339988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104949" y="4364807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355029" y="241913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931204" y="287542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242301" y="378384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6099985" y="1567935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138058" y="1520035"/>
            <a:ext cx="705394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Дано :  ∆</a:t>
            </a:r>
            <a:r>
              <a:rPr lang="en-US" sz="2400" dirty="0" smtClean="0"/>
              <a:t>ABC            </a:t>
            </a:r>
          </a:p>
          <a:p>
            <a:r>
              <a:rPr lang="en-US" sz="2400" dirty="0" smtClean="0"/>
              <a:t>             AK: BC  = 1 : 2</a:t>
            </a:r>
          </a:p>
          <a:p>
            <a:r>
              <a:rPr lang="en-US" sz="2400" dirty="0" smtClean="0"/>
              <a:t>             CP : BP =  2 : 1</a:t>
            </a:r>
          </a:p>
          <a:p>
            <a:r>
              <a:rPr lang="en-US" sz="2400" dirty="0" smtClean="0"/>
              <a:t>             AP ∩ CK = E</a:t>
            </a:r>
          </a:p>
          <a:p>
            <a:r>
              <a:rPr lang="ru-RU" sz="2400" dirty="0" smtClean="0"/>
              <a:t>Найти : </a:t>
            </a:r>
          </a:p>
          <a:p>
            <a:r>
              <a:rPr lang="ru-RU" sz="2400" dirty="0" smtClean="0"/>
              <a:t>Решение : 1)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                                                 </a:t>
            </a:r>
          </a:p>
          <a:p>
            <a:r>
              <a:rPr lang="ru-RU" sz="2400" dirty="0" smtClean="0"/>
              <a:t>                                                    </a:t>
            </a:r>
            <a:endParaRPr lang="en-US" sz="2400" dirty="0" smtClean="0"/>
          </a:p>
          <a:p>
            <a:r>
              <a:rPr lang="en-US" sz="2400" dirty="0" smtClean="0"/>
              <a:t>     </a:t>
            </a:r>
            <a:r>
              <a:rPr lang="ru-RU" sz="2400" dirty="0" smtClean="0"/>
              <a:t>2) </a:t>
            </a:r>
            <a:r>
              <a:rPr lang="en-US" sz="2400" dirty="0" smtClean="0"/>
              <a:t>        </a:t>
            </a:r>
            <a:r>
              <a:rPr lang="ru-RU" sz="2400" dirty="0" smtClean="0"/>
              <a:t>                                                       </a:t>
            </a:r>
            <a:endParaRPr lang="ru-RU" sz="24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9840" y="3017520"/>
            <a:ext cx="781050" cy="44767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0487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95160" y="3429000"/>
            <a:ext cx="2333625" cy="866775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32397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4343400"/>
            <a:ext cx="1457325" cy="866775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132397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05800" y="4328160"/>
            <a:ext cx="1457325" cy="800100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25730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10800" y="4480560"/>
            <a:ext cx="1381125" cy="447675"/>
          </a:xfrm>
          <a:prstGeom prst="rect">
            <a:avLst/>
          </a:prstGeom>
          <a:noFill/>
        </p:spPr>
      </p:pic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44767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76257" y="5159828"/>
            <a:ext cx="1543050" cy="85725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31445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05800" y="5301343"/>
            <a:ext cx="1504950" cy="476250"/>
          </a:xfrm>
          <a:prstGeom prst="rect">
            <a:avLst/>
          </a:prstGeom>
          <a:noFill/>
        </p:spPr>
      </p:pic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55429" y="5823857"/>
            <a:ext cx="2238375" cy="304800"/>
          </a:xfrm>
          <a:prstGeom prst="rect">
            <a:avLst/>
          </a:prstGeom>
          <a:noFill/>
        </p:spPr>
      </p:pic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76200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89771" y="5812971"/>
            <a:ext cx="885825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8447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Задача №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Прямые, содержащие боковые стороны равнобедренной трапеции, пересекаются под прямым углом. Найдите стороны трапеции, если её площадь равна 12, а высота равна 2.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2812" y="4912352"/>
            <a:ext cx="360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b="1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4572000" y="1861846"/>
            <a:ext cx="7391399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Дано:     </a:t>
            </a:r>
            <a:r>
              <a:rPr lang="en-US" sz="2800" dirty="0" smtClean="0"/>
              <a:t>ABCD –</a:t>
            </a:r>
            <a:r>
              <a:rPr lang="ru-RU" sz="2800" dirty="0" smtClean="0"/>
              <a:t>трапеция, АВ = </a:t>
            </a:r>
            <a:r>
              <a:rPr lang="en-US" sz="2800" dirty="0" smtClean="0"/>
              <a:t>CD</a:t>
            </a:r>
          </a:p>
          <a:p>
            <a:r>
              <a:rPr lang="ru-RU" sz="2800" dirty="0" smtClean="0"/>
              <a:t>                                            , </a:t>
            </a:r>
            <a:r>
              <a:rPr lang="en-US" sz="2800" dirty="0" smtClean="0"/>
              <a:t>BH = 2            </a:t>
            </a:r>
          </a:p>
          <a:p>
            <a:r>
              <a:rPr lang="ru-RU" sz="2800" dirty="0" smtClean="0"/>
              <a:t>Найти :   ВС, А</a:t>
            </a:r>
            <a:r>
              <a:rPr lang="en-US" sz="2800" dirty="0" smtClean="0"/>
              <a:t>D</a:t>
            </a:r>
            <a:r>
              <a:rPr lang="ru-RU" sz="2800" dirty="0" smtClean="0"/>
              <a:t>,АВ=С</a:t>
            </a:r>
            <a:r>
              <a:rPr lang="en-US" sz="2800" dirty="0" smtClean="0"/>
              <a:t>D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Решение: </a:t>
            </a:r>
          </a:p>
          <a:p>
            <a:r>
              <a:rPr lang="ru-RU" sz="2800" dirty="0" smtClean="0"/>
              <a:t>1) Т.к АВС</a:t>
            </a:r>
            <a:r>
              <a:rPr lang="en-US" sz="2800" dirty="0" smtClean="0"/>
              <a:t>D</a:t>
            </a:r>
            <a:r>
              <a:rPr lang="ru-RU" sz="2800" dirty="0" smtClean="0"/>
              <a:t>-равнобедренная трапеция, то углы при каждом основании равны, т.е.  </a:t>
            </a:r>
            <a:r>
              <a:rPr lang="en-US" sz="2800" dirty="0" smtClean="0"/>
              <a:t>L</a:t>
            </a:r>
            <a:r>
              <a:rPr lang="ru-RU" sz="2800" dirty="0" smtClean="0"/>
              <a:t>А=</a:t>
            </a:r>
            <a:r>
              <a:rPr lang="en-US" sz="2800" dirty="0" smtClean="0"/>
              <a:t>LD</a:t>
            </a:r>
            <a:r>
              <a:rPr lang="ru-RU" sz="2800" dirty="0" smtClean="0"/>
              <a:t>.</a:t>
            </a:r>
            <a:r>
              <a:rPr lang="en-US" sz="2800" dirty="0" smtClean="0"/>
              <a:t> </a:t>
            </a:r>
            <a:r>
              <a:rPr lang="ru-RU" sz="2800" dirty="0" smtClean="0"/>
              <a:t>Т.о. </a:t>
            </a:r>
            <a:r>
              <a:rPr lang="ru-RU" sz="2800" dirty="0" smtClean="0">
                <a:latin typeface="Cambria Math"/>
                <a:ea typeface="Cambria Math"/>
              </a:rPr>
              <a:t>△АО</a:t>
            </a:r>
            <a:r>
              <a:rPr lang="en-US" sz="2800" dirty="0" smtClean="0">
                <a:latin typeface="Cambria Math"/>
                <a:ea typeface="Cambria Math"/>
              </a:rPr>
              <a:t>D</a:t>
            </a:r>
            <a:r>
              <a:rPr lang="ru-RU" sz="2800" dirty="0" smtClean="0">
                <a:latin typeface="Cambria Math"/>
                <a:ea typeface="Cambria Math"/>
              </a:rPr>
              <a:t>- прямоугольный, равнобедренный и </a:t>
            </a:r>
          </a:p>
          <a:p>
            <a:r>
              <a:rPr lang="ru-RU" sz="2800" dirty="0" smtClean="0">
                <a:latin typeface="Cambria Math"/>
                <a:ea typeface="Cambria Math"/>
              </a:rPr>
              <a:t>угол А равен углу </a:t>
            </a:r>
            <a:r>
              <a:rPr lang="en-US" sz="2800" dirty="0" smtClean="0">
                <a:latin typeface="Cambria Math"/>
                <a:ea typeface="Cambria Math"/>
              </a:rPr>
              <a:t>D</a:t>
            </a:r>
            <a:r>
              <a:rPr lang="ru-RU" sz="2800" dirty="0" smtClean="0">
                <a:latin typeface="Cambria Math"/>
                <a:ea typeface="Cambria Math"/>
              </a:rPr>
              <a:t> по </a:t>
            </a:r>
            <a:r>
              <a:rPr lang="en-US" sz="2800" dirty="0" smtClean="0">
                <a:latin typeface="Cambria Math"/>
                <a:ea typeface="Cambria Math"/>
              </a:rPr>
              <a:t>45°</a:t>
            </a:r>
            <a:r>
              <a:rPr lang="ru-RU" sz="2800" dirty="0" smtClean="0">
                <a:latin typeface="Cambria Math"/>
                <a:ea typeface="Cambria Math"/>
              </a:rPr>
              <a:t>.</a:t>
            </a:r>
            <a:endParaRPr lang="en-US" sz="2800" dirty="0" smtClean="0">
              <a:latin typeface="Cambria Math"/>
              <a:ea typeface="Cambria Math"/>
            </a:endParaRPr>
          </a:p>
          <a:p>
            <a:endParaRPr lang="en-US" sz="2800" dirty="0" smtClean="0">
              <a:latin typeface="Cambria Math"/>
              <a:ea typeface="Cambria Math"/>
            </a:endParaRPr>
          </a:p>
          <a:p>
            <a:endParaRPr lang="ru-RU" sz="2800" dirty="0" smtClean="0">
              <a:latin typeface="Cambria Math"/>
              <a:ea typeface="Cambria Math"/>
            </a:endParaRP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ru-RU" sz="28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055914" y="2013857"/>
            <a:ext cx="2993572" cy="326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2808515" y="3276599"/>
            <a:ext cx="2525485" cy="4354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645229" y="2035629"/>
            <a:ext cx="1415142" cy="12192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404257" y="2057400"/>
            <a:ext cx="2699657" cy="223157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2090058" y="2068285"/>
            <a:ext cx="576943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3499758" y="3292929"/>
            <a:ext cx="598714" cy="500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820886" y="2035629"/>
            <a:ext cx="206828" cy="1524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0800" y="2275114"/>
            <a:ext cx="1704975" cy="476250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4125686" y="1676400"/>
            <a:ext cx="3918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201856" y="1655019"/>
            <a:ext cx="393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А</a:t>
            </a:r>
            <a:endParaRPr lang="ru-RU" sz="28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523036" y="1622363"/>
            <a:ext cx="380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В</a:t>
            </a:r>
            <a:endParaRPr lang="ru-RU" sz="28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145808" y="3026620"/>
            <a:ext cx="375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718760" y="2667391"/>
            <a:ext cx="4090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Н</a:t>
            </a:r>
            <a:endParaRPr lang="ru-RU" sz="28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147076" y="4147848"/>
            <a:ext cx="405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D</a:t>
            </a:r>
            <a:endParaRPr lang="ru-RU" sz="2800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54828" y="3788228"/>
            <a:ext cx="390525" cy="47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8447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94845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Задача №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2812" y="4912352"/>
            <a:ext cx="360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b="1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4572000" y="674914"/>
            <a:ext cx="739139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Cambria Math"/>
                <a:ea typeface="Cambria Math"/>
              </a:rPr>
              <a:t>2) △АНВ прямоугольный  ,равнобедренный </a:t>
            </a:r>
          </a:p>
          <a:p>
            <a:r>
              <a:rPr lang="ru-RU" sz="2800" dirty="0" smtClean="0">
                <a:latin typeface="Cambria Math"/>
                <a:ea typeface="Cambria Math"/>
              </a:rPr>
              <a:t>ВН=АН=2 , по т. Пифагора: </a:t>
            </a:r>
          </a:p>
          <a:p>
            <a:r>
              <a:rPr lang="ru-RU" sz="2800" dirty="0" smtClean="0"/>
              <a:t>АВ=С</a:t>
            </a:r>
            <a:r>
              <a:rPr lang="en-US" sz="2800" dirty="0" smtClean="0"/>
              <a:t>D</a:t>
            </a:r>
            <a:r>
              <a:rPr lang="ru-RU" sz="2800" dirty="0" smtClean="0"/>
              <a:t>=2√2</a:t>
            </a:r>
          </a:p>
          <a:p>
            <a:endParaRPr lang="ru-RU" sz="2800" dirty="0" smtClean="0"/>
          </a:p>
          <a:p>
            <a:r>
              <a:rPr lang="ru-RU" sz="2800" dirty="0" smtClean="0"/>
              <a:t>3) </a:t>
            </a:r>
            <a:endParaRPr lang="en-US" sz="2800" dirty="0" smtClean="0"/>
          </a:p>
          <a:p>
            <a:endParaRPr lang="en-US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      2</a:t>
            </a:r>
            <a:r>
              <a:rPr lang="en-US" sz="2800" dirty="0" smtClean="0"/>
              <a:t>x=8</a:t>
            </a:r>
            <a:r>
              <a:rPr lang="ru-RU" sz="2800" dirty="0" smtClean="0"/>
              <a:t>, х=4.</a:t>
            </a:r>
          </a:p>
          <a:p>
            <a:r>
              <a:rPr lang="ru-RU" sz="2800" dirty="0" smtClean="0"/>
              <a:t>Т.о. ВС=4, А</a:t>
            </a:r>
            <a:r>
              <a:rPr lang="en-US" sz="2800" dirty="0" smtClean="0"/>
              <a:t>D</a:t>
            </a:r>
            <a:r>
              <a:rPr lang="ru-RU" sz="2800" dirty="0" smtClean="0"/>
              <a:t>= 8.</a:t>
            </a:r>
          </a:p>
          <a:p>
            <a:r>
              <a:rPr lang="ru-RU" sz="2800" dirty="0" smtClean="0"/>
              <a:t>Ответ: 2√2, 2√2, 4;8.</a:t>
            </a:r>
            <a:endParaRPr lang="ru-RU" sz="28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055914" y="2013857"/>
            <a:ext cx="2993572" cy="326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2808515" y="3276599"/>
            <a:ext cx="2525485" cy="4354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645229" y="2035629"/>
            <a:ext cx="1415142" cy="12192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404257" y="2057400"/>
            <a:ext cx="2699657" cy="223157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2090058" y="2068285"/>
            <a:ext cx="576943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3499758" y="3292929"/>
            <a:ext cx="598714" cy="500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820886" y="2035629"/>
            <a:ext cx="206828" cy="1524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4125686" y="1676400"/>
            <a:ext cx="3918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201856" y="1655019"/>
            <a:ext cx="393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А</a:t>
            </a:r>
            <a:endParaRPr lang="ru-RU" sz="28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523036" y="1622363"/>
            <a:ext cx="380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В</a:t>
            </a:r>
            <a:endParaRPr lang="ru-RU" sz="28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145808" y="3026620"/>
            <a:ext cx="375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718760" y="2667391"/>
            <a:ext cx="4090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Н</a:t>
            </a:r>
            <a:endParaRPr lang="ru-RU" sz="28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147076" y="4147848"/>
            <a:ext cx="405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D</a:t>
            </a:r>
            <a:endParaRPr lang="ru-RU" sz="2800" dirty="0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54828" y="3788228"/>
            <a:ext cx="390525" cy="476250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22228" y="1153886"/>
            <a:ext cx="2838450" cy="485775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36029" y="2177143"/>
            <a:ext cx="2667000" cy="857250"/>
          </a:xfrm>
          <a:prstGeom prst="rect">
            <a:avLst/>
          </a:prstGeom>
          <a:noFill/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943" y="3048000"/>
            <a:ext cx="2638425" cy="857250"/>
          </a:xfrm>
          <a:prstGeom prst="rect">
            <a:avLst/>
          </a:prstGeom>
          <a:noFill/>
        </p:spPr>
      </p:pic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0" y="131445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447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370</Words>
  <Application>Microsoft Office PowerPoint</Application>
  <PresentationFormat>Произвольный</PresentationFormat>
  <Paragraphs>117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Формула</vt:lpstr>
      <vt:lpstr>Метод площадей при решении геометрических задач при подготовке  к ОГЭ .</vt:lpstr>
      <vt:lpstr>Метод площадей. Теория.</vt:lpstr>
      <vt:lpstr>Метод площадей. Теория.</vt:lpstr>
      <vt:lpstr>Задача № 1:  В треугольнике АВС, площадь которого равна 10, биссектриса СЕ и медиана ВD пересекаются в точке F. Найдите площадь четырёхугольника АDFЕ, если ВС = 5, АС = 4.   </vt:lpstr>
      <vt:lpstr>Решение:</vt:lpstr>
      <vt:lpstr>Задача № 2: В треугольнике АВС на сторонах АВ и ВС взяты точки К и Р так, что АК:ВК=1:2, СР:ВР=2:1. Прямые АР и СК пересекаются в точке Е. Найдите площадь треугольнике АВС, если известно, что площадь треугольника ВЕС равна 4. </vt:lpstr>
      <vt:lpstr>Задача №3: Прямые, содержащие боковые стороны равнобедренной трапеции, пересекаются под прямым углом. Найдите стороны трапеции, если её площадь равна 12, а высота равна 2.</vt:lpstr>
      <vt:lpstr>Задача №3: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Un1t</dc:creator>
  <cp:lastModifiedBy>Liza</cp:lastModifiedBy>
  <cp:revision>71</cp:revision>
  <dcterms:created xsi:type="dcterms:W3CDTF">2015-12-16T06:24:43Z</dcterms:created>
  <dcterms:modified xsi:type="dcterms:W3CDTF">2020-06-19T12:09:45Z</dcterms:modified>
</cp:coreProperties>
</file>