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5"/>
  </p:notesMasterIdLst>
  <p:sldIdLst>
    <p:sldId id="256" r:id="rId2"/>
    <p:sldId id="259" r:id="rId3"/>
    <p:sldId id="260" r:id="rId4"/>
    <p:sldId id="261" r:id="rId5"/>
    <p:sldId id="262" r:id="rId6"/>
    <p:sldId id="263" r:id="rId7"/>
    <p:sldId id="258" r:id="rId8"/>
    <p:sldId id="257" r:id="rId9"/>
    <p:sldId id="264" r:id="rId10"/>
    <p:sldId id="265" r:id="rId11"/>
    <p:sldId id="266" r:id="rId12"/>
    <p:sldId id="267" r:id="rId13"/>
    <p:sldId id="268" r:id="rId14"/>
    <p:sldId id="278" r:id="rId15"/>
    <p:sldId id="269" r:id="rId16"/>
    <p:sldId id="277" r:id="rId17"/>
    <p:sldId id="270" r:id="rId18"/>
    <p:sldId id="271" r:id="rId19"/>
    <p:sldId id="272" r:id="rId20"/>
    <p:sldId id="273" r:id="rId21"/>
    <p:sldId id="274" r:id="rId22"/>
    <p:sldId id="284" r:id="rId23"/>
    <p:sldId id="275" r:id="rId24"/>
    <p:sldId id="276" r:id="rId25"/>
    <p:sldId id="279" r:id="rId26"/>
    <p:sldId id="280" r:id="rId27"/>
    <p:sldId id="281" r:id="rId28"/>
    <p:sldId id="283" r:id="rId29"/>
    <p:sldId id="288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1" r:id="rId38"/>
    <p:sldId id="300" r:id="rId39"/>
    <p:sldId id="302" r:id="rId40"/>
    <p:sldId id="318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20" r:id="rId50"/>
    <p:sldId id="311" r:id="rId51"/>
    <p:sldId id="319" r:id="rId52"/>
    <p:sldId id="312" r:id="rId53"/>
    <p:sldId id="313" r:id="rId54"/>
    <p:sldId id="325" r:id="rId55"/>
    <p:sldId id="314" r:id="rId56"/>
    <p:sldId id="315" r:id="rId57"/>
    <p:sldId id="316" r:id="rId58"/>
    <p:sldId id="317" r:id="rId59"/>
    <p:sldId id="335" r:id="rId60"/>
    <p:sldId id="329" r:id="rId61"/>
    <p:sldId id="330" r:id="rId62"/>
    <p:sldId id="334" r:id="rId63"/>
    <p:sldId id="336" r:id="rId64"/>
    <p:sldId id="332" r:id="rId65"/>
    <p:sldId id="333" r:id="rId66"/>
    <p:sldId id="331" r:id="rId67"/>
    <p:sldId id="321" r:id="rId68"/>
    <p:sldId id="338" r:id="rId69"/>
    <p:sldId id="322" r:id="rId70"/>
    <p:sldId id="339" r:id="rId71"/>
    <p:sldId id="323" r:id="rId72"/>
    <p:sldId id="324" r:id="rId73"/>
    <p:sldId id="340" r:id="rId74"/>
    <p:sldId id="341" r:id="rId75"/>
    <p:sldId id="342" r:id="rId76"/>
    <p:sldId id="343" r:id="rId77"/>
    <p:sldId id="344" r:id="rId78"/>
    <p:sldId id="345" r:id="rId79"/>
    <p:sldId id="348" r:id="rId80"/>
    <p:sldId id="349" r:id="rId81"/>
    <p:sldId id="350" r:id="rId82"/>
    <p:sldId id="351" r:id="rId83"/>
    <p:sldId id="352" r:id="rId8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0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6B53-539C-44CA-A75C-8C5C6C42517E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91BD5-3B78-4F5E-AD88-6D1D199C7D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gif"/><Relationship Id="rId7" Type="http://schemas.openxmlformats.org/officeDocument/2006/relationships/image" Target="../media/image73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gif"/><Relationship Id="rId5" Type="http://schemas.openxmlformats.org/officeDocument/2006/relationships/image" Target="../media/image71.png"/><Relationship Id="rId4" Type="http://schemas.openxmlformats.org/officeDocument/2006/relationships/slide" Target="slide3.xml"/><Relationship Id="rId9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gif"/><Relationship Id="rId7" Type="http://schemas.openxmlformats.org/officeDocument/2006/relationships/image" Target="../media/image73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gif"/><Relationship Id="rId5" Type="http://schemas.openxmlformats.org/officeDocument/2006/relationships/image" Target="../media/image71.png"/><Relationship Id="rId4" Type="http://schemas.openxmlformats.org/officeDocument/2006/relationships/slide" Target="slide3.xml"/><Relationship Id="rId9" Type="http://schemas.openxmlformats.org/officeDocument/2006/relationships/image" Target="../media/image7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gif"/><Relationship Id="rId7" Type="http://schemas.openxmlformats.org/officeDocument/2006/relationships/image" Target="../media/image73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gif"/><Relationship Id="rId5" Type="http://schemas.openxmlformats.org/officeDocument/2006/relationships/image" Target="../media/image71.png"/><Relationship Id="rId4" Type="http://schemas.openxmlformats.org/officeDocument/2006/relationships/slide" Target="slide3.xml"/><Relationship Id="rId9" Type="http://schemas.openxmlformats.org/officeDocument/2006/relationships/image" Target="../media/image7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gif"/><Relationship Id="rId7" Type="http://schemas.openxmlformats.org/officeDocument/2006/relationships/image" Target="../media/image73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gif"/><Relationship Id="rId5" Type="http://schemas.openxmlformats.org/officeDocument/2006/relationships/image" Target="../media/image71.png"/><Relationship Id="rId4" Type="http://schemas.openxmlformats.org/officeDocument/2006/relationships/slide" Target="slide3.xml"/><Relationship Id="rId9" Type="http://schemas.openxmlformats.org/officeDocument/2006/relationships/image" Target="../media/image7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908720"/>
            <a:ext cx="504056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Сказки  зарубежных  писателей</a:t>
            </a:r>
            <a:endParaRPr kumimoji="0" lang="ru-RU" sz="66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05064"/>
            <a:ext cx="3763962" cy="172878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зарубежные!!!\золушка\0_5ad45_99482598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924944"/>
            <a:ext cx="4320480" cy="3672408"/>
          </a:xfrm>
          <a:prstGeom prst="rect">
            <a:avLst/>
          </a:prstGeom>
          <a:noFill/>
        </p:spPr>
      </p:pic>
      <p:pic>
        <p:nvPicPr>
          <p:cNvPr id="1028" name="Picture 4" descr="C:\Users\User\Desktop\зарубежные!!!\карлсон\49574092_09091416442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068959"/>
            <a:ext cx="3888432" cy="3600401"/>
          </a:xfrm>
          <a:prstGeom prst="rect">
            <a:avLst/>
          </a:prstGeom>
          <a:noFill/>
        </p:spPr>
      </p:pic>
      <p:pic>
        <p:nvPicPr>
          <p:cNvPr id="1030" name="Picture 6" descr="C:\Users\User\Desktop\зарубежные!!!\2dead48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0"/>
            <a:ext cx="2376264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476672"/>
            <a:ext cx="55446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tx2"/>
                </a:solidFill>
              </a:rPr>
              <a:t>Сказки  Г.Х.Андерсена</a:t>
            </a:r>
            <a:endParaRPr lang="ru-RU" sz="6000" b="1" dirty="0">
              <a:solidFill>
                <a:schemeClr val="tx2"/>
              </a:solidFill>
            </a:endParaRPr>
          </a:p>
        </p:txBody>
      </p:sp>
      <p:pic>
        <p:nvPicPr>
          <p:cNvPr id="11267" name="Picture 3" descr="C:\Users\User\Desktop\зарубежные!!!\андерсен\stoikii-olovyannyi-soldatik-600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563813"/>
            <a:ext cx="5976664" cy="3810000"/>
          </a:xfrm>
          <a:prstGeom prst="rect">
            <a:avLst/>
          </a:prstGeom>
          <a:noFill/>
        </p:spPr>
      </p:pic>
      <p:pic>
        <p:nvPicPr>
          <p:cNvPr id="11268" name="Picture 4" descr="C:\Users\User\Desktop\зарубежные!!!\cfbc80d222d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48880"/>
            <a:ext cx="4176464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зарубежные!!!\андерсен\img1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8280920" cy="6271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зарубежные!!!\андерсен\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90488"/>
            <a:ext cx="8352929" cy="6362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зарубежные!!!\андерсен\008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69051" cy="6218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484784"/>
            <a:ext cx="72008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Назовите,  какие  сказки  Андерсена  вы  знаете?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050" name="Picture 2" descr="C:\Users\User\Desktop\зарубежные!!!\андерсен\screen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404664"/>
            <a:ext cx="8208913" cy="6237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зарубежные!!!\андерсен\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1138"/>
            <a:ext cx="8424936" cy="63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352927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«Бюро  находок»</a:t>
            </a:r>
          </a:p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Каким  героям  принадлежат  эти  предметы?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 descr="C:\Users\User\Desktop\зарубежные!!!\ribka_import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573016"/>
            <a:ext cx="3744416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зарубежные!!!\андерсен\17b5d6269cfd5faffbea577fe744c18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640960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зарубежные!!!\андерсен\10214033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0647"/>
            <a:ext cx="6336704" cy="6336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зарубежные!!!\андерсен\DHa2VmoXkAAyjJ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42875"/>
            <a:ext cx="8352929" cy="6454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</a:rPr>
              <a:t>Загадки  о  сказочных  героях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C:\Users\User\Desktop\зарубежные!!!\166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8650" y="2996952"/>
            <a:ext cx="4309814" cy="3528393"/>
          </a:xfrm>
          <a:prstGeom prst="rect">
            <a:avLst/>
          </a:prstGeom>
          <a:noFill/>
        </p:spPr>
      </p:pic>
      <p:pic>
        <p:nvPicPr>
          <p:cNvPr id="2051" name="Picture 3" descr="C:\Users\User\Desktop\зарубежные!!!\cbda0e893a1da9e3a62ab7690b127531--adventures-in-wonderland-alice-in-wonderla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4320480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зарубежные!!!\андерсен\kisspng-umbrella-drawing-cartoon-colorful-cartoon-umbrella-5a8feb521b59d7.50177862151938133011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32656"/>
            <a:ext cx="6480720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зарубежные!!!\андерсен\kostyum_blagorodnogo_korolya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32656"/>
            <a:ext cx="5112568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зарубежные!!!\андерсен\Из серии Соловей и роза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38" y="404664"/>
            <a:ext cx="8245226" cy="6070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зарубежные!!!\андерсен\626eb983f05b41d8c22a3f2056e2dd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2656"/>
            <a:ext cx="6912767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esktop\зарубежные!!!\андерсен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1" y="476672"/>
            <a:ext cx="7923733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зарубежные!!!\андерсен\крапива-3085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0648"/>
            <a:ext cx="6336704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зарубежные!!!\андерсен\paper-boat-on-water_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136904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зарубежные!!!\андерсен\otheritems-05-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404664"/>
            <a:ext cx="7560840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зарубежные!!!\андерсен\0d190866e875e6d4b674b951bf6b4c82--sugar-flowers-handmade-flow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2938" y="332656"/>
            <a:ext cx="6259462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021" y="404664"/>
            <a:ext cx="557396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«Цитаты»</a:t>
            </a:r>
            <a:endParaRPr lang="ru-RU" sz="8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38" name="Picture 2" descr="C:\Users\User\Desktop\зарубежные!!!\снежная королева\d6afaeb69b12780b3c24378c4ba32e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700807"/>
            <a:ext cx="4320480" cy="4752529"/>
          </a:xfrm>
          <a:prstGeom prst="rect">
            <a:avLst/>
          </a:prstGeom>
          <a:noFill/>
        </p:spPr>
      </p:pic>
      <p:pic>
        <p:nvPicPr>
          <p:cNvPr id="14339" name="Picture 3" descr="C:\Users\User\Desktop\зарубежные!!!\русалочка\67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88840"/>
            <a:ext cx="4168527" cy="4608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3682752" cy="5577483"/>
          </a:xfrm>
        </p:spPr>
        <p:txBody>
          <a:bodyPr>
            <a:normAutofit fontScale="62500" lnSpcReduction="20000"/>
          </a:bodyPr>
          <a:lstStyle/>
          <a:p>
            <a:r>
              <a:rPr lang="ru-RU" sz="5100" dirty="0" smtClean="0"/>
              <a:t>Налетела  злая  вьюга,</a:t>
            </a:r>
          </a:p>
          <a:p>
            <a:r>
              <a:rPr lang="ru-RU" sz="5100" dirty="0" smtClean="0"/>
              <a:t>Герда  потеряла  друга:</a:t>
            </a:r>
          </a:p>
          <a:p>
            <a:r>
              <a:rPr lang="ru-RU" sz="5100" dirty="0" smtClean="0"/>
              <a:t>В  царство  льда  умчался  Кай.</a:t>
            </a:r>
          </a:p>
          <a:p>
            <a:r>
              <a:rPr lang="ru-RU" sz="5100" dirty="0" smtClean="0"/>
              <a:t>Герда,  Герда,  выручай!</a:t>
            </a:r>
          </a:p>
          <a:p>
            <a:r>
              <a:rPr lang="ru-RU" sz="5100" dirty="0" smtClean="0"/>
              <a:t>Вьюга  кружит  вправо,  влево</a:t>
            </a:r>
          </a:p>
          <a:p>
            <a:r>
              <a:rPr lang="ru-RU" sz="5100" dirty="0" smtClean="0"/>
              <a:t>В  сказке….. </a:t>
            </a:r>
          </a:p>
          <a:p>
            <a:endParaRPr lang="ru-RU" dirty="0" smtClean="0"/>
          </a:p>
          <a:p>
            <a:pPr>
              <a:buNone/>
            </a:pPr>
            <a:r>
              <a:rPr lang="ru-RU" sz="4100" dirty="0" smtClean="0"/>
              <a:t>                   </a:t>
            </a:r>
            <a:endParaRPr lang="ru-RU" sz="41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User\Desktop\зарубежные!!!\снежная королева\07e02fa8469d94fb414a664547a984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32656"/>
            <a:ext cx="4896544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80728"/>
            <a:ext cx="81702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«Блестящая  лакированная  скорлупка  грецкого  ореха  была  её 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колыбелью,  голубые  фиалки – матрацем,  а  лепесток  розы – одеяльцем;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 эту  колыбельку  её  укладывали  на  ночь…»  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User\Desktop\зарубежные!!!\андерсен\Дюймовочка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462" y="332656"/>
            <a:ext cx="8150993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48680"/>
            <a:ext cx="74168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«Одет  он  был прелестно – в  шёлковый  кафтан,  только  нельзя  сказать,  какого  </a:t>
            </a: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цвета  этот  кафтан:  он  отливал  то  синим,  то  зелёным,  то  красным,  смотря  </a:t>
            </a:r>
          </a:p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куда  он  повернётся». 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User\Desktop\зарубежные!!!\андерсен\img16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688" y="193675"/>
            <a:ext cx="8598792" cy="6331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0688"/>
            <a:ext cx="69847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«Женщина,  закутанная  в  тончайший  белый  тюль,  который,  казалось,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был  соткан  из  миллионов  снежных  звёздочек.  Женщина  эта,  необычайно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прекрасная,  была  вся  изо  льда,  из  ослепительного,  сверкающего  льда!»</a:t>
            </a:r>
          </a:p>
        </p:txBody>
      </p:sp>
      <p:pic>
        <p:nvPicPr>
          <p:cNvPr id="5122" name="Picture 2" descr="C:\Users\User\Desktop\зарубежные!!!\андерсен\6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64704"/>
            <a:ext cx="756084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«Они  заявили,  что  могут  выткать  замечательную  ткань,  лучше  которой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 помыслить  нельзя.  И  расцветкой  она  необыкновенно  хороша,  и  узором,  да  и  к  тому  же  платье,  сшитое  из  этой  ткани,  обладает  чудесным  свойством  становиться  невидимым  для  всякого  человека…»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User\Desktop\зарубежные!!!\андерсен\i_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0649"/>
            <a:ext cx="6336704" cy="6313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404664"/>
            <a:ext cx="640871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День –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деньской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играли  принцессы  в  огромных  дворцовых  залах,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где  по  стенам  росли  живые  цветы.  В  открытые  янтарные  окна  вплывали  рыбки,  как  у  нас,  бывает,  влетают  ласточки;  рыбки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подплывали  к  маленьким  принцессам,  ели  из  рук  и позволяли  себя  гладить….»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User\Desktop\зарубежные!!!\андерсен\d50d450002a5d973be80460cbe7af1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488" y="332656"/>
            <a:ext cx="8572500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64704"/>
            <a:ext cx="705678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«Далеко – 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далеко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 в  той  стране,  куда  улетают  от  нас  на  зиму  ласточки,   жил  король.  У  него  было  одиннадцать  сыновей  и  одна   дочка,  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Элиза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Одиннадцать  братьев – принцев  уже  ходили  в  школу,  писали  на  золотых   досках  и  отлично  умели  читать,  хоть  по  книжке,  хоть  наизусть….»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зарубежные!!!\андерсен\5d0afef25344caee9bcce4ce53c85cf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696744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052736"/>
            <a:ext cx="734481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«Но  милее  всего  была  барышня,  стоявшая  на  самом  пороге  дворца.  Она  была  вырезана  из  бумаги  и  одета  в  юбочку  из  тончайшего  батиста…»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22530" name="Picture 2" descr="C:\Users\User\Desktop\зарубежные!!!\андерсен\44187_comm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2263" y="332655"/>
            <a:ext cx="5886450" cy="6264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54726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Жил – был  принц,  и  хотелось  ему  взять  за  себя  тоже  принцессу,  только  настоящую.  Вот  он  и  объездил  весь  свет,  а  такой  что-то   не   находилось…»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User\Desktop\зарубежные!!!\андерсен\5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7788" y="260649"/>
            <a:ext cx="6305550" cy="6192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836712"/>
            <a:ext cx="69847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«В  самой  чашечке  цветка  оказался  маленький  человечек,  такой  светлый  и  прозрачный,  словно  он  был  из  хрусталя  или  утренней  росы…»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User\Desktop\зарубежные!!!\андерсен\depositphotos_61519147-stock-photo-cartoon-fairy-tale-sce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776864" cy="5798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9" y="692696"/>
            <a:ext cx="62646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«Шёл  солдат  по  дороге:  раз-два!  раз-два!  Ранец  за  спиной,  сабля  на  боку;  он  шёл  домой  с  войны.  На  дороге  ему  встретилась  старая  ведьма – безобразная,  противная…»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зарубежные!!!\андерсен\45834.9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5760640" cy="6120680"/>
          </a:xfrm>
          <a:prstGeom prst="rect">
            <a:avLst/>
          </a:prstGeom>
          <a:noFill/>
        </p:spPr>
      </p:pic>
      <p:pic>
        <p:nvPicPr>
          <p:cNvPr id="1027" name="Picture 3" descr="C:\Users\User\Desktop\зарубежные!!!\андерсен\45837.9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6552728" cy="6408711"/>
          </a:xfrm>
          <a:prstGeom prst="rect">
            <a:avLst/>
          </a:prstGeom>
          <a:noFill/>
        </p:spPr>
      </p:pic>
      <p:pic>
        <p:nvPicPr>
          <p:cNvPr id="1028" name="Picture 4" descr="C:\Users\User\Desktop\зарубежные!!!\андерсен\ea49cd412ef930772b3a7abe83089b4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32656"/>
            <a:ext cx="6984776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3682752" cy="557748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Понедельник  и  Среда,  </a:t>
            </a:r>
          </a:p>
          <a:p>
            <a:r>
              <a:rPr lang="ru-RU" dirty="0" smtClean="0"/>
              <a:t>Вторник  и  Суббота…</a:t>
            </a:r>
          </a:p>
          <a:p>
            <a:r>
              <a:rPr lang="ru-RU" dirty="0" smtClean="0"/>
              <a:t>Гномов  этих  имена,</a:t>
            </a:r>
          </a:p>
          <a:p>
            <a:r>
              <a:rPr lang="ru-RU" dirty="0" smtClean="0"/>
              <a:t>Верю,  помнит  кто – то.</a:t>
            </a:r>
          </a:p>
          <a:p>
            <a:r>
              <a:rPr lang="ru-RU" dirty="0" smtClean="0"/>
              <a:t>С  этой  сказкою,  друзья,</a:t>
            </a:r>
          </a:p>
          <a:p>
            <a:r>
              <a:rPr lang="ru-RU" dirty="0" smtClean="0"/>
              <a:t>Вы  давно  знакомы.</a:t>
            </a:r>
          </a:p>
          <a:p>
            <a:r>
              <a:rPr lang="ru-RU" dirty="0" smtClean="0"/>
              <a:t>Называется  она…</a:t>
            </a:r>
            <a:endParaRPr lang="ru-RU" dirty="0"/>
          </a:p>
        </p:txBody>
      </p:sp>
      <p:pic>
        <p:nvPicPr>
          <p:cNvPr id="4098" name="Picture 2" descr="C:\Users\User\Desktop\зарубежные!!!\snow-white-seven-dwarf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548680"/>
            <a:ext cx="4608512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76672"/>
            <a:ext cx="38164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«Не  беда  появиться  на  свет  в  утином  гнезде,  если  ты  вылупился  из</a:t>
            </a:r>
          </a:p>
          <a:p>
            <a:r>
              <a:rPr lang="ru-RU" sz="4000" b="1" dirty="0" smtClean="0">
                <a:solidFill>
                  <a:srgbClr val="7030A0"/>
                </a:solidFill>
              </a:rPr>
              <a:t>лебединого  яйца!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2051" name="Picture 3" descr="C:\Users\User\Desktop\зарубежные!!!\андерсен\b51ac326f503a7de75794dac3e410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8064896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6991" y="620688"/>
            <a:ext cx="689002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Сказочные вопросы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1" name="Picture 3" descr="C:\Users\User\Desktop\зарубежные!!!\андерсен\pages-I0EphRTW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2708921"/>
            <a:ext cx="8204968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зарубежные!!!\андерсен\img4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332657"/>
            <a:ext cx="8586539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зарубежные!!!\андерсен\img7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700" y="282575"/>
            <a:ext cx="8354764" cy="6314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зарубежные!!!\андерсен\img10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850" y="157163"/>
            <a:ext cx="8695630" cy="6512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зарубежные!!!\андерсен\img14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7"/>
            <a:ext cx="8352928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зарубежные!!!\андерсен\img9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5"/>
            <a:ext cx="8280920" cy="6048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зарубежные!!!\андерсен\img7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332656"/>
            <a:ext cx="8208912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зарубежные!!!\андерсен\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14531" cy="6323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зарубежные!!!\андерсен\img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260649"/>
            <a:ext cx="8496945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4186808" cy="564949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Он  всегда  живёт  всех  выше:</a:t>
            </a:r>
          </a:p>
          <a:p>
            <a:r>
              <a:rPr lang="ru-RU" dirty="0" smtClean="0"/>
              <a:t>У  него  есть  дом  на  крыше.</a:t>
            </a:r>
          </a:p>
          <a:p>
            <a:r>
              <a:rPr lang="ru-RU" dirty="0" smtClean="0"/>
              <a:t>Если  ляжешь  быстро  спать,</a:t>
            </a:r>
          </a:p>
          <a:p>
            <a:r>
              <a:rPr lang="ru-RU" dirty="0" smtClean="0"/>
              <a:t>Ты  с  ним  можешь  поболтать.</a:t>
            </a:r>
          </a:p>
          <a:p>
            <a:r>
              <a:rPr lang="ru-RU" dirty="0" smtClean="0"/>
              <a:t>Прилетит  к  тебе  в  твой  сон</a:t>
            </a:r>
          </a:p>
          <a:p>
            <a:r>
              <a:rPr lang="ru-RU" dirty="0" smtClean="0"/>
              <a:t>Живой  весёлый…</a:t>
            </a:r>
            <a:endParaRPr lang="ru-RU" dirty="0"/>
          </a:p>
        </p:txBody>
      </p:sp>
      <p:pic>
        <p:nvPicPr>
          <p:cNvPr id="5122" name="Picture 2" descr="C:\Users\User\Desktop\зарубежные!!!\карлсон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620688"/>
            <a:ext cx="4248472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Desktop\зарубежные!!!\андерсен\img14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404663"/>
            <a:ext cx="8208913" cy="6120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зарубежные!!!\img3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0650"/>
            <a:ext cx="8568952" cy="6476702"/>
          </a:xfrm>
          <a:prstGeom prst="rect">
            <a:avLst/>
          </a:prstGeom>
          <a:noFill/>
        </p:spPr>
      </p:pic>
      <p:pic>
        <p:nvPicPr>
          <p:cNvPr id="1026" name="Picture 2" descr="C:\Users\User\Desktop\ef3c191602e3f29d3c2b34b4bf872cd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484784"/>
            <a:ext cx="3744416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зарубежные!!!\андерсен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60648"/>
            <a:ext cx="8371656" cy="6341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F:\Детям о писателя (D)\Портреты писателей\20. Перо Шарль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404664"/>
            <a:ext cx="7920879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Много лет тому назад во Франции родился мальчик, будущий известный писатель-сказочник ̶ Шарль Перро. В детстве любил он слушать народные французские сказки, которые ему рассказывали взрослые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 семье  все  жили  дружно.</a:t>
            </a:r>
          </a:p>
          <a:p>
            <a:r>
              <a:rPr lang="ru-RU" b="1" dirty="0" smtClean="0"/>
              <a:t>            Родители мальчика  дали  сыну  самое хорошее образование.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Прошло время, Шарль вырос и стал важным королевским чиновником. А ещё Шарль Перро был учёным физиком и работал в Академии наук во Франции.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Однажды решил Шарль Перро напечатать сказку, которую ему рассказывали в детстве. Сказка понравилась не только детям, но и взрослым.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Шарль Перро через год выпускает целый сборник сказок, который называется «Сказки моей матушки гусыни». Шарль Перро знал много народных сказок, которые он переделывал по-своему, добавлял новых героев, и получилось очень интересно.</a:t>
            </a:r>
          </a:p>
          <a:p>
            <a:r>
              <a:rPr lang="ru-RU" b="1" dirty="0" smtClean="0"/>
              <a:t>            В его сказках  много такого, с чем можно столкнуться и в нашей жизни.</a:t>
            </a:r>
            <a:r>
              <a:rPr lang="ru-RU" dirty="0" smtClean="0"/>
              <a:t>     </a:t>
            </a:r>
            <a:r>
              <a:rPr lang="ru-RU" b="1" dirty="0" smtClean="0"/>
              <a:t> Например, знаменитые сказки про Красную Шапочку и Спящую красавицу. Это народные  сказки, которые  рассказывали во многих городах.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Какие  ещё  сказки  Шарля  Перро  вы  знаете?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User\Desktop\зарубежные!!!\золушка\skazki-sharlj-perro-zolushka-cover-4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260648"/>
            <a:ext cx="8424936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7" y="548680"/>
            <a:ext cx="381642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Угадайте  сообразительное  домашнее  животное,  которое  выводит  в  люди  своего  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хозяина – простака.  Какую   обувь  предпочитает  носить  этот 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зверь?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7170" name="Picture 2" descr="C:\Users\User\Desktop\зарубежные!!!\кот  в сапогах\0_5d7b0_50e4f71a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51125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345638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Какая  героиня  получила  имя  благодаря  своему  головному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убору?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8194" name="Picture 2" descr="C:\Users\User\Desktop\зарубежные!!!\красная  шапочка\main_692084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60648"/>
            <a:ext cx="4968552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5" y="476672"/>
            <a:ext cx="33123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Кто  убил  волка и  </a:t>
            </a:r>
            <a:r>
              <a:rPr lang="ru-RU" sz="4800" b="1" dirty="0" err="1" smtClean="0">
                <a:solidFill>
                  <a:srgbClr val="002060"/>
                </a:solidFill>
              </a:rPr>
              <a:t>освободилКрасную</a:t>
            </a:r>
            <a:r>
              <a:rPr lang="ru-RU" sz="4800" b="1" dirty="0" smtClean="0">
                <a:solidFill>
                  <a:srgbClr val="002060"/>
                </a:solidFill>
              </a:rPr>
              <a:t>  Шапочку  и  её  бабушку?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User\Desktop\зарубежные!!!\красная  шапочка\489354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7" y="188640"/>
            <a:ext cx="5256584" cy="6408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зарубежные!!!\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96944" cy="6408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амка 15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793"/>
            </a:avLst>
          </a:prstGeom>
          <a:solidFill>
            <a:srgbClr val="006C3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1476375" y="1773238"/>
            <a:ext cx="73580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>
                <a:latin typeface="Century Schoolbook" pitchFamily="18" charset="0"/>
              </a:rPr>
              <a:t>Какие подарки от маркиза Карабаса</a:t>
            </a:r>
            <a:r>
              <a:rPr lang="en-US" sz="3000">
                <a:latin typeface="Century Schoolbook" pitchFamily="18" charset="0"/>
              </a:rPr>
              <a:t> </a:t>
            </a:r>
            <a:r>
              <a:rPr lang="ru-RU" sz="3000">
                <a:latin typeface="Century Schoolbook" pitchFamily="18" charset="0"/>
              </a:rPr>
              <a:t>носил королю Кот в сапогах?</a:t>
            </a:r>
          </a:p>
        </p:txBody>
      </p:sp>
      <p:pic>
        <p:nvPicPr>
          <p:cNvPr id="19460" name="Picture 15" descr="C:\Users\Пользователь\Desktop\сказки\Шарль Перро\кот в сапогах\kart_75-17_260_ad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429000"/>
            <a:ext cx="3600450" cy="2482850"/>
          </a:xfrm>
          <a:prstGeom prst="rect">
            <a:avLst/>
          </a:prstGeom>
          <a:noFill/>
          <a:ln w="38100">
            <a:pattFill prst="sphere">
              <a:fgClr>
                <a:srgbClr val="D60093"/>
              </a:fgClr>
              <a:bgClr>
                <a:srgbClr val="FFFFFF"/>
              </a:bgClr>
            </a:pattFill>
            <a:miter lim="800000"/>
            <a:headEnd/>
            <a:tailEnd/>
          </a:ln>
        </p:spPr>
      </p:pic>
      <p:sp useBgFill="1">
        <p:nvSpPr>
          <p:cNvPr id="13" name="Прямоугольник 12"/>
          <p:cNvSpPr/>
          <p:nvPr/>
        </p:nvSpPr>
        <p:spPr>
          <a:xfrm>
            <a:off x="4427538" y="3141663"/>
            <a:ext cx="3960812" cy="29511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462" name="Picture 5" descr="luna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28625"/>
            <a:ext cx="117792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468313" y="3429000"/>
            <a:ext cx="3675062" cy="719138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B7FFB7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005426"/>
                </a:solidFill>
                <a:latin typeface="Century Schoolbook" pitchFamily="18" charset="0"/>
              </a:rPr>
              <a:t>КУРОПАТОК </a:t>
            </a:r>
          </a:p>
          <a:p>
            <a:pPr algn="ctr">
              <a:defRPr/>
            </a:pPr>
            <a:r>
              <a:rPr lang="ru-RU" sz="2000" b="1">
                <a:solidFill>
                  <a:srgbClr val="005426"/>
                </a:solidFill>
                <a:latin typeface="Century Schoolbook" pitchFamily="18" charset="0"/>
              </a:rPr>
              <a:t>И КРОЛИКОВ</a:t>
            </a: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468313" y="4365625"/>
            <a:ext cx="3675062" cy="719138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B7FFB7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005426"/>
                </a:solidFill>
                <a:latin typeface="Century Schoolbook" pitchFamily="18" charset="0"/>
              </a:rPr>
              <a:t>ГОРНОСТАЕВ </a:t>
            </a:r>
          </a:p>
          <a:p>
            <a:pPr algn="ctr">
              <a:defRPr/>
            </a:pPr>
            <a:r>
              <a:rPr lang="ru-RU" sz="2000" b="1">
                <a:solidFill>
                  <a:srgbClr val="005426"/>
                </a:solidFill>
                <a:latin typeface="Century Schoolbook" pitchFamily="18" charset="0"/>
              </a:rPr>
              <a:t>И ПЕСЦОВ</a:t>
            </a:r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>
            <a:off x="468313" y="5300663"/>
            <a:ext cx="3675062" cy="719137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B7FFB7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005426"/>
                </a:solidFill>
                <a:latin typeface="Century Schoolbook" pitchFamily="18" charset="0"/>
              </a:rPr>
              <a:t>ЗАЙЦЕВ И ЛИСИЦ</a:t>
            </a:r>
          </a:p>
        </p:txBody>
      </p:sp>
      <p:pic>
        <p:nvPicPr>
          <p:cNvPr id="19466" name="Picture 17" descr="D:\Мои рисунки\строения\house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6438" y="6215063"/>
            <a:ext cx="6270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AutoShape 12"/>
          <p:cNvSpPr>
            <a:spLocks noChangeArrowheads="1"/>
          </p:cNvSpPr>
          <p:nvPr/>
        </p:nvSpPr>
        <p:spPr bwMode="auto">
          <a:xfrm>
            <a:off x="539750" y="1989138"/>
            <a:ext cx="792163" cy="720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FFFFB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200D2"/>
            </a:solidFill>
            <a:round/>
            <a:headEnd/>
            <a:tailEnd/>
          </a:ln>
          <a:effectLst>
            <a:outerShdw dist="99190" dir="778833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2286000" y="285750"/>
            <a:ext cx="6084888" cy="1214438"/>
            <a:chOff x="2285984" y="428604"/>
            <a:chExt cx="6084589" cy="1214446"/>
          </a:xfrm>
        </p:grpSpPr>
        <p:sp>
          <p:nvSpPr>
            <p:cNvPr id="19470" name="WordArt 16" descr="backgrounds_00043"/>
            <p:cNvSpPr>
              <a:spLocks noChangeArrowheads="1" noChangeShapeType="1" noTextEdit="1"/>
            </p:cNvSpPr>
            <p:nvPr/>
          </p:nvSpPr>
          <p:spPr bwMode="auto">
            <a:xfrm>
              <a:off x="2285984" y="428604"/>
              <a:ext cx="6084589" cy="1025510"/>
            </a:xfrm>
            <a:prstGeom prst="rect">
              <a:avLst/>
            </a:prstGeom>
          </p:spPr>
          <p:txBody>
            <a:bodyPr wrap="none" fromWordArt="1">
              <a:prstTxWarp prst="textWave2">
                <a:avLst>
                  <a:gd name="adj1" fmla="val 20000"/>
                  <a:gd name="adj2" fmla="val 0"/>
                </a:avLst>
              </a:prstTxWarp>
            </a:bodyPr>
            <a:lstStyle/>
            <a:p>
              <a:pPr algn="ctr"/>
              <a:r>
                <a:rPr lang="ru-RU" sz="3600" kern="10"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Century Schoolbook"/>
                </a:rPr>
                <a:t>Сказки Ш. Перро</a:t>
              </a:r>
            </a:p>
          </p:txBody>
        </p:sp>
        <p:grpSp>
          <p:nvGrpSpPr>
            <p:cNvPr id="3" name="Группа 37"/>
            <p:cNvGrpSpPr>
              <a:grpSpLocks/>
            </p:cNvGrpSpPr>
            <p:nvPr/>
          </p:nvGrpSpPr>
          <p:grpSpPr bwMode="auto">
            <a:xfrm>
              <a:off x="2357425" y="1071546"/>
              <a:ext cx="5929362" cy="571504"/>
              <a:chOff x="2143108" y="1000108"/>
              <a:chExt cx="6225282" cy="701391"/>
            </a:xfrm>
          </p:grpSpPr>
          <p:pic>
            <p:nvPicPr>
              <p:cNvPr id="19472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8072462" y="1214422"/>
                <a:ext cx="295928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73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143108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74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500298" y="135729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75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928926" y="142873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76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357554" y="142873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77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786182" y="135729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78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286248" y="1285860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79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786314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0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214942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1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715008" y="1142984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2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286512" y="107154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3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786578" y="100010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4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286644" y="100010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5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715272" y="107154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33" name="Рисунок 32" descr="ram_06_s6-gnomy8_adr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92725" y="3213100"/>
            <a:ext cx="21558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F3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0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6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3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3826768" cy="5793507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Фруктово</a:t>
            </a:r>
            <a:r>
              <a:rPr lang="ru-RU" dirty="0" smtClean="0"/>
              <a:t> – огородная  страна –</a:t>
            </a:r>
          </a:p>
          <a:p>
            <a:r>
              <a:rPr lang="ru-RU" dirty="0" smtClean="0"/>
              <a:t>В  одной  из  книжек-сказок  есть  она,</a:t>
            </a:r>
          </a:p>
          <a:p>
            <a:r>
              <a:rPr lang="ru-RU" dirty="0" smtClean="0"/>
              <a:t>А  в  ней  герой – мальчишка  озорной.</a:t>
            </a:r>
          </a:p>
          <a:p>
            <a:r>
              <a:rPr lang="ru-RU" dirty="0" smtClean="0"/>
              <a:t>Он  храбрый,  справедливый,  озорной.</a:t>
            </a:r>
            <a:endParaRPr lang="ru-RU" dirty="0"/>
          </a:p>
        </p:txBody>
      </p:sp>
      <p:pic>
        <p:nvPicPr>
          <p:cNvPr id="6146" name="Picture 2" descr="C:\Users\User\Desktop\зарубежные!!!\0_5d7b1_8f619de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04664"/>
            <a:ext cx="5112568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1643042" y="4857760"/>
            <a:ext cx="59293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Смышленость этого мальчишки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Спасла его и шесть братишек,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Хоть ростом мал он да удал,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Так кто из вас о нём читал?</a:t>
            </a:r>
            <a:r>
              <a:rPr lang="ru-RU" sz="2800" dirty="0">
                <a:solidFill>
                  <a:schemeClr val="accent2"/>
                </a:solidFill>
              </a:rPr>
              <a:t> </a:t>
            </a:r>
          </a:p>
        </p:txBody>
      </p:sp>
      <p:pic>
        <p:nvPicPr>
          <p:cNvPr id="5" name="Рисунок 4" descr="73313892_F_10_Tom_Thumb_CannibalHous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71604" y="357166"/>
            <a:ext cx="6215106" cy="45051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8860" y="1000108"/>
            <a:ext cx="3557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Мальчик с пальчик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3261486_200631_origina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8596" y="260649"/>
            <a:ext cx="5286412" cy="3549116"/>
          </a:xfrm>
          <a:prstGeom prst="rect">
            <a:avLst/>
          </a:prstGeom>
        </p:spPr>
      </p:pic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3143240" y="3714752"/>
            <a:ext cx="553879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Вы знаете девушку эту,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Она в старой </a:t>
            </a:r>
            <a:r>
              <a:rPr lang="ru-RU" sz="2800" b="1" dirty="0" smtClean="0">
                <a:solidFill>
                  <a:schemeClr val="accent2"/>
                </a:solidFill>
              </a:rPr>
              <a:t>сказке воспета</a:t>
            </a:r>
            <a:r>
              <a:rPr lang="ru-RU" sz="2800" b="1" dirty="0">
                <a:solidFill>
                  <a:schemeClr val="accent2"/>
                </a:solidFill>
              </a:rPr>
              <a:t>.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Работала, скромно жила,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Не видела ясного солнышка,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Вокруг – только грязь и зола.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А звали </a:t>
            </a:r>
            <a:r>
              <a:rPr lang="ru-RU" sz="2800" b="1" dirty="0" smtClean="0">
                <a:solidFill>
                  <a:schemeClr val="accent2"/>
                </a:solidFill>
              </a:rPr>
              <a:t>красавицу… 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00760" y="1000108"/>
            <a:ext cx="1822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Золушка </a:t>
            </a:r>
            <a:endParaRPr lang="ru-RU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амка 16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793"/>
            </a:avLst>
          </a:prstGeom>
          <a:solidFill>
            <a:srgbClr val="006C3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1357313" y="1785938"/>
            <a:ext cx="75612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>
                <a:latin typeface="Century Schoolbook" pitchFamily="18" charset="0"/>
              </a:rPr>
              <a:t>Во что превратилась карета Золушки </a:t>
            </a:r>
          </a:p>
          <a:p>
            <a:pPr algn="ctr"/>
            <a:r>
              <a:rPr lang="ru-RU" sz="3000">
                <a:latin typeface="Century Schoolbook" pitchFamily="18" charset="0"/>
              </a:rPr>
              <a:t>в двенадцать часов?</a:t>
            </a:r>
          </a:p>
        </p:txBody>
      </p:sp>
      <p:sp useBgFill="1">
        <p:nvSpPr>
          <p:cNvPr id="17412" name="Rectangle 16"/>
          <p:cNvSpPr>
            <a:spLocks noChangeArrowheads="1"/>
          </p:cNvSpPr>
          <p:nvPr/>
        </p:nvSpPr>
        <p:spPr bwMode="auto">
          <a:xfrm>
            <a:off x="7072313" y="5072063"/>
            <a:ext cx="1857375" cy="15001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3" name="Picture 16" descr="C:\Users\Пользователь\Desktop\сказки\Шарль Перро\Золушка\kart_71_s2-1_ad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429000"/>
            <a:ext cx="3600450" cy="2433638"/>
          </a:xfrm>
          <a:prstGeom prst="rect">
            <a:avLst/>
          </a:prstGeom>
          <a:noFill/>
          <a:ln w="38100">
            <a:pattFill prst="sphere">
              <a:fgClr>
                <a:srgbClr val="D60093"/>
              </a:fgClr>
              <a:bgClr>
                <a:srgbClr val="FFFFFF"/>
              </a:bgClr>
            </a:pattFill>
            <a:miter lim="800000"/>
            <a:headEnd/>
            <a:tailEnd/>
          </a:ln>
        </p:spPr>
      </p:pic>
      <p:sp useBgFill="1">
        <p:nvSpPr>
          <p:cNvPr id="14" name="Прямоугольник 13"/>
          <p:cNvSpPr/>
          <p:nvPr/>
        </p:nvSpPr>
        <p:spPr>
          <a:xfrm>
            <a:off x="3995738" y="3213100"/>
            <a:ext cx="3960812" cy="2808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15" name="Picture 5" descr="luna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28625"/>
            <a:ext cx="117792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468313" y="3429000"/>
            <a:ext cx="2879725" cy="719138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B7FFB7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5426"/>
                </a:solidFill>
                <a:latin typeface="Century Schoolbook" pitchFamily="18" charset="0"/>
              </a:rPr>
              <a:t>В ТЫКВУ</a:t>
            </a:r>
          </a:p>
        </p:txBody>
      </p:sp>
      <p:sp>
        <p:nvSpPr>
          <p:cNvPr id="21" name="AutoShape 11"/>
          <p:cNvSpPr>
            <a:spLocks noChangeArrowheads="1"/>
          </p:cNvSpPr>
          <p:nvPr/>
        </p:nvSpPr>
        <p:spPr bwMode="auto">
          <a:xfrm>
            <a:off x="468313" y="4365625"/>
            <a:ext cx="2879725" cy="719138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B7FFB7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5426"/>
                </a:solidFill>
                <a:latin typeface="Century Schoolbook" pitchFamily="18" charset="0"/>
              </a:rPr>
              <a:t>В ДЫНЮ</a:t>
            </a: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468313" y="5300663"/>
            <a:ext cx="2879725" cy="719137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B7FFB7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5426"/>
                </a:solidFill>
                <a:latin typeface="Century Schoolbook" pitchFamily="18" charset="0"/>
              </a:rPr>
              <a:t>В АРБУЗ</a:t>
            </a:r>
          </a:p>
        </p:txBody>
      </p:sp>
      <p:pic>
        <p:nvPicPr>
          <p:cNvPr id="17419" name="Picture 17" descr="D:\Мои рисунки\строения\house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6438" y="6215063"/>
            <a:ext cx="6270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12"/>
          <p:cNvSpPr>
            <a:spLocks noChangeArrowheads="1"/>
          </p:cNvSpPr>
          <p:nvPr/>
        </p:nvSpPr>
        <p:spPr bwMode="auto">
          <a:xfrm>
            <a:off x="571500" y="2000250"/>
            <a:ext cx="792163" cy="720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FFFFB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200D2"/>
            </a:solidFill>
            <a:round/>
            <a:headEnd/>
            <a:tailEnd/>
          </a:ln>
          <a:effectLst>
            <a:outerShdw dist="99190" dir="778833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grpSp>
        <p:nvGrpSpPr>
          <p:cNvPr id="2" name="Группа 17"/>
          <p:cNvGrpSpPr>
            <a:grpSpLocks/>
          </p:cNvGrpSpPr>
          <p:nvPr/>
        </p:nvGrpSpPr>
        <p:grpSpPr bwMode="auto">
          <a:xfrm>
            <a:off x="2286000" y="285750"/>
            <a:ext cx="6084888" cy="1214438"/>
            <a:chOff x="2285984" y="428604"/>
            <a:chExt cx="6084589" cy="1214446"/>
          </a:xfrm>
        </p:grpSpPr>
        <p:sp>
          <p:nvSpPr>
            <p:cNvPr id="17423" name="WordArt 16" descr="backgrounds_00043"/>
            <p:cNvSpPr>
              <a:spLocks noChangeArrowheads="1" noChangeShapeType="1" noTextEdit="1"/>
            </p:cNvSpPr>
            <p:nvPr/>
          </p:nvSpPr>
          <p:spPr bwMode="auto">
            <a:xfrm>
              <a:off x="2285984" y="428604"/>
              <a:ext cx="6084589" cy="1025510"/>
            </a:xfrm>
            <a:prstGeom prst="rect">
              <a:avLst/>
            </a:prstGeom>
          </p:spPr>
          <p:txBody>
            <a:bodyPr wrap="none" fromWordArt="1">
              <a:prstTxWarp prst="textWave2">
                <a:avLst>
                  <a:gd name="adj1" fmla="val 20000"/>
                  <a:gd name="adj2" fmla="val 0"/>
                </a:avLst>
              </a:prstTxWarp>
            </a:bodyPr>
            <a:lstStyle/>
            <a:p>
              <a:pPr algn="ctr"/>
              <a:r>
                <a:rPr lang="ru-RU" sz="3600" kern="10"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Century Schoolbook"/>
                </a:rPr>
                <a:t>Сказки Ш. Перро</a:t>
              </a:r>
            </a:p>
          </p:txBody>
        </p:sp>
        <p:grpSp>
          <p:nvGrpSpPr>
            <p:cNvPr id="3" name="Группа 37"/>
            <p:cNvGrpSpPr>
              <a:grpSpLocks/>
            </p:cNvGrpSpPr>
            <p:nvPr/>
          </p:nvGrpSpPr>
          <p:grpSpPr bwMode="auto">
            <a:xfrm>
              <a:off x="2357425" y="1071546"/>
              <a:ext cx="5929362" cy="571504"/>
              <a:chOff x="2143108" y="1000108"/>
              <a:chExt cx="6225282" cy="701391"/>
            </a:xfrm>
          </p:grpSpPr>
          <p:pic>
            <p:nvPicPr>
              <p:cNvPr id="17425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8072462" y="1214422"/>
                <a:ext cx="295928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26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143108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27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500298" y="135729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28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928926" y="142873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29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357554" y="142873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0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786182" y="135729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1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286248" y="1285860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2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786314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3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214942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4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715008" y="1142984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5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286512" y="107154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6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786578" y="100010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7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286644" y="100010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8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715272" y="107154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34" name="Рисунок 33" descr="ram_06_s6-gnomy8_adr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92725" y="3213100"/>
            <a:ext cx="21558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F3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0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6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9302183_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7818" y="2214554"/>
            <a:ext cx="3480931" cy="4343408"/>
          </a:xfrm>
          <a:prstGeom prst="rect">
            <a:avLst/>
          </a:prstGeom>
        </p:spPr>
      </p:pic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85720" y="214290"/>
            <a:ext cx="5751639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В сказке той чудес полно,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Но </a:t>
            </a:r>
            <a:r>
              <a:rPr lang="ru-RU" sz="2800" b="1" dirty="0">
                <a:solidFill>
                  <a:schemeClr val="accent2"/>
                </a:solidFill>
              </a:rPr>
              <a:t>страшнее всех одно –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Всех </a:t>
            </a:r>
            <a:r>
              <a:rPr lang="ru-RU" sz="2800" b="1" dirty="0">
                <a:solidFill>
                  <a:schemeClr val="accent2"/>
                </a:solidFill>
              </a:rPr>
              <a:t>в дворце сразивший мор.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Стал недвижим царский двор.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Тёмный лес встал как забор,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Закрывая </a:t>
            </a:r>
            <a:r>
              <a:rPr lang="ru-RU" sz="2800" b="1" dirty="0">
                <a:solidFill>
                  <a:schemeClr val="accent2"/>
                </a:solidFill>
              </a:rPr>
              <a:t>вглубь обзор.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И проходу в чаще нет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Ко </a:t>
            </a:r>
            <a:r>
              <a:rPr lang="ru-RU" sz="2800" b="1" dirty="0">
                <a:solidFill>
                  <a:schemeClr val="accent2"/>
                </a:solidFill>
              </a:rPr>
              <a:t>дворцу уж триста лет.</a:t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Тебе эта сказка нравится?</a:t>
            </a:r>
            <a:r>
              <a:rPr lang="ru-RU" sz="2800" b="1" dirty="0">
                <a:solidFill>
                  <a:schemeClr val="accent2"/>
                </a:solidFill>
              </a:rPr>
              <a:t/>
            </a:r>
            <a:br>
              <a:rPr lang="ru-RU" sz="2800" b="1" dirty="0">
                <a:solidFill>
                  <a:schemeClr val="accent2"/>
                </a:solidFill>
              </a:rPr>
            </a:br>
            <a:r>
              <a:rPr lang="ru-RU" sz="2800" b="1" dirty="0">
                <a:solidFill>
                  <a:schemeClr val="accent2"/>
                </a:solidFill>
              </a:rPr>
              <a:t>Это ...</a:t>
            </a:r>
            <a:r>
              <a:rPr lang="ru-RU" sz="28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5072074"/>
            <a:ext cx="36009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Спящая Красавица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амка 16"/>
          <p:cNvSpPr/>
          <p:nvPr/>
        </p:nvSpPr>
        <p:spPr>
          <a:xfrm>
            <a:off x="-12700" y="-12700"/>
            <a:ext cx="9144000" cy="6858000"/>
          </a:xfrm>
          <a:prstGeom prst="frame">
            <a:avLst>
              <a:gd name="adj1" fmla="val 1793"/>
            </a:avLst>
          </a:prstGeom>
          <a:solidFill>
            <a:srgbClr val="006C3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8435" name="Picture 34" descr="img5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429000"/>
            <a:ext cx="3097213" cy="2506663"/>
          </a:xfrm>
          <a:prstGeom prst="rect">
            <a:avLst/>
          </a:prstGeom>
          <a:noFill/>
          <a:ln w="38100">
            <a:pattFill prst="sphere">
              <a:fgClr>
                <a:srgbClr val="D60093"/>
              </a:fgClr>
              <a:bgClr>
                <a:srgbClr val="FFFFFF"/>
              </a:bgClr>
            </a:pattFill>
            <a:miter lim="800000"/>
            <a:headEnd/>
            <a:tailEnd/>
          </a:ln>
        </p:spPr>
      </p:pic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1547813" y="1844675"/>
            <a:ext cx="73580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>
                <a:latin typeface="Century Schoolbook" pitchFamily="18" charset="0"/>
              </a:rPr>
              <a:t>Чем принцесса уколола палец в сказке «Спящая красавица»?</a:t>
            </a:r>
          </a:p>
        </p:txBody>
      </p:sp>
      <p:sp useBgFill="1">
        <p:nvSpPr>
          <p:cNvPr id="15" name="Прямоугольник 14"/>
          <p:cNvSpPr/>
          <p:nvPr/>
        </p:nvSpPr>
        <p:spPr>
          <a:xfrm>
            <a:off x="4284663" y="3213100"/>
            <a:ext cx="3600450" cy="2952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438" name="Picture 5" descr="luna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28625"/>
            <a:ext cx="117792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468313" y="3429000"/>
            <a:ext cx="2879725" cy="719138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FFFFB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5426"/>
                </a:solidFill>
                <a:latin typeface="Century Schoolbook" pitchFamily="18" charset="0"/>
              </a:rPr>
              <a:t>БУЛАВКОЙ</a:t>
            </a:r>
          </a:p>
        </p:txBody>
      </p:sp>
      <p:sp>
        <p:nvSpPr>
          <p:cNvPr id="21" name="AutoShape 11"/>
          <p:cNvSpPr>
            <a:spLocks noChangeArrowheads="1"/>
          </p:cNvSpPr>
          <p:nvPr/>
        </p:nvSpPr>
        <p:spPr bwMode="auto">
          <a:xfrm>
            <a:off x="468313" y="4365625"/>
            <a:ext cx="2879725" cy="719138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FFFFB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5426"/>
                </a:solidFill>
                <a:latin typeface="Century Schoolbook" pitchFamily="18" charset="0"/>
              </a:rPr>
              <a:t>ИГОЛКОЙ</a:t>
            </a: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468313" y="5300663"/>
            <a:ext cx="2879725" cy="719137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FFFFB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5426"/>
                </a:solidFill>
                <a:latin typeface="Century Schoolbook" pitchFamily="18" charset="0"/>
              </a:rPr>
              <a:t>ВЕРЕТЕНОМ</a:t>
            </a:r>
          </a:p>
        </p:txBody>
      </p:sp>
      <p:pic>
        <p:nvPicPr>
          <p:cNvPr id="18442" name="Picture 17" descr="D:\Мои рисунки\строения\house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6438" y="6215063"/>
            <a:ext cx="6270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12"/>
          <p:cNvSpPr>
            <a:spLocks noChangeArrowheads="1"/>
          </p:cNvSpPr>
          <p:nvPr/>
        </p:nvSpPr>
        <p:spPr bwMode="auto">
          <a:xfrm>
            <a:off x="571500" y="2000250"/>
            <a:ext cx="792163" cy="720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FFFFB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200D2"/>
            </a:solidFill>
            <a:round/>
            <a:headEnd/>
            <a:tailEnd/>
          </a:ln>
          <a:effectLst>
            <a:outerShdw dist="99190" dir="778833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2286000" y="285750"/>
            <a:ext cx="6084888" cy="1214438"/>
            <a:chOff x="2285984" y="428604"/>
            <a:chExt cx="6084589" cy="1214446"/>
          </a:xfrm>
        </p:grpSpPr>
        <p:sp>
          <p:nvSpPr>
            <p:cNvPr id="18446" name="WordArt 16" descr="backgrounds_00043"/>
            <p:cNvSpPr>
              <a:spLocks noChangeArrowheads="1" noChangeShapeType="1" noTextEdit="1"/>
            </p:cNvSpPr>
            <p:nvPr/>
          </p:nvSpPr>
          <p:spPr bwMode="auto">
            <a:xfrm>
              <a:off x="2285984" y="428604"/>
              <a:ext cx="6084589" cy="1025510"/>
            </a:xfrm>
            <a:prstGeom prst="rect">
              <a:avLst/>
            </a:prstGeom>
          </p:spPr>
          <p:txBody>
            <a:bodyPr wrap="none" fromWordArt="1">
              <a:prstTxWarp prst="textWave2">
                <a:avLst>
                  <a:gd name="adj1" fmla="val 20000"/>
                  <a:gd name="adj2" fmla="val 0"/>
                </a:avLst>
              </a:prstTxWarp>
            </a:bodyPr>
            <a:lstStyle/>
            <a:p>
              <a:pPr algn="ctr"/>
              <a:r>
                <a:rPr lang="ru-RU" sz="3600" kern="10"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Century Schoolbook"/>
                </a:rPr>
                <a:t>Сказки Ш. Перро</a:t>
              </a:r>
            </a:p>
          </p:txBody>
        </p:sp>
        <p:grpSp>
          <p:nvGrpSpPr>
            <p:cNvPr id="3" name="Группа 37"/>
            <p:cNvGrpSpPr>
              <a:grpSpLocks/>
            </p:cNvGrpSpPr>
            <p:nvPr/>
          </p:nvGrpSpPr>
          <p:grpSpPr bwMode="auto">
            <a:xfrm>
              <a:off x="2357425" y="1071546"/>
              <a:ext cx="5929362" cy="571504"/>
              <a:chOff x="2143108" y="1000108"/>
              <a:chExt cx="6225282" cy="701391"/>
            </a:xfrm>
          </p:grpSpPr>
          <p:pic>
            <p:nvPicPr>
              <p:cNvPr id="18448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8072462" y="1214422"/>
                <a:ext cx="295928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49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143108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0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500298" y="135729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1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928926" y="142873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2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357554" y="142873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3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786182" y="135729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4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286248" y="1285860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5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786314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6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214942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7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715008" y="1142984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8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286512" y="107154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59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786578" y="100010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60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286644" y="100010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61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715272" y="107154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33" name="Рисунок 32" descr="ram_06_s6-gnomy8_adr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92725" y="3284538"/>
            <a:ext cx="21558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F3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0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6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амка 15"/>
          <p:cNvSpPr/>
          <p:nvPr/>
        </p:nvSpPr>
        <p:spPr>
          <a:xfrm>
            <a:off x="19050" y="-12700"/>
            <a:ext cx="9144000" cy="6858000"/>
          </a:xfrm>
          <a:prstGeom prst="frame">
            <a:avLst>
              <a:gd name="adj1" fmla="val 1793"/>
            </a:avLst>
          </a:prstGeom>
          <a:solidFill>
            <a:srgbClr val="006C3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357313" y="1785938"/>
            <a:ext cx="75612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>
                <a:latin typeface="Century Schoolbook" pitchFamily="18" charset="0"/>
              </a:rPr>
              <a:t>Сколько лет спала принцесса </a:t>
            </a:r>
          </a:p>
          <a:p>
            <a:pPr algn="ctr"/>
            <a:r>
              <a:rPr lang="ru-RU" sz="3000">
                <a:latin typeface="Century Schoolbook" pitchFamily="18" charset="0"/>
              </a:rPr>
              <a:t>в сказке «Спящая красавица»?</a:t>
            </a:r>
          </a:p>
        </p:txBody>
      </p:sp>
      <p:pic>
        <p:nvPicPr>
          <p:cNvPr id="20484" name="Picture 16" descr="C:\Documents and Settings\Елена\Рабочий стол\Мир сказок Шарля Перро\спящая красавиц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3429000"/>
            <a:ext cx="4032250" cy="2538413"/>
          </a:xfrm>
          <a:prstGeom prst="rect">
            <a:avLst/>
          </a:prstGeom>
          <a:noFill/>
          <a:ln w="31750">
            <a:pattFill prst="sphere">
              <a:fgClr>
                <a:srgbClr val="D60093"/>
              </a:fgClr>
              <a:bgClr>
                <a:srgbClr val="FFFFFF"/>
              </a:bgClr>
            </a:pattFill>
            <a:miter lim="800000"/>
            <a:headEnd/>
            <a:tailEnd/>
          </a:ln>
        </p:spPr>
      </p:pic>
      <p:sp useBgFill="1">
        <p:nvSpPr>
          <p:cNvPr id="13" name="Прямоугольник 12"/>
          <p:cNvSpPr/>
          <p:nvPr/>
        </p:nvSpPr>
        <p:spPr>
          <a:xfrm>
            <a:off x="3635375" y="3213100"/>
            <a:ext cx="4537075" cy="2952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486" name="Picture 5" descr="luna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28625"/>
            <a:ext cx="117792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468313" y="3429000"/>
            <a:ext cx="2879725" cy="719138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B7FFB7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5426"/>
                </a:solidFill>
                <a:latin typeface="Century Schoolbook" pitchFamily="18" charset="0"/>
              </a:rPr>
              <a:t>300 ЛЕТ</a:t>
            </a:r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>
            <a:off x="468313" y="4365625"/>
            <a:ext cx="2879725" cy="719138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B7FFB7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5426"/>
                </a:solidFill>
                <a:latin typeface="Century Schoolbook" pitchFamily="18" charset="0"/>
              </a:rPr>
              <a:t>100 ЛЕТ</a:t>
            </a:r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auto">
          <a:xfrm>
            <a:off x="468313" y="5300663"/>
            <a:ext cx="2879725" cy="719137"/>
          </a:xfrm>
          <a:prstGeom prst="roundRect">
            <a:avLst>
              <a:gd name="adj" fmla="val 34560"/>
            </a:avLst>
          </a:prstGeom>
          <a:gradFill rotWithShape="1">
            <a:gsLst>
              <a:gs pos="0">
                <a:srgbClr val="FFFFB9"/>
              </a:gs>
              <a:gs pos="50000">
                <a:schemeClr val="bg1"/>
              </a:gs>
              <a:gs pos="100000">
                <a:srgbClr val="FFFFB9"/>
              </a:gs>
            </a:gsLst>
            <a:lin ang="5400000" scaled="1"/>
          </a:gradFill>
          <a:ln w="19050">
            <a:solidFill>
              <a:srgbClr val="006C31"/>
            </a:solidFill>
            <a:round/>
            <a:headEnd/>
            <a:tailEnd/>
          </a:ln>
          <a:effectLst>
            <a:outerShdw dist="125724" dir="8100000" algn="ctr" rotWithShape="0">
              <a:srgbClr val="B7FFB7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rgbClr val="005426"/>
                </a:solidFill>
                <a:latin typeface="Century Schoolbook" pitchFamily="18" charset="0"/>
              </a:rPr>
              <a:t>500 ЛЕТ</a:t>
            </a:r>
          </a:p>
        </p:txBody>
      </p:sp>
      <p:pic>
        <p:nvPicPr>
          <p:cNvPr id="20490" name="Picture 17" descr="D:\Мои рисунки\строения\house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6438" y="6215063"/>
            <a:ext cx="6270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AutoShape 12"/>
          <p:cNvSpPr>
            <a:spLocks noChangeArrowheads="1"/>
          </p:cNvSpPr>
          <p:nvPr/>
        </p:nvSpPr>
        <p:spPr bwMode="auto">
          <a:xfrm>
            <a:off x="611188" y="1989138"/>
            <a:ext cx="792162" cy="720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FFFFB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200D2"/>
            </a:solidFill>
            <a:round/>
            <a:headEnd/>
            <a:tailEnd/>
          </a:ln>
          <a:effectLst>
            <a:outerShdw dist="99190" dir="778833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2286000" y="285750"/>
            <a:ext cx="6084888" cy="1214438"/>
            <a:chOff x="2285984" y="428604"/>
            <a:chExt cx="6084589" cy="1214446"/>
          </a:xfrm>
        </p:grpSpPr>
        <p:sp>
          <p:nvSpPr>
            <p:cNvPr id="20494" name="WordArt 16" descr="backgrounds_00043"/>
            <p:cNvSpPr>
              <a:spLocks noChangeArrowheads="1" noChangeShapeType="1" noTextEdit="1"/>
            </p:cNvSpPr>
            <p:nvPr/>
          </p:nvSpPr>
          <p:spPr bwMode="auto">
            <a:xfrm>
              <a:off x="2285984" y="428604"/>
              <a:ext cx="6084589" cy="1025510"/>
            </a:xfrm>
            <a:prstGeom prst="rect">
              <a:avLst/>
            </a:prstGeom>
          </p:spPr>
          <p:txBody>
            <a:bodyPr wrap="none" fromWordArt="1">
              <a:prstTxWarp prst="textWave2">
                <a:avLst>
                  <a:gd name="adj1" fmla="val 20000"/>
                  <a:gd name="adj2" fmla="val 0"/>
                </a:avLst>
              </a:prstTxWarp>
            </a:bodyPr>
            <a:lstStyle/>
            <a:p>
              <a:pPr algn="ctr"/>
              <a:r>
                <a:rPr lang="ru-RU" sz="3600" kern="10"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Century Schoolbook"/>
                </a:rPr>
                <a:t>Сказки Ш. Перро</a:t>
              </a:r>
            </a:p>
          </p:txBody>
        </p:sp>
        <p:grpSp>
          <p:nvGrpSpPr>
            <p:cNvPr id="3" name="Группа 37"/>
            <p:cNvGrpSpPr>
              <a:grpSpLocks/>
            </p:cNvGrpSpPr>
            <p:nvPr/>
          </p:nvGrpSpPr>
          <p:grpSpPr bwMode="auto">
            <a:xfrm>
              <a:off x="2357425" y="1071546"/>
              <a:ext cx="5929362" cy="571504"/>
              <a:chOff x="2143108" y="1000108"/>
              <a:chExt cx="6225282" cy="701391"/>
            </a:xfrm>
          </p:grpSpPr>
          <p:pic>
            <p:nvPicPr>
              <p:cNvPr id="20496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8072462" y="1214422"/>
                <a:ext cx="295928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97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143108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98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500298" y="135729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499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928926" y="142873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0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357554" y="142873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1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786182" y="135729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2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286248" y="1285860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3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786314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4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214942" y="1214422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5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715008" y="1142984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6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286512" y="107154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7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786578" y="100010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8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286644" y="1000108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9" name="Picture 19" descr="C:\Documents and Settings\Елена\Мои документы\Мои рисунки\анимированные\звёзды ан\zvezd11-07.gif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715272" y="1071546"/>
                <a:ext cx="285752" cy="272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33" name="Рисунок 32" descr="ram_06_s6-gnomy8_adr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92725" y="3357563"/>
            <a:ext cx="21558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9F3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0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6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3" grpId="0" animBg="1"/>
      <p:bldP spid="22" grpId="0" animBg="1"/>
      <p:bldP spid="2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3" name="WordArt 13"/>
          <p:cNvSpPr>
            <a:spLocks noChangeArrowheads="1" noChangeShapeType="1" noTextEdit="1"/>
          </p:cNvSpPr>
          <p:nvPr/>
        </p:nvSpPr>
        <p:spPr bwMode="auto">
          <a:xfrm>
            <a:off x="2285984" y="3714752"/>
            <a:ext cx="18478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Золушка</a:t>
            </a:r>
          </a:p>
        </p:txBody>
      </p:sp>
      <p:sp>
        <p:nvSpPr>
          <p:cNvPr id="15374" name="WordArt 14"/>
          <p:cNvSpPr>
            <a:spLocks noChangeArrowheads="1" noChangeShapeType="1" noTextEdit="1"/>
          </p:cNvSpPr>
          <p:nvPr/>
        </p:nvSpPr>
        <p:spPr bwMode="auto">
          <a:xfrm>
            <a:off x="3143240" y="4357694"/>
            <a:ext cx="42957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Спящая красавица</a:t>
            </a:r>
          </a:p>
        </p:txBody>
      </p:sp>
      <p:sp>
        <p:nvSpPr>
          <p:cNvPr id="15375" name="WordArt 15"/>
          <p:cNvSpPr>
            <a:spLocks noChangeArrowheads="1" noChangeShapeType="1" noTextEdit="1"/>
          </p:cNvSpPr>
          <p:nvPr/>
        </p:nvSpPr>
        <p:spPr bwMode="auto">
          <a:xfrm>
            <a:off x="4572000" y="5072074"/>
            <a:ext cx="39243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Красная шапочка</a:t>
            </a:r>
          </a:p>
        </p:txBody>
      </p:sp>
      <p:sp>
        <p:nvSpPr>
          <p:cNvPr id="15376" name="WordArt 16"/>
          <p:cNvSpPr>
            <a:spLocks noChangeArrowheads="1" noChangeShapeType="1" noTextEdit="1"/>
          </p:cNvSpPr>
          <p:nvPr/>
        </p:nvSpPr>
        <p:spPr bwMode="auto">
          <a:xfrm>
            <a:off x="5857884" y="5857892"/>
            <a:ext cx="29527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Кот в сапогах</a:t>
            </a:r>
          </a:p>
        </p:txBody>
      </p:sp>
      <p:sp>
        <p:nvSpPr>
          <p:cNvPr id="14347" name="WordArt 17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71532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Из каких сказок эти предметы?</a:t>
            </a:r>
          </a:p>
        </p:txBody>
      </p:sp>
      <p:pic>
        <p:nvPicPr>
          <p:cNvPr id="12" name="Рисунок 11" descr="1318524637_g5whnqfjs7aeehy.jpe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642918"/>
            <a:ext cx="3000396" cy="2286016"/>
          </a:xfrm>
          <a:prstGeom prst="rect">
            <a:avLst/>
          </a:prstGeom>
        </p:spPr>
      </p:pic>
      <p:pic>
        <p:nvPicPr>
          <p:cNvPr id="13" name="Рисунок 12" descr="img_26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786058"/>
            <a:ext cx="2214534" cy="3163101"/>
          </a:xfrm>
          <a:prstGeom prst="rect">
            <a:avLst/>
          </a:prstGeom>
        </p:spPr>
      </p:pic>
      <p:pic>
        <p:nvPicPr>
          <p:cNvPr id="15" name="Рисунок 14" descr="0_3d8aa_12edfa9a_XL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306" y="928670"/>
            <a:ext cx="3071834" cy="2643206"/>
          </a:xfrm>
          <a:prstGeom prst="rect">
            <a:avLst/>
          </a:prstGeom>
        </p:spPr>
      </p:pic>
      <p:pic>
        <p:nvPicPr>
          <p:cNvPr id="18" name="Рисунок 17" descr="dcfb16e309804f02724cfc8ceec1310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786578" y="1142984"/>
            <a:ext cx="2000264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3" grpId="0" animBg="1"/>
      <p:bldP spid="15374" grpId="0" animBg="1"/>
      <p:bldP spid="15375" grpId="0" animBg="1"/>
      <p:bldP spid="1537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48680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B050"/>
                </a:solidFill>
              </a:rPr>
              <a:t>Редьярд</a:t>
            </a:r>
            <a:r>
              <a:rPr lang="ru-RU" sz="4000" b="1" dirty="0" smtClean="0">
                <a:solidFill>
                  <a:srgbClr val="00B050"/>
                </a:solidFill>
              </a:rPr>
              <a:t>   Киплинг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dirty="0" smtClean="0"/>
              <a:t>– английский  писатель.</a:t>
            </a:r>
            <a:endParaRPr lang="ru-RU" sz="3200" dirty="0"/>
          </a:p>
        </p:txBody>
      </p:sp>
      <p:pic>
        <p:nvPicPr>
          <p:cNvPr id="3" name="Picture 2" descr="G:\Новая пап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700808"/>
            <a:ext cx="3096344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8" descr="G:\Новая папка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17977">
            <a:off x="429417" y="1429032"/>
            <a:ext cx="2484626" cy="272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G:\Новая папка\011246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14559">
            <a:off x="6348750" y="1420399"/>
            <a:ext cx="2229388" cy="275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G:\Новая папка\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95978">
            <a:off x="959371" y="4106906"/>
            <a:ext cx="2229340" cy="263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G:\Новая папка\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38457">
            <a:off x="6207496" y="4010778"/>
            <a:ext cx="2044718" cy="261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G:\Новая папка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60350"/>
            <a:ext cx="4046538" cy="6264275"/>
          </a:xfrm>
          <a:prstGeom prst="rect">
            <a:avLst/>
          </a:prstGeom>
          <a:ln w="38100" cap="sq">
            <a:solidFill>
              <a:srgbClr val="0066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5214938" y="0"/>
            <a:ext cx="3357562" cy="6309320"/>
          </a:xfrm>
          <a:prstGeom prst="wedgeRoundRectCallout">
            <a:avLst>
              <a:gd name="adj1" fmla="val 43017"/>
              <a:gd name="adj2" fmla="val 63263"/>
              <a:gd name="adj3" fmla="val 16667"/>
            </a:avLst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Century Schoolbook" pitchFamily="18" charset="0"/>
              </a:rPr>
              <a:t>Джозеф</a:t>
            </a:r>
          </a:p>
          <a:p>
            <a:pPr algn="ctr">
              <a:defRPr/>
            </a:pPr>
            <a:r>
              <a:rPr lang="ru-RU" sz="3600" b="1" dirty="0" err="1">
                <a:latin typeface="Century Schoolbook" pitchFamily="18" charset="0"/>
              </a:rPr>
              <a:t>Редьярд</a:t>
            </a:r>
            <a:r>
              <a:rPr lang="ru-RU" sz="3600" b="1" dirty="0">
                <a:latin typeface="Century Schoolbook" pitchFamily="18" charset="0"/>
              </a:rPr>
              <a:t> </a:t>
            </a:r>
          </a:p>
          <a:p>
            <a:pPr algn="ctr">
              <a:defRPr/>
            </a:pPr>
            <a:r>
              <a:rPr lang="ru-RU" sz="3600" b="1" dirty="0" smtClean="0">
                <a:latin typeface="Century Schoolbook" pitchFamily="18" charset="0"/>
              </a:rPr>
              <a:t>Киплинг</a:t>
            </a:r>
          </a:p>
          <a:p>
            <a:pPr algn="ctr">
              <a:defRPr/>
            </a:pPr>
            <a:r>
              <a:rPr lang="ru-RU" sz="3600" b="1" dirty="0" smtClean="0">
                <a:latin typeface="Century Schoolbook" pitchFamily="18" charset="0"/>
              </a:rPr>
              <a:t>1865 – 1936</a:t>
            </a:r>
          </a:p>
          <a:p>
            <a:pPr algn="ctr">
              <a:defRPr/>
            </a:pPr>
            <a:r>
              <a:rPr lang="ru-RU" sz="3600" b="1" dirty="0" smtClean="0">
                <a:latin typeface="Century Schoolbook" pitchFamily="18" charset="0"/>
              </a:rPr>
              <a:t>Родился  в  Индии.</a:t>
            </a:r>
          </a:p>
          <a:p>
            <a:pPr algn="ctr">
              <a:defRPr/>
            </a:pPr>
            <a:r>
              <a:rPr lang="ru-RU" sz="3600" b="1" dirty="0" smtClean="0">
                <a:latin typeface="Century Schoolbook" pitchFamily="18" charset="0"/>
              </a:rPr>
              <a:t>Позже  с  родителями  переехал  в  Англию.</a:t>
            </a:r>
          </a:p>
          <a:p>
            <a:pPr algn="ctr">
              <a:defRPr/>
            </a:pPr>
            <a:endParaRPr lang="ru-RU" sz="3600" b="1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>
            <a:spLocks noChangeArrowheads="1"/>
          </p:cNvSpPr>
          <p:nvPr/>
        </p:nvSpPr>
        <p:spPr bwMode="auto">
          <a:xfrm>
            <a:off x="3131840" y="260648"/>
            <a:ext cx="5580062" cy="1728192"/>
          </a:xfrm>
          <a:prstGeom prst="wedgeRoundRectCallout">
            <a:avLst>
              <a:gd name="adj1" fmla="val -40407"/>
              <a:gd name="adj2" fmla="val -50593"/>
              <a:gd name="adj3" fmla="val 16667"/>
            </a:avLst>
          </a:prstGeom>
          <a:solidFill>
            <a:srgbClr val="00B050"/>
          </a:solidFill>
          <a:ln w="2540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>
                <a:solidFill>
                  <a:srgbClr val="FFFFFF"/>
                </a:solidFill>
                <a:latin typeface="Century Schoolbook" pitchFamily="18" charset="0"/>
              </a:rPr>
              <a:t>В 1884 году  вышел его первый рассказ</a:t>
            </a:r>
          </a:p>
          <a:p>
            <a:pPr algn="ctr"/>
            <a:r>
              <a:rPr lang="ru-RU" sz="2800" b="1" dirty="0" smtClean="0">
                <a:solidFill>
                  <a:srgbClr val="FFFFFF"/>
                </a:solidFill>
                <a:latin typeface="Century Schoolbook" pitchFamily="18" charset="0"/>
              </a:rPr>
              <a:t>«Ворота </a:t>
            </a:r>
            <a:r>
              <a:rPr lang="ru-RU" sz="2800" b="1" dirty="0">
                <a:solidFill>
                  <a:srgbClr val="FFFFFF"/>
                </a:solidFill>
                <a:latin typeface="Century Schoolbook" pitchFamily="18" charset="0"/>
              </a:rPr>
              <a:t>«Ста печалей».</a:t>
            </a:r>
          </a:p>
        </p:txBody>
      </p:sp>
      <p:pic>
        <p:nvPicPr>
          <p:cNvPr id="3" name="Picture 6" descr="G:\Новая папка\john_Kipling_Library_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7"/>
            <a:ext cx="2952328" cy="352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0-39431-capital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88840"/>
            <a:ext cx="4202843" cy="39308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4005064"/>
            <a:ext cx="40324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entury Schoolbook" pitchFamily="18" charset="0"/>
              </a:rPr>
              <a:t>В 1907 году Джозеф </a:t>
            </a:r>
            <a:r>
              <a:rPr lang="ru-RU" sz="2400" b="1" dirty="0" err="1" smtClean="0">
                <a:solidFill>
                  <a:srgbClr val="C00000"/>
                </a:solidFill>
                <a:latin typeface="Century Schoolbook" pitchFamily="18" charset="0"/>
              </a:rPr>
              <a:t>Редьярд</a:t>
            </a:r>
            <a:r>
              <a:rPr lang="ru-RU" sz="2400" b="1" dirty="0" smtClean="0">
                <a:solidFill>
                  <a:srgbClr val="C00000"/>
                </a:solidFill>
                <a:latin typeface="Century Schoolbook" pitchFamily="18" charset="0"/>
              </a:rPr>
              <a:t> Киплинг стал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entury Schoolbook" pitchFamily="18" charset="0"/>
              </a:rPr>
              <a:t>первым англичанином получившим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entury Schoolbook" pitchFamily="18" charset="0"/>
              </a:rPr>
              <a:t>Нобелевскую премию  по  литературе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3970784" cy="572149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  Пятачком  он  ходит  в  гости,</a:t>
            </a:r>
          </a:p>
          <a:p>
            <a:r>
              <a:rPr lang="ru-RU" sz="3600" dirty="0" smtClean="0"/>
              <a:t>Любит  мёд,  варенье  просит…</a:t>
            </a:r>
          </a:p>
          <a:p>
            <a:r>
              <a:rPr lang="ru-RU" sz="3600" dirty="0" smtClean="0"/>
              <a:t>Это  кто,  скажите  вслух:</a:t>
            </a:r>
          </a:p>
          <a:p>
            <a:r>
              <a:rPr lang="ru-RU" sz="3600" dirty="0" smtClean="0"/>
              <a:t>Медвежонок….</a:t>
            </a:r>
            <a:endParaRPr lang="ru-RU" sz="3600" dirty="0"/>
          </a:p>
        </p:txBody>
      </p:sp>
      <p:pic>
        <p:nvPicPr>
          <p:cNvPr id="7170" name="Picture 2" descr="C:\Users\User\Desktop\зарубежные!!!\0_5d814_4705c96d_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5300" y="476672"/>
            <a:ext cx="4572000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6016" y="188641"/>
            <a:ext cx="410445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Он родился и провел раннее детство в Индии. В то время Индия находилась в зависимости от Великобритании, была ее колонией. В древней прекрасной стране распоряжались английские чиновники. На службе в Индии состоял и отец </a:t>
            </a:r>
            <a:r>
              <a:rPr lang="ru-RU" dirty="0" err="1" smtClean="0"/>
              <a:t>Редъярда</a:t>
            </a:r>
            <a:r>
              <a:rPr lang="ru-RU" dirty="0" smtClean="0"/>
              <a:t> Киплинга. Он был директором музея искусств в Бомбее. В этом большом индийском городе и прошли детские годы будущего писателя. </a:t>
            </a:r>
          </a:p>
          <a:p>
            <a:r>
              <a:rPr lang="ru-RU" dirty="0" smtClean="0"/>
              <a:t>Дела отца в Индии поправились, они жили довольно богато, и в доме отца была целая толпа слуг. </a:t>
            </a:r>
            <a:br>
              <a:rPr lang="ru-RU" dirty="0" smtClean="0"/>
            </a:br>
            <a:r>
              <a:rPr lang="ru-RU" dirty="0" smtClean="0"/>
              <a:t>Все слуги обожали маленького </a:t>
            </a:r>
            <a:r>
              <a:rPr lang="ru-RU" dirty="0" err="1" smtClean="0"/>
              <a:t>Редьярда</a:t>
            </a:r>
            <a:r>
              <a:rPr lang="ru-RU" dirty="0" smtClean="0"/>
              <a:t>. А он любил их, дружил с ними и иначе, чем"</a:t>
            </a:r>
            <a:r>
              <a:rPr lang="ru-RU" i="1" dirty="0" smtClean="0"/>
              <a:t>брат</a:t>
            </a:r>
            <a:r>
              <a:rPr lang="ru-RU" dirty="0" smtClean="0"/>
              <a:t>", к слуге не обращался.</a:t>
            </a:r>
          </a:p>
          <a:p>
            <a:r>
              <a:rPr lang="ru-RU" dirty="0" smtClean="0"/>
              <a:t>Единственное, в чем со временем он нашел спасение, было чтение. </a:t>
            </a:r>
            <a:r>
              <a:rPr lang="ru-RU" dirty="0" err="1" smtClean="0"/>
              <a:t>Редьярд</a:t>
            </a:r>
            <a:r>
              <a:rPr lang="ru-RU" dirty="0" smtClean="0"/>
              <a:t> читал запоем все подряд, каждую печатную страницу, попадавшуюся ему.</a:t>
            </a:r>
            <a:endParaRPr lang="ru-RU" dirty="0"/>
          </a:p>
        </p:txBody>
      </p:sp>
      <p:pic>
        <p:nvPicPr>
          <p:cNvPr id="3" name="Picture 5" descr="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0"/>
            <a:ext cx="5389563" cy="579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10800000" flipV="1">
            <a:off x="1547663" y="5310244"/>
            <a:ext cx="2712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b="1" i="1" dirty="0" smtClean="0">
                <a:latin typeface="Century Schoolbook" pitchFamily="18" charset="0"/>
              </a:rPr>
              <a:t>Ваш Кот Учёный</a:t>
            </a:r>
          </a:p>
          <a:p>
            <a:pPr>
              <a:buFont typeface="Arial" charset="0"/>
              <a:buNone/>
            </a:pPr>
            <a:r>
              <a:rPr lang="ru-RU" b="1" i="1" dirty="0" smtClean="0">
                <a:latin typeface="Century Schoolbook" pitchFamily="18" charset="0"/>
              </a:rPr>
              <a:t>(</a:t>
            </a:r>
            <a:r>
              <a:rPr lang="ru-RU" b="1" i="1" dirty="0" err="1" smtClean="0">
                <a:latin typeface="Century Schoolbook" pitchFamily="18" charset="0"/>
              </a:rPr>
              <a:t>Гарфилд</a:t>
            </a:r>
            <a:r>
              <a:rPr lang="ru-RU" b="1" i="1" dirty="0" smtClean="0">
                <a:latin typeface="Century Schoolbook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92696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Что  означает  имя  «</a:t>
            </a:r>
            <a:r>
              <a:rPr lang="ru-RU" sz="4000" b="1" dirty="0" err="1" smtClean="0">
                <a:solidFill>
                  <a:srgbClr val="002060"/>
                </a:solidFill>
              </a:rPr>
              <a:t>Маугли</a:t>
            </a:r>
            <a:r>
              <a:rPr lang="ru-RU" sz="4000" b="1" dirty="0" smtClean="0">
                <a:solidFill>
                  <a:srgbClr val="002060"/>
                </a:solidFill>
              </a:rPr>
              <a:t>»?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414908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Лягушонок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D:\новое\жив\Poison-dart-frog-1536x2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404665"/>
            <a:ext cx="4752528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836712"/>
            <a:ext cx="33843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Как   называют  </a:t>
            </a:r>
            <a:r>
              <a:rPr lang="ru-RU" sz="4000" b="1" dirty="0" err="1" smtClean="0">
                <a:solidFill>
                  <a:srgbClr val="002060"/>
                </a:solidFill>
              </a:rPr>
              <a:t>Маугли</a:t>
            </a:r>
            <a:r>
              <a:rPr lang="ru-RU" sz="4000" b="1" dirty="0" smtClean="0">
                <a:solidFill>
                  <a:srgbClr val="002060"/>
                </a:solidFill>
              </a:rPr>
              <a:t>  те  звери,  которые  его  любят?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User\Downloads\мамы и дети\мамы и детёныши\mountain-lioness-and-her-cu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32656"/>
            <a:ext cx="4896544" cy="49685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03848" y="5589240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Маленький   Брат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31683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Скажите  заветные  слова  джунглей.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User\Desktop\зарубежные!!!\img_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32657"/>
            <a:ext cx="4938638" cy="50405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19672" y="5589240"/>
            <a:ext cx="7056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«Мы  с  тобой  одной  крови,  ты  и  я».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4088" y="0"/>
            <a:ext cx="345638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У  кого  обучался  Закону  джунглей  </a:t>
            </a:r>
            <a:r>
              <a:rPr lang="ru-RU" sz="4400" b="1" dirty="0" err="1" smtClean="0">
                <a:solidFill>
                  <a:srgbClr val="002060"/>
                </a:solidFill>
              </a:rPr>
              <a:t>Маугли</a:t>
            </a:r>
            <a:r>
              <a:rPr lang="ru-RU" sz="4400" b="1" dirty="0" smtClean="0">
                <a:solidFill>
                  <a:srgbClr val="002060"/>
                </a:solidFill>
              </a:rPr>
              <a:t>?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Он  может  бродить,  где  ему  вздумается.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099" name="Picture 3" descr="D:\новое\жив\животные\медведи\0_b19bb_6398b9d2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4896544" cy="48965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515719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У  медведя   Ба</a:t>
            </a:r>
            <a:r>
              <a:rPr lang="ru-RU" sz="3200" dirty="0" smtClean="0">
                <a:solidFill>
                  <a:srgbClr val="C00000"/>
                </a:solidFill>
              </a:rPr>
              <a:t>лу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309634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Какой  народ  не  знает  Закон  джунгле</a:t>
            </a:r>
            <a:r>
              <a:rPr lang="ru-RU" sz="3200" b="1" dirty="0" smtClean="0">
                <a:solidFill>
                  <a:srgbClr val="002060"/>
                </a:solidFill>
              </a:rPr>
              <a:t>й?  Они  болтают 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и  хвастают. С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ними  в  джунглях  никто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не  водится.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D:\новое\жив\животные\обезьяны\nml-2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60649"/>
            <a:ext cx="5112568" cy="5400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03848" y="5733256"/>
            <a:ext cx="5940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        Обезьяны   </a:t>
            </a:r>
            <a:r>
              <a:rPr lang="ru-RU" sz="3200" b="1" dirty="0" err="1" smtClean="0">
                <a:solidFill>
                  <a:srgbClr val="C00000"/>
                </a:solidFill>
              </a:rPr>
              <a:t>Бандерлоги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36096" y="260648"/>
            <a:ext cx="331236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Она  была  чёрная  вся  сплошь,  как  чернила,  но  с  отметинами,  которые  видны  на  свету.  Все  в  джунглях  знали  её,  и  никто  не  хотел  бы  становиться  ей  поперёк  дороги,  ибо  она  была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хитра,  отважна  и  бесстрашна.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88024" y="5517232"/>
            <a:ext cx="3993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   Пантера   </a:t>
            </a:r>
            <a:r>
              <a:rPr lang="ru-RU" sz="3200" b="1" dirty="0" err="1" smtClean="0">
                <a:solidFill>
                  <a:srgbClr val="C00000"/>
                </a:solidFill>
              </a:rPr>
              <a:t>Багира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148" name="Picture 4" descr="D:\новое\жив\дикие кошки\0_a6508_8dc85284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824536" cy="6480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31683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Он  никогда  не  торопился,  если  в  этом  нет  нужды.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Оттого  он  и  живёт  так  долго.  Самый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большой  зверь  на  суше.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D:\новое\жив\животные\теплые страны\слоны\9608477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60648"/>
            <a:ext cx="5184576" cy="59046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3569" y="558924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Слон   </a:t>
            </a:r>
            <a:r>
              <a:rPr lang="ru-RU" sz="3600" b="1" dirty="0" err="1" smtClean="0">
                <a:solidFill>
                  <a:srgbClr val="C00000"/>
                </a:solidFill>
              </a:rPr>
              <a:t>Хатхи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80113" y="620688"/>
            <a:ext cx="31683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Если  вы  можете  представить  себе  копьё или  молот  весом  почти  в  полтонны,  направляемым 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спокойным  умом,  то  вы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можете  себе  представить, 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каким  он   был в  бою.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5589240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      Удав   </a:t>
            </a:r>
            <a:r>
              <a:rPr lang="ru-RU" sz="4400" b="1" dirty="0" err="1" smtClean="0">
                <a:solidFill>
                  <a:srgbClr val="C00000"/>
                </a:solidFill>
              </a:rPr>
              <a:t>Каа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8195" name="Picture 3" descr="F:\Животные\животные России\дикие животные-фото\952_resolution_320x480_952_pyton_dusiciel_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4896544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новое\жив\фото жив\жив\sumatran dangerous tig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60648"/>
            <a:ext cx="5472608" cy="49685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29523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Он  не  считался  с  Законами  Джунглей.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Рыщет,  сеет  раздоры.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Хромал  на  одну  ногу.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Охотится  за  домашней  скотиной,  рыбой,  людьми  и  лягушками.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Его  не  любили  и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боялись  за  подлый  нрав  и  кровожадность.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5157192"/>
            <a:ext cx="3325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Тигр   Шер - Хан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31683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Такое  лишь  в  сказке  волшебной  случается: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Карета  из  тыквы  большой  получается!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 чудесном  наряде,  легка,  словно  пёрышко,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  сказочным  принцем  знакомится….</a:t>
            </a:r>
          </a:p>
        </p:txBody>
      </p:sp>
      <p:pic>
        <p:nvPicPr>
          <p:cNvPr id="8194" name="Picture 2" descr="C:\Users\User\Desktop\зарубежные!!!\золушка\01107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3" y="239713"/>
            <a:ext cx="5112567" cy="590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3" y="404664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Как  звали  вожака  волков?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10242" name="Picture 2" descr="F:\Животные\животные России\дикие животные-фото\490-1-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764704"/>
            <a:ext cx="5040560" cy="46085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3501008"/>
            <a:ext cx="2940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Волк   </a:t>
            </a:r>
            <a:r>
              <a:rPr lang="ru-RU" sz="3600" b="1" dirty="0" err="1" smtClean="0">
                <a:solidFill>
                  <a:srgbClr val="FF0000"/>
                </a:solidFill>
              </a:rPr>
              <a:t>Акела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29523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Назовите  имя  коршуна,  который  охранял  джунгли  в  воздухе.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266" name="Picture 2" descr="F:\Животные\животные России\дикие животные-фото\lindel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88641"/>
            <a:ext cx="5184576" cy="482453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67944" y="5661248"/>
            <a:ext cx="37551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Коршун   </a:t>
            </a:r>
            <a:r>
              <a:rPr lang="ru-RU" sz="4000" b="1" dirty="0" err="1" smtClean="0">
                <a:solidFill>
                  <a:srgbClr val="C00000"/>
                </a:solidFill>
              </a:rPr>
              <a:t>Чиль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россворды по сказкам\screen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5"/>
            <a:ext cx="8424936" cy="6264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россворды по сказкам\835396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1138"/>
            <a:ext cx="8352928" cy="63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48680"/>
            <a:ext cx="32403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Девочка  спит  и  пока  что  не  знает,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 в  этой  сказке  её  ожидает: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Жаба  под  утро  её  украдёт,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 нору  упрячет  бессовестный  крот…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 эта  девочка?  Чья  это   сказка?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User\Desktop\зарубежные!!!\img9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76672"/>
            <a:ext cx="4896544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1336</Words>
  <Application>Microsoft Office PowerPoint</Application>
  <PresentationFormat>Экран (4:3)</PresentationFormat>
  <Paragraphs>175</Paragraphs>
  <Slides>83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83</vt:i4>
      </vt:variant>
    </vt:vector>
  </HeadingPairs>
  <TitlesOfParts>
    <vt:vector size="8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100</cp:revision>
  <dcterms:created xsi:type="dcterms:W3CDTF">2013-08-18T07:43:00Z</dcterms:created>
  <dcterms:modified xsi:type="dcterms:W3CDTF">2020-06-10T12:30:55Z</dcterms:modified>
</cp:coreProperties>
</file>