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59"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80" r:id="rId17"/>
    <p:sldId id="279" r:id="rId18"/>
    <p:sldId id="281"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8" d="100"/>
          <a:sy n="48" d="100"/>
        </p:scale>
        <p:origin x="-2004" y="-5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24.04.2018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24.04.2018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24.04.2018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24.04.2018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24.04.2018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24.04.2018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24.04.2018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24.04.2018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24.04.2018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24.04.2018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24.04.2018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24.04.2018</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sites.google.com/site/vebklasterpobiologii/" TargetMode="Externa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ru.wikipedia.org/wiki/%D0%A0%D1%8B%D0%B1%D1%8B" TargetMode="External"/><Relationship Id="rId2" Type="http://schemas.openxmlformats.org/officeDocument/2006/relationships/hyperlink" Target="http://guppi-i-drugie.ru/kogda-poyavilis-ryby-otkuda-poyavilis-ryby/" TargetMode="External"/><Relationship Id="rId1" Type="http://schemas.openxmlformats.org/officeDocument/2006/relationships/slideLayout" Target="../slideLayouts/slideLayout2.xml"/><Relationship Id="rId4" Type="http://schemas.openxmlformats.org/officeDocument/2006/relationships/hyperlink" Target="http://zoologia.poznajvse.com/mnogokletochnye-zhivotnye/ryby/hozyaystvennoe-znachenie-ryb-i-ohrana-rybnyh-hozyaystv"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aqua.izmuroma.ru/index.php?option=com_content&amp;task=view&amp;id=277&amp;Itemid=109" TargetMode="External"/><Relationship Id="rId2" Type="http://schemas.openxmlformats.org/officeDocument/2006/relationships/hyperlink" Target="http://www.ecosystema.ru/08nature/fish/m01.htm" TargetMode="External"/><Relationship Id="rId1" Type="http://schemas.openxmlformats.org/officeDocument/2006/relationships/slideLayout" Target="../slideLayouts/slideLayout2.xml"/><Relationship Id="rId4" Type="http://schemas.openxmlformats.org/officeDocument/2006/relationships/hyperlink" Target="http://ru.wikipedia.org/wiki/%D0%A0%D1%8B%D0%B1%D1%8B"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ru.wikipedia.org/wiki/%D0%A0%D1%8B%D0%B1%D1%8B" TargetMode="External"/><Relationship Id="rId2" Type="http://schemas.openxmlformats.org/officeDocument/2006/relationships/hyperlink" Target="http://sbio.info/page.php?id=131" TargetMode="External"/><Relationship Id="rId1" Type="http://schemas.openxmlformats.org/officeDocument/2006/relationships/slideLayout" Target="../slideLayouts/slideLayout2.xml"/><Relationship Id="rId4" Type="http://schemas.openxmlformats.org/officeDocument/2006/relationships/hyperlink" Target="http://dced.ru/raznoe/6-prisposoblenie-ryb-k-zhizni-v-vode.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hyperlink" Target="https://sites.google.com/site/vebklasterpobiologii/opisanie-rolej/fiziologi" TargetMode="External"/><Relationship Id="rId3" Type="http://schemas.openxmlformats.org/officeDocument/2006/relationships/hyperlink" Target="https://sites.google.com/site/vebklasterpobiologii/zadanie" TargetMode="External"/><Relationship Id="rId7" Type="http://schemas.openxmlformats.org/officeDocument/2006/relationships/hyperlink" Target="https://sites.google.com/site/vebklasterpobiologii/opisanie-rolej/istoriki" TargetMode="External"/><Relationship Id="rId12" Type="http://schemas.openxmlformats.org/officeDocument/2006/relationships/hyperlink" Target="https://sites.google.com/site/vebklasterpobiologii/system/app/pages/sitemap/hierarchy" TargetMode="External"/><Relationship Id="rId2" Type="http://schemas.openxmlformats.org/officeDocument/2006/relationships/hyperlink" Target="https://sites.google.com/site/vebklasterpobiologii/vvedenie" TargetMode="External"/><Relationship Id="rId1" Type="http://schemas.openxmlformats.org/officeDocument/2006/relationships/slideLayout" Target="../slideLayouts/slideLayout9.xml"/><Relationship Id="rId6" Type="http://schemas.openxmlformats.org/officeDocument/2006/relationships/hyperlink" Target="https://sites.google.com/site/vebklasterpobiologii/opisanie-rolej/anatomologi" TargetMode="External"/><Relationship Id="rId11" Type="http://schemas.openxmlformats.org/officeDocument/2006/relationships/hyperlink" Target="https://sites.google.com/site/vebklasterpobiologii/zaklucenie" TargetMode="External"/><Relationship Id="rId5" Type="http://schemas.openxmlformats.org/officeDocument/2006/relationships/hyperlink" Target="https://sites.google.com/site/vebklasterpobiologii/opisanie-rolej" TargetMode="External"/><Relationship Id="rId10" Type="http://schemas.openxmlformats.org/officeDocument/2006/relationships/hyperlink" Target="https://sites.google.com/site/vebklasterpobiologii/kriterii-ocenki-2" TargetMode="External"/><Relationship Id="rId4" Type="http://schemas.openxmlformats.org/officeDocument/2006/relationships/hyperlink" Target="https://sites.google.com/site/vebklasterpobiologii/poradok-raboty" TargetMode="External"/><Relationship Id="rId9" Type="http://schemas.openxmlformats.org/officeDocument/2006/relationships/hyperlink" Target="https://sites.google.com/site/vebklasterpobiologii/opisanie-rolej/ekolog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s://sites.google.com/site/vebklasterpobiologii/zaklucenie" TargetMode="External"/><Relationship Id="rId2" Type="http://schemas.openxmlformats.org/officeDocument/2006/relationships/hyperlink" Target="https://sites.google.com/site/vebklasterpobiologii/kriterii-ocenki-2" TargetMode="Externa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sites.google.com/site/vebklasterpobiologii/opisanie-rolej/istoriki" TargetMode="External"/><Relationship Id="rId2" Type="http://schemas.openxmlformats.org/officeDocument/2006/relationships/hyperlink" Target="https://sites.google.com/site/vebklasterpobiologii/opisanie-rolej/anatomologi" TargetMode="External"/><Relationship Id="rId1" Type="http://schemas.openxmlformats.org/officeDocument/2006/relationships/slideLayout" Target="../slideLayouts/slideLayout9.xml"/><Relationship Id="rId5" Type="http://schemas.openxmlformats.org/officeDocument/2006/relationships/hyperlink" Target="https://sites.google.com/site/vebklasterpobiologii/opisanie-rolej/ekologi" TargetMode="External"/><Relationship Id="rId4" Type="http://schemas.openxmlformats.org/officeDocument/2006/relationships/hyperlink" Target="https://sites.google.com/site/vebklasterpobiologii/opisanie-rolej/fiziologi"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sites.google.com/site/vebklasterpobiologii/opisanie-rolej/anatomologi"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fdiary.fgids.com/manual/112/692/" TargetMode="External"/><Relationship Id="rId2" Type="http://schemas.openxmlformats.org/officeDocument/2006/relationships/hyperlink" Target="http://aqua.izmuroma.ru/index.php?option=com_content&amp;task=view&amp;id=278&amp;Itemid=109" TargetMode="External"/><Relationship Id="rId1" Type="http://schemas.openxmlformats.org/officeDocument/2006/relationships/slideLayout" Target="../slideLayouts/slideLayout2.xml"/><Relationship Id="rId5" Type="http://schemas.openxmlformats.org/officeDocument/2006/relationships/hyperlink" Target="http://ru.wikipedia.org/wiki/%D0%A0%D1%8B%D0%B1%D1%8B" TargetMode="External"/><Relationship Id="rId4" Type="http://schemas.openxmlformats.org/officeDocument/2006/relationships/hyperlink" Target="http://www.ebio.ru/images/06030201.gi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39551" y="4454897"/>
            <a:ext cx="8208913" cy="2163020"/>
          </a:xfrm>
        </p:spPr>
        <p:txBody>
          <a:bodyPr>
            <a:normAutofit/>
          </a:bodyPr>
          <a:lstStyle/>
          <a:p>
            <a:pPr marL="0" indent="0" algn="r">
              <a:buNone/>
            </a:pPr>
            <a:r>
              <a:rPr lang="ru-RU" sz="2800" dirty="0" smtClean="0">
                <a:latin typeface="Times New Roman" pitchFamily="18" charset="0"/>
                <a:cs typeface="Times New Roman" pitchFamily="18" charset="0"/>
              </a:rPr>
              <a:t>Руководитель: </a:t>
            </a:r>
          </a:p>
          <a:p>
            <a:pPr marL="0" indent="0" algn="r">
              <a:buNone/>
            </a:pPr>
            <a:r>
              <a:rPr lang="ru-RU" sz="2800" dirty="0" smtClean="0">
                <a:latin typeface="Times New Roman" pitchFamily="18" charset="0"/>
                <a:cs typeface="Times New Roman" pitchFamily="18" charset="0"/>
              </a:rPr>
              <a:t>Петросян Татьяна Ивановна</a:t>
            </a:r>
          </a:p>
        </p:txBody>
      </p:sp>
      <p:sp>
        <p:nvSpPr>
          <p:cNvPr id="2" name="Заголовок 1"/>
          <p:cNvSpPr>
            <a:spLocks noGrp="1"/>
          </p:cNvSpPr>
          <p:nvPr>
            <p:ph type="title"/>
          </p:nvPr>
        </p:nvSpPr>
        <p:spPr>
          <a:xfrm>
            <a:off x="395536" y="476672"/>
            <a:ext cx="5342384" cy="6048672"/>
          </a:xfrm>
        </p:spPr>
        <p:txBody>
          <a:bodyPr/>
          <a:lstStyle/>
          <a:p>
            <a:pPr marL="0" indent="0">
              <a:buNone/>
            </a:pPr>
            <a:r>
              <a:rPr lang="ru-RU" sz="6000" b="0" i="1" u="sng" dirty="0">
                <a:latin typeface="Times New Roman" pitchFamily="18" charset="0"/>
                <a:cs typeface="Times New Roman" pitchFamily="18" charset="0"/>
                <a:hlinkClick r:id="rId2"/>
              </a:rPr>
              <a:t>Веб-</a:t>
            </a:r>
            <a:r>
              <a:rPr lang="ru-RU" sz="6000" b="0" i="1" u="sng" dirty="0" err="1">
                <a:latin typeface="Times New Roman" pitchFamily="18" charset="0"/>
                <a:cs typeface="Times New Roman" pitchFamily="18" charset="0"/>
                <a:hlinkClick r:id="rId2"/>
              </a:rPr>
              <a:t>квест</a:t>
            </a:r>
            <a:r>
              <a:rPr lang="ru-RU" sz="6000" b="0" i="1" u="sng" dirty="0">
                <a:latin typeface="Times New Roman" pitchFamily="18" charset="0"/>
                <a:cs typeface="Times New Roman" pitchFamily="18" charset="0"/>
                <a:hlinkClick r:id="rId2"/>
              </a:rPr>
              <a:t> </a:t>
            </a:r>
            <a:r>
              <a:rPr lang="ru-RU" sz="6000" b="0" i="1" u="sng" dirty="0" smtClean="0">
                <a:latin typeface="Times New Roman" pitchFamily="18" charset="0"/>
                <a:cs typeface="Times New Roman" pitchFamily="18" charset="0"/>
                <a:hlinkClick r:id="rId2"/>
              </a:rPr>
              <a:t>по биологии</a:t>
            </a:r>
            <a:br>
              <a:rPr lang="ru-RU" sz="6000" b="0" i="1" u="sng" dirty="0" smtClean="0">
                <a:latin typeface="Times New Roman" pitchFamily="18" charset="0"/>
                <a:cs typeface="Times New Roman" pitchFamily="18" charset="0"/>
                <a:hlinkClick r:id="rId2"/>
              </a:rPr>
            </a:br>
            <a:r>
              <a:rPr lang="ru-RU" sz="6000" b="0" i="1" u="sng" dirty="0" smtClean="0">
                <a:latin typeface="Times New Roman" pitchFamily="18" charset="0"/>
                <a:cs typeface="Times New Roman" pitchFamily="18" charset="0"/>
                <a:hlinkClick r:id="rId2"/>
              </a:rPr>
              <a:t>Тема </a:t>
            </a:r>
            <a:r>
              <a:rPr lang="ru-RU" sz="6000" b="0" i="1" u="sng" dirty="0">
                <a:latin typeface="Times New Roman" pitchFamily="18" charset="0"/>
                <a:cs typeface="Times New Roman" pitchFamily="18" charset="0"/>
                <a:hlinkClick r:id="rId2"/>
              </a:rPr>
              <a:t>"Рыбы. Общая характеристика"</a:t>
            </a:r>
            <a:r>
              <a:rPr lang="ru-RU" sz="6000" b="0" i="1" dirty="0">
                <a:latin typeface="Times New Roman" pitchFamily="18" charset="0"/>
                <a:cs typeface="Times New Roman" pitchFamily="18" charset="0"/>
              </a:rPr>
              <a:t/>
            </a:r>
            <a:br>
              <a:rPr lang="ru-RU" sz="6000" b="0" i="1" dirty="0">
                <a:latin typeface="Times New Roman" pitchFamily="18" charset="0"/>
                <a:cs typeface="Times New Roman" pitchFamily="18" charset="0"/>
              </a:rPr>
            </a:br>
            <a:endParaRPr lang="ru-RU" sz="6000" dirty="0">
              <a:latin typeface="Times New Roman" pitchFamily="18" charset="0"/>
              <a:cs typeface="Times New Roman" pitchFamily="18" charset="0"/>
            </a:endParaRPr>
          </a:p>
        </p:txBody>
      </p:sp>
      <p:pic>
        <p:nvPicPr>
          <p:cNvPr id="5124" name="Picture 4" descr="http://www.proza.ru/pics/2018/01/07/9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7282" y="403309"/>
            <a:ext cx="2690106" cy="2017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686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404664"/>
            <a:ext cx="7920880" cy="6192688"/>
          </a:xfrm>
        </p:spPr>
        <p:txBody>
          <a:bodyPr>
            <a:normAutofit fontScale="92500" lnSpcReduction="10000"/>
          </a:bodyPr>
          <a:lstStyle/>
          <a:p>
            <a:pPr marL="45720" indent="0" algn="r">
              <a:buNone/>
            </a:pPr>
            <a:r>
              <a:rPr lang="ru-RU" b="1" dirty="0" smtClean="0"/>
              <a:t>Историки</a:t>
            </a:r>
          </a:p>
          <a:p>
            <a:r>
              <a:rPr lang="ru-RU" b="1" dirty="0" smtClean="0"/>
              <a:t>Задания</a:t>
            </a:r>
            <a:r>
              <a:rPr lang="ru-RU" b="1" dirty="0"/>
              <a:t>:</a:t>
            </a:r>
            <a:r>
              <a:rPr lang="ru-RU" dirty="0"/>
              <a:t> </a:t>
            </a:r>
            <a:br>
              <a:rPr lang="ru-RU" dirty="0"/>
            </a:br>
            <a:r>
              <a:rPr lang="ru-RU" dirty="0"/>
              <a:t/>
            </a:r>
            <a:br>
              <a:rPr lang="ru-RU" dirty="0"/>
            </a:br>
            <a:r>
              <a:rPr lang="ru-RU" dirty="0" smtClean="0"/>
              <a:t>С целью повторения пройденного материала,  вам будет необходимо пройти тест (ссылка на документ внизу страницы).  </a:t>
            </a:r>
            <a:r>
              <a:rPr lang="ru-RU" i="1" dirty="0" smtClean="0"/>
              <a:t>Выберите из списка общие признаки хордовых животных и выделите их красным цветом, результаты вставьте в презентацию</a:t>
            </a:r>
            <a:r>
              <a:rPr lang="ru-RU" dirty="0" smtClean="0"/>
              <a:t>.</a:t>
            </a:r>
            <a:r>
              <a:rPr lang="ru-RU" dirty="0"/>
              <a:t/>
            </a:r>
            <a:br>
              <a:rPr lang="ru-RU" dirty="0"/>
            </a:br>
            <a:r>
              <a:rPr lang="ru-RU" dirty="0"/>
              <a:t/>
            </a:r>
            <a:br>
              <a:rPr lang="ru-RU" dirty="0"/>
            </a:br>
            <a:r>
              <a:rPr lang="ru-RU" dirty="0"/>
              <a:t>1. Историческая справка о рыбах (численность, места обитания, где и когда появились);</a:t>
            </a:r>
            <a:br>
              <a:rPr lang="ru-RU" dirty="0"/>
            </a:br>
            <a:r>
              <a:rPr lang="ru-RU" dirty="0"/>
              <a:t>   Правда-ли, что рыбы жили 2 миллиона лет назад?</a:t>
            </a:r>
            <a:br>
              <a:rPr lang="ru-RU" dirty="0"/>
            </a:br>
            <a:r>
              <a:rPr lang="ru-RU" dirty="0"/>
              <a:t>   Правда-ли, что изучению рыб посвящён раздел зоологии — ихтиология?</a:t>
            </a:r>
            <a:br>
              <a:rPr lang="ru-RU" dirty="0"/>
            </a:br>
            <a:r>
              <a:rPr lang="ru-RU" dirty="0"/>
              <a:t>2. На какие классы разделены рыбы и чем отличаются друг от  друга;</a:t>
            </a:r>
            <a:br>
              <a:rPr lang="ru-RU" dirty="0"/>
            </a:br>
            <a:r>
              <a:rPr lang="ru-RU" dirty="0"/>
              <a:t>3. Продолжите предложение «Рыбы – удивительные создания природы,......; </a:t>
            </a:r>
            <a:br>
              <a:rPr lang="ru-RU" dirty="0"/>
            </a:br>
            <a:r>
              <a:rPr lang="ru-RU" dirty="0"/>
              <a:t>4. Хозяйственное значение рыб для человека.</a:t>
            </a:r>
            <a:br>
              <a:rPr lang="ru-RU" dirty="0"/>
            </a:br>
            <a:r>
              <a:rPr lang="ru-RU" dirty="0"/>
              <a:t>    Правда-ли, что общий мировой улов рыбы равен примерно 50 млн. тонн в год</a:t>
            </a:r>
            <a:r>
              <a:rPr lang="ru-RU" dirty="0" smtClean="0"/>
              <a:t>?</a:t>
            </a:r>
          </a:p>
          <a:p>
            <a:endParaRPr lang="ru-RU" dirty="0"/>
          </a:p>
        </p:txBody>
      </p:sp>
    </p:spTree>
    <p:extLst>
      <p:ext uri="{BB962C8B-B14F-4D97-AF65-F5344CB8AC3E}">
        <p14:creationId xmlns:p14="http://schemas.microsoft.com/office/powerpoint/2010/main" val="2330402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noAutofit/>
          </a:bodyPr>
          <a:lstStyle/>
          <a:p>
            <a:r>
              <a:rPr lang="ru-RU" sz="2800" b="1" dirty="0">
                <a:latin typeface="Times New Roman" pitchFamily="18" charset="0"/>
                <a:cs typeface="Times New Roman" pitchFamily="18" charset="0"/>
              </a:rPr>
              <a:t>Ссылки на ресурсы:</a:t>
            </a:r>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1.  </a:t>
            </a:r>
            <a:r>
              <a:rPr lang="ru-RU" sz="2800" dirty="0">
                <a:latin typeface="Times New Roman" pitchFamily="18" charset="0"/>
                <a:cs typeface="Times New Roman" pitchFamily="18" charset="0"/>
                <a:hlinkClick r:id="rId2"/>
              </a:rPr>
              <a:t>http://guppi-i-drugie.ru/kogda-poyavilis-ryby-otkuda-poyavilis-ryby/</a:t>
            </a:r>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2. </a:t>
            </a:r>
            <a:r>
              <a:rPr lang="ru-RU" sz="2800" dirty="0">
                <a:latin typeface="Times New Roman" pitchFamily="18" charset="0"/>
                <a:cs typeface="Times New Roman" pitchFamily="18" charset="0"/>
                <a:hlinkClick r:id="rId3"/>
              </a:rPr>
              <a:t>http://ru.wikipedia.org/wiki/Рыбы</a:t>
            </a:r>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3. </a:t>
            </a:r>
            <a:r>
              <a:rPr lang="ru-RU" sz="2800" dirty="0">
                <a:latin typeface="Times New Roman" pitchFamily="18" charset="0"/>
                <a:cs typeface="Times New Roman" pitchFamily="18" charset="0"/>
                <a:hlinkClick r:id="rId4"/>
              </a:rPr>
              <a:t>http://zoologia.poznajvse.com/mnogokletochnye-zhivotnye/ryby/hozyaystvennoe-znachenie-ryb-i-ohrana-rybnyh-hozyaystv</a:t>
            </a:r>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321951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260648"/>
            <a:ext cx="8496944" cy="6408712"/>
          </a:xfrm>
        </p:spPr>
        <p:txBody>
          <a:bodyPr>
            <a:noAutofit/>
          </a:bodyPr>
          <a:lstStyle/>
          <a:p>
            <a:pPr marL="45720" indent="0">
              <a:buNone/>
            </a:pPr>
            <a:r>
              <a:rPr lang="ru-RU" sz="2400" b="1" dirty="0" smtClean="0">
                <a:latin typeface="Times New Roman" pitchFamily="18" charset="0"/>
                <a:cs typeface="Times New Roman" pitchFamily="18" charset="0"/>
              </a:rPr>
              <a:t>                                                                            Физиологии</a:t>
            </a:r>
          </a:p>
          <a:p>
            <a:endParaRPr lang="ru-RU" sz="1400" b="1" dirty="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Задания</a:t>
            </a:r>
            <a:r>
              <a:rPr lang="ru-RU" sz="1400" b="1" dirty="0">
                <a:latin typeface="Times New Roman" pitchFamily="18" charset="0"/>
                <a:cs typeface="Times New Roman" pitchFamily="18" charset="0"/>
              </a:rPr>
              <a:t>:</a:t>
            </a:r>
            <a:r>
              <a:rPr lang="ru-RU" sz="1400" dirty="0">
                <a:latin typeface="Times New Roman" pitchFamily="18" charset="0"/>
                <a:cs typeface="Times New Roman" pitchFamily="18" charset="0"/>
              </a:rPr>
              <a:t> </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1. Назовите какими бывают формы тела костных рыб. Укажите по два представителя к каждой из возможных форм тела рыб. </a:t>
            </a:r>
            <a:r>
              <a:rPr lang="ru-RU" sz="2000" dirty="0" err="1">
                <a:latin typeface="Times New Roman" pitchFamily="18" charset="0"/>
                <a:cs typeface="Times New Roman" pitchFamily="18" charset="0"/>
              </a:rPr>
              <a:t>Пример:вытянутая</a:t>
            </a:r>
            <a:r>
              <a:rPr lang="ru-RU" sz="2000" dirty="0">
                <a:latin typeface="Times New Roman" pitchFamily="18" charset="0"/>
                <a:cs typeface="Times New Roman" pitchFamily="18" charset="0"/>
              </a:rPr>
              <a:t> (Щука, судак) и т. д.</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Правда-</a:t>
            </a:r>
            <a:r>
              <a:rPr lang="ru-RU" sz="2000" dirty="0" err="1">
                <a:latin typeface="Times New Roman" pitchFamily="18" charset="0"/>
                <a:cs typeface="Times New Roman" pitchFamily="18" charset="0"/>
              </a:rPr>
              <a:t>ли,что</a:t>
            </a:r>
            <a:r>
              <a:rPr lang="ru-RU" sz="2000" dirty="0">
                <a:latin typeface="Times New Roman" pitchFamily="18" charset="0"/>
                <a:cs typeface="Times New Roman" pitchFamily="18" charset="0"/>
              </a:rPr>
              <a:t> форма тела рыб зависит места обитания?</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Правда-ли, что большинство рыб имеет сплюснутую форму тела?</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2. Укажите части, отделы тела рыб.</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3. Опишите особенности плавников, их классификацию и значение.</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4. Опишите особенности чешуи.</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Все-ли рыбы имеют чешую, или не все</a:t>
            </a:r>
            <a:r>
              <a:rPr lang="ru-RU" sz="2000" dirty="0" smtClean="0">
                <a:latin typeface="Times New Roman" pitchFamily="18" charset="0"/>
                <a:cs typeface="Times New Roman" pitchFamily="18" charset="0"/>
              </a:rPr>
              <a:t>?</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b="1" dirty="0">
                <a:latin typeface="Times New Roman" pitchFamily="18" charset="0"/>
                <a:cs typeface="Times New Roman" pitchFamily="18" charset="0"/>
              </a:rPr>
              <a:t>Ссылки на ресурсы:</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1. </a:t>
            </a:r>
            <a:r>
              <a:rPr lang="ru-RU" sz="2000" dirty="0">
                <a:latin typeface="Times New Roman" pitchFamily="18" charset="0"/>
                <a:cs typeface="Times New Roman" pitchFamily="18" charset="0"/>
                <a:hlinkClick r:id="rId2"/>
              </a:rPr>
              <a:t>http://www.ecosystema.ru/08nature/fish/m01.htm</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2. </a:t>
            </a:r>
            <a:r>
              <a:rPr lang="ru-RU" sz="2000" dirty="0">
                <a:latin typeface="Times New Roman" pitchFamily="18" charset="0"/>
                <a:cs typeface="Times New Roman" pitchFamily="18" charset="0"/>
                <a:hlinkClick r:id="rId3"/>
              </a:rPr>
              <a:t>http://aqua.izmuroma.ru/index.php?option=com_content&amp;task=view&amp;id=277&amp;Itemid=109</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3. </a:t>
            </a:r>
            <a:r>
              <a:rPr lang="ru-RU" sz="2000" dirty="0">
                <a:latin typeface="Times New Roman" pitchFamily="18" charset="0"/>
                <a:cs typeface="Times New Roman" pitchFamily="18" charset="0"/>
                <a:hlinkClick r:id="rId4"/>
              </a:rPr>
              <a:t>http://ru.wikipedia.org/wiki/Рыбы</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3256655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83568" y="731520"/>
            <a:ext cx="6860232" cy="5793824"/>
          </a:xfrm>
        </p:spPr>
        <p:txBody>
          <a:bodyPr>
            <a:normAutofit fontScale="77500" lnSpcReduction="20000"/>
          </a:bodyPr>
          <a:lstStyle/>
          <a:p>
            <a:pPr algn="r"/>
            <a:r>
              <a:rPr lang="ru-RU" sz="3100" b="1" dirty="0" smtClean="0">
                <a:latin typeface="Times New Roman" pitchFamily="18" charset="0"/>
                <a:cs typeface="Times New Roman" pitchFamily="18" charset="0"/>
              </a:rPr>
              <a:t>Экологи </a:t>
            </a:r>
          </a:p>
          <a:p>
            <a:pPr marL="45720" indent="0">
              <a:buNone/>
            </a:pPr>
            <a:r>
              <a:rPr lang="ru-RU" sz="3100" b="1" dirty="0" smtClean="0">
                <a:latin typeface="Times New Roman" pitchFamily="18" charset="0"/>
                <a:cs typeface="Times New Roman" pitchFamily="18" charset="0"/>
              </a:rPr>
              <a:t>Задания</a:t>
            </a:r>
            <a:r>
              <a:rPr lang="ru-RU" sz="3100" b="1" dirty="0">
                <a:latin typeface="Times New Roman" pitchFamily="18" charset="0"/>
                <a:cs typeface="Times New Roman" pitchFamily="18" charset="0"/>
              </a:rPr>
              <a:t>:</a:t>
            </a:r>
            <a:r>
              <a:rPr lang="ru-RU" sz="3100" dirty="0">
                <a:latin typeface="Times New Roman" pitchFamily="18" charset="0"/>
                <a:cs typeface="Times New Roman" pitchFamily="18" charset="0"/>
              </a:rPr>
              <a:t> </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Ответьте на вопросы</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Правда-ли, что рыбы обитающие у поверхности воды, имеют сплюснутую форму тела?</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Правда-ли, что рыбы плохо видят?</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Правда-ли, что рыбы дышат кислородом растворенным в воде?</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Обсудить какие особенности  существуют у водной среды и каковы черты приспособленности рыб к  этим </a:t>
            </a:r>
            <a:r>
              <a:rPr lang="ru-RU" sz="3100" dirty="0" smtClean="0">
                <a:latin typeface="Times New Roman" pitchFamily="18" charset="0"/>
                <a:cs typeface="Times New Roman" pitchFamily="18" charset="0"/>
              </a:rPr>
              <a:t>условиям. Заполнить </a:t>
            </a:r>
            <a:r>
              <a:rPr lang="ru-RU" sz="3100" dirty="0">
                <a:latin typeface="Times New Roman" pitchFamily="18" charset="0"/>
                <a:cs typeface="Times New Roman" pitchFamily="18" charset="0"/>
              </a:rPr>
              <a:t>таблицу и разместить ее в презентации.</a:t>
            </a:r>
            <a:r>
              <a:rPr lang="ru-RU" dirty="0"/>
              <a:t/>
            </a:r>
            <a:br>
              <a:rPr lang="ru-RU" dirty="0"/>
            </a:br>
            <a:endParaRPr lang="ru-RU" dirty="0"/>
          </a:p>
        </p:txBody>
      </p:sp>
    </p:spTree>
    <p:extLst>
      <p:ext uri="{BB962C8B-B14F-4D97-AF65-F5344CB8AC3E}">
        <p14:creationId xmlns:p14="http://schemas.microsoft.com/office/powerpoint/2010/main" val="3186753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lgn="l" fontAlgn="base">
              <a:spcAft>
                <a:spcPct val="0"/>
              </a:spcAft>
            </a:pPr>
            <a:r>
              <a:rPr lang="ru-RU" sz="2000" dirty="0">
                <a:solidFill>
                  <a:srgbClr val="697335"/>
                </a:solidFill>
                <a:latin typeface="Times New Roman" pitchFamily="18" charset="0"/>
                <a:cs typeface="Times New Roman" pitchFamily="18" charset="0"/>
              </a:rPr>
              <a:t>Приспособленность рыб  к  водной среде»</a:t>
            </a:r>
            <a:r>
              <a:rPr lang="ru-RU" sz="2000" dirty="0">
                <a:latin typeface="Arial" pitchFamily="34" charset="0"/>
                <a:cs typeface="Arial" pitchFamily="34" charset="0"/>
              </a:rPr>
              <a:t/>
            </a:r>
            <a:br>
              <a:rPr lang="ru-RU" sz="2000" dirty="0">
                <a:latin typeface="Arial" pitchFamily="34" charset="0"/>
                <a:cs typeface="Arial" pitchFamily="34" charset="0"/>
              </a:rPr>
            </a:br>
            <a:r>
              <a:rPr lang="ru-RU" sz="5400" dirty="0">
                <a:latin typeface="Arial" pitchFamily="34" charset="0"/>
                <a:cs typeface="Arial" pitchFamily="34" charset="0"/>
              </a:rPr>
              <a:t/>
            </a:r>
            <a:br>
              <a:rPr lang="ru-RU" sz="5400" dirty="0">
                <a:latin typeface="Arial" pitchFamily="34" charset="0"/>
                <a:cs typeface="Arial" pitchFamily="34" charset="0"/>
              </a:rPr>
            </a:br>
            <a:r>
              <a:rPr lang="ru-RU" sz="5400" dirty="0">
                <a:latin typeface="Arial" pitchFamily="34" charset="0"/>
                <a:cs typeface="Arial" pitchFamily="34" charset="0"/>
              </a:rPr>
              <a:t/>
            </a:r>
            <a:br>
              <a:rPr lang="ru-RU" sz="5400" dirty="0">
                <a:latin typeface="Arial" pitchFamily="34" charset="0"/>
                <a:cs typeface="Arial" pitchFamily="34" charset="0"/>
              </a:rPr>
            </a:br>
            <a:r>
              <a:rPr lang="ru-RU" sz="5400" dirty="0">
                <a:latin typeface="Arial" pitchFamily="34" charset="0"/>
                <a:cs typeface="Arial" pitchFamily="34" charset="0"/>
              </a:rPr>
              <a:t/>
            </a:r>
            <a:br>
              <a:rPr lang="ru-RU" sz="5400" dirty="0">
                <a:latin typeface="Arial" pitchFamily="34" charset="0"/>
                <a:cs typeface="Arial" pitchFamily="34" charset="0"/>
              </a:rPr>
            </a:br>
            <a:endParaRPr lang="ru-RU" dirty="0"/>
          </a:p>
        </p:txBody>
      </p:sp>
      <p:graphicFrame>
        <p:nvGraphicFramePr>
          <p:cNvPr id="4" name="Объект 3"/>
          <p:cNvGraphicFramePr>
            <a:graphicFrameLocks noGrp="1"/>
          </p:cNvGraphicFramePr>
          <p:nvPr>
            <p:ph sz="quarter" idx="13"/>
            <p:extLst>
              <p:ext uri="{D42A27DB-BD31-4B8C-83A1-F6EECF244321}">
                <p14:modId xmlns:p14="http://schemas.microsoft.com/office/powerpoint/2010/main" val="4197287791"/>
              </p:ext>
            </p:extLst>
          </p:nvPr>
        </p:nvGraphicFramePr>
        <p:xfrm>
          <a:off x="251520" y="1600200"/>
          <a:ext cx="8712968" cy="4925144"/>
        </p:xfrm>
        <a:graphic>
          <a:graphicData uri="http://schemas.openxmlformats.org/drawingml/2006/table">
            <a:tbl>
              <a:tblPr/>
              <a:tblGrid>
                <a:gridCol w="520940"/>
                <a:gridCol w="4351376"/>
                <a:gridCol w="3840652"/>
              </a:tblGrid>
              <a:tr h="635809">
                <a:tc>
                  <a:txBody>
                    <a:bodyPr/>
                    <a:lstStyle/>
                    <a:p>
                      <a:pPr fontAlgn="t"/>
                      <a:r>
                        <a:rPr lang="ru-RU" sz="1600" dirty="0">
                          <a:effectLst/>
                          <a:latin typeface="Times New Roman"/>
                        </a:rPr>
                        <a:t>№</a:t>
                      </a:r>
                      <a:endParaRPr lang="ru-RU" sz="1600" dirty="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600" dirty="0">
                          <a:effectLst/>
                          <a:latin typeface="Times New Roman"/>
                        </a:rPr>
                        <a:t>Факторы водной среды</a:t>
                      </a:r>
                      <a:endParaRPr lang="ru-RU" sz="1600" dirty="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latin typeface="Times New Roman"/>
                        </a:rPr>
                        <a:t>Приспособления к факторам среды</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r h="825602">
                <a:tc>
                  <a:txBody>
                    <a:bodyPr/>
                    <a:lstStyle/>
                    <a:p>
                      <a:pPr fontAlgn="t"/>
                      <a:r>
                        <a:rPr lang="ru-RU" sz="1600">
                          <a:effectLst/>
                          <a:latin typeface="Times New Roman"/>
                        </a:rPr>
                        <a:t>1</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latin typeface="Times New Roman"/>
                        </a:rPr>
                        <a:t>Плотность воды</a:t>
                      </a:r>
                      <a:endParaRPr lang="ru-RU" sz="160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rPr>
                        <a:t/>
                      </a:r>
                      <a:br>
                        <a:rPr lang="ru-RU" sz="1600">
                          <a:effectLst/>
                        </a:rPr>
                      </a:b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r h="635809">
                <a:tc>
                  <a:txBody>
                    <a:bodyPr/>
                    <a:lstStyle/>
                    <a:p>
                      <a:pPr fontAlgn="t"/>
                      <a:r>
                        <a:rPr lang="ru-RU" sz="1600">
                          <a:effectLst/>
                          <a:latin typeface="Times New Roman"/>
                        </a:rPr>
                        <a:t>2</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latin typeface="Times New Roman"/>
                        </a:rPr>
                        <a:t>Прозрачность</a:t>
                      </a:r>
                      <a:endParaRPr lang="ru-RU" sz="160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rPr>
                        <a:t/>
                      </a:r>
                      <a:br>
                        <a:rPr lang="ru-RU" sz="1600">
                          <a:effectLst/>
                        </a:rPr>
                      </a:b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r h="819908">
                <a:tc>
                  <a:txBody>
                    <a:bodyPr/>
                    <a:lstStyle/>
                    <a:p>
                      <a:pPr fontAlgn="t"/>
                      <a:r>
                        <a:rPr lang="ru-RU" sz="1600">
                          <a:effectLst/>
                          <a:latin typeface="Times New Roman"/>
                        </a:rPr>
                        <a:t>3</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latin typeface="Times New Roman"/>
                        </a:rPr>
                        <a:t>Растворенные вещества, малое содержание кислорода</a:t>
                      </a:r>
                      <a:endParaRPr lang="ru-RU" sz="160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rPr>
                        <a:t/>
                      </a:r>
                      <a:br>
                        <a:rPr lang="ru-RU" sz="1600">
                          <a:effectLst/>
                        </a:rPr>
                      </a:b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r h="546605">
                <a:tc>
                  <a:txBody>
                    <a:bodyPr/>
                    <a:lstStyle/>
                    <a:p>
                      <a:pPr fontAlgn="t"/>
                      <a:r>
                        <a:rPr lang="ru-RU" sz="1600">
                          <a:effectLst/>
                          <a:latin typeface="Times New Roman"/>
                        </a:rPr>
                        <a:t>4</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dirty="0">
                          <a:effectLst/>
                          <a:latin typeface="Times New Roman"/>
                        </a:rPr>
                        <a:t>Текучесть</a:t>
                      </a:r>
                      <a:endParaRPr lang="ru-RU" sz="1600" dirty="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rPr>
                        <a:t/>
                      </a:r>
                      <a:br>
                        <a:rPr lang="ru-RU" sz="1600">
                          <a:effectLst/>
                        </a:rPr>
                      </a:b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r h="825602">
                <a:tc>
                  <a:txBody>
                    <a:bodyPr/>
                    <a:lstStyle/>
                    <a:p>
                      <a:pPr fontAlgn="t"/>
                      <a:r>
                        <a:rPr lang="ru-RU" sz="1600">
                          <a:effectLst/>
                          <a:latin typeface="Times New Roman"/>
                        </a:rPr>
                        <a:t>5</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latin typeface="Times New Roman"/>
                        </a:rPr>
                        <a:t>Высокое давление на глубинах</a:t>
                      </a:r>
                      <a:endParaRPr lang="ru-RU" sz="160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rPr>
                        <a:t/>
                      </a:r>
                      <a:br>
                        <a:rPr lang="ru-RU" sz="1600">
                          <a:effectLst/>
                        </a:rPr>
                      </a:b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r h="635809">
                <a:tc>
                  <a:txBody>
                    <a:bodyPr/>
                    <a:lstStyle/>
                    <a:p>
                      <a:pPr fontAlgn="t"/>
                      <a:r>
                        <a:rPr lang="ru-RU" sz="1600">
                          <a:effectLst/>
                          <a:latin typeface="Times New Roman"/>
                        </a:rPr>
                        <a:t>6</a:t>
                      </a:r>
                      <a:endParaRPr lang="ru-RU" sz="160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a:effectLst/>
                          <a:latin typeface="Times New Roman"/>
                        </a:rPr>
                        <a:t>Сильное поглощение солнечных лучей</a:t>
                      </a:r>
                      <a:endParaRPr lang="ru-RU" sz="1600">
                        <a:effectLst/>
                      </a:endParaRPr>
                    </a:p>
                  </a:txBody>
                  <a:tcPr marL="62788" marR="62788" marT="0" marB="0">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c>
                  <a:txBody>
                    <a:bodyPr/>
                    <a:lstStyle/>
                    <a:p>
                      <a:pPr fontAlgn="t"/>
                      <a:r>
                        <a:rPr lang="ru-RU" sz="1600" dirty="0">
                          <a:effectLst/>
                        </a:rPr>
                        <a:t/>
                      </a:r>
                      <a:br>
                        <a:rPr lang="ru-RU" sz="1600" dirty="0">
                          <a:effectLst/>
                        </a:rPr>
                      </a:br>
                      <a:endParaRPr lang="ru-RU" sz="1600" dirty="0">
                        <a:effectLst/>
                      </a:endParaRPr>
                    </a:p>
                  </a:txBody>
                  <a:tcPr marL="62788" marR="62788"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CCF"/>
                    </a:solidFill>
                  </a:tcPr>
                </a:tc>
              </a:tr>
            </a:tbl>
          </a:graphicData>
        </a:graphic>
      </p:graphicFrame>
      <p:sp>
        <p:nvSpPr>
          <p:cNvPr id="3" name="Прямоугольник 2"/>
          <p:cNvSpPr/>
          <p:nvPr/>
        </p:nvSpPr>
        <p:spPr>
          <a:xfrm>
            <a:off x="1115616" y="404664"/>
            <a:ext cx="6336704" cy="954107"/>
          </a:xfrm>
          <a:prstGeom prst="rect">
            <a:avLst/>
          </a:prstGeom>
        </p:spPr>
        <p:txBody>
          <a:bodyPr wrap="square">
            <a:spAutoFit/>
          </a:bodyPr>
          <a:lstStyle/>
          <a:p>
            <a:r>
              <a:rPr lang="ru-RU" sz="2800" dirty="0">
                <a:latin typeface="Times New Roman" pitchFamily="18" charset="0"/>
                <a:cs typeface="Times New Roman" pitchFamily="18" charset="0"/>
              </a:rPr>
              <a:t>Заполнить таблицу и разместить ее в презентации</a:t>
            </a:r>
            <a:r>
              <a:rPr lang="ru-RU" dirty="0">
                <a:latin typeface="Times New Roman" pitchFamily="18" charset="0"/>
                <a:cs typeface="Times New Roman" pitchFamily="18" charset="0"/>
              </a:rPr>
              <a:t>.</a:t>
            </a:r>
            <a:endParaRPr lang="ru-RU" dirty="0"/>
          </a:p>
        </p:txBody>
      </p:sp>
    </p:spTree>
    <p:extLst>
      <p:ext uri="{BB962C8B-B14F-4D97-AF65-F5344CB8AC3E}">
        <p14:creationId xmlns:p14="http://schemas.microsoft.com/office/powerpoint/2010/main" val="2679193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r>
              <a:rPr lang="ru-RU" b="1" dirty="0"/>
              <a:t>Ссылки на ресурсы:</a:t>
            </a:r>
            <a:r>
              <a:rPr lang="ru-RU" dirty="0"/>
              <a:t/>
            </a:r>
            <a:br>
              <a:rPr lang="ru-RU" dirty="0"/>
            </a:br>
            <a:r>
              <a:rPr lang="ru-RU" dirty="0"/>
              <a:t/>
            </a:r>
            <a:br>
              <a:rPr lang="ru-RU" dirty="0"/>
            </a:br>
            <a:r>
              <a:rPr lang="ru-RU" dirty="0"/>
              <a:t>1. </a:t>
            </a:r>
            <a:r>
              <a:rPr lang="ru-RU" dirty="0">
                <a:hlinkClick r:id="rId2"/>
              </a:rPr>
              <a:t>http://sbio.info/page.php?id=131</a:t>
            </a:r>
            <a:r>
              <a:rPr lang="ru-RU" dirty="0"/>
              <a:t/>
            </a:r>
            <a:br>
              <a:rPr lang="ru-RU" dirty="0"/>
            </a:br>
            <a:r>
              <a:rPr lang="ru-RU" dirty="0"/>
              <a:t>2. </a:t>
            </a:r>
            <a:r>
              <a:rPr lang="ru-RU" dirty="0">
                <a:hlinkClick r:id="rId3"/>
              </a:rPr>
              <a:t>http://ru.wikipedia.org/wiki/Рыбы</a:t>
            </a:r>
            <a:r>
              <a:rPr lang="ru-RU" dirty="0"/>
              <a:t/>
            </a:r>
            <a:br>
              <a:rPr lang="ru-RU" dirty="0"/>
            </a:br>
            <a:r>
              <a:rPr lang="ru-RU" dirty="0"/>
              <a:t>3.</a:t>
            </a:r>
            <a:r>
              <a:rPr lang="ru-RU" dirty="0">
                <a:hlinkClick r:id="rId4"/>
              </a:rPr>
              <a:t>http://dced.ru/</a:t>
            </a:r>
            <a:r>
              <a:rPr lang="ru-RU" dirty="0" err="1">
                <a:hlinkClick r:id="rId4"/>
              </a:rPr>
              <a:t>raznoe</a:t>
            </a:r>
            <a:r>
              <a:rPr lang="ru-RU" dirty="0">
                <a:hlinkClick r:id="rId4"/>
              </a:rPr>
              <a:t>/6-prisposoblenie-ryb-k-zhizni-v-vode.html</a:t>
            </a:r>
            <a:endParaRPr lang="ru-RU" dirty="0"/>
          </a:p>
        </p:txBody>
      </p:sp>
    </p:spTree>
    <p:extLst>
      <p:ext uri="{BB962C8B-B14F-4D97-AF65-F5344CB8AC3E}">
        <p14:creationId xmlns:p14="http://schemas.microsoft.com/office/powerpoint/2010/main" val="1851762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60648"/>
            <a:ext cx="6512511" cy="1143000"/>
          </a:xfrm>
        </p:spPr>
        <p:txBody>
          <a:bodyPr/>
          <a:lstStyle/>
          <a:p>
            <a:r>
              <a:rPr lang="ru-RU" dirty="0">
                <a:effectLst/>
              </a:rPr>
              <a:t>5. Критерии оценки</a:t>
            </a:r>
            <a:br>
              <a:rPr lang="ru-RU" dirty="0">
                <a:effectLst/>
              </a:rPr>
            </a:b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1821663500"/>
              </p:ext>
            </p:extLst>
          </p:nvPr>
        </p:nvGraphicFramePr>
        <p:xfrm>
          <a:off x="323528" y="1196752"/>
          <a:ext cx="8352927" cy="5454416"/>
        </p:xfrm>
        <a:graphic>
          <a:graphicData uri="http://schemas.openxmlformats.org/drawingml/2006/table">
            <a:tbl>
              <a:tblPr/>
              <a:tblGrid>
                <a:gridCol w="2025585"/>
                <a:gridCol w="2109114"/>
                <a:gridCol w="2109114"/>
                <a:gridCol w="2109114"/>
              </a:tblGrid>
              <a:tr h="250907">
                <a:tc>
                  <a:txBody>
                    <a:bodyPr/>
                    <a:lstStyle/>
                    <a:p>
                      <a:pPr algn="ctr"/>
                      <a:r>
                        <a:rPr lang="ru-RU" sz="1400" dirty="0">
                          <a:effectLst/>
                          <a:latin typeface="Times New Roman" pitchFamily="18" charset="0"/>
                          <a:cs typeface="Times New Roman" pitchFamily="18" charset="0"/>
                        </a:rPr>
                        <a:t>Критерий</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ru-RU" sz="1400">
                          <a:effectLst/>
                          <a:latin typeface="Times New Roman" pitchFamily="18" charset="0"/>
                          <a:cs typeface="Times New Roman" pitchFamily="18" charset="0"/>
                        </a:rPr>
                        <a:t>Отлично</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ru-RU" sz="1400">
                          <a:effectLst/>
                          <a:latin typeface="Times New Roman" pitchFamily="18" charset="0"/>
                          <a:cs typeface="Times New Roman" pitchFamily="18" charset="0"/>
                        </a:rPr>
                        <a:t>Хорошо</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ru-RU" sz="1400">
                          <a:effectLst/>
                          <a:latin typeface="Times New Roman" pitchFamily="18" charset="0"/>
                          <a:cs typeface="Times New Roman" pitchFamily="18" charset="0"/>
                        </a:rPr>
                        <a:t>Удовлетворительно</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r>
              <a:tr h="2131585">
                <a:tc>
                  <a:txBody>
                    <a:bodyPr/>
                    <a:lstStyle/>
                    <a:p>
                      <a:r>
                        <a:rPr lang="ru-RU" sz="1400" dirty="0">
                          <a:effectLst/>
                          <a:latin typeface="Times New Roman" pitchFamily="18" charset="0"/>
                          <a:cs typeface="Times New Roman" pitchFamily="18" charset="0"/>
                        </a:rPr>
                        <a:t>Понимание задания</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Работа демонстрирует точное понимание задания.</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Включаются как материалы, имеющие непосредственное отношение к теме, так и материалы, не имеющие отношения к ней; используется ограниченное количество источников.</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Включены материалы, не имеющие непосредственного отношения к теме; используется один источник, собранная информация не анализируется и не оценивается.</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3071924">
                <a:tc>
                  <a:txBody>
                    <a:bodyPr/>
                    <a:lstStyle/>
                    <a:p>
                      <a:r>
                        <a:rPr lang="ru-RU" sz="1400" dirty="0">
                          <a:effectLst/>
                          <a:latin typeface="Times New Roman" pitchFamily="18" charset="0"/>
                          <a:cs typeface="Times New Roman" pitchFamily="18" charset="0"/>
                        </a:rPr>
                        <a:t>Выполнение задания</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Оцениваются работы разных периодов; выводы аргументированы; все материалы имеют непосредственное отношение к теме; источники цитируются правильно; используется информация из достоверных источников.</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Не вся информация взята из достоверных источников; часть информации неточна или не имеет прямого отношения к теме.</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dirty="0">
                          <a:effectLst/>
                          <a:latin typeface="Times New Roman" pitchFamily="18" charset="0"/>
                          <a:cs typeface="Times New Roman" pitchFamily="18" charset="0"/>
                        </a:rPr>
                        <a:t>Случайная подборка материалов; информация неточна или не имеет отношения к теме; неполные ответы на вопросы; не делаются попытки оценить или проанализировать информацию.</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bl>
          </a:graphicData>
        </a:graphic>
      </p:graphicFrame>
    </p:spTree>
    <p:extLst>
      <p:ext uri="{BB962C8B-B14F-4D97-AF65-F5344CB8AC3E}">
        <p14:creationId xmlns:p14="http://schemas.microsoft.com/office/powerpoint/2010/main" val="3541279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332669632"/>
              </p:ext>
            </p:extLst>
          </p:nvPr>
        </p:nvGraphicFramePr>
        <p:xfrm>
          <a:off x="467544" y="620688"/>
          <a:ext cx="8136904" cy="5904656"/>
        </p:xfrm>
        <a:graphic>
          <a:graphicData uri="http://schemas.openxmlformats.org/drawingml/2006/table">
            <a:tbl>
              <a:tblPr/>
              <a:tblGrid>
                <a:gridCol w="2034226"/>
                <a:gridCol w="2034226"/>
                <a:gridCol w="2034226"/>
                <a:gridCol w="2034226"/>
              </a:tblGrid>
              <a:tr h="3752611">
                <a:tc>
                  <a:txBody>
                    <a:bodyPr/>
                    <a:lstStyle/>
                    <a:p>
                      <a:r>
                        <a:rPr lang="ru-RU" sz="1400" dirty="0">
                          <a:effectLst/>
                          <a:latin typeface="Times New Roman" pitchFamily="18" charset="0"/>
                          <a:cs typeface="Times New Roman" pitchFamily="18" charset="0"/>
                        </a:rPr>
                        <a:t>Результат работы</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dirty="0">
                          <a:effectLst/>
                          <a:latin typeface="Times New Roman" pitchFamily="18" charset="0"/>
                          <a:cs typeface="Times New Roman" pitchFamily="18" charset="0"/>
                        </a:rPr>
                        <a:t>Четкое и логичное представление информации; вся информации имеет непосредственное отношение к теме, точна, хорошо структурирована и отредактирована. Демонстрируется критический анализ и оценка материала, определенность позиции.</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dirty="0">
                          <a:effectLst/>
                          <a:latin typeface="Times New Roman" pitchFamily="18" charset="0"/>
                          <a:cs typeface="Times New Roman" pitchFamily="18" charset="0"/>
                        </a:rPr>
                        <a:t>Точность и структурированность информации; привлекательное оформление работы. Недостаточно выражена собственная позиция и оценка информации. Работа похожа на другие работы по данной теме.</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Материал логически не выстроен и подан внешне непривлекательно; не дается четкого ответа на поставленные вопросы.</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2152045">
                <a:tc>
                  <a:txBody>
                    <a:bodyPr/>
                    <a:lstStyle/>
                    <a:p>
                      <a:r>
                        <a:rPr lang="ru-RU" sz="1400" dirty="0">
                          <a:effectLst/>
                          <a:latin typeface="Times New Roman" pitchFamily="18" charset="0"/>
                          <a:cs typeface="Times New Roman" pitchFamily="18" charset="0"/>
                        </a:rPr>
                        <a:t>Творческий подход</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a:effectLst/>
                          <a:latin typeface="Times New Roman" pitchFamily="18" charset="0"/>
                          <a:cs typeface="Times New Roman" pitchFamily="18" charset="0"/>
                        </a:rPr>
                        <a:t>Представлены различные подходы к решению проблемы. Работа отличается яркой индивидуальностью и выражает точку зрения группы.</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dirty="0">
                          <a:effectLst/>
                          <a:latin typeface="Times New Roman" pitchFamily="18" charset="0"/>
                          <a:cs typeface="Times New Roman" pitchFamily="18" charset="0"/>
                        </a:rPr>
                        <a:t>Демонстрируется одна точка зрения на проблему; проводятся сравнения, но не делаются выводов.</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c>
                  <a:txBody>
                    <a:bodyPr/>
                    <a:lstStyle/>
                    <a:p>
                      <a:r>
                        <a:rPr lang="ru-RU" sz="1400" dirty="0">
                          <a:effectLst/>
                          <a:latin typeface="Times New Roman" pitchFamily="18" charset="0"/>
                          <a:cs typeface="Times New Roman" pitchFamily="18" charset="0"/>
                        </a:rPr>
                        <a:t>Информация просто скопирована из предложенных источников; нет критического взгляда на проблему; работа мало связана с темой веб-</a:t>
                      </a:r>
                      <a:r>
                        <a:rPr lang="ru-RU" sz="1400" dirty="0" err="1">
                          <a:effectLst/>
                          <a:latin typeface="Times New Roman" pitchFamily="18" charset="0"/>
                          <a:cs typeface="Times New Roman" pitchFamily="18" charset="0"/>
                        </a:rPr>
                        <a:t>квеста</a:t>
                      </a:r>
                      <a:r>
                        <a:rPr lang="ru-RU" sz="1400" dirty="0">
                          <a:effectLst/>
                          <a:latin typeface="Times New Roman" pitchFamily="18" charset="0"/>
                          <a:cs typeface="Times New Roman" pitchFamily="18" charset="0"/>
                        </a:rPr>
                        <a:t>.</a:t>
                      </a:r>
                    </a:p>
                  </a:txBody>
                  <a:tcPr marL="14360" marR="14360" marT="7180" marB="7180"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bl>
          </a:graphicData>
        </a:graphic>
      </p:graphicFrame>
    </p:spTree>
    <p:extLst>
      <p:ext uri="{BB962C8B-B14F-4D97-AF65-F5344CB8AC3E}">
        <p14:creationId xmlns:p14="http://schemas.microsoft.com/office/powerpoint/2010/main" val="1640989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547683573"/>
              </p:ext>
            </p:extLst>
          </p:nvPr>
        </p:nvGraphicFramePr>
        <p:xfrm>
          <a:off x="611560" y="1401792"/>
          <a:ext cx="8064896" cy="4475480"/>
        </p:xfrm>
        <a:graphic>
          <a:graphicData uri="http://schemas.openxmlformats.org/drawingml/2006/table">
            <a:tbl>
              <a:tblPr/>
              <a:tblGrid>
                <a:gridCol w="8064896"/>
              </a:tblGrid>
              <a:tr h="4475480">
                <a:tc>
                  <a:txBody>
                    <a:bodyPr/>
                    <a:lstStyle/>
                    <a:p>
                      <a:pPr rtl="0" fontAlgn="t"/>
                      <a:r>
                        <a:rPr lang="ru-RU" sz="2000" dirty="0">
                          <a:effectLst/>
                          <a:latin typeface="Times New Roman" pitchFamily="18" charset="0"/>
                          <a:cs typeface="Times New Roman" pitchFamily="18" charset="0"/>
                        </a:rPr>
                        <a:t>Результатом вашей работы станет проект в виде презентация отражающей ответы на все вопросы, которые необходимо ответить вашей группе. </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Все ответы на вопросы будут находиться в презентации. </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В презентация могут содержаться таблицы и иллюстрации.  </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Подготовленную презентацию необходимо будет защитить всей группе, либо докладчику, ответив на дополнительные вопросы учителя. </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Предварительно необходимо ознакомиться с критериями  по которым будет  оцениваться ваша работа. </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Дополнительный вопрос.</a:t>
                      </a:r>
                      <a:br>
                        <a:rPr lang="ru-RU" sz="2000" dirty="0">
                          <a:effectLst/>
                          <a:latin typeface="Times New Roman" pitchFamily="18" charset="0"/>
                          <a:cs typeface="Times New Roman" pitchFamily="18" charset="0"/>
                        </a:rPr>
                      </a:br>
                      <a:r>
                        <a:rPr lang="ru-RU" sz="2000" dirty="0">
                          <a:effectLst/>
                          <a:latin typeface="Times New Roman" pitchFamily="18" charset="0"/>
                          <a:cs typeface="Times New Roman" pitchFamily="18" charset="0"/>
                        </a:rPr>
                        <a:t>Продолжите предложение «Рыбы – удивительные создания природы.</a:t>
                      </a:r>
                    </a:p>
                  </a:txBody>
                  <a:tcPr marL="61724" marR="61724" marT="61724" marB="61724">
                    <a:lnL>
                      <a:noFill/>
                    </a:lnL>
                    <a:lnR>
                      <a:noFill/>
                    </a:lnR>
                    <a:lnT>
                      <a:noFill/>
                    </a:lnT>
                    <a:lnB>
                      <a:noFill/>
                    </a:lnB>
                  </a:tcPr>
                </a:tc>
              </a:tr>
            </a:tbl>
          </a:graphicData>
        </a:graphic>
      </p:graphicFrame>
      <p:sp>
        <p:nvSpPr>
          <p:cNvPr id="3" name="Rectangle 1"/>
          <p:cNvSpPr>
            <a:spLocks noChangeArrowheads="1"/>
          </p:cNvSpPr>
          <p:nvPr/>
        </p:nvSpPr>
        <p:spPr bwMode="auto">
          <a:xfrm>
            <a:off x="1331640" y="572745"/>
            <a:ext cx="3816424" cy="707886"/>
          </a:xfrm>
          <a:prstGeom prst="rect">
            <a:avLst/>
          </a:prstGeom>
          <a:solidFill>
            <a:srgbClr val="E9EC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697335"/>
                </a:solidFill>
                <a:effectLst/>
                <a:latin typeface="Times New Roman" pitchFamily="18" charset="0"/>
                <a:cs typeface="Times New Roman" pitchFamily="18" charset="0"/>
              </a:rPr>
              <a:t>6. Отчет</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521296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3186314189"/>
              </p:ext>
            </p:extLst>
          </p:nvPr>
        </p:nvGraphicFramePr>
        <p:xfrm>
          <a:off x="457200" y="1988840"/>
          <a:ext cx="8229600" cy="4696901"/>
        </p:xfrm>
        <a:graphic>
          <a:graphicData uri="http://schemas.openxmlformats.org/drawingml/2006/table">
            <a:tbl>
              <a:tblPr/>
              <a:tblGrid>
                <a:gridCol w="8229600"/>
              </a:tblGrid>
              <a:tr h="4696901">
                <a:tc>
                  <a:txBody>
                    <a:bodyPr/>
                    <a:lstStyle/>
                    <a:p>
                      <a:pPr algn="l" rtl="0" fontAlgn="t"/>
                      <a:r>
                        <a:rPr lang="ru-RU" sz="2400" b="1" dirty="0">
                          <a:solidFill>
                            <a:srgbClr val="000000"/>
                          </a:solidFill>
                          <a:effectLst/>
                          <a:latin typeface="Times New Roman" pitchFamily="18" charset="0"/>
                          <a:cs typeface="Times New Roman" pitchFamily="18" charset="0"/>
                        </a:rPr>
                        <a:t>Тема урока: </a:t>
                      </a:r>
                      <a:r>
                        <a:rPr lang="ru-RU" sz="2400" b="0" dirty="0">
                          <a:solidFill>
                            <a:srgbClr val="000000"/>
                          </a:solidFill>
                          <a:effectLst/>
                          <a:latin typeface="Times New Roman" pitchFamily="18" charset="0"/>
                          <a:cs typeface="Times New Roman" pitchFamily="18" charset="0"/>
                        </a:rPr>
                        <a:t>                        "Надкласс Рыбы. Общая характеристика"</a:t>
                      </a:r>
                      <a:r>
                        <a:rPr lang="ru-RU" sz="2400" b="1" dirty="0">
                          <a:solidFill>
                            <a:srgbClr val="000000"/>
                          </a:solidFill>
                          <a:effectLst/>
                          <a:latin typeface="Times New Roman" pitchFamily="18" charset="0"/>
                          <a:cs typeface="Times New Roman" pitchFamily="18" charset="0"/>
                        </a:rPr>
                        <a:t> </a:t>
                      </a:r>
                      <a:br>
                        <a:rPr lang="ru-RU" sz="2400" b="1" dirty="0">
                          <a:solidFill>
                            <a:srgbClr val="000000"/>
                          </a:solidFill>
                          <a:effectLst/>
                          <a:latin typeface="Times New Roman" pitchFamily="18" charset="0"/>
                          <a:cs typeface="Times New Roman" pitchFamily="18" charset="0"/>
                        </a:rPr>
                      </a:br>
                      <a:r>
                        <a:rPr lang="ru-RU" sz="2400" b="1" dirty="0">
                          <a:solidFill>
                            <a:srgbClr val="000000"/>
                          </a:solidFill>
                          <a:effectLst/>
                          <a:latin typeface="Times New Roman" pitchFamily="18" charset="0"/>
                          <a:cs typeface="Times New Roman" pitchFamily="18" charset="0"/>
                        </a:rPr>
                        <a:t>Предметная область</a:t>
                      </a:r>
                      <a:r>
                        <a:rPr lang="ru-RU" sz="2400" b="0" dirty="0">
                          <a:solidFill>
                            <a:srgbClr val="000000"/>
                          </a:solidFill>
                          <a:effectLst/>
                          <a:latin typeface="Times New Roman" pitchFamily="18" charset="0"/>
                          <a:cs typeface="Times New Roman" pitchFamily="18" charset="0"/>
                        </a:rPr>
                        <a:t>:             </a:t>
                      </a:r>
                      <a:r>
                        <a:rPr lang="ru-RU" sz="2400" b="0" dirty="0" smtClean="0">
                          <a:solidFill>
                            <a:srgbClr val="000000"/>
                          </a:solidFill>
                          <a:effectLst/>
                          <a:latin typeface="Times New Roman" pitchFamily="18" charset="0"/>
                          <a:cs typeface="Times New Roman" pitchFamily="18" charset="0"/>
                        </a:rPr>
                        <a:t>зоология</a:t>
                      </a:r>
                      <a:r>
                        <a:rPr lang="ru-RU" sz="2400" b="0" baseline="0" dirty="0" smtClean="0">
                          <a:solidFill>
                            <a:srgbClr val="000000"/>
                          </a:solidFill>
                          <a:effectLst/>
                          <a:latin typeface="Times New Roman" pitchFamily="18" charset="0"/>
                          <a:cs typeface="Times New Roman" pitchFamily="18" charset="0"/>
                        </a:rPr>
                        <a:t> позвоночных</a:t>
                      </a:r>
                      <a:r>
                        <a:rPr lang="ru-RU" sz="2400" b="0" dirty="0">
                          <a:solidFill>
                            <a:srgbClr val="000000"/>
                          </a:solidFill>
                          <a:effectLst/>
                          <a:latin typeface="Times New Roman" pitchFamily="18" charset="0"/>
                          <a:cs typeface="Times New Roman" pitchFamily="18" charset="0"/>
                        </a:rPr>
                        <a:t/>
                      </a:r>
                      <a:br>
                        <a:rPr lang="ru-RU" sz="2400" b="0" dirty="0">
                          <a:solidFill>
                            <a:srgbClr val="000000"/>
                          </a:solidFill>
                          <a:effectLst/>
                          <a:latin typeface="Times New Roman" pitchFamily="18" charset="0"/>
                          <a:cs typeface="Times New Roman" pitchFamily="18" charset="0"/>
                        </a:rPr>
                      </a:br>
                      <a:r>
                        <a:rPr lang="ru-RU" sz="2400" b="0" dirty="0">
                          <a:solidFill>
                            <a:srgbClr val="000000"/>
                          </a:solidFill>
                          <a:effectLst/>
                          <a:latin typeface="Times New Roman" pitchFamily="18" charset="0"/>
                          <a:cs typeface="Times New Roman" pitchFamily="18" charset="0"/>
                        </a:rPr>
                        <a:t>                                            </a:t>
                      </a:r>
                      <a:endParaRPr lang="ru-RU" sz="2400" b="0" dirty="0" smtClean="0">
                        <a:solidFill>
                          <a:srgbClr val="000000"/>
                        </a:solidFill>
                        <a:effectLst/>
                        <a:latin typeface="Times New Roman" pitchFamily="18" charset="0"/>
                        <a:cs typeface="Times New Roman" pitchFamily="18" charset="0"/>
                      </a:endParaRPr>
                    </a:p>
                    <a:p>
                      <a:pPr algn="l" rtl="0" fontAlgn="t"/>
                      <a:r>
                        <a:rPr lang="ru-RU" sz="2400" b="0" dirty="0" smtClean="0">
                          <a:solidFill>
                            <a:srgbClr val="000000"/>
                          </a:solidFill>
                          <a:effectLst/>
                          <a:latin typeface="Times New Roman" pitchFamily="18" charset="0"/>
                          <a:cs typeface="Times New Roman" pitchFamily="18" charset="0"/>
                        </a:rPr>
                        <a:t>Соответствие </a:t>
                      </a:r>
                      <a:r>
                        <a:rPr lang="ru-RU" sz="2400" b="0" dirty="0">
                          <a:solidFill>
                            <a:srgbClr val="000000"/>
                          </a:solidFill>
                          <a:effectLst/>
                          <a:latin typeface="Times New Roman" pitchFamily="18" charset="0"/>
                          <a:cs typeface="Times New Roman" pitchFamily="18" charset="0"/>
                        </a:rPr>
                        <a:t>требованиям образовательных стандартов по биологии</a:t>
                      </a:r>
                      <a:br>
                        <a:rPr lang="ru-RU" sz="2400" b="0" dirty="0">
                          <a:solidFill>
                            <a:srgbClr val="000000"/>
                          </a:solidFill>
                          <a:effectLst/>
                          <a:latin typeface="Times New Roman" pitchFamily="18" charset="0"/>
                          <a:cs typeface="Times New Roman" pitchFamily="18" charset="0"/>
                        </a:rPr>
                      </a:br>
                      <a:r>
                        <a:rPr lang="ru-RU" sz="2400" b="0" dirty="0">
                          <a:solidFill>
                            <a:srgbClr val="000000"/>
                          </a:solidFill>
                          <a:effectLst/>
                          <a:latin typeface="Times New Roman" pitchFamily="18" charset="0"/>
                          <a:cs typeface="Times New Roman" pitchFamily="18" charset="0"/>
                        </a:rPr>
                        <a:t>Необходимые ресурсы </a:t>
                      </a:r>
                      <a:r>
                        <a:rPr lang="ru-RU" sz="2400" b="0" dirty="0" smtClean="0">
                          <a:solidFill>
                            <a:srgbClr val="000000"/>
                          </a:solidFill>
                          <a:effectLst/>
                          <a:latin typeface="Times New Roman" pitchFamily="18" charset="0"/>
                          <a:cs typeface="Times New Roman" pitchFamily="18" charset="0"/>
                        </a:rPr>
                        <a:t>для выполнения</a:t>
                      </a:r>
                      <a:r>
                        <a:rPr lang="ru-RU" sz="2400" b="0" baseline="0" dirty="0" smtClean="0">
                          <a:solidFill>
                            <a:srgbClr val="000000"/>
                          </a:solidFill>
                          <a:effectLst/>
                          <a:latin typeface="Times New Roman" pitchFamily="18" charset="0"/>
                          <a:cs typeface="Times New Roman" pitchFamily="18" charset="0"/>
                        </a:rPr>
                        <a:t> </a:t>
                      </a:r>
                      <a:r>
                        <a:rPr lang="ru-RU" sz="2400" b="0" dirty="0" smtClean="0">
                          <a:solidFill>
                            <a:srgbClr val="000000"/>
                          </a:solidFill>
                          <a:effectLst/>
                          <a:latin typeface="Times New Roman" pitchFamily="18" charset="0"/>
                          <a:cs typeface="Times New Roman" pitchFamily="18" charset="0"/>
                        </a:rPr>
                        <a:t>задания</a:t>
                      </a:r>
                      <a:r>
                        <a:rPr lang="ru-RU" sz="2400" b="0" dirty="0">
                          <a:solidFill>
                            <a:srgbClr val="000000"/>
                          </a:solidFill>
                          <a:effectLst/>
                          <a:latin typeface="Times New Roman" pitchFamily="18" charset="0"/>
                          <a:cs typeface="Times New Roman" pitchFamily="18" charset="0"/>
                        </a:rPr>
                        <a:t>:     Компьютеры с подключением интернета, программа подготовки презентаций </a:t>
                      </a:r>
                      <a:br>
                        <a:rPr lang="ru-RU" sz="2400" b="0" dirty="0">
                          <a:solidFill>
                            <a:srgbClr val="000000"/>
                          </a:solidFill>
                          <a:effectLst/>
                          <a:latin typeface="Times New Roman" pitchFamily="18" charset="0"/>
                          <a:cs typeface="Times New Roman" pitchFamily="18" charset="0"/>
                        </a:rPr>
                      </a:br>
                      <a:r>
                        <a:rPr lang="ru-RU" sz="2400" b="0" dirty="0">
                          <a:solidFill>
                            <a:srgbClr val="000000"/>
                          </a:solidFill>
                          <a:effectLst/>
                          <a:latin typeface="Times New Roman" pitchFamily="18" charset="0"/>
                          <a:cs typeface="Times New Roman" pitchFamily="18" charset="0"/>
                        </a:rPr>
                        <a:t> </a:t>
                      </a:r>
                      <a:r>
                        <a:rPr lang="ru-RU" sz="2400" b="0" dirty="0" smtClean="0">
                          <a:solidFill>
                            <a:srgbClr val="000000"/>
                          </a:solidFill>
                          <a:effectLst/>
                          <a:latin typeface="Times New Roman" pitchFamily="18" charset="0"/>
                          <a:cs typeface="Times New Roman" pitchFamily="18" charset="0"/>
                        </a:rPr>
                        <a:t> </a:t>
                      </a:r>
                      <a:r>
                        <a:rPr lang="ru-RU" sz="2400" b="0" dirty="0" err="1">
                          <a:solidFill>
                            <a:srgbClr val="000000"/>
                          </a:solidFill>
                          <a:effectLst/>
                          <a:latin typeface="Times New Roman" pitchFamily="18" charset="0"/>
                          <a:cs typeface="Times New Roman" pitchFamily="18" charset="0"/>
                        </a:rPr>
                        <a:t>Power</a:t>
                      </a:r>
                      <a:r>
                        <a:rPr lang="ru-RU" sz="2400" b="0" dirty="0">
                          <a:solidFill>
                            <a:srgbClr val="000000"/>
                          </a:solidFill>
                          <a:effectLst/>
                          <a:latin typeface="Times New Roman" pitchFamily="18" charset="0"/>
                          <a:cs typeface="Times New Roman" pitchFamily="18" charset="0"/>
                        </a:rPr>
                        <a:t> </a:t>
                      </a:r>
                      <a:r>
                        <a:rPr lang="ru-RU" sz="2400" b="0" dirty="0" err="1">
                          <a:solidFill>
                            <a:srgbClr val="000000"/>
                          </a:solidFill>
                          <a:effectLst/>
                          <a:latin typeface="Times New Roman" pitchFamily="18" charset="0"/>
                          <a:cs typeface="Times New Roman" pitchFamily="18" charset="0"/>
                        </a:rPr>
                        <a:t>Point</a:t>
                      </a:r>
                      <a:r>
                        <a:rPr lang="ru-RU" sz="2400" b="0" dirty="0">
                          <a:solidFill>
                            <a:srgbClr val="000000"/>
                          </a:solidFill>
                          <a:effectLst/>
                          <a:latin typeface="Times New Roman" pitchFamily="18" charset="0"/>
                          <a:cs typeface="Times New Roman" pitchFamily="18" charset="0"/>
                        </a:rPr>
                        <a:t>, ссылки из интернет ресурса.</a:t>
                      </a:r>
                      <a:endParaRPr lang="ru-RU" sz="2400" b="1" dirty="0">
                        <a:solidFill>
                          <a:srgbClr val="000000"/>
                        </a:solidFill>
                        <a:effectLst/>
                        <a:latin typeface="Times New Roman" pitchFamily="18" charset="0"/>
                        <a:cs typeface="Times New Roman" pitchFamily="18" charset="0"/>
                      </a:endParaRPr>
                    </a:p>
                  </a:txBody>
                  <a:tcPr marL="79360" marR="79360" marT="79360" marB="79360">
                    <a:lnL>
                      <a:noFill/>
                    </a:lnL>
                    <a:lnR>
                      <a:noFill/>
                    </a:lnR>
                    <a:lnT>
                      <a:noFill/>
                    </a:lnT>
                    <a:lnB>
                      <a:noFill/>
                    </a:lnB>
                  </a:tcPr>
                </a:tc>
              </a:tr>
            </a:tbl>
          </a:graphicData>
        </a:graphic>
      </p:graphicFrame>
      <p:sp>
        <p:nvSpPr>
          <p:cNvPr id="2" name="Заголовок 1"/>
          <p:cNvSpPr>
            <a:spLocks noGrp="1"/>
          </p:cNvSpPr>
          <p:nvPr>
            <p:ph type="title"/>
          </p:nvPr>
        </p:nvSpPr>
        <p:spPr>
          <a:xfrm>
            <a:off x="467544" y="548680"/>
            <a:ext cx="7992888" cy="1143000"/>
          </a:xfrm>
        </p:spPr>
        <p:txBody>
          <a:bodyPr/>
          <a:lstStyle/>
          <a:p>
            <a:pPr marL="0" indent="0">
              <a:buNone/>
            </a:pPr>
            <a:r>
              <a:rPr lang="ru-RU" dirty="0" smtClean="0"/>
              <a:t>Веб- </a:t>
            </a:r>
            <a:r>
              <a:rPr lang="ru-RU" dirty="0" err="1" smtClean="0"/>
              <a:t>квест</a:t>
            </a:r>
            <a:r>
              <a:rPr lang="ru-RU" dirty="0" smtClean="0"/>
              <a:t> по биологии</a:t>
            </a:r>
            <a:endParaRPr lang="ru-RU" dirty="0"/>
          </a:p>
        </p:txBody>
      </p:sp>
    </p:spTree>
    <p:extLst>
      <p:ext uri="{BB962C8B-B14F-4D97-AF65-F5344CB8AC3E}">
        <p14:creationId xmlns:p14="http://schemas.microsoft.com/office/powerpoint/2010/main" val="2222357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67134"/>
            <a:ext cx="8280920" cy="4176464"/>
          </a:xfrm>
        </p:spPr>
        <p:txBody>
          <a:bodyPr>
            <a:normAutofit fontScale="90000"/>
          </a:bodyPr>
          <a:lstStyle/>
          <a:p>
            <a:r>
              <a:rPr lang="ru-RU" sz="3100" dirty="0">
                <a:latin typeface="Times New Roman" pitchFamily="18" charset="0"/>
                <a:cs typeface="Times New Roman" pitchFamily="18" charset="0"/>
              </a:rPr>
              <a:t>Веб-</a:t>
            </a:r>
            <a:r>
              <a:rPr lang="ru-RU" sz="3100" dirty="0" err="1">
                <a:latin typeface="Times New Roman" pitchFamily="18" charset="0"/>
                <a:cs typeface="Times New Roman" pitchFamily="18" charset="0"/>
              </a:rPr>
              <a:t>квест</a:t>
            </a:r>
            <a:r>
              <a:rPr lang="ru-RU" sz="3100" dirty="0">
                <a:latin typeface="Times New Roman" pitchFamily="18" charset="0"/>
                <a:cs typeface="Times New Roman" pitchFamily="18" charset="0"/>
              </a:rPr>
              <a:t> по биологии</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hlinkClick r:id="rId2"/>
              </a:rPr>
              <a:t>1. Введение</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dirty="0">
                <a:latin typeface="Times New Roman" pitchFamily="18" charset="0"/>
                <a:cs typeface="Times New Roman" pitchFamily="18" charset="0"/>
                <a:hlinkClick r:id="rId3"/>
              </a:rPr>
              <a:t>2. Задание</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dirty="0">
                <a:latin typeface="Times New Roman" pitchFamily="18" charset="0"/>
                <a:cs typeface="Times New Roman" pitchFamily="18" charset="0"/>
                <a:hlinkClick r:id="rId4"/>
              </a:rPr>
              <a:t>3. Порядок работы</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dirty="0">
                <a:latin typeface="Times New Roman" pitchFamily="18" charset="0"/>
                <a:cs typeface="Times New Roman" pitchFamily="18" charset="0"/>
                <a:hlinkClick r:id="rId5"/>
              </a:rPr>
              <a:t>4. Описание ролей</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b="0" dirty="0" err="1">
                <a:latin typeface="Times New Roman" pitchFamily="18" charset="0"/>
                <a:cs typeface="Times New Roman" pitchFamily="18" charset="0"/>
                <a:hlinkClick r:id="rId6"/>
              </a:rPr>
              <a:t>Анатомологи</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b="0" dirty="0">
                <a:latin typeface="Times New Roman" pitchFamily="18" charset="0"/>
                <a:cs typeface="Times New Roman" pitchFamily="18" charset="0"/>
                <a:hlinkClick r:id="rId7"/>
              </a:rPr>
              <a:t>Историки</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b="0" dirty="0">
                <a:latin typeface="Times New Roman" pitchFamily="18" charset="0"/>
                <a:cs typeface="Times New Roman" pitchFamily="18" charset="0"/>
                <a:hlinkClick r:id="rId8"/>
              </a:rPr>
              <a:t>Физиологи</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b="0" dirty="0">
                <a:latin typeface="Times New Roman" pitchFamily="18" charset="0"/>
                <a:cs typeface="Times New Roman" pitchFamily="18" charset="0"/>
                <a:hlinkClick r:id="rId9"/>
              </a:rPr>
              <a:t>Экологи</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dirty="0">
                <a:latin typeface="Times New Roman" pitchFamily="18" charset="0"/>
                <a:cs typeface="Times New Roman" pitchFamily="18" charset="0"/>
                <a:hlinkClick r:id="rId10"/>
              </a:rPr>
              <a:t>5. Критерии оценки</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dirty="0">
                <a:latin typeface="Times New Roman" pitchFamily="18" charset="0"/>
                <a:cs typeface="Times New Roman" pitchFamily="18" charset="0"/>
                <a:hlinkClick r:id="rId11"/>
              </a:rPr>
              <a:t>6. Отчет</a:t>
            </a:r>
            <a:r>
              <a:rPr lang="ru-RU" sz="3100" b="0" dirty="0">
                <a:latin typeface="Times New Roman" pitchFamily="18" charset="0"/>
                <a:cs typeface="Times New Roman" pitchFamily="18" charset="0"/>
              </a:rPr>
              <a:t/>
            </a:r>
            <a:br>
              <a:rPr lang="ru-RU" sz="3100" b="0" dirty="0">
                <a:latin typeface="Times New Roman" pitchFamily="18" charset="0"/>
                <a:cs typeface="Times New Roman" pitchFamily="18" charset="0"/>
              </a:rPr>
            </a:br>
            <a:r>
              <a:rPr lang="ru-RU" sz="3100" dirty="0">
                <a:latin typeface="Times New Roman" pitchFamily="18" charset="0"/>
                <a:cs typeface="Times New Roman" pitchFamily="18" charset="0"/>
                <a:hlinkClick r:id="rId12"/>
              </a:rPr>
              <a:t>Карта сайта</a:t>
            </a:r>
            <a:r>
              <a:rPr lang="ru-RU" b="0" dirty="0">
                <a:latin typeface="Times New Roman" pitchFamily="18" charset="0"/>
                <a:cs typeface="Times New Roman" pitchFamily="18" charset="0"/>
              </a:rPr>
              <a:t/>
            </a:r>
            <a:br>
              <a:rPr lang="ru-RU" b="0" dirty="0">
                <a:latin typeface="Times New Roman" pitchFamily="18" charset="0"/>
                <a:cs typeface="Times New Roman" pitchFamily="18" charset="0"/>
              </a:rPr>
            </a:br>
            <a:r>
              <a:rPr lang="en-US" b="0" dirty="0" smtClean="0"/>
              <a:t/>
            </a:r>
            <a:br>
              <a:rPr lang="en-US" b="0" dirty="0" smtClean="0"/>
            </a:br>
            <a:endParaRPr lang="ru-RU" dirty="0"/>
          </a:p>
        </p:txBody>
      </p:sp>
    </p:spTree>
    <p:extLst>
      <p:ext uri="{BB962C8B-B14F-4D97-AF65-F5344CB8AC3E}">
        <p14:creationId xmlns:p14="http://schemas.microsoft.com/office/powerpoint/2010/main" val="2297309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8"/>
          <p:cNvSpPr>
            <a:spLocks noGrp="1"/>
          </p:cNvSpPr>
          <p:nvPr>
            <p:ph type="body" sz="half" idx="2"/>
          </p:nvPr>
        </p:nvSpPr>
        <p:spPr>
          <a:xfrm>
            <a:off x="611560" y="1412776"/>
            <a:ext cx="8136904" cy="5256584"/>
          </a:xfrm>
        </p:spPr>
        <p:txBody>
          <a:bodyPr>
            <a:noAutofit/>
          </a:bodyPr>
          <a:lstStyle/>
          <a:p>
            <a:r>
              <a:rPr lang="ru-RU" sz="1800" dirty="0">
                <a:latin typeface="Times New Roman" pitchFamily="18" charset="0"/>
                <a:cs typeface="Times New Roman" pitchFamily="18" charset="0"/>
              </a:rPr>
              <a:t>Интересные факты о рыбах.</a:t>
            </a:r>
            <a:br>
              <a:rPr lang="ru-RU" sz="1800" dirty="0">
                <a:latin typeface="Times New Roman" pitchFamily="18" charset="0"/>
                <a:cs typeface="Times New Roman" pitchFamily="18" charset="0"/>
              </a:rPr>
            </a:br>
            <a:r>
              <a:rPr lang="ru-RU" sz="1800" b="1" u="sng" dirty="0">
                <a:latin typeface="Times New Roman" pitchFamily="18" charset="0"/>
                <a:cs typeface="Times New Roman" pitchFamily="18" charset="0"/>
              </a:rPr>
              <a:t/>
            </a:r>
            <a:br>
              <a:rPr lang="ru-RU" sz="1800" b="1" u="sng" dirty="0">
                <a:latin typeface="Times New Roman" pitchFamily="18" charset="0"/>
                <a:cs typeface="Times New Roman" pitchFamily="18" charset="0"/>
              </a:rPr>
            </a:br>
            <a:r>
              <a:rPr lang="ru-RU" sz="1800" b="1" u="sng" dirty="0">
                <a:latin typeface="Times New Roman" pitchFamily="18" charset="0"/>
                <a:cs typeface="Times New Roman" pitchFamily="18" charset="0"/>
              </a:rPr>
              <a:t> Рыбы были на Земле более 450 миллионов лет </a:t>
            </a:r>
            <a:r>
              <a:rPr lang="ru-RU" sz="1800" b="1" u="sng" dirty="0" err="1">
                <a:latin typeface="Times New Roman" pitchFamily="18" charset="0"/>
                <a:cs typeface="Times New Roman" pitchFamily="18" charset="0"/>
              </a:rPr>
              <a:t>назад.</a:t>
            </a:r>
            <a:r>
              <a:rPr lang="ru-RU" sz="1800" dirty="0" err="1">
                <a:latin typeface="Times New Roman" pitchFamily="18" charset="0"/>
                <a:cs typeface="Times New Roman" pitchFamily="18" charset="0"/>
              </a:rPr>
              <a:t>Они</a:t>
            </a:r>
            <a:r>
              <a:rPr lang="ru-RU" sz="1800" dirty="0">
                <a:latin typeface="Times New Roman" pitchFamily="18" charset="0"/>
                <a:cs typeface="Times New Roman" pitchFamily="18" charset="0"/>
              </a:rPr>
              <a:t> появились раньше динозавров.</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1800" b="1" u="sng" dirty="0">
                <a:latin typeface="Times New Roman" pitchFamily="18" charset="0"/>
                <a:cs typeface="Times New Roman" pitchFamily="18" charset="0"/>
              </a:rPr>
              <a:t>Существует около 40 видов летучих рыб</a:t>
            </a:r>
            <a:r>
              <a:rPr lang="ru-RU" sz="1800" dirty="0">
                <a:latin typeface="Times New Roman" pitchFamily="18" charset="0"/>
                <a:cs typeface="Times New Roman" pitchFamily="18" charset="0"/>
              </a:rPr>
              <a:t>. Рыбка разгоняется под водой и выпрыгивает наверх активно махая хвостом. Большие боковые плавники летучих рыб позволяют им пролетать над водой до 400 метров. Это умение летучие рыбы используют для побега от хищников. Диета летучей рыбы состоит в основном их мелких ракообразных и планктона.  </a:t>
            </a:r>
            <a:endParaRPr lang="en-US" sz="1800" dirty="0" smtClean="0">
              <a:latin typeface="Times New Roman" pitchFamily="18" charset="0"/>
              <a:cs typeface="Times New Roman" pitchFamily="18" charset="0"/>
            </a:endParaRPr>
          </a:p>
          <a:p>
            <a:r>
              <a:rPr lang="ru-RU" sz="1800" b="1" u="sng" dirty="0">
                <a:latin typeface="Times New Roman" pitchFamily="18" charset="0"/>
                <a:cs typeface="Times New Roman" pitchFamily="18" charset="0"/>
              </a:rPr>
              <a:t>Каким образом рыба зависает в воде неподвижно?</a:t>
            </a:r>
            <a:r>
              <a:rPr lang="ru-RU" sz="1800" dirty="0">
                <a:latin typeface="Times New Roman" pitchFamily="18" charset="0"/>
                <a:cs typeface="Times New Roman" pitchFamily="18" charset="0"/>
              </a:rPr>
              <a:t> Для этого у рыб есть воздушный пузырь. Регулируя количество воздуха в нем, рыба может создавать нулевую плавучесть и зависать в толще воды. Но не все рыбы имеют воздушный пузырь. К примеру, акулы для того чтобы быть на плаву должны постоянно плыть, либо ложиться отдыхать на дно. Читаем далее и узнаем новые интересные факты на </a:t>
            </a:r>
            <a:r>
              <a:rPr lang="ru-RU" sz="1800" dirty="0" smtClean="0">
                <a:latin typeface="Times New Roman" pitchFamily="18" charset="0"/>
                <a:cs typeface="Times New Roman" pitchFamily="18" charset="0"/>
              </a:rPr>
              <a:t>100Facts.ru</a:t>
            </a:r>
            <a:endParaRPr lang="en-US" sz="1800" dirty="0" smtClean="0">
              <a:latin typeface="Times New Roman" pitchFamily="18" charset="0"/>
              <a:cs typeface="Times New Roman" pitchFamily="18" charset="0"/>
            </a:endParaRPr>
          </a:p>
          <a:p>
            <a:r>
              <a:rPr lang="ru-RU" sz="1800" b="1" u="sng" dirty="0">
                <a:latin typeface="Times New Roman" pitchFamily="18" charset="0"/>
                <a:cs typeface="Times New Roman" pitchFamily="18" charset="0"/>
              </a:rPr>
              <a:t>Рыбы чувствуют боль</a:t>
            </a:r>
            <a:r>
              <a:rPr lang="ru-RU" sz="1800" dirty="0">
                <a:latin typeface="Times New Roman" pitchFamily="18" charset="0"/>
                <a:cs typeface="Times New Roman" pitchFamily="18" charset="0"/>
              </a:rPr>
              <a:t>, так же как люди, животные и птицы.</a:t>
            </a:r>
          </a:p>
        </p:txBody>
      </p:sp>
      <p:sp>
        <p:nvSpPr>
          <p:cNvPr id="2" name="Заголовок 1"/>
          <p:cNvSpPr>
            <a:spLocks noGrp="1"/>
          </p:cNvSpPr>
          <p:nvPr>
            <p:ph type="title"/>
          </p:nvPr>
        </p:nvSpPr>
        <p:spPr>
          <a:xfrm>
            <a:off x="755576" y="188640"/>
            <a:ext cx="6383538" cy="1143000"/>
          </a:xfrm>
        </p:spPr>
        <p:txBody>
          <a:bodyPr/>
          <a:lstStyle/>
          <a:p>
            <a:pPr marL="0" indent="0">
              <a:buNone/>
            </a:pPr>
            <a:r>
              <a:rPr lang="ru-RU" dirty="0" smtClean="0"/>
              <a:t>1.Введение</a:t>
            </a:r>
            <a:endParaRPr lang="ru-RU" dirty="0"/>
          </a:p>
        </p:txBody>
      </p:sp>
    </p:spTree>
    <p:extLst>
      <p:ext uri="{BB962C8B-B14F-4D97-AF65-F5344CB8AC3E}">
        <p14:creationId xmlns:p14="http://schemas.microsoft.com/office/powerpoint/2010/main" val="26719247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548680"/>
            <a:ext cx="5486400" cy="566738"/>
          </a:xfrm>
        </p:spPr>
        <p:txBody>
          <a:bodyPr/>
          <a:lstStyle/>
          <a:p>
            <a:r>
              <a:rPr lang="en-US" dirty="0" smtClean="0"/>
              <a:t>2</a:t>
            </a:r>
            <a:r>
              <a:rPr lang="ru-RU" dirty="0" smtClean="0"/>
              <a:t>. задание</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860808322"/>
              </p:ext>
            </p:extLst>
          </p:nvPr>
        </p:nvGraphicFramePr>
        <p:xfrm>
          <a:off x="251520" y="1196752"/>
          <a:ext cx="8507289" cy="5661248"/>
        </p:xfrm>
        <a:graphic>
          <a:graphicData uri="http://schemas.openxmlformats.org/drawingml/2006/table">
            <a:tbl>
              <a:tblPr/>
              <a:tblGrid>
                <a:gridCol w="8507289"/>
              </a:tblGrid>
              <a:tr h="5661248">
                <a:tc>
                  <a:txBody>
                    <a:bodyPr/>
                    <a:lstStyle/>
                    <a:p>
                      <a:pPr rtl="0" fontAlgn="t"/>
                      <a:r>
                        <a:rPr lang="ru-RU" sz="2400" b="1" dirty="0">
                          <a:effectLst/>
                          <a:latin typeface="Times New Roman" pitchFamily="18" charset="0"/>
                          <a:cs typeface="Times New Roman" pitchFamily="18" charset="0"/>
                        </a:rPr>
                        <a:t>Работая в веб-</a:t>
                      </a:r>
                      <a:r>
                        <a:rPr lang="ru-RU" sz="2400" b="1" dirty="0" err="1">
                          <a:effectLst/>
                          <a:latin typeface="Times New Roman" pitchFamily="18" charset="0"/>
                          <a:cs typeface="Times New Roman" pitchFamily="18" charset="0"/>
                        </a:rPr>
                        <a:t>квесте</a:t>
                      </a:r>
                      <a:r>
                        <a:rPr lang="ru-RU" sz="2400" b="1" dirty="0">
                          <a:effectLst/>
                          <a:latin typeface="Times New Roman" pitchFamily="18" charset="0"/>
                          <a:cs typeface="Times New Roman" pitchFamily="18" charset="0"/>
                        </a:rPr>
                        <a:t>, готовя материал и выступая в роли биолога, химика, журналиста вы должны достичь следующей цели и поставленных задач</a:t>
                      </a:r>
                      <a:r>
                        <a:rPr lang="ru-RU" sz="2400" b="1" dirty="0" smtClean="0">
                          <a:effectLst/>
                          <a:latin typeface="Times New Roman" pitchFamily="18" charset="0"/>
                          <a:cs typeface="Times New Roman" pitchFamily="18" charset="0"/>
                        </a:rPr>
                        <a:t>:</a:t>
                      </a:r>
                      <a:r>
                        <a:rPr lang="ru-RU" sz="2400" dirty="0">
                          <a:effectLst/>
                          <a:latin typeface="Times New Roman" pitchFamily="18" charset="0"/>
                          <a:cs typeface="Times New Roman" pitchFamily="18" charset="0"/>
                        </a:rPr>
                        <a:t/>
                      </a:r>
                      <a:br>
                        <a:rPr lang="ru-RU" sz="2400" dirty="0">
                          <a:effectLst/>
                          <a:latin typeface="Times New Roman" pitchFamily="18" charset="0"/>
                          <a:cs typeface="Times New Roman" pitchFamily="18" charset="0"/>
                        </a:rPr>
                      </a:br>
                      <a:r>
                        <a:rPr lang="ru-RU" sz="2400" dirty="0">
                          <a:effectLst/>
                          <a:latin typeface="Times New Roman" pitchFamily="18" charset="0"/>
                          <a:cs typeface="Times New Roman" pitchFamily="18" charset="0"/>
                        </a:rPr>
                        <a:t>Рыбы удивительные существа: обитают в воде, где человек не может существовать, имеют очень большие и очень маленькие размеры, имеют множество приспособлений для обитания в своей стихии. </a:t>
                      </a:r>
                      <a:br>
                        <a:rPr lang="ru-RU" sz="2400" dirty="0">
                          <a:effectLst/>
                          <a:latin typeface="Times New Roman" pitchFamily="18" charset="0"/>
                          <a:cs typeface="Times New Roman" pitchFamily="18" charset="0"/>
                        </a:rPr>
                      </a:br>
                      <a:r>
                        <a:rPr lang="ru-RU" sz="2400" dirty="0">
                          <a:effectLst/>
                          <a:latin typeface="Times New Roman" pitchFamily="18" charset="0"/>
                          <a:cs typeface="Times New Roman" pitchFamily="18" charset="0"/>
                        </a:rPr>
                        <a:t>Рыбы - кто они???.</a:t>
                      </a:r>
                      <a:br>
                        <a:rPr lang="ru-RU" sz="2400" dirty="0">
                          <a:effectLst/>
                          <a:latin typeface="Times New Roman" pitchFamily="18" charset="0"/>
                          <a:cs typeface="Times New Roman" pitchFamily="18" charset="0"/>
                        </a:rPr>
                      </a:br>
                      <a:r>
                        <a:rPr lang="ru-RU" sz="2400" u="sng" dirty="0">
                          <a:effectLst/>
                          <a:latin typeface="Times New Roman" pitchFamily="18" charset="0"/>
                          <a:cs typeface="Times New Roman" pitchFamily="18" charset="0"/>
                        </a:rPr>
                        <a:t>Раскрыть особенности внешнего и внутреннего строения рыб в связи с образом жизни в водной среде</a:t>
                      </a:r>
                      <a:endParaRPr lang="ru-RU" sz="2400" dirty="0">
                        <a:effectLst/>
                        <a:latin typeface="Times New Roman" pitchFamily="18" charset="0"/>
                        <a:cs typeface="Times New Roman" pitchFamily="18" charset="0"/>
                      </a:endParaRPr>
                    </a:p>
                    <a:p>
                      <a:pPr rtl="0" fontAlgn="t"/>
                      <a:r>
                        <a:rPr lang="ru-RU" sz="2400" dirty="0">
                          <a:effectLst/>
                          <a:latin typeface="Times New Roman" pitchFamily="18" charset="0"/>
                          <a:cs typeface="Times New Roman" pitchFamily="18" charset="0"/>
                        </a:rPr>
                        <a:t>1. Познакомиться с чертами строения и систематикой рыб</a:t>
                      </a:r>
                      <a:r>
                        <a:rPr lang="ru-RU" sz="2400" dirty="0" smtClean="0">
                          <a:effectLst/>
                          <a:latin typeface="Times New Roman" pitchFamily="18" charset="0"/>
                          <a:cs typeface="Times New Roman" pitchFamily="18" charset="0"/>
                        </a:rPr>
                        <a:t>;</a:t>
                      </a:r>
                      <a:endParaRPr lang="ru-RU" sz="2400" dirty="0">
                        <a:effectLst/>
                        <a:latin typeface="Times New Roman" pitchFamily="18" charset="0"/>
                        <a:cs typeface="Times New Roman" pitchFamily="18" charset="0"/>
                      </a:endParaRPr>
                    </a:p>
                    <a:p>
                      <a:pPr rtl="0" fontAlgn="t"/>
                      <a:r>
                        <a:rPr lang="ru-RU" sz="2400" dirty="0">
                          <a:effectLst/>
                          <a:latin typeface="Times New Roman" pitchFamily="18" charset="0"/>
                          <a:cs typeface="Times New Roman" pitchFamily="18" charset="0"/>
                        </a:rPr>
                        <a:t>2.Определить значение  рыб в природе и хозяйственной деятельности человека;</a:t>
                      </a:r>
                    </a:p>
                    <a:p>
                      <a:pPr rtl="0" fontAlgn="t"/>
                      <a:r>
                        <a:rPr lang="ru-RU" sz="2400" dirty="0">
                          <a:effectLst/>
                          <a:latin typeface="Times New Roman" pitchFamily="18" charset="0"/>
                          <a:cs typeface="Times New Roman" pitchFamily="18" charset="0"/>
                        </a:rPr>
                        <a:t>3. Формировать умений воспринимать учебную информацию с помощью интернет источников.</a:t>
                      </a:r>
                    </a:p>
                  </a:txBody>
                  <a:tcPr marL="79360" marR="79360" marT="79360" marB="79360">
                    <a:lnL>
                      <a:noFill/>
                    </a:lnL>
                    <a:lnR>
                      <a:noFill/>
                    </a:lnR>
                    <a:lnT>
                      <a:noFill/>
                    </a:lnT>
                    <a:lnB>
                      <a:noFill/>
                    </a:lnB>
                  </a:tcPr>
                </a:tc>
              </a:tr>
            </a:tbl>
          </a:graphicData>
        </a:graphic>
      </p:graphicFrame>
    </p:spTree>
    <p:extLst>
      <p:ext uri="{BB962C8B-B14F-4D97-AF65-F5344CB8AC3E}">
        <p14:creationId xmlns:p14="http://schemas.microsoft.com/office/powerpoint/2010/main" val="7313657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404664"/>
            <a:ext cx="5486400" cy="566738"/>
          </a:xfrm>
        </p:spPr>
        <p:txBody>
          <a:bodyPr/>
          <a:lstStyle/>
          <a:p>
            <a:pPr marL="0" indent="0">
              <a:buNone/>
            </a:pPr>
            <a:r>
              <a:rPr lang="ru-RU" dirty="0" smtClean="0"/>
              <a:t>3.Порядок работы</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5625877"/>
              </p:ext>
            </p:extLst>
          </p:nvPr>
        </p:nvGraphicFramePr>
        <p:xfrm>
          <a:off x="323528" y="1349006"/>
          <a:ext cx="8424935" cy="5759872"/>
        </p:xfrm>
        <a:graphic>
          <a:graphicData uri="http://schemas.openxmlformats.org/drawingml/2006/table">
            <a:tbl>
              <a:tblPr/>
              <a:tblGrid>
                <a:gridCol w="8424935"/>
              </a:tblGrid>
              <a:tr h="5176338">
                <a:tc>
                  <a:txBody>
                    <a:bodyPr/>
                    <a:lstStyle/>
                    <a:p>
                      <a:pPr rtl="0" fontAlgn="t"/>
                      <a:r>
                        <a:rPr lang="ru-RU" sz="1200" dirty="0">
                          <a:effectLst/>
                          <a:latin typeface="Times New Roman" pitchFamily="18" charset="0"/>
                          <a:cs typeface="Times New Roman" pitchFamily="18" charset="0"/>
                        </a:rPr>
                        <a:t>1.Выберите себе  роль. (Выбранную роль необходимо согласовать с учителем)</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2.Выбравшие себе одну и ту же роль, вы можете  объединиться в </a:t>
                      </a:r>
                      <a:r>
                        <a:rPr lang="ru-RU" sz="1200" dirty="0" err="1">
                          <a:effectLst/>
                          <a:latin typeface="Times New Roman" pitchFamily="18" charset="0"/>
                          <a:cs typeface="Times New Roman" pitchFamily="18" charset="0"/>
                        </a:rPr>
                        <a:t>микрогруппу</a:t>
                      </a:r>
                      <a:r>
                        <a:rPr lang="ru-RU" sz="1200" dirty="0">
                          <a:effectLst/>
                          <a:latin typeface="Times New Roman" pitchFamily="18" charset="0"/>
                          <a:cs typeface="Times New Roman" pitchFamily="18" charset="0"/>
                        </a:rPr>
                        <a:t> или работать индивидуально до тех пор, пока не наступит этап выработки общей точки зрения на </a:t>
                      </a:r>
                      <a:r>
                        <a:rPr lang="ru-RU" sz="1200" dirty="0" err="1" smtClean="0">
                          <a:effectLst/>
                          <a:latin typeface="Times New Roman" pitchFamily="18" charset="0"/>
                          <a:cs typeface="Times New Roman" pitchFamily="18" charset="0"/>
                        </a:rPr>
                        <a:t>пробему</a:t>
                      </a:r>
                      <a:r>
                        <a:rPr lang="ru-RU" sz="1200" dirty="0">
                          <a:effectLst/>
                          <a:latin typeface="Times New Roman" pitchFamily="18" charset="0"/>
                          <a:cs typeface="Times New Roman" pitchFamily="18" charset="0"/>
                        </a:rPr>
                        <a:t>.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3. В качестве источника информации используйте интернет. Ссылки  находятся в каждой из ролей.</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4.После работы вы должны обсудить результаты работы в </a:t>
                      </a:r>
                      <a:r>
                        <a:rPr lang="ru-RU" sz="1200" dirty="0" err="1">
                          <a:effectLst/>
                          <a:latin typeface="Times New Roman" pitchFamily="18" charset="0"/>
                          <a:cs typeface="Times New Roman" pitchFamily="18" charset="0"/>
                        </a:rPr>
                        <a:t>микрогруппе</a:t>
                      </a:r>
                      <a:r>
                        <a:rPr lang="ru-RU" sz="1200" dirty="0">
                          <a:effectLst/>
                          <a:latin typeface="Times New Roman" pitchFamily="18" charset="0"/>
                          <a:cs typeface="Times New Roman" pitchFamily="18" charset="0"/>
                        </a:rPr>
                        <a:t> и подготовить совместный отчет.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5. Работа в группе может привести к  конфликту ваших мнений с другими точками зрения на проблему, но вы должны разрешить конфликт и прийти к компромиссу.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6. Распределите обязанности между членами группы таким образом, чтобы все задания были выполнены в указанные сроки и время.</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6. Результатом вашей работы должен стать проект в виде презентация отражающая ответы на все вопросы, которые необходимо ответить вашей группе. Все ответы на вопросы должны находиться в презентации. Презентация должна содержать таблицы и иллюстрации.  Подготовленную презентацию необходимо будет защитить всей группе, либо докладчику, ответив на дополнительные вопросы учителя. Предварительно необходимо ознакомиться с критериями оценки вашей работы.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Критерии оценки </a:t>
                      </a:r>
                      <a:r>
                        <a:rPr lang="ru-RU" sz="1200" u="none" strike="noStrike" dirty="0">
                          <a:solidFill>
                            <a:srgbClr val="CC33FF"/>
                          </a:solidFill>
                          <a:effectLst/>
                          <a:latin typeface="Times New Roman" pitchFamily="18" charset="0"/>
                          <a:cs typeface="Times New Roman" pitchFamily="18" charset="0"/>
                          <a:hlinkClick r:id="rId2"/>
                        </a:rPr>
                        <a:t>"Смотреть подробно"</a:t>
                      </a:r>
                      <a:r>
                        <a:rPr lang="ru-RU" sz="1200" dirty="0">
                          <a:effectLst/>
                          <a:latin typeface="Times New Roman" pitchFamily="18" charset="0"/>
                          <a:cs typeface="Times New Roman" pitchFamily="18" charset="0"/>
                        </a:rPr>
                        <a:t>  Отчет </a:t>
                      </a:r>
                      <a:r>
                        <a:rPr lang="ru-RU" sz="1200" u="none" strike="noStrike" dirty="0">
                          <a:solidFill>
                            <a:srgbClr val="CC33FF"/>
                          </a:solidFill>
                          <a:effectLst/>
                          <a:latin typeface="Times New Roman" pitchFamily="18" charset="0"/>
                          <a:cs typeface="Times New Roman" pitchFamily="18" charset="0"/>
                          <a:hlinkClick r:id="rId3"/>
                        </a:rPr>
                        <a:t>"Смотреть подробно"</a:t>
                      </a: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Вы можете использовать:</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Мультимедийные презентации</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Обобщающие таблицы</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Различные виды схем и диаграмм</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a:r>
                      <a:br>
                        <a:rPr lang="ru-RU" sz="1200" dirty="0">
                          <a:effectLst/>
                          <a:latin typeface="Times New Roman" pitchFamily="18" charset="0"/>
                          <a:cs typeface="Times New Roman" pitchFamily="18" charset="0"/>
                        </a:rPr>
                      </a:br>
                      <a:r>
                        <a:rPr lang="ru-RU" sz="1200" dirty="0">
                          <a:effectLst/>
                          <a:latin typeface="Times New Roman" pitchFamily="18" charset="0"/>
                          <a:cs typeface="Times New Roman" pitchFamily="18" charset="0"/>
                        </a:rPr>
                        <a:t>.        Интернет ссылки </a:t>
                      </a:r>
                    </a:p>
                  </a:txBody>
                  <a:tcPr marL="45296" marR="45296" marT="45296" marB="45296">
                    <a:lnL>
                      <a:noFill/>
                    </a:lnL>
                    <a:lnR>
                      <a:noFill/>
                    </a:lnR>
                    <a:lnT>
                      <a:noFill/>
                    </a:lnT>
                    <a:lnB>
                      <a:noFill/>
                    </a:lnB>
                  </a:tcPr>
                </a:tc>
              </a:tr>
            </a:tbl>
          </a:graphicData>
        </a:graphic>
      </p:graphicFrame>
    </p:spTree>
    <p:extLst>
      <p:ext uri="{BB962C8B-B14F-4D97-AF65-F5344CB8AC3E}">
        <p14:creationId xmlns:p14="http://schemas.microsoft.com/office/powerpoint/2010/main" val="2481746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404664"/>
            <a:ext cx="5486400" cy="566738"/>
          </a:xfrm>
        </p:spPr>
        <p:txBody>
          <a:bodyPr/>
          <a:lstStyle/>
          <a:p>
            <a:r>
              <a:rPr lang="ru-RU" dirty="0" smtClean="0"/>
              <a:t>Описание ролей</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1297994703"/>
              </p:ext>
            </p:extLst>
          </p:nvPr>
        </p:nvGraphicFramePr>
        <p:xfrm>
          <a:off x="0" y="1628800"/>
          <a:ext cx="8820472" cy="4536504"/>
        </p:xfrm>
        <a:graphic>
          <a:graphicData uri="http://schemas.openxmlformats.org/drawingml/2006/table">
            <a:tbl>
              <a:tblPr/>
              <a:tblGrid>
                <a:gridCol w="8820472"/>
              </a:tblGrid>
              <a:tr h="4536504">
                <a:tc>
                  <a:txBody>
                    <a:bodyPr/>
                    <a:lstStyle/>
                    <a:p>
                      <a:pPr rtl="0" fontAlgn="t"/>
                      <a:r>
                        <a:rPr lang="ru-RU" sz="2800" b="1" u="none" strike="noStrike" dirty="0" err="1">
                          <a:solidFill>
                            <a:srgbClr val="CC33FF"/>
                          </a:solidFill>
                          <a:effectLst/>
                          <a:latin typeface="Times New Roman" pitchFamily="18" charset="0"/>
                          <a:cs typeface="Times New Roman" pitchFamily="18" charset="0"/>
                          <a:hlinkClick r:id="rId2"/>
                        </a:rPr>
                        <a:t>Анатомологи</a:t>
                      </a:r>
                      <a:r>
                        <a:rPr lang="ru-RU" sz="2800" dirty="0">
                          <a:effectLst/>
                          <a:latin typeface="Times New Roman" pitchFamily="18" charset="0"/>
                          <a:cs typeface="Times New Roman" pitchFamily="18" charset="0"/>
                        </a:rPr>
                        <a:t> - занимаются изучением внутреннего строения рыб.</a:t>
                      </a:r>
                      <a:br>
                        <a:rPr lang="ru-RU" sz="2800" dirty="0">
                          <a:effectLst/>
                          <a:latin typeface="Times New Roman" pitchFamily="18" charset="0"/>
                          <a:cs typeface="Times New Roman" pitchFamily="18" charset="0"/>
                        </a:rPr>
                      </a:br>
                      <a:r>
                        <a:rPr lang="ru-RU" sz="2800" dirty="0">
                          <a:effectLst/>
                          <a:latin typeface="Times New Roman" pitchFamily="18" charset="0"/>
                          <a:cs typeface="Times New Roman" pitchFamily="18" charset="0"/>
                        </a:rPr>
                        <a:t/>
                      </a:r>
                      <a:br>
                        <a:rPr lang="ru-RU" sz="2800" dirty="0">
                          <a:effectLst/>
                          <a:latin typeface="Times New Roman" pitchFamily="18" charset="0"/>
                          <a:cs typeface="Times New Roman" pitchFamily="18" charset="0"/>
                        </a:rPr>
                      </a:br>
                      <a:r>
                        <a:rPr lang="ru-RU" sz="2800" b="1" u="none" strike="noStrike" dirty="0">
                          <a:solidFill>
                            <a:srgbClr val="CC33FF"/>
                          </a:solidFill>
                          <a:effectLst/>
                          <a:latin typeface="Times New Roman" pitchFamily="18" charset="0"/>
                          <a:cs typeface="Times New Roman" pitchFamily="18" charset="0"/>
                          <a:hlinkClick r:id="rId3"/>
                        </a:rPr>
                        <a:t>Историки</a:t>
                      </a:r>
                      <a:r>
                        <a:rPr lang="ru-RU" sz="2800" u="none" strike="noStrike" dirty="0">
                          <a:solidFill>
                            <a:srgbClr val="CC33FF"/>
                          </a:solidFill>
                          <a:effectLst/>
                          <a:latin typeface="Times New Roman" pitchFamily="18" charset="0"/>
                          <a:cs typeface="Times New Roman" pitchFamily="18" charset="0"/>
                          <a:hlinkClick r:id="rId3"/>
                        </a:rPr>
                        <a:t> </a:t>
                      </a:r>
                      <a:r>
                        <a:rPr lang="ru-RU" sz="2800" dirty="0">
                          <a:effectLst/>
                          <a:latin typeface="Times New Roman" pitchFamily="18" charset="0"/>
                          <a:cs typeface="Times New Roman" pitchFamily="18" charset="0"/>
                        </a:rPr>
                        <a:t>- изучают историю появления и развития рыб</a:t>
                      </a:r>
                      <a:br>
                        <a:rPr lang="ru-RU" sz="2800" dirty="0">
                          <a:effectLst/>
                          <a:latin typeface="Times New Roman" pitchFamily="18" charset="0"/>
                          <a:cs typeface="Times New Roman" pitchFamily="18" charset="0"/>
                        </a:rPr>
                      </a:br>
                      <a:r>
                        <a:rPr lang="ru-RU" sz="2800" dirty="0">
                          <a:effectLst/>
                          <a:latin typeface="Times New Roman" pitchFamily="18" charset="0"/>
                          <a:cs typeface="Times New Roman" pitchFamily="18" charset="0"/>
                        </a:rPr>
                        <a:t/>
                      </a:r>
                      <a:br>
                        <a:rPr lang="ru-RU" sz="2800" dirty="0">
                          <a:effectLst/>
                          <a:latin typeface="Times New Roman" pitchFamily="18" charset="0"/>
                          <a:cs typeface="Times New Roman" pitchFamily="18" charset="0"/>
                        </a:rPr>
                      </a:br>
                      <a:r>
                        <a:rPr lang="ru-RU" sz="2800" b="1" u="none" strike="noStrike" dirty="0">
                          <a:solidFill>
                            <a:srgbClr val="CC33FF"/>
                          </a:solidFill>
                          <a:effectLst/>
                          <a:latin typeface="Times New Roman" pitchFamily="18" charset="0"/>
                          <a:cs typeface="Times New Roman" pitchFamily="18" charset="0"/>
                          <a:hlinkClick r:id="rId4"/>
                        </a:rPr>
                        <a:t>Физиологи</a:t>
                      </a:r>
                      <a:r>
                        <a:rPr lang="ru-RU" sz="2800" u="none" strike="noStrike" dirty="0">
                          <a:solidFill>
                            <a:srgbClr val="CC33FF"/>
                          </a:solidFill>
                          <a:effectLst/>
                          <a:latin typeface="Times New Roman" pitchFamily="18" charset="0"/>
                          <a:cs typeface="Times New Roman" pitchFamily="18" charset="0"/>
                          <a:hlinkClick r:id="rId4"/>
                        </a:rPr>
                        <a:t> </a:t>
                      </a:r>
                      <a:r>
                        <a:rPr lang="ru-RU" sz="2800" dirty="0">
                          <a:effectLst/>
                          <a:latin typeface="Times New Roman" pitchFamily="18" charset="0"/>
                          <a:cs typeface="Times New Roman" pitchFamily="18" charset="0"/>
                        </a:rPr>
                        <a:t>- изучают внешнее строение рыб</a:t>
                      </a:r>
                      <a:br>
                        <a:rPr lang="ru-RU" sz="2800" dirty="0">
                          <a:effectLst/>
                          <a:latin typeface="Times New Roman" pitchFamily="18" charset="0"/>
                          <a:cs typeface="Times New Roman" pitchFamily="18" charset="0"/>
                        </a:rPr>
                      </a:br>
                      <a:r>
                        <a:rPr lang="ru-RU" sz="2800" dirty="0">
                          <a:effectLst/>
                          <a:latin typeface="Times New Roman" pitchFamily="18" charset="0"/>
                          <a:cs typeface="Times New Roman" pitchFamily="18" charset="0"/>
                        </a:rPr>
                        <a:t/>
                      </a:r>
                      <a:br>
                        <a:rPr lang="ru-RU" sz="2800" dirty="0">
                          <a:effectLst/>
                          <a:latin typeface="Times New Roman" pitchFamily="18" charset="0"/>
                          <a:cs typeface="Times New Roman" pitchFamily="18" charset="0"/>
                        </a:rPr>
                      </a:br>
                      <a:r>
                        <a:rPr lang="ru-RU" sz="2800" b="1" u="none" strike="noStrike" dirty="0">
                          <a:solidFill>
                            <a:srgbClr val="CC33FF"/>
                          </a:solidFill>
                          <a:effectLst/>
                          <a:latin typeface="Times New Roman" pitchFamily="18" charset="0"/>
                          <a:cs typeface="Times New Roman" pitchFamily="18" charset="0"/>
                          <a:hlinkClick r:id="rId5"/>
                        </a:rPr>
                        <a:t>Экологи</a:t>
                      </a:r>
                      <a:r>
                        <a:rPr lang="ru-RU" sz="2800" u="none" strike="noStrike" dirty="0">
                          <a:solidFill>
                            <a:srgbClr val="CC33FF"/>
                          </a:solidFill>
                          <a:effectLst/>
                          <a:latin typeface="Times New Roman" pitchFamily="18" charset="0"/>
                          <a:cs typeface="Times New Roman" pitchFamily="18" charset="0"/>
                          <a:hlinkClick r:id="rId5"/>
                        </a:rPr>
                        <a:t> </a:t>
                      </a:r>
                      <a:r>
                        <a:rPr lang="ru-RU" sz="2800" dirty="0">
                          <a:effectLst/>
                          <a:latin typeface="Times New Roman" pitchFamily="18" charset="0"/>
                          <a:cs typeface="Times New Roman" pitchFamily="18" charset="0"/>
                        </a:rPr>
                        <a:t>- занимаются изучением приспособления рыб к обитанию в воде</a:t>
                      </a:r>
                    </a:p>
                  </a:txBody>
                  <a:tcPr marL="79360" marR="79360" marT="79360" marB="79360">
                    <a:lnL>
                      <a:noFill/>
                    </a:lnL>
                    <a:lnR>
                      <a:noFill/>
                    </a:lnR>
                    <a:lnT>
                      <a:noFill/>
                    </a:lnT>
                    <a:lnB>
                      <a:noFill/>
                    </a:lnB>
                  </a:tcPr>
                </a:tc>
              </a:tr>
            </a:tbl>
          </a:graphicData>
        </a:graphic>
      </p:graphicFrame>
    </p:spTree>
    <p:extLst>
      <p:ext uri="{BB962C8B-B14F-4D97-AF65-F5344CB8AC3E}">
        <p14:creationId xmlns:p14="http://schemas.microsoft.com/office/powerpoint/2010/main" val="3098876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403725" y="1585525"/>
            <a:ext cx="65" cy="276999"/>
          </a:xfrm>
          <a:prstGeom prst="rect">
            <a:avLst/>
          </a:prstGeom>
          <a:solidFill>
            <a:srgbClr val="E9EC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Объект 6"/>
          <p:cNvGraphicFramePr>
            <a:graphicFrameLocks noGrp="1"/>
          </p:cNvGraphicFramePr>
          <p:nvPr>
            <p:ph sz="quarter" idx="13"/>
            <p:extLst>
              <p:ext uri="{D42A27DB-BD31-4B8C-83A1-F6EECF244321}">
                <p14:modId xmlns:p14="http://schemas.microsoft.com/office/powerpoint/2010/main" val="1789867988"/>
              </p:ext>
            </p:extLst>
          </p:nvPr>
        </p:nvGraphicFramePr>
        <p:xfrm>
          <a:off x="467544" y="2582861"/>
          <a:ext cx="7496240" cy="4014490"/>
        </p:xfrm>
        <a:graphic>
          <a:graphicData uri="http://schemas.openxmlformats.org/drawingml/2006/table">
            <a:tbl>
              <a:tblPr/>
              <a:tblGrid>
                <a:gridCol w="439064"/>
                <a:gridCol w="2726051"/>
                <a:gridCol w="1937185"/>
                <a:gridCol w="2393940"/>
              </a:tblGrid>
              <a:tr h="668750">
                <a:tc>
                  <a:txBody>
                    <a:bodyPr/>
                    <a:lstStyle/>
                    <a:p>
                      <a:pPr fontAlgn="t"/>
                      <a:r>
                        <a:rPr lang="ru-RU" sz="1400" dirty="0">
                          <a:effectLst/>
                          <a:latin typeface="Times New Roman"/>
                        </a:rPr>
                        <a:t>№</a:t>
                      </a:r>
                      <a:endParaRPr lang="ru-RU"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Органы внутреннего строения</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Строение органов</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Значение органов внутреннего строения</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5370">
                <a:tc>
                  <a:txBody>
                    <a:bodyPr/>
                    <a:lstStyle/>
                    <a:p>
                      <a:pPr fontAlgn="t"/>
                      <a:r>
                        <a:rPr lang="ru-RU" sz="1400">
                          <a:effectLst/>
                          <a:latin typeface="Times New Roman"/>
                        </a:rPr>
                        <a:t>1</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Скелет</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668750">
                <a:tc>
                  <a:txBody>
                    <a:bodyPr/>
                    <a:lstStyle/>
                    <a:p>
                      <a:pPr fontAlgn="t"/>
                      <a:r>
                        <a:rPr lang="ru-RU" sz="1400">
                          <a:effectLst/>
                          <a:latin typeface="Times New Roman"/>
                        </a:rPr>
                        <a:t>2</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dirty="0">
                          <a:effectLst/>
                          <a:latin typeface="Times New Roman"/>
                        </a:rPr>
                        <a:t>Пищеварительная система</a:t>
                      </a:r>
                      <a:endParaRPr lang="ru-RU"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dirty="0">
                          <a:effectLst/>
                          <a:latin typeface="Times New Roman"/>
                        </a:rPr>
                        <a:t> </a:t>
                      </a:r>
                      <a:endParaRPr lang="ru-RU"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4375">
                <a:tc>
                  <a:txBody>
                    <a:bodyPr/>
                    <a:lstStyle/>
                    <a:p>
                      <a:pPr fontAlgn="t"/>
                      <a:r>
                        <a:rPr lang="ru-RU" sz="1400">
                          <a:effectLst/>
                          <a:latin typeface="Times New Roman"/>
                        </a:rPr>
                        <a:t>3</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Плавательный пузырь</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4375">
                <a:tc>
                  <a:txBody>
                    <a:bodyPr/>
                    <a:lstStyle/>
                    <a:p>
                      <a:pPr fontAlgn="t"/>
                      <a:r>
                        <a:rPr lang="ru-RU" sz="1400">
                          <a:effectLst/>
                          <a:latin typeface="Times New Roman"/>
                        </a:rPr>
                        <a:t>4</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Органы дыхания</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4375">
                <a:tc>
                  <a:txBody>
                    <a:bodyPr/>
                    <a:lstStyle/>
                    <a:p>
                      <a:pPr fontAlgn="t"/>
                      <a:r>
                        <a:rPr lang="ru-RU" sz="1400">
                          <a:effectLst/>
                          <a:latin typeface="Times New Roman"/>
                        </a:rPr>
                        <a:t>5</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Органы размножения</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4375">
                <a:tc>
                  <a:txBody>
                    <a:bodyPr/>
                    <a:lstStyle/>
                    <a:p>
                      <a:pPr fontAlgn="t"/>
                      <a:r>
                        <a:rPr lang="ru-RU" sz="1400">
                          <a:effectLst/>
                          <a:latin typeface="Times New Roman"/>
                        </a:rPr>
                        <a:t>6</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Нервная система</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4375">
                <a:tc>
                  <a:txBody>
                    <a:bodyPr/>
                    <a:lstStyle/>
                    <a:p>
                      <a:pPr fontAlgn="t"/>
                      <a:r>
                        <a:rPr lang="ru-RU" sz="1400">
                          <a:effectLst/>
                          <a:latin typeface="Times New Roman"/>
                        </a:rPr>
                        <a:t>7</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Орган слуха</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5370">
                <a:tc>
                  <a:txBody>
                    <a:bodyPr/>
                    <a:lstStyle/>
                    <a:p>
                      <a:pPr fontAlgn="t"/>
                      <a:r>
                        <a:rPr lang="ru-RU" sz="1400">
                          <a:effectLst/>
                          <a:latin typeface="Times New Roman"/>
                        </a:rPr>
                        <a:t>8</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Органы обоняния</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r h="334375">
                <a:tc>
                  <a:txBody>
                    <a:bodyPr/>
                    <a:lstStyle/>
                    <a:p>
                      <a:pPr fontAlgn="t"/>
                      <a:r>
                        <a:rPr lang="ru-RU" sz="1400">
                          <a:effectLst/>
                          <a:latin typeface="Times New Roman"/>
                        </a:rPr>
                        <a:t>9</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dirty="0">
                          <a:effectLst/>
                          <a:latin typeface="Times New Roman"/>
                        </a:rPr>
                        <a:t>Органы  вкуса</a:t>
                      </a:r>
                      <a:endParaRPr lang="ru-RU"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a:effectLst/>
                          <a:latin typeface="Times New Roman"/>
                        </a:rPr>
                        <a:t> </a:t>
                      </a:r>
                      <a:endParaRPr lang="ru-RU">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c>
                  <a:txBody>
                    <a:bodyPr/>
                    <a:lstStyle/>
                    <a:p>
                      <a:pPr fontAlgn="t"/>
                      <a:r>
                        <a:rPr lang="ru-RU" sz="1400" dirty="0">
                          <a:effectLst/>
                          <a:latin typeface="Times New Roman"/>
                        </a:rPr>
                        <a:t> </a:t>
                      </a:r>
                      <a:endParaRPr lang="ru-RU"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CCF"/>
                    </a:solidFill>
                  </a:tcPr>
                </a:tc>
              </a:tr>
            </a:tbl>
          </a:graphicData>
        </a:graphic>
      </p:graphicFrame>
      <p:sp>
        <p:nvSpPr>
          <p:cNvPr id="8" name="Rectangle 2"/>
          <p:cNvSpPr>
            <a:spLocks noChangeArrowheads="1"/>
          </p:cNvSpPr>
          <p:nvPr/>
        </p:nvSpPr>
        <p:spPr bwMode="auto">
          <a:xfrm>
            <a:off x="889076" y="1751866"/>
            <a:ext cx="7029297" cy="461665"/>
          </a:xfrm>
          <a:prstGeom prst="rect">
            <a:avLst/>
          </a:prstGeom>
          <a:solidFill>
            <a:srgbClr val="E9EC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697335"/>
                </a:solidFill>
                <a:effectLst/>
                <a:latin typeface="Times New Roman" pitchFamily="18" charset="0"/>
                <a:cs typeface="Times New Roman" pitchFamily="18" charset="0"/>
              </a:rPr>
              <a:t>Заполните таблицу, и представить её в презентации.</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834381431"/>
              </p:ext>
            </p:extLst>
          </p:nvPr>
        </p:nvGraphicFramePr>
        <p:xfrm>
          <a:off x="683568" y="764703"/>
          <a:ext cx="8003232" cy="1097821"/>
        </p:xfrm>
        <a:graphic>
          <a:graphicData uri="http://schemas.openxmlformats.org/drawingml/2006/table">
            <a:tbl>
              <a:tblPr/>
              <a:tblGrid>
                <a:gridCol w="8003232"/>
              </a:tblGrid>
              <a:tr h="1097821">
                <a:tc>
                  <a:txBody>
                    <a:bodyPr/>
                    <a:lstStyle/>
                    <a:p>
                      <a:pPr rtl="0" fontAlgn="t"/>
                      <a:r>
                        <a:rPr lang="ru-RU" sz="1500" dirty="0">
                          <a:effectLst/>
                        </a:rPr>
                        <a:t/>
                      </a:r>
                      <a:br>
                        <a:rPr lang="ru-RU" sz="1500" dirty="0">
                          <a:effectLst/>
                        </a:rPr>
                      </a:br>
                      <a:r>
                        <a:rPr lang="ru-RU" sz="2400" b="1" dirty="0">
                          <a:effectLst/>
                        </a:rPr>
                        <a:t>Работа по новой теме.</a:t>
                      </a:r>
                      <a:r>
                        <a:rPr lang="ru-RU" sz="2400" dirty="0">
                          <a:effectLst/>
                          <a:latin typeface="georgia"/>
                        </a:rPr>
                        <a:t> </a:t>
                      </a:r>
                      <a:endParaRPr lang="ru-RU" sz="2400" dirty="0">
                        <a:effectLst/>
                      </a:endParaRPr>
                    </a:p>
                  </a:txBody>
                  <a:tcPr marL="79360" marR="79360" marT="79360" marB="79360">
                    <a:lnL>
                      <a:noFill/>
                    </a:lnL>
                    <a:lnR>
                      <a:noFill/>
                    </a:lnR>
                    <a:lnT>
                      <a:noFill/>
                    </a:lnT>
                    <a:lnB>
                      <a:noFill/>
                    </a:lnB>
                  </a:tcPr>
                </a:tc>
              </a:tr>
            </a:tbl>
          </a:graphicData>
        </a:graphic>
      </p:graphicFrame>
      <p:sp>
        <p:nvSpPr>
          <p:cNvPr id="3" name="Прямоугольник 2"/>
          <p:cNvSpPr/>
          <p:nvPr/>
        </p:nvSpPr>
        <p:spPr>
          <a:xfrm>
            <a:off x="6588224" y="332656"/>
            <a:ext cx="2355068" cy="523220"/>
          </a:xfrm>
          <a:prstGeom prst="rect">
            <a:avLst/>
          </a:prstGeom>
        </p:spPr>
        <p:txBody>
          <a:bodyPr wrap="none">
            <a:spAutoFit/>
          </a:bodyPr>
          <a:lstStyle/>
          <a:p>
            <a:r>
              <a:rPr lang="ru-RU" sz="2800" b="1" i="1" dirty="0" err="1">
                <a:solidFill>
                  <a:srgbClr val="FF0000"/>
                </a:solidFill>
                <a:latin typeface="Times New Roman" pitchFamily="18" charset="0"/>
                <a:cs typeface="Times New Roman" pitchFamily="18" charset="0"/>
                <a:hlinkClick r:id="rId2"/>
              </a:rPr>
              <a:t>Анатомологи</a:t>
            </a:r>
            <a:endParaRPr lang="ru-RU" sz="2800" i="1" dirty="0">
              <a:solidFill>
                <a:srgbClr val="FF0000"/>
              </a:solidFill>
            </a:endParaRPr>
          </a:p>
        </p:txBody>
      </p:sp>
    </p:spTree>
    <p:extLst>
      <p:ext uri="{BB962C8B-B14F-4D97-AF65-F5344CB8AC3E}">
        <p14:creationId xmlns:p14="http://schemas.microsoft.com/office/powerpoint/2010/main" val="23594915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83568" y="803528"/>
            <a:ext cx="6860232" cy="5505792"/>
          </a:xfrm>
        </p:spPr>
        <p:txBody>
          <a:bodyPr>
            <a:normAutofit fontScale="92500" lnSpcReduction="10000"/>
          </a:bodyPr>
          <a:lstStyle/>
          <a:p>
            <a:r>
              <a:rPr lang="ru-RU" b="1" dirty="0"/>
              <a:t>Задумайтесь над вопросами.</a:t>
            </a:r>
            <a:r>
              <a:rPr lang="ru-RU" dirty="0"/>
              <a:t/>
            </a:r>
            <a:br>
              <a:rPr lang="ru-RU" dirty="0"/>
            </a:br>
            <a:r>
              <a:rPr lang="ru-RU" dirty="0"/>
              <a:t/>
            </a:r>
            <a:br>
              <a:rPr lang="ru-RU" dirty="0"/>
            </a:br>
            <a:r>
              <a:rPr lang="ru-RU" dirty="0"/>
              <a:t>Правда-ли что внутри рыб имеется мешок наполненный воздухом?  </a:t>
            </a:r>
            <a:br>
              <a:rPr lang="ru-RU" dirty="0"/>
            </a:br>
            <a:r>
              <a:rPr lang="ru-RU" dirty="0"/>
              <a:t>У рыб имеются легкие, как у человека?</a:t>
            </a:r>
            <a:br>
              <a:rPr lang="ru-RU" dirty="0"/>
            </a:br>
            <a:r>
              <a:rPr lang="ru-RU" dirty="0"/>
              <a:t>Правда-ли, что у рыб высокоразвитая нервная система?</a:t>
            </a:r>
            <a:br>
              <a:rPr lang="ru-RU" dirty="0"/>
            </a:br>
            <a:r>
              <a:rPr lang="ru-RU" dirty="0"/>
              <a:t>Рыбы чувствуют боль?</a:t>
            </a:r>
            <a:br>
              <a:rPr lang="ru-RU" dirty="0"/>
            </a:br>
            <a:r>
              <a:rPr lang="ru-RU" dirty="0"/>
              <a:t>Правда-ли, что  рыбы ничего не слышат?</a:t>
            </a:r>
            <a:br>
              <a:rPr lang="ru-RU" dirty="0"/>
            </a:br>
            <a:r>
              <a:rPr lang="ru-RU" dirty="0"/>
              <a:t>Правда-ли, что  рыбы не чувствуют вкуса?</a:t>
            </a:r>
            <a:br>
              <a:rPr lang="ru-RU" dirty="0"/>
            </a:br>
            <a:r>
              <a:rPr lang="ru-RU" dirty="0"/>
              <a:t/>
            </a:r>
            <a:br>
              <a:rPr lang="ru-RU" dirty="0"/>
            </a:br>
            <a:r>
              <a:rPr lang="ru-RU" b="1" dirty="0"/>
              <a:t>Ссылки на ресурсы:</a:t>
            </a:r>
            <a:r>
              <a:rPr lang="ru-RU" dirty="0"/>
              <a:t/>
            </a:r>
            <a:br>
              <a:rPr lang="ru-RU" dirty="0"/>
            </a:br>
            <a:r>
              <a:rPr lang="ru-RU" dirty="0"/>
              <a:t/>
            </a:r>
            <a:br>
              <a:rPr lang="ru-RU" dirty="0"/>
            </a:br>
            <a:r>
              <a:rPr lang="ru-RU" dirty="0"/>
              <a:t>1. </a:t>
            </a:r>
            <a:r>
              <a:rPr lang="ru-RU" dirty="0">
                <a:hlinkClick r:id="rId2"/>
              </a:rPr>
              <a:t>http://aqua.izmuroma.ru/index.php?option=com_content&amp;task=view&amp;id=278&amp;Itemid=109#1</a:t>
            </a:r>
            <a:r>
              <a:rPr lang="ru-RU" dirty="0"/>
              <a:t/>
            </a:r>
            <a:br>
              <a:rPr lang="ru-RU" dirty="0"/>
            </a:br>
            <a:r>
              <a:rPr lang="ru-RU" dirty="0"/>
              <a:t>2.</a:t>
            </a:r>
            <a:r>
              <a:rPr lang="ru-RU" dirty="0">
                <a:hlinkClick r:id="rId3"/>
              </a:rPr>
              <a:t>http://www.fdiary.fgids.com/manual/112/692/</a:t>
            </a:r>
            <a:r>
              <a:rPr lang="ru-RU" dirty="0"/>
              <a:t/>
            </a:r>
            <a:br>
              <a:rPr lang="ru-RU" dirty="0"/>
            </a:br>
            <a:r>
              <a:rPr lang="ru-RU" dirty="0"/>
              <a:t>3.</a:t>
            </a:r>
            <a:r>
              <a:rPr lang="ru-RU" dirty="0">
                <a:hlinkClick r:id="rId4"/>
              </a:rPr>
              <a:t>http://www.ebio.ru/images/06030201.gif</a:t>
            </a:r>
            <a:r>
              <a:rPr lang="ru-RU" dirty="0"/>
              <a:t/>
            </a:r>
            <a:br>
              <a:rPr lang="ru-RU" dirty="0"/>
            </a:br>
            <a:r>
              <a:rPr lang="ru-RU" dirty="0"/>
              <a:t>4. </a:t>
            </a:r>
            <a:r>
              <a:rPr lang="ru-RU" dirty="0">
                <a:hlinkClick r:id="rId5"/>
              </a:rPr>
              <a:t>http://ru.wikipedia.org/wiki/Рыбы</a:t>
            </a:r>
            <a:endParaRPr lang="ru-RU" dirty="0"/>
          </a:p>
        </p:txBody>
      </p:sp>
    </p:spTree>
    <p:extLst>
      <p:ext uri="{BB962C8B-B14F-4D97-AF65-F5344CB8AC3E}">
        <p14:creationId xmlns:p14="http://schemas.microsoft.com/office/powerpoint/2010/main" val="1243646911"/>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72</TotalTime>
  <Words>450</Words>
  <Application>Microsoft Office PowerPoint</Application>
  <PresentationFormat>Экран (4:3)</PresentationFormat>
  <Paragraphs>119</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Воздушный поток</vt:lpstr>
      <vt:lpstr>Веб-квест по биологии Тема "Рыбы. Общая характеристика" </vt:lpstr>
      <vt:lpstr>Веб- квест по биологии</vt:lpstr>
      <vt:lpstr>Веб-квест по биологии 1. Введение 2. Задание 3. Порядок работы 4. Описание ролей Анатомологи Историки Физиологи Экологи 5. Критерии оценки 6. Отчет Карта сайта  </vt:lpstr>
      <vt:lpstr>1.Введение</vt:lpstr>
      <vt:lpstr>2. задание</vt:lpstr>
      <vt:lpstr>3.Порядок работы</vt:lpstr>
      <vt:lpstr>Описание ролей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Приспособленность рыб  к  водной среде»    </vt:lpstr>
      <vt:lpstr>Презентация PowerPoint</vt:lpstr>
      <vt:lpstr>5. Критерии оценки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1</cp:lastModifiedBy>
  <cp:revision>9</cp:revision>
  <dcterms:created xsi:type="dcterms:W3CDTF">2018-04-24T05:43:29Z</dcterms:created>
  <dcterms:modified xsi:type="dcterms:W3CDTF">2018-04-24T12:51:34Z</dcterms:modified>
</cp:coreProperties>
</file>