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emf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jpeg"/><Relationship Id="rId10" Type="http://schemas.openxmlformats.org/officeDocument/2006/relationships/image" Target="../media/image32.pn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5254386" flipV="1">
            <a:off x="4230594" y="-2510076"/>
            <a:ext cx="414294" cy="311484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20072" y="-2403648"/>
            <a:ext cx="7543800" cy="21526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89883" cy="636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731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85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150132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0" y="4054027"/>
            <a:ext cx="2987897" cy="2659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3" y="105508"/>
            <a:ext cx="2195737" cy="3288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60158"/>
            <a:ext cx="3648191" cy="2936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C:\Users\Robot-Z\AppData\Local\Microsoft\Windows\Temporary Internet Files\Content.IE5\KPQ7OBTD\MC900425854[1].wm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032" y="4077072"/>
            <a:ext cx="2667562" cy="253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29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Схема характеристики звука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468052" y="1251247"/>
            <a:ext cx="936104" cy="115212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907704" y="1251247"/>
            <a:ext cx="864096" cy="115212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077" name="Picture 5" descr="C:\Users\Robot-Z\AppData\Local\Microsoft\Windows\Temporary Internet Files\Content.IE5\KPQ7OBTD\MP900386753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096" y="1301187"/>
            <a:ext cx="1814071" cy="129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788" y="1301186"/>
            <a:ext cx="1092572" cy="145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Объект 18"/>
          <p:cNvSpPr>
            <a:spLocks noGrp="1"/>
          </p:cNvSpPr>
          <p:nvPr>
            <p:ph sz="quarter" idx="13"/>
          </p:nvPr>
        </p:nvSpPr>
        <p:spPr>
          <a:xfrm>
            <a:off x="468052" y="2756649"/>
            <a:ext cx="8496436" cy="3912711"/>
          </a:xfrm>
        </p:spPr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r>
              <a:rPr lang="ru-RU" sz="5400" dirty="0" smtClean="0"/>
              <a:t>Ж</a:t>
            </a:r>
          </a:p>
          <a:p>
            <a:pPr marL="45720" indent="0">
              <a:buNone/>
            </a:pPr>
            <a:endParaRPr lang="ru-RU" sz="5400" dirty="0" smtClean="0"/>
          </a:p>
          <a:p>
            <a:pPr marL="45720" indent="0">
              <a:buNone/>
            </a:pPr>
            <a:endParaRPr lang="ru-RU" sz="5400" dirty="0"/>
          </a:p>
          <a:p>
            <a:pPr marL="45720" indent="0">
              <a:buNone/>
            </a:pPr>
            <a:r>
              <a:rPr lang="ru-RU" sz="5400" dirty="0" smtClean="0"/>
              <a:t>Согласный</a:t>
            </a:r>
          </a:p>
          <a:p>
            <a:pPr marL="45720" indent="0">
              <a:buNone/>
            </a:pPr>
            <a:r>
              <a:rPr lang="ru-RU" sz="5400" dirty="0" smtClean="0"/>
              <a:t>Звонкий</a:t>
            </a:r>
          </a:p>
          <a:p>
            <a:pPr marL="45720" indent="0">
              <a:buNone/>
            </a:pPr>
            <a:r>
              <a:rPr lang="ru-RU" sz="5400" dirty="0" smtClean="0"/>
              <a:t>Твёрдый </a:t>
            </a:r>
          </a:p>
          <a:p>
            <a:pPr marL="45720" indent="0">
              <a:buNone/>
            </a:pPr>
            <a:endParaRPr lang="ru-RU" sz="5400" dirty="0" smtClean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486" y="1251247"/>
            <a:ext cx="1404498" cy="1232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3023486" y="1301186"/>
            <a:ext cx="1404498" cy="110218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969" y="1301187"/>
            <a:ext cx="1347565" cy="118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391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011 0.00185 L -0.09063 0.00185 C -0.02361 0.00185 0.05903 -0.07306 0.05903 -0.13387 L 0.05903 -0.26913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48" y="-135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79 0.01664 L 0.22326 0.01664 C 0.29392 0.01664 0.3809 -0.08694 0.3809 -0.17156 L 0.3809 -0.35908 " pathEditMode="relative" rAng="0" ptsTypes="FfFF">
                                      <p:cBhvr>
                                        <p:cTn id="14" dur="2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-187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12 0.00486 L 0.38907 0.00486 C 0.52691 0.00486 0.69636 -0.11676 0.69636 -0.21595 L 0.69636 -0.43583 " pathEditMode="relative" rAng="0" ptsTypes="FfFF">
                                      <p:cBhvr>
                                        <p:cTn id="18" dur="20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12" y="-220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136904" cy="2232248"/>
          </a:xfrm>
        </p:spPr>
        <p:txBody>
          <a:bodyPr/>
          <a:lstStyle/>
          <a:p>
            <a:pPr algn="l"/>
            <a:r>
              <a:rPr lang="ru-RU" sz="4000" dirty="0" smtClean="0"/>
              <a:t>Схема характеристики  звука</a:t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 rot="10800000" flipV="1">
            <a:off x="0" y="2852936"/>
            <a:ext cx="9144000" cy="4005064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Ш</a:t>
            </a:r>
          </a:p>
          <a:p>
            <a:r>
              <a:rPr lang="ru-RU" sz="4400" dirty="0"/>
              <a:t>с</a:t>
            </a:r>
            <a:r>
              <a:rPr lang="ru-RU" sz="4400" dirty="0" smtClean="0"/>
              <a:t>огласный</a:t>
            </a:r>
          </a:p>
          <a:p>
            <a:r>
              <a:rPr lang="ru-RU" sz="4400" dirty="0"/>
              <a:t>г</a:t>
            </a:r>
            <a:r>
              <a:rPr lang="ru-RU" sz="4400" dirty="0" smtClean="0"/>
              <a:t>лухой</a:t>
            </a:r>
          </a:p>
          <a:p>
            <a:r>
              <a:rPr lang="ru-RU" sz="4400" dirty="0" smtClean="0"/>
              <a:t>твёрдый</a:t>
            </a:r>
            <a:endParaRPr lang="ru-RU" sz="4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61" y="1234117"/>
            <a:ext cx="1042987" cy="240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8760"/>
            <a:ext cx="974725" cy="240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168" y="1412776"/>
            <a:ext cx="1347787" cy="118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518168" y="1412776"/>
            <a:ext cx="1477768" cy="11826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401289"/>
            <a:ext cx="1347787" cy="118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483477"/>
            <a:ext cx="1572022" cy="1124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275457"/>
            <a:ext cx="1090613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724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053 0.0178 L -0.08802 0.0178 C 0.00729 0.0178 0.12482 -0.02289 0.12482 -0.05619 L 0.12482 -0.12902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67" y="-73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71 0.0296 L 0.26441 0.0296 C 0.3526 0.0296 0.46128 -0.04809 0.46128 -0.11144 L 0.46128 -0.25179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70" y="-140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0.07908 L 0.33038 0.07908 C 0.49444 0.07908 0.69687 -0.04277 0.69687 -0.14173 L 0.69687 -0.36138 " pathEditMode="relative" rAng="0" ptsTypes="FfFF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15" y="-220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0"/>
            <a:ext cx="8496944" cy="764704"/>
          </a:xfrm>
        </p:spPr>
        <p:txBody>
          <a:bodyPr/>
          <a:lstStyle/>
          <a:p>
            <a:pPr algn="ctr"/>
            <a:r>
              <a:rPr lang="ru-RU" dirty="0" smtClean="0"/>
              <a:t>Расшифруй слоги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 flipH="1">
            <a:off x="179512" y="908720"/>
            <a:ext cx="8964488" cy="5688632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 А           </a:t>
            </a:r>
            <a:r>
              <a:rPr lang="ru-RU" sz="5400" dirty="0" err="1" smtClean="0"/>
              <a:t>А</a:t>
            </a:r>
            <a:r>
              <a:rPr lang="ru-RU" sz="5400" dirty="0" smtClean="0"/>
              <a:t>          </a:t>
            </a:r>
            <a:r>
              <a:rPr lang="ru-RU" sz="5400" dirty="0" err="1" smtClean="0"/>
              <a:t>А</a:t>
            </a:r>
            <a:r>
              <a:rPr lang="ru-RU" sz="5400" dirty="0" smtClean="0"/>
              <a:t>        </a:t>
            </a:r>
            <a:r>
              <a:rPr lang="ru-RU" sz="5400" dirty="0" err="1" smtClean="0"/>
              <a:t>А</a:t>
            </a:r>
            <a:endParaRPr lang="ru-RU" sz="5400" dirty="0" smtClean="0"/>
          </a:p>
          <a:p>
            <a:endParaRPr lang="ru-RU" sz="5400" dirty="0" smtClean="0"/>
          </a:p>
          <a:p>
            <a:endParaRPr lang="ru-RU" sz="6000" dirty="0" smtClean="0"/>
          </a:p>
          <a:p>
            <a:pPr marL="45720" indent="0">
              <a:buNone/>
            </a:pPr>
            <a:r>
              <a:rPr lang="ru-RU" sz="6000" dirty="0"/>
              <a:t> </a:t>
            </a:r>
            <a:r>
              <a:rPr lang="ru-RU" sz="6000" dirty="0" smtClean="0"/>
              <a:t>   О           </a:t>
            </a:r>
            <a:r>
              <a:rPr lang="ru-RU" sz="6000" dirty="0" err="1" smtClean="0"/>
              <a:t>О</a:t>
            </a:r>
            <a:r>
              <a:rPr lang="ru-RU" sz="6000" dirty="0" smtClean="0"/>
              <a:t>       </a:t>
            </a:r>
            <a:r>
              <a:rPr lang="ru-RU" sz="6000" dirty="0" err="1" smtClean="0"/>
              <a:t>О</a:t>
            </a:r>
            <a:r>
              <a:rPr lang="ru-RU" sz="6000" dirty="0" smtClean="0"/>
              <a:t>       </a:t>
            </a:r>
            <a:r>
              <a:rPr lang="ru-RU" sz="6000" dirty="0" err="1" smtClean="0"/>
              <a:t>О</a:t>
            </a:r>
            <a:r>
              <a:rPr lang="ru-RU" sz="6000" dirty="0" smtClean="0"/>
              <a:t>     </a:t>
            </a:r>
            <a:r>
              <a:rPr lang="ru-RU" sz="5400" dirty="0" smtClean="0"/>
              <a:t>                                        </a:t>
            </a:r>
            <a:endParaRPr lang="ru-RU" sz="5400" dirty="0"/>
          </a:p>
          <a:p>
            <a:r>
              <a:rPr lang="ru-RU" sz="5400" dirty="0" smtClean="0"/>
              <a:t>   У             </a:t>
            </a:r>
            <a:r>
              <a:rPr lang="ru-RU" sz="5400" dirty="0" err="1" smtClean="0"/>
              <a:t>У</a:t>
            </a:r>
            <a:r>
              <a:rPr lang="ru-RU" sz="5400" dirty="0" smtClean="0"/>
              <a:t>        </a:t>
            </a:r>
            <a:r>
              <a:rPr lang="ru-RU" sz="5400" dirty="0" err="1" smtClean="0"/>
              <a:t>У</a:t>
            </a:r>
            <a:r>
              <a:rPr lang="ru-RU" sz="5400" dirty="0" smtClean="0"/>
              <a:t>        </a:t>
            </a:r>
            <a:r>
              <a:rPr lang="ru-RU" sz="5400" dirty="0" err="1" smtClean="0"/>
              <a:t>У</a:t>
            </a:r>
            <a:endParaRPr lang="ru-RU" sz="5400" dirty="0" smtClean="0"/>
          </a:p>
          <a:p>
            <a:pPr marL="45720" indent="0">
              <a:buNone/>
            </a:pPr>
            <a:endParaRPr lang="ru-RU" sz="6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19" y="999452"/>
            <a:ext cx="831209" cy="84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011121"/>
            <a:ext cx="83502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011121"/>
            <a:ext cx="83502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011121"/>
            <a:ext cx="83502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014143"/>
            <a:ext cx="990972" cy="1006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356" y="4014143"/>
            <a:ext cx="912997" cy="926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53721"/>
            <a:ext cx="83502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093301"/>
            <a:ext cx="83502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52" y="5301208"/>
            <a:ext cx="98742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141" y="5111439"/>
            <a:ext cx="98742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15" y="5115982"/>
            <a:ext cx="98742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301208"/>
            <a:ext cx="843409" cy="863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915816" y="1011121"/>
            <a:ext cx="835025" cy="8477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452320" y="1124744"/>
            <a:ext cx="835025" cy="72007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11052" y="4053721"/>
            <a:ext cx="971676" cy="8873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452320" y="4093301"/>
            <a:ext cx="987425" cy="92688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364115" y="5111439"/>
            <a:ext cx="987425" cy="10112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596336" y="5301208"/>
            <a:ext cx="843409" cy="86374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549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6309320"/>
          </a:xfrm>
        </p:spPr>
        <p:txBody>
          <a:bodyPr/>
          <a:lstStyle/>
          <a:p>
            <a:pPr algn="l"/>
            <a:r>
              <a:rPr lang="ru-RU" dirty="0" smtClean="0"/>
              <a:t>  Проверка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6000" dirty="0" err="1" smtClean="0"/>
              <a:t>жа</a:t>
            </a:r>
            <a:r>
              <a:rPr lang="ru-RU" sz="6000" dirty="0" smtClean="0"/>
              <a:t>   </a:t>
            </a:r>
            <a:r>
              <a:rPr lang="ru-RU" sz="6000" dirty="0" err="1" smtClean="0"/>
              <a:t>ша</a:t>
            </a:r>
            <a:r>
              <a:rPr lang="ru-RU" sz="6000" dirty="0" smtClean="0"/>
              <a:t>  </a:t>
            </a:r>
            <a:r>
              <a:rPr lang="ru-RU" sz="6000" dirty="0" err="1" smtClean="0"/>
              <a:t>жа</a:t>
            </a:r>
            <a:r>
              <a:rPr lang="ru-RU" sz="6000" dirty="0" smtClean="0"/>
              <a:t>  </a:t>
            </a:r>
            <a:r>
              <a:rPr lang="ru-RU" sz="6000" dirty="0" err="1" smtClean="0"/>
              <a:t>ша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/>
            </a:r>
            <a:br>
              <a:rPr lang="ru-RU" sz="6000" dirty="0"/>
            </a:br>
            <a:r>
              <a:rPr lang="ru-RU" sz="6000" dirty="0" err="1" smtClean="0"/>
              <a:t>шо</a:t>
            </a:r>
            <a:r>
              <a:rPr lang="ru-RU" sz="6000" dirty="0" smtClean="0"/>
              <a:t>   </a:t>
            </a:r>
            <a:r>
              <a:rPr lang="ru-RU" sz="6000" dirty="0" err="1" smtClean="0"/>
              <a:t>жо</a:t>
            </a:r>
            <a:r>
              <a:rPr lang="ru-RU" sz="6000" dirty="0" smtClean="0"/>
              <a:t>  </a:t>
            </a:r>
            <a:r>
              <a:rPr lang="ru-RU" sz="6000" dirty="0" err="1" smtClean="0"/>
              <a:t>жо</a:t>
            </a:r>
            <a:r>
              <a:rPr lang="ru-RU" sz="6000" dirty="0" smtClean="0"/>
              <a:t>  </a:t>
            </a:r>
            <a:r>
              <a:rPr lang="ru-RU" sz="6000" dirty="0" err="1" smtClean="0"/>
              <a:t>шо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/>
            </a:r>
            <a:br>
              <a:rPr lang="ru-RU" sz="6000" dirty="0"/>
            </a:br>
            <a:r>
              <a:rPr lang="ru-RU" sz="6000" dirty="0" err="1" smtClean="0"/>
              <a:t>жу</a:t>
            </a:r>
            <a:r>
              <a:rPr lang="ru-RU" sz="6000" dirty="0" smtClean="0"/>
              <a:t>   </a:t>
            </a:r>
            <a:r>
              <a:rPr lang="ru-RU" sz="6000" dirty="0" err="1" smtClean="0"/>
              <a:t>жу</a:t>
            </a:r>
            <a:r>
              <a:rPr lang="ru-RU" sz="6000" dirty="0" smtClean="0"/>
              <a:t>   шу  </a:t>
            </a:r>
            <a:r>
              <a:rPr lang="ru-RU" sz="6000" dirty="0" err="1" smtClean="0"/>
              <a:t>шу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 flipH="1">
            <a:off x="-2412776" y="5157192"/>
            <a:ext cx="1152128" cy="14401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115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79512" y="188640"/>
            <a:ext cx="8784976" cy="1440160"/>
          </a:xfrm>
        </p:spPr>
        <p:txBody>
          <a:bodyPr/>
          <a:lstStyle/>
          <a:p>
            <a:pPr algn="l"/>
            <a:r>
              <a:rPr lang="ru-RU" sz="4500" dirty="0">
                <a:solidFill>
                  <a:srgbClr val="7030A0"/>
                </a:solidFill>
                <a:effectLst/>
                <a:latin typeface="Calibri"/>
              </a:rPr>
              <a:t>Какие вещи сложит в кармашек </a:t>
            </a:r>
            <a:r>
              <a:rPr lang="ru-RU" sz="4500" dirty="0" smtClean="0">
                <a:solidFill>
                  <a:srgbClr val="7030A0"/>
                </a:solidFill>
                <a:effectLst/>
                <a:latin typeface="Calibri"/>
              </a:rPr>
              <a:t> Женя, </a:t>
            </a:r>
            <a:r>
              <a:rPr lang="ru-RU" sz="4500" dirty="0">
                <a:solidFill>
                  <a:srgbClr val="7030A0"/>
                </a:solidFill>
                <a:effectLst/>
                <a:latin typeface="Calibri"/>
              </a:rPr>
              <a:t>а </a:t>
            </a:r>
            <a:r>
              <a:rPr lang="ru-RU" sz="4500" dirty="0" smtClean="0">
                <a:solidFill>
                  <a:srgbClr val="7030A0"/>
                </a:solidFill>
                <a:effectLst/>
                <a:latin typeface="Calibri"/>
              </a:rPr>
              <a:t>какие  Маша?</a:t>
            </a:r>
            <a:br>
              <a:rPr lang="ru-RU" sz="4500" dirty="0" smtClean="0">
                <a:solidFill>
                  <a:srgbClr val="7030A0"/>
                </a:solidFill>
                <a:effectLst/>
                <a:latin typeface="Calibri"/>
              </a:rPr>
            </a:br>
            <a:endParaRPr lang="ru-RU" dirty="0"/>
          </a:p>
        </p:txBody>
      </p:sp>
      <p:pic>
        <p:nvPicPr>
          <p:cNvPr id="9218" name="Picture 2" descr="C:\Users\Robot-Z\AppData\Local\Microsoft\Windows\Temporary Internet Files\Content.IE5\OV188UG5\MP900422252[1]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484784"/>
            <a:ext cx="1656183" cy="302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953" y="4077072"/>
            <a:ext cx="1861709" cy="27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977" y="3620017"/>
            <a:ext cx="1481137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512" y="5290301"/>
            <a:ext cx="929474" cy="993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077072"/>
            <a:ext cx="1371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48210"/>
            <a:ext cx="1506537" cy="177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977" y="1628800"/>
            <a:ext cx="1524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144734"/>
            <a:ext cx="950565" cy="950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758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08 -0.06289 L 0.22709 -0.06289 C 0.34098 -0.06289 0.48125 0.09318 0.48125 0.22034 L 0.48125 0.50335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17" y="28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52 0.0141 L 0.04948 0.0141 C 0.10556 0.0141 0.17448 0.083 0.17448 0.13919 L 0.17448 0.26404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39 -0.0874 L 0.15226 -0.0874 C 0.24358 -0.0874 0.35608 0.00393 0.35608 0.07838 L 0.35608 0.24416 " pathEditMode="relative" rAng="0" ptsTypes="FfFF">
                                      <p:cBhvr>
                                        <p:cTn id="14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65" y="165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664 0.21156 C -0.39063 0.20346 -0.40469 0.1956 -0.40955 0.1956 C -0.44063 0.1956 -0.47257 0.32069 -0.47257 0.44554 C -0.47257 0.38265 -0.48855 0.32046 -0.50365 0.32046 C -0.51962 0.32046 -0.53473 0.38335 -0.53473 0.44554 C -0.53473 0.41456 -0.54271 0.38265 -0.5507 0.38265 C -0.55868 0.38265 -0.56667 0.41364 -0.56667 0.44554 C -0.56667 0.42959 -0.57066 0.41456 -0.57466 0.41456 C -0.57865 0.41456 -0.58264 0.43052 -0.58264 0.44554 C -0.58264 0.43745 -0.58473 0.42959 -0.58664 0.42959 C -0.58768 0.42959 -0.59063 0.43768 -0.59063 0.44554 C -0.59063 0.44161 -0.59167 0.43745 -0.59271 0.43745 C -0.59271 0.43653 -0.5948 0.44138 -0.5948 0.44554 C -0.5948 0.44346 -0.5948 0.44161 -0.59584 0.44161 C -0.59584 0.44254 -0.59688 0.44369 -0.59688 0.44554 C -0.59688 0.44462 -0.59688 0.44346 -0.59688 0.44254 C -0.59792 0.44254 -0.59792 0.44346 -0.59792 0.44462 C -0.59896 0.44462 -0.59896 0.44369 -0.59896 0.44254 C -0.6 0.44254 -0.6 0.44346 -0.6 0.44462 " pathEditMode="relative" rAng="0" ptsTypes="fffffffffffffffffff">
                                      <p:cBhvr>
                                        <p:cTn id="18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108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04624E-6 C -0.01042 -0.01063 -0.04688 -0.02034 -0.05921 -0.02034 C -0.13941 -0.02034 -0.22171 0.14012 -0.22171 0.30081 C -0.22171 0.21989 -0.26303 0.13989 -0.30191 0.13989 C -0.34306 0.13989 -0.38212 0.22058 -0.38212 0.30081 C -0.38212 0.26081 -0.40278 0.21989 -0.42327 0.21989 C -0.44393 0.21989 -0.46459 0.25943 -0.46459 0.30081 C -0.46459 0.28 -0.47483 0.26081 -0.48507 0.26081 C -0.49532 0.26081 -0.50573 0.28139 -0.50573 0.30081 C -0.50573 0.29018 -0.51112 0.28 -0.51598 0.28 C -0.51875 0.28 -0.52622 0.29064 -0.52622 0.30081 C -0.52622 0.29573 -0.529 0.29018 -0.5316 0.29018 C -0.5316 0.28902 -0.53698 0.29503 -0.53698 0.30081 C -0.53698 0.29781 -0.53698 0.29573 -0.53976 0.29573 C -0.53976 0.29665 -0.54237 0.29827 -0.54237 0.30081 C -0.54237 0.29943 -0.54237 0.29781 -0.54237 0.29665 C -0.54514 0.29665 -0.54514 0.29781 -0.54514 0.29943 C -0.54775 0.29943 -0.54775 0.29827 -0.54775 0.29665 C -0.55035 0.29665 -0.55035 0.29781 -0.55035 0.29943 " pathEditMode="relative" rAng="0" ptsTypes="fffffffffffffffffff">
                                      <p:cBhvr>
                                        <p:cTn id="22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17" y="140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222 -0.50289 C 0.06823 -0.51098 0.05417 -0.51884 0.04931 -0.51884 C 0.01823 -0.51884 -0.01371 -0.39375 -0.01371 -0.2689 C -0.01371 -0.33179 -0.02969 -0.39398 -0.04479 -0.39398 C -0.06076 -0.39398 -0.07587 -0.33109 -0.07587 -0.2689 C -0.07587 -0.29988 -0.08385 -0.33179 -0.09184 -0.33179 C -0.09982 -0.33179 -0.10781 -0.30081 -0.10781 -0.2689 C -0.10781 -0.28485 -0.1118 -0.29988 -0.1158 -0.29988 C -0.11979 -0.29988 -0.12378 -0.28393 -0.12378 -0.2689 C -0.12378 -0.27699 -0.12587 -0.28485 -0.12778 -0.28485 C -0.12882 -0.28485 -0.13177 -0.27676 -0.13177 -0.2689 C -0.13177 -0.27283 -0.13281 -0.27699 -0.13385 -0.27699 C -0.13385 -0.27792 -0.13594 -0.27306 -0.13594 -0.2689 C -0.13594 -0.27098 -0.13594 -0.27283 -0.13698 -0.27283 C -0.13698 -0.2719 -0.13802 -0.27075 -0.13802 -0.2689 C -0.13802 -0.26982 -0.13802 -0.27098 -0.13802 -0.2719 C -0.13906 -0.2719 -0.13906 -0.27098 -0.13906 -0.26982 C -0.1401 -0.26982 -0.1401 -0.27075 -0.1401 -0.2719 C -0.14114 -0.2719 -0.14114 -0.27098 -0.14114 -0.26982 " pathEditMode="relative" rAng="0" ptsTypes="fffffffffffffffffff">
                                      <p:cBhvr>
                                        <p:cTn id="26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108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4" name="AutoShape 38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4376" name="AutoShape 40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9685338" y="260350"/>
            <a:ext cx="2951162" cy="1873250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pic>
        <p:nvPicPr>
          <p:cNvPr id="14358" name="Picture 22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Picture 23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981075"/>
            <a:ext cx="10080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0" name="Picture 24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060575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1" name="Picture 25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99720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2" name="Picture 26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860800"/>
            <a:ext cx="10080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3" name="Picture 27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4797425"/>
            <a:ext cx="10080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4" name="Picture 28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849938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5" name="Picture 29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59607">
            <a:off x="8135938" y="5849938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6" name="Picture 30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49210">
            <a:off x="6732588" y="4941888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7" name="Picture 31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05796">
            <a:off x="5364162" y="3860801"/>
            <a:ext cx="10080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8" name="Picture 32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61115">
            <a:off x="4284662" y="2924176"/>
            <a:ext cx="10080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9" name="Picture 33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81524">
            <a:off x="2916237" y="2060576"/>
            <a:ext cx="10080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0" name="Picture 34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26024">
            <a:off x="1619251" y="1125537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1" name="Picture 35" descr="j04339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25289">
            <a:off x="323851" y="188912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72" name="AutoShape 36"/>
          <p:cNvSpPr>
            <a:spLocks noChangeArrowheads="1"/>
          </p:cNvSpPr>
          <p:nvPr/>
        </p:nvSpPr>
        <p:spPr bwMode="auto">
          <a:xfrm>
            <a:off x="-2700338" y="4149725"/>
            <a:ext cx="2374900" cy="180022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4375" name="AutoShape 39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4377" name="AutoShape 4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4350" name="Oval 14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4351" name="Oval 15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4381" name="Picture 45" descr="ме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388" y="260350"/>
            <a:ext cx="1619250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2" name="Picture 46" descr="ёж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4149725"/>
            <a:ext cx="1341437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84" name="AutoShape 48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pic>
        <p:nvPicPr>
          <p:cNvPr id="14383" name="Picture 47" descr="ёж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5" name="Picture 49" descr="мед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6" name="обл408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обл.wav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3" name="Picture 57" descr="2493def5ff6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20"/>
          <a:stretch>
            <a:fillRect/>
          </a:stretch>
        </p:blipFill>
        <p:spPr bwMode="auto">
          <a:xfrm rot="-1167255">
            <a:off x="1747838" y="2579688"/>
            <a:ext cx="2162175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4" name="Picture 58" descr="2493def5ff6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52"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5" name="Picture 59" descr="2493def5ff6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43"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6" name="Picture 60" descr="2493def5ff6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90"/>
          <a:stretch>
            <a:fillRect/>
          </a:stretch>
        </p:blipFill>
        <p:spPr bwMode="auto">
          <a:xfrm rot="1491115">
            <a:off x="6048375" y="2660650"/>
            <a:ext cx="2476500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7" name="Picture 61" descr="2493def5ff6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7"/>
          <a:stretch>
            <a:fillRect/>
          </a:stretch>
        </p:blipFill>
        <p:spPr bwMode="auto">
          <a:xfrm rot="538294">
            <a:off x="5662613" y="4437063"/>
            <a:ext cx="1265237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8" name="Picture 62" descr="2493def5ff6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150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84" y="2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-2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31" y="1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94" y="1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9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-1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59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60500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 nodeType="afterGroup">
                            <p:stCondLst>
                              <p:cond delay="6150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62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6"/>
                </p:tgtEl>
              </p:cMediaNode>
            </p:audio>
          </p:childTnLst>
        </p:cTn>
      </p:par>
    </p:tnLst>
    <p:bldLst>
      <p:bldP spid="14374" grpId="0" animBg="1"/>
      <p:bldP spid="14374" grpId="1" animBg="1"/>
      <p:bldP spid="14376" grpId="0" animBg="1"/>
      <p:bldP spid="14376" grpId="1" animBg="1"/>
      <p:bldP spid="14349" grpId="0" animBg="1"/>
      <p:bldP spid="14372" grpId="0" animBg="1"/>
      <p:bldP spid="14375" grpId="0" animBg="1"/>
      <p:bldP spid="14375" grpId="1" animBg="1"/>
      <p:bldP spid="14377" grpId="0" animBg="1"/>
      <p:bldP spid="14377" grpId="1" animBg="1"/>
      <p:bldP spid="14350" grpId="0" animBg="1"/>
      <p:bldP spid="14350" grpId="1" animBg="1"/>
      <p:bldP spid="14350" grpId="2" animBg="1"/>
      <p:bldP spid="14351" grpId="0" animBg="1"/>
      <p:bldP spid="14351" grpId="1" animBg="1"/>
      <p:bldP spid="1438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80920" cy="1152128"/>
          </a:xfrm>
        </p:spPr>
        <p:txBody>
          <a:bodyPr/>
          <a:lstStyle/>
          <a:p>
            <a:pPr algn="ctr"/>
            <a:r>
              <a:rPr lang="ru-RU" dirty="0" smtClean="0"/>
              <a:t>Исправь ошибки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 flipH="1">
            <a:off x="683568" y="2060848"/>
            <a:ext cx="7704856" cy="4608512"/>
          </a:xfrm>
        </p:spPr>
        <p:txBody>
          <a:bodyPr>
            <a:normAutofit/>
          </a:bodyPr>
          <a:lstStyle/>
          <a:p>
            <a:pPr marL="1481328" lvl="5" indent="0">
              <a:buNone/>
            </a:pPr>
            <a:r>
              <a:rPr lang="ru-RU" sz="3600" dirty="0" smtClean="0"/>
              <a:t> Мама купила тёплую </a:t>
            </a:r>
          </a:p>
          <a:p>
            <a:pPr marL="1481328" lvl="5" indent="0">
              <a:buNone/>
            </a:pPr>
            <a:r>
              <a:rPr lang="ru-RU" sz="3600" dirty="0" smtClean="0"/>
              <a:t>жаль.</a:t>
            </a:r>
          </a:p>
          <a:p>
            <a:pPr marL="1481328" lvl="5" indent="0">
              <a:buNone/>
            </a:pPr>
            <a:r>
              <a:rPr lang="ru-RU" sz="3600" dirty="0" smtClean="0"/>
              <a:t>шаль.</a:t>
            </a:r>
          </a:p>
          <a:p>
            <a:pPr marL="1481328" lvl="5" indent="0">
              <a:buNone/>
            </a:pPr>
            <a:endParaRPr lang="ru-RU" sz="3600" dirty="0"/>
          </a:p>
          <a:p>
            <a:pPr marL="1481328" lvl="5" indent="0">
              <a:buNone/>
            </a:pPr>
            <a:endParaRPr 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202547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4 -0.00301 L 0.24566 -0.00301 C 0.371 -0.00301 0.52569 -0.05876 0.52569 -0.10271 L 0.52569 -0.20218 " pathEditMode="relative" rAng="0" ptsTypes="FfFF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51" y="-99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209</TotalTime>
  <Words>54</Words>
  <Application>Microsoft Office PowerPoint</Application>
  <PresentationFormat>Экран (4:3)</PresentationFormat>
  <Paragraphs>24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Схема характеристики звука</vt:lpstr>
      <vt:lpstr>Схема характеристики  звука </vt:lpstr>
      <vt:lpstr>Расшифруй слоги</vt:lpstr>
      <vt:lpstr>  Проверка  жа   ша  жа  ша  шо   жо  жо  шо  жу   жу   шу  шу    </vt:lpstr>
      <vt:lpstr>Какие вещи сложит в кармашек  Женя, а какие  Маша? </vt:lpstr>
      <vt:lpstr>Презентация PowerPoint</vt:lpstr>
      <vt:lpstr>Исправь ошибки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Robot-Z</dc:creator>
  <cp:lastModifiedBy>Robot-Z</cp:lastModifiedBy>
  <cp:revision>22</cp:revision>
  <dcterms:created xsi:type="dcterms:W3CDTF">2013-12-08T06:26:41Z</dcterms:created>
  <dcterms:modified xsi:type="dcterms:W3CDTF">2013-12-08T10:06:47Z</dcterms:modified>
</cp:coreProperties>
</file>