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8" r:id="rId6"/>
    <p:sldId id="264" r:id="rId7"/>
    <p:sldId id="269" r:id="rId8"/>
    <p:sldId id="270" r:id="rId9"/>
    <p:sldId id="265" r:id="rId10"/>
    <p:sldId id="271" r:id="rId11"/>
    <p:sldId id="273" r:id="rId12"/>
    <p:sldId id="278" r:id="rId13"/>
    <p:sldId id="275" r:id="rId14"/>
    <p:sldId id="266" r:id="rId15"/>
    <p:sldId id="276" r:id="rId16"/>
    <p:sldId id="267" r:id="rId17"/>
    <p:sldId id="277" r:id="rId18"/>
    <p:sldId id="279" r:id="rId19"/>
    <p:sldId id="28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525A"/>
    <a:srgbClr val="AD3A37"/>
    <a:srgbClr val="E3AE3C"/>
    <a:srgbClr val="2788C5"/>
    <a:srgbClr val="273490"/>
    <a:srgbClr val="112E4C"/>
    <a:srgbClr val="605AD6"/>
    <a:srgbClr val="547BFE"/>
    <a:srgbClr val="587384"/>
    <a:srgbClr val="F078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88" autoAdjust="0"/>
    <p:restoredTop sz="94660"/>
  </p:normalViewPr>
  <p:slideViewPr>
    <p:cSldViewPr snapToGrid="0">
      <p:cViewPr varScale="1">
        <p:scale>
          <a:sx n="70" d="100"/>
          <a:sy n="70" d="100"/>
        </p:scale>
        <p:origin x="1212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9/18/2020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3524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9/18/2020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690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9/18/2020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0736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9/18/2020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0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9/18/2020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300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9/18/2020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05496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9/18/2020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3022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9/18/2020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63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9/18/2020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2662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9/18/2020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53956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2B0120-34BC-4D2D-A004-D755CDB5BD4A}" type="datetimeFigureOut">
              <a:rPr lang="en-US" smtClean="0"/>
              <a:t>9/18/2020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59669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980"/>
          <a:stretch/>
        </p:blipFill>
        <p:spPr>
          <a:xfrm>
            <a:off x="0" y="0"/>
            <a:ext cx="2653553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2B0120-34BC-4D2D-A004-D755CDB5BD4A}" type="datetimeFigureOut">
              <a:rPr lang="en-US" smtClean="0"/>
              <a:t>9/18/2020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C6FA45-C57A-445D-B033-0774190700E9}" type="slidenum">
              <a:rPr lang="en-US" smtClean="0"/>
              <a:t>‹#›</a:t>
            </a:fld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3" r="27549"/>
          <a:stretch/>
        </p:blipFill>
        <p:spPr>
          <a:xfrm>
            <a:off x="2617693" y="0"/>
            <a:ext cx="4123766" cy="68580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3" r="27549"/>
          <a:stretch/>
        </p:blipFill>
        <p:spPr>
          <a:xfrm>
            <a:off x="4337794" y="0"/>
            <a:ext cx="4123766" cy="68580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53" r="35686"/>
          <a:stretch/>
        </p:blipFill>
        <p:spPr>
          <a:xfrm>
            <a:off x="5737408" y="0"/>
            <a:ext cx="34065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07682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quizizz.com/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hyperlink" Target="http://puzzlecup.com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hyperlink" Target="https://learningapps.org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s://flippity.net/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hyperlink" Target="https://coggle.it/" TargetMode="Externa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hyperlink" Target="https://www.mindmeister.com/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ru.padlet.com/" TargetMode="External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hyperlink" Target="https://www.twiddla.com/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user/KhanAcademyRussian/videos" TargetMode="External"/><Relationship Id="rId2" Type="http://schemas.openxmlformats.org/officeDocument/2006/relationships/hyperlink" Target="https://www.youtube.com/user/postnauka/video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channel/UCVgvnGSFU41kIhEc09aztEg/videos." TargetMode="Externa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canva.com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piktochart.com/" TargetMode="Externa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onlinetestpad.com/ru/tests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s://webanketa.com/" TargetMode="Externa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banktestov.ru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s://h5p.org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6093" y="1132765"/>
            <a:ext cx="7536053" cy="260535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AD3A37"/>
                </a:solidFill>
                <a:latin typeface="+mn-lt"/>
              </a:rPr>
              <a:t>Цифровые инструменты в работе учителя</a:t>
            </a:r>
            <a:endParaRPr lang="en-US" b="1" dirty="0">
              <a:solidFill>
                <a:srgbClr val="AD3A37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347416" y="4461281"/>
            <a:ext cx="6100549" cy="1557382"/>
          </a:xfrm>
        </p:spPr>
        <p:txBody>
          <a:bodyPr>
            <a:noAutofit/>
          </a:bodyPr>
          <a:lstStyle/>
          <a:p>
            <a:pPr marL="804863" indent="-804863" algn="l">
              <a:tabLst>
                <a:tab pos="804863" algn="l"/>
                <a:tab pos="982663" algn="l"/>
              </a:tabLst>
            </a:pPr>
            <a:r>
              <a:rPr lang="ru-RU" sz="2000" b="1" dirty="0" smtClean="0">
                <a:solidFill>
                  <a:srgbClr val="45525A"/>
                </a:solidFill>
              </a:rPr>
              <a:t>Автор: </a:t>
            </a:r>
            <a:r>
              <a:rPr lang="ru-RU" sz="2000" dirty="0" smtClean="0">
                <a:solidFill>
                  <a:srgbClr val="45525A"/>
                </a:solidFill>
              </a:rPr>
              <a:t>Монастырская Мария Алексеевна</a:t>
            </a:r>
            <a:r>
              <a:rPr lang="en-US" sz="2000" dirty="0" smtClean="0">
                <a:solidFill>
                  <a:srgbClr val="45525A"/>
                </a:solidFill>
              </a:rPr>
              <a:t/>
            </a:r>
            <a:br>
              <a:rPr lang="en-US" sz="2000" dirty="0" smtClean="0">
                <a:solidFill>
                  <a:srgbClr val="45525A"/>
                </a:solidFill>
              </a:rPr>
            </a:br>
            <a:r>
              <a:rPr lang="ru-RU" sz="2000" dirty="0" smtClean="0">
                <a:solidFill>
                  <a:srgbClr val="45525A"/>
                </a:solidFill>
              </a:rPr>
              <a:t>учитель информатики </a:t>
            </a:r>
            <a:br>
              <a:rPr lang="ru-RU" sz="2000" dirty="0" smtClean="0">
                <a:solidFill>
                  <a:srgbClr val="45525A"/>
                </a:solidFill>
              </a:rPr>
            </a:br>
            <a:r>
              <a:rPr lang="ru-RU" sz="2000" dirty="0" smtClean="0">
                <a:solidFill>
                  <a:srgbClr val="45525A"/>
                </a:solidFill>
              </a:rPr>
              <a:t>МБОУ школа №27 </a:t>
            </a:r>
            <a:br>
              <a:rPr lang="ru-RU" sz="2000" dirty="0" smtClean="0">
                <a:solidFill>
                  <a:srgbClr val="45525A"/>
                </a:solidFill>
              </a:rPr>
            </a:br>
            <a:r>
              <a:rPr lang="ru-RU" sz="2000" dirty="0" err="1" smtClean="0">
                <a:solidFill>
                  <a:srgbClr val="45525A"/>
                </a:solidFill>
              </a:rPr>
              <a:t>г.о.г</a:t>
            </a:r>
            <a:r>
              <a:rPr lang="ru-RU" sz="2000" dirty="0" smtClean="0">
                <a:solidFill>
                  <a:srgbClr val="45525A"/>
                </a:solidFill>
              </a:rPr>
              <a:t>. Дзержинск Нижегородской области</a:t>
            </a:r>
            <a:r>
              <a:rPr lang="ru-RU" sz="2000" dirty="0">
                <a:solidFill>
                  <a:srgbClr val="45525A"/>
                </a:solidFill>
              </a:rPr>
              <a:t/>
            </a:r>
            <a:br>
              <a:rPr lang="ru-RU" sz="2000" dirty="0">
                <a:solidFill>
                  <a:srgbClr val="45525A"/>
                </a:solidFill>
              </a:rPr>
            </a:br>
            <a:r>
              <a:rPr lang="en-US" sz="2000" dirty="0" smtClean="0">
                <a:solidFill>
                  <a:srgbClr val="45525A"/>
                </a:solidFill>
              </a:rPr>
              <a:t>e-mail</a:t>
            </a:r>
            <a:r>
              <a:rPr lang="ru-RU" sz="2000" dirty="0" smtClean="0">
                <a:solidFill>
                  <a:srgbClr val="45525A"/>
                </a:solidFill>
              </a:rPr>
              <a:t>: </a:t>
            </a:r>
            <a:r>
              <a:rPr lang="en-US" sz="2000" dirty="0" smtClean="0">
                <a:solidFill>
                  <a:srgbClr val="45525A"/>
                </a:solidFill>
              </a:rPr>
              <a:t>monastyrskaya92@mail.ru</a:t>
            </a:r>
            <a:endParaRPr lang="ru-RU" sz="2000" dirty="0" smtClean="0">
              <a:solidFill>
                <a:srgbClr val="45525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7225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652232" y="1427229"/>
            <a:ext cx="7136926" cy="214952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 err="1" smtClean="0"/>
              <a:t>Quizizz</a:t>
            </a:r>
            <a:r>
              <a:rPr lang="ru-RU" sz="1600" dirty="0" smtClean="0"/>
              <a:t> – сервис для создания опросов и викторин. Основные возможности: учитель создает викторину на своем компьютере, а ученики принимают участие в ней со своих мобильных устройств. При создании викторины учитель может вставить свою картинку с компьютера или скачать ее из интернет, указать время на обдумывание учеником заданного вопроса. Учитель имеет право копировать другие викторины и перерабатывать по своему усмотрению. Проводить викторину в классе или онлайн. </a:t>
            </a:r>
          </a:p>
          <a:p>
            <a:pPr marL="0" indent="0" algn="just">
              <a:buNone/>
            </a:pPr>
            <a:r>
              <a:rPr lang="ru-RU" sz="1600" dirty="0" smtClean="0"/>
              <a:t>Ссылка:</a:t>
            </a:r>
            <a:r>
              <a:rPr lang="en-US" sz="1600" dirty="0" smtClean="0">
                <a:hlinkClick r:id="rId2"/>
              </a:rPr>
              <a:t>https://quizizz.com/ </a:t>
            </a:r>
            <a:endParaRPr lang="ru-RU" sz="16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75062" y="250756"/>
            <a:ext cx="7886700" cy="1325563"/>
          </a:xfrm>
        </p:spPr>
        <p:txBody>
          <a:bodyPr>
            <a:normAutofit/>
          </a:bodyPr>
          <a:lstStyle/>
          <a:p>
            <a:r>
              <a:rPr lang="ru-RU" sz="2800" dirty="0"/>
              <a:t>СЕРВИСЫ ДЛЯ СОЗДАНИЯ ИНТЕРАКТИВНЫХ </a:t>
            </a:r>
            <a:r>
              <a:rPr lang="ru-RU" sz="2800" dirty="0" smtClean="0"/>
              <a:t>УПРАЖНЕНИЙ, </a:t>
            </a:r>
            <a:r>
              <a:rPr lang="ru-RU" sz="2800" dirty="0"/>
              <a:t>ИГР, КРОССВОРДОВ И ВИКТОРИН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5645" t="13994" r="4559" b="6006"/>
          <a:stretch/>
        </p:blipFill>
        <p:spPr>
          <a:xfrm>
            <a:off x="2347414" y="3576749"/>
            <a:ext cx="5397689" cy="2703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33964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8424" y="1334306"/>
            <a:ext cx="7315200" cy="225505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/>
              <a:t>«Фабрика кроссвордов» </a:t>
            </a:r>
            <a:r>
              <a:rPr lang="ru-RU" sz="1600" dirty="0"/>
              <a:t>– конструктор для создания кроссвордов онлайн. Можно не регистрироваться. Позволяет составить кроссворд самостоятельно или с помощью специального сервиса, разгадывать в режиме онлайн. Вы можете сразу же увидеть результат своего труда. После того, кроссворд создан, под рабочим полем появляется ссылка для разгадывания и электронный адрес странички, который можно отправить учащимся, коллегам, друзьям. </a:t>
            </a:r>
            <a:endParaRPr lang="ru-RU" sz="1600" dirty="0" smtClean="0"/>
          </a:p>
          <a:p>
            <a:pPr marL="0" indent="0" algn="just">
              <a:buNone/>
            </a:pPr>
            <a:r>
              <a:rPr lang="ru-RU" sz="1600" dirty="0" smtClean="0"/>
              <a:t>Ссылка:</a:t>
            </a:r>
            <a:r>
              <a:rPr lang="en-US" sz="1600" dirty="0" smtClean="0">
                <a:hlinkClick r:id="rId2"/>
              </a:rPr>
              <a:t>http://puzzlecup.com </a:t>
            </a:r>
            <a:endParaRPr lang="ru-RU" sz="16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75062" y="250756"/>
            <a:ext cx="7886700" cy="1325563"/>
          </a:xfrm>
        </p:spPr>
        <p:txBody>
          <a:bodyPr>
            <a:normAutofit/>
          </a:bodyPr>
          <a:lstStyle/>
          <a:p>
            <a:r>
              <a:rPr lang="ru-RU" sz="2800" dirty="0"/>
              <a:t>СЕРВИСЫ ДЛЯ СОЗДАНИЯ ИНТЕРАКТИВНЫХ </a:t>
            </a:r>
            <a:r>
              <a:rPr lang="ru-RU" sz="2800" dirty="0" smtClean="0"/>
              <a:t>УПРАЖНЕНИЙ, </a:t>
            </a:r>
            <a:r>
              <a:rPr lang="ru-RU" sz="2800" dirty="0"/>
              <a:t>ИГР, КРОССВОРДОВ И ВИКТОРИН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-795" t="13375" r="2903" b="6577"/>
          <a:stretch/>
        </p:blipFill>
        <p:spPr>
          <a:xfrm>
            <a:off x="1562028" y="3192852"/>
            <a:ext cx="6947991" cy="319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00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9366" y="1487611"/>
            <a:ext cx="7342497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/>
              <a:t>Learningsapps2</a:t>
            </a:r>
            <a:r>
              <a:rPr lang="ru-RU" sz="1600" dirty="0"/>
              <a:t> – является приложением </a:t>
            </a:r>
            <a:r>
              <a:rPr lang="ru-RU" sz="1600" dirty="0" err="1"/>
              <a:t>Web</a:t>
            </a:r>
            <a:r>
              <a:rPr lang="ru-RU" sz="1600" dirty="0"/>
              <a:t> 2.0 для поддержки обучения и процесса преподавания с помощью интерактивных модулей. Существующие модули могут быть непосредственно включены в содержание обучения, а также их можно изменять или создавать в онлайн-режиме. Учитель может выбрать нужные блоки и сделать их общедоступным. Доступ к готовым ресурсам открыт и для незарегистрированных пользователей. Задания являются интерактивными, учащиеся могут проверить и закрепить свои знания в игровой форме, что способствует формированию их познавательного интереса к определенной учебной дисциплине. </a:t>
            </a:r>
            <a:endParaRPr lang="ru-RU" sz="1600" dirty="0" smtClean="0"/>
          </a:p>
          <a:p>
            <a:pPr marL="0" indent="0" algn="just">
              <a:buNone/>
            </a:pPr>
            <a:r>
              <a:rPr lang="ru-RU" sz="1600" dirty="0" smtClean="0"/>
              <a:t>Ссылка:</a:t>
            </a:r>
            <a:r>
              <a:rPr lang="en-US" sz="1600" dirty="0" smtClean="0">
                <a:hlinkClick r:id="rId2"/>
              </a:rPr>
              <a:t>https://learningapps.org/</a:t>
            </a:r>
            <a:endParaRPr lang="ru-RU" sz="16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775062" y="250756"/>
            <a:ext cx="7886700" cy="1325563"/>
          </a:xfrm>
        </p:spPr>
        <p:txBody>
          <a:bodyPr>
            <a:normAutofit/>
          </a:bodyPr>
          <a:lstStyle/>
          <a:p>
            <a:r>
              <a:rPr lang="ru-RU" sz="2800" dirty="0"/>
              <a:t>СЕРВИСЫ ДЛЯ СОЗДАНИЯ ИНТЕРАКТИВНЫХ </a:t>
            </a:r>
            <a:r>
              <a:rPr lang="ru-RU" sz="2800" dirty="0" smtClean="0"/>
              <a:t>УПРАЖНЕНИЙ, </a:t>
            </a:r>
            <a:r>
              <a:rPr lang="ru-RU" sz="2800" dirty="0"/>
              <a:t>ИГР, КРОССВОРДОВ И ВИКТОРИН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9906" t="13048" r="3776" b="5333"/>
          <a:stretch/>
        </p:blipFill>
        <p:spPr>
          <a:xfrm>
            <a:off x="2646606" y="3930555"/>
            <a:ext cx="4642359" cy="24679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185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07426" y="1416193"/>
            <a:ext cx="7559154" cy="176373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700" b="1" dirty="0" err="1"/>
              <a:t>Flippity</a:t>
            </a:r>
            <a:r>
              <a:rPr lang="ru-RU" sz="1700" dirty="0"/>
              <a:t> – онлайн-сервис, который позволяет создавать игровые упражнения на основе </a:t>
            </a:r>
            <a:r>
              <a:rPr lang="ru-RU" sz="1700" dirty="0" err="1"/>
              <a:t>Google</a:t>
            </a:r>
            <a:r>
              <a:rPr lang="ru-RU" sz="1700" dirty="0"/>
              <a:t>-таблиц. Сервис включает множество вариантов игровых упражнений. К каждому шаблону имеется инструкция по созданию. После того, как упражнение готово, можно поделиться ссылкой на упражнение или распечатать. Дополнительно можно сформировать сертификат</a:t>
            </a:r>
            <a:r>
              <a:rPr lang="ru-RU" sz="1700" dirty="0" smtClean="0"/>
              <a:t>.</a:t>
            </a:r>
          </a:p>
          <a:p>
            <a:pPr marL="0" indent="0" algn="just">
              <a:buNone/>
            </a:pPr>
            <a:r>
              <a:rPr lang="ru-RU" sz="1600" dirty="0" smtClean="0"/>
              <a:t> Ссылка:</a:t>
            </a:r>
            <a:r>
              <a:rPr lang="en-US" sz="1600" dirty="0" smtClean="0">
                <a:hlinkClick r:id="rId2"/>
              </a:rPr>
              <a:t>https://flippity.net/</a:t>
            </a:r>
            <a:endParaRPr lang="ru-RU" sz="1600" dirty="0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775062" y="250756"/>
            <a:ext cx="7886700" cy="1325563"/>
          </a:xfrm>
        </p:spPr>
        <p:txBody>
          <a:bodyPr>
            <a:normAutofit/>
          </a:bodyPr>
          <a:lstStyle/>
          <a:p>
            <a:r>
              <a:rPr lang="ru-RU" sz="2800" dirty="0"/>
              <a:t>СЕРВИСЫ ДЛЯ СОЗДАНИЯ ИНТЕРАКТИВНЫХ </a:t>
            </a:r>
            <a:r>
              <a:rPr lang="ru-RU" sz="2800" dirty="0" smtClean="0"/>
              <a:t>УПРАЖНЕНИЙ, </a:t>
            </a:r>
            <a:r>
              <a:rPr lang="ru-RU" sz="2800" dirty="0"/>
              <a:t>ИГР, КРОССВОРДОВ И ВИКТОРИН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" t="12404" r="2696" b="6533"/>
          <a:stretch/>
        </p:blipFill>
        <p:spPr>
          <a:xfrm>
            <a:off x="2160412" y="3466531"/>
            <a:ext cx="5332209" cy="249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265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8835" y="105819"/>
            <a:ext cx="788670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МЕНТАЛЬНЫЕ КАРТЫ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79276" y="1088645"/>
            <a:ext cx="7546360" cy="2255056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 err="1"/>
              <a:t>Coggle</a:t>
            </a:r>
            <a:r>
              <a:rPr lang="ru-RU" sz="1600" dirty="0"/>
              <a:t> – инструмент для того, чтобы делиться сложной информацией. Позволяет работать совместно, перетаскивать изображения на диаграммы прямо с рабочего стола. Есть возможность при совместной работе создавать раздельные личные рабочие пространства</a:t>
            </a:r>
            <a:r>
              <a:rPr lang="ru-RU" sz="1600" dirty="0" smtClean="0"/>
              <a:t>.</a:t>
            </a:r>
          </a:p>
          <a:p>
            <a:pPr marL="0" indent="0" algn="just">
              <a:buNone/>
            </a:pPr>
            <a:r>
              <a:rPr lang="ru-RU" sz="1600" dirty="0" smtClean="0"/>
              <a:t> Ссылка:</a:t>
            </a:r>
            <a:r>
              <a:rPr lang="en-US" sz="1600" dirty="0" smtClean="0">
                <a:hlinkClick r:id="rId2"/>
              </a:rPr>
              <a:t>https://coggle.it/ 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2762" t="12900" r="2925" b="5080"/>
          <a:stretch/>
        </p:blipFill>
        <p:spPr>
          <a:xfrm>
            <a:off x="1652232" y="2632758"/>
            <a:ext cx="6215597" cy="339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392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38334" y="1069526"/>
            <a:ext cx="7518210" cy="3360524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 err="1"/>
              <a:t>Mindmeister</a:t>
            </a:r>
            <a:r>
              <a:rPr lang="ru-RU" sz="1600" dirty="0"/>
              <a:t> – позволяет делиться ментальными картами с любым количеством учеников или коллег, сотрудничать с ними в реальном времени. Независимо от места расположения, все члены команды мгновенно увидят изменения, сделанные в ментальной карте. Члены команды могут комментировать темы, голосовать за идеи или обсуждать изменения во встроенном чате. Важный результат совместной работы – это визуализация идей и возможность донести их до остальных. С помощью встроенного в </a:t>
            </a:r>
            <a:r>
              <a:rPr lang="ru-RU" sz="1600" dirty="0" err="1"/>
              <a:t>MindMeister</a:t>
            </a:r>
            <a:r>
              <a:rPr lang="ru-RU" sz="1600" dirty="0"/>
              <a:t> режима презентаций есть возможность преобразовать ментальные карты в динамичные слайд-шоу, вставить презентацию на сайт или транслировать ее в режиме реального времени своим коллегам. </a:t>
            </a:r>
            <a:r>
              <a:rPr lang="ru-RU" sz="1600" dirty="0" smtClean="0"/>
              <a:t>Ссылка: </a:t>
            </a:r>
            <a:r>
              <a:rPr lang="en-US" sz="1600" dirty="0" smtClean="0">
                <a:hlinkClick r:id="rId2"/>
              </a:rPr>
              <a:t>https://www.mindmeister.com/</a:t>
            </a:r>
            <a:endParaRPr lang="ru-RU" sz="16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38835" y="105819"/>
            <a:ext cx="7886700" cy="1325563"/>
          </a:xfrm>
        </p:spPr>
        <p:txBody>
          <a:bodyPr>
            <a:normAutofit/>
          </a:bodyPr>
          <a:lstStyle/>
          <a:p>
            <a:r>
              <a:rPr lang="ru-RU" sz="3600" dirty="0"/>
              <a:t>МЕНТАЛЬНЫЕ КАРТЫ 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45" t="15527" r="1894" b="21741"/>
          <a:stretch/>
        </p:blipFill>
        <p:spPr>
          <a:xfrm>
            <a:off x="1938835" y="3841067"/>
            <a:ext cx="5636526" cy="203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57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t="14530" r="3878" b="9849"/>
          <a:stretch/>
        </p:blipFill>
        <p:spPr>
          <a:xfrm>
            <a:off x="2011111" y="3179928"/>
            <a:ext cx="5677500" cy="2511285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97891" y="282507"/>
            <a:ext cx="7886700" cy="1325563"/>
          </a:xfrm>
        </p:spPr>
        <p:txBody>
          <a:bodyPr>
            <a:normAutofit/>
          </a:bodyPr>
          <a:lstStyle/>
          <a:p>
            <a:r>
              <a:rPr lang="ru-RU" sz="3200" dirty="0"/>
              <a:t>ОНЛАЙН-ДОСКИ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65201" y="1433043"/>
            <a:ext cx="7449118" cy="1949235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 err="1"/>
              <a:t>Padlet</a:t>
            </a:r>
            <a:r>
              <a:rPr lang="ru-RU" sz="1600" dirty="0"/>
              <a:t> – виртуальная интерактивная доска для командного взаимодействия и размещения различного контента. Сервис для совместной работы команды, отдела, класса. С помощью нее можно комментировать размещенную информацию, задать вопрос аудитории в режиме реального времени</a:t>
            </a:r>
            <a:r>
              <a:rPr lang="ru-RU" sz="1600" dirty="0" smtClean="0"/>
              <a:t>.</a:t>
            </a:r>
          </a:p>
          <a:p>
            <a:pPr marL="0" indent="0" algn="just">
              <a:buNone/>
            </a:pPr>
            <a:r>
              <a:rPr lang="ru-RU" sz="1600" dirty="0" smtClean="0"/>
              <a:t> Ссылка: </a:t>
            </a:r>
            <a:r>
              <a:rPr lang="en-US" sz="1600" dirty="0" smtClean="0">
                <a:hlinkClick r:id="rId3"/>
              </a:rPr>
              <a:t>https://ru.padlet.com/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61628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6537" y="1203300"/>
            <a:ext cx="7983088" cy="207216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 err="1"/>
              <a:t>Twiddla</a:t>
            </a:r>
            <a:r>
              <a:rPr lang="ru-RU" sz="1600" dirty="0"/>
              <a:t> – виртуальная интерактивная доска для современного класса. Позволяет размещать на рабочей поверхности текст (менять размер, начертание букв, форматировать); вставлять иллюстрации, математические формулы; встраивать документы, </a:t>
            </a:r>
            <a:r>
              <a:rPr lang="ru-RU" sz="1600" dirty="0" err="1"/>
              <a:t>виджеты</a:t>
            </a:r>
            <a:r>
              <a:rPr lang="ru-RU" sz="1600" dirty="0"/>
              <a:t> и </a:t>
            </a:r>
            <a:r>
              <a:rPr lang="ru-RU" sz="1600" dirty="0" err="1"/>
              <a:t>html</a:t>
            </a:r>
            <a:r>
              <a:rPr lang="ru-RU" sz="1600" dirty="0"/>
              <a:t>-код; общаться при групповой работе при помощи чата и звука. Есть возможность совместного просмотра веб-сайтов в режиме онлайн. В учебном процессе организован просмотр веб-страницы вместе с учениками. </a:t>
            </a:r>
            <a:endParaRPr lang="ru-RU" sz="1600" dirty="0" smtClean="0"/>
          </a:p>
          <a:p>
            <a:pPr marL="0" indent="0" algn="just">
              <a:buNone/>
            </a:pPr>
            <a:r>
              <a:rPr lang="ru-RU" sz="1600" dirty="0" smtClean="0"/>
              <a:t>Ссылка: </a:t>
            </a:r>
            <a:r>
              <a:rPr lang="en-US" sz="1600" dirty="0" smtClean="0">
                <a:hlinkClick r:id="rId2"/>
              </a:rPr>
              <a:t>https://www.twiddla.com/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3219" r="2197" b="19375"/>
          <a:stretch/>
        </p:blipFill>
        <p:spPr>
          <a:xfrm>
            <a:off x="2074700" y="3275462"/>
            <a:ext cx="5881945" cy="2279176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897891" y="282507"/>
            <a:ext cx="7886700" cy="1325563"/>
          </a:xfrm>
        </p:spPr>
        <p:txBody>
          <a:bodyPr>
            <a:normAutofit/>
          </a:bodyPr>
          <a:lstStyle/>
          <a:p>
            <a:r>
              <a:rPr lang="ru-RU" sz="3200" dirty="0"/>
              <a:t>ОНЛАЙН-ДОСКИ </a:t>
            </a:r>
          </a:p>
        </p:txBody>
      </p:sp>
    </p:spTree>
    <p:extLst>
      <p:ext uri="{BB962C8B-B14F-4D97-AF65-F5344CB8AC3E}">
        <p14:creationId xmlns:p14="http://schemas.microsoft.com/office/powerpoint/2010/main" val="184562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47767" y="201353"/>
            <a:ext cx="7886700" cy="1325563"/>
          </a:xfrm>
        </p:spPr>
        <p:txBody>
          <a:bodyPr>
            <a:normAutofit/>
          </a:bodyPr>
          <a:lstStyle/>
          <a:p>
            <a:r>
              <a:rPr lang="ru-RU" sz="3200" dirty="0"/>
              <a:t>ОБРАЗОВАТЕЛЬНЫЕ КАНАЛЫ НА </a:t>
            </a:r>
            <a:r>
              <a:rPr lang="en-US" sz="3200" dirty="0"/>
              <a:t>YOUTUBE</a:t>
            </a:r>
            <a:endParaRPr lang="ru-RU" sz="3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93778" y="1731632"/>
            <a:ext cx="7531858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/>
              <a:t>Популярные каналы</a:t>
            </a:r>
            <a:r>
              <a:rPr lang="ru-RU" sz="1600" b="1" dirty="0"/>
              <a:t> </a:t>
            </a:r>
            <a:r>
              <a:rPr lang="ru-RU" sz="1600" b="1" dirty="0" err="1"/>
              <a:t>YouTube</a:t>
            </a:r>
            <a:r>
              <a:rPr lang="ru-RU" sz="1600" b="1" dirty="0"/>
              <a:t> </a:t>
            </a:r>
            <a:r>
              <a:rPr lang="ru-RU" sz="1600" dirty="0"/>
              <a:t>становятся источниками качественного образовательного </a:t>
            </a:r>
            <a:r>
              <a:rPr lang="ru-RU" sz="1600" dirty="0" err="1"/>
              <a:t>видеоконтента</a:t>
            </a:r>
            <a:r>
              <a:rPr lang="ru-RU" sz="1600" dirty="0"/>
              <a:t> для обучения. Этот контент полезен отстающим ученикам и одаренным детям, которые хотели бы узнать больше. </a:t>
            </a:r>
            <a:endParaRPr lang="ru-RU" sz="1600" dirty="0" smtClean="0"/>
          </a:p>
          <a:p>
            <a:pPr marL="0" indent="0" algn="just">
              <a:buNone/>
            </a:pPr>
            <a:r>
              <a:rPr lang="ru-RU" sz="1600" b="1" dirty="0" err="1"/>
              <a:t>ПостНаука</a:t>
            </a:r>
            <a:r>
              <a:rPr lang="ru-RU" sz="1600" dirty="0"/>
              <a:t> </a:t>
            </a:r>
            <a:r>
              <a:rPr lang="ru-RU" sz="1600" dirty="0" smtClean="0"/>
              <a:t>–на </a:t>
            </a:r>
            <a:r>
              <a:rPr lang="ru-RU" sz="1600" dirty="0"/>
              <a:t>канале представлены короткие </a:t>
            </a:r>
            <a:r>
              <a:rPr lang="ru-RU" sz="1600" dirty="0" err="1"/>
              <a:t>видеолекции</a:t>
            </a:r>
            <a:r>
              <a:rPr lang="ru-RU" sz="1600" dirty="0"/>
              <a:t>, монологи ученых по теме их исследований, научные теории, понятия, идеи и </a:t>
            </a:r>
            <a:r>
              <a:rPr lang="ru-RU" sz="1600" dirty="0" smtClean="0"/>
              <a:t>факты. </a:t>
            </a:r>
            <a:r>
              <a:rPr lang="en-US" sz="1600" dirty="0" smtClean="0">
                <a:hlinkClick r:id="rId2"/>
              </a:rPr>
              <a:t>https://www.youtube.com/user/postnauka/videos</a:t>
            </a:r>
            <a:endParaRPr lang="ru-RU" sz="1600" dirty="0" smtClean="0"/>
          </a:p>
          <a:p>
            <a:pPr marL="0" indent="0" algn="just">
              <a:buNone/>
            </a:pPr>
            <a:r>
              <a:rPr lang="ru-RU" sz="1600" b="1" dirty="0" err="1"/>
              <a:t>KhanAcademyRussian</a:t>
            </a:r>
            <a:r>
              <a:rPr lang="ru-RU" sz="1600" dirty="0"/>
              <a:t> – канал на </a:t>
            </a:r>
            <a:r>
              <a:rPr lang="ru-RU" sz="1600" dirty="0" err="1"/>
              <a:t>YouTube</a:t>
            </a:r>
            <a:r>
              <a:rPr lang="ru-RU" sz="1600" dirty="0"/>
              <a:t>, предоставляющий учебное видео по различным темам бесплатно в режиме онлайн. На канале </a:t>
            </a:r>
            <a:r>
              <a:rPr lang="ru-RU" sz="1600" dirty="0" smtClean="0"/>
              <a:t>систематизированы </a:t>
            </a:r>
            <a:r>
              <a:rPr lang="ru-RU" sz="1600" dirty="0" err="1" smtClean="0"/>
              <a:t>микролекции</a:t>
            </a:r>
            <a:r>
              <a:rPr lang="ru-RU" sz="1600" dirty="0" smtClean="0"/>
              <a:t> </a:t>
            </a:r>
            <a:r>
              <a:rPr lang="ru-RU" sz="1600" dirty="0"/>
              <a:t>по математике, истории, здравоохранению и медицине, финансам, физике, химии, биологии, астрономии, экономике, космологии, органической химии, истории искусства, макро- и микроэкономике, компьютерным наукам. </a:t>
            </a:r>
            <a:r>
              <a:rPr lang="en-US" sz="1600" dirty="0" smtClean="0">
                <a:hlinkClick r:id="rId3"/>
              </a:rPr>
              <a:t>https://www.youtube.com/user/KhanAcademyRussian/videos</a:t>
            </a:r>
            <a:endParaRPr lang="ru-RU" sz="1600" dirty="0" smtClean="0"/>
          </a:p>
          <a:p>
            <a:pPr marL="0" indent="0" algn="just">
              <a:buNone/>
            </a:pPr>
            <a:r>
              <a:rPr lang="ru-RU" sz="1600" b="1" dirty="0" err="1"/>
              <a:t>Arzamas</a:t>
            </a:r>
            <a:r>
              <a:rPr lang="ru-RU" sz="1600" dirty="0"/>
              <a:t> – образовательный канал на </a:t>
            </a:r>
            <a:r>
              <a:rPr lang="ru-RU" sz="1600" dirty="0" err="1"/>
              <a:t>YouTube</a:t>
            </a:r>
            <a:r>
              <a:rPr lang="ru-RU" sz="1600" dirty="0"/>
              <a:t>. История России, Москвы, Серебряный век. Все семь эпох русской культуры. Научный руководитель проекта — профессор Оксфорда и </a:t>
            </a:r>
            <a:r>
              <a:rPr lang="ru-RU" sz="1600" dirty="0" err="1"/>
              <a:t>Шанинки</a:t>
            </a:r>
            <a:r>
              <a:rPr lang="ru-RU" sz="1600" dirty="0"/>
              <a:t> Андрей Зорин. </a:t>
            </a:r>
            <a:r>
              <a:rPr lang="en-US" sz="1600" dirty="0" smtClean="0">
                <a:hlinkClick r:id="rId4"/>
              </a:rPr>
              <a:t>https://www.youtube.com/channel/UCVgvnGSFU41kIhEc09aztEg/videos.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473357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82405" y="819805"/>
            <a:ext cx="7219666" cy="296473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000" dirty="0" smtClean="0"/>
              <a:t>	В конце обзора цифровых </a:t>
            </a:r>
            <a:r>
              <a:rPr lang="ru-RU" sz="2000" dirty="0"/>
              <a:t>инструментов и </a:t>
            </a:r>
            <a:r>
              <a:rPr lang="ru-RU" sz="2000" dirty="0" smtClean="0"/>
              <a:t>сервисов хотелось бы отметить, </a:t>
            </a:r>
            <a:r>
              <a:rPr lang="ru-RU" sz="2000" dirty="0"/>
              <a:t>что выбор инструмента, разработка цифрового контента или авторского электронного образовательного ресурса потребует от учителя определенных знаний и умений</a:t>
            </a:r>
            <a:r>
              <a:rPr lang="ru-RU" sz="2000" dirty="0" smtClean="0"/>
              <a:t>.</a:t>
            </a:r>
            <a:r>
              <a:rPr lang="en-US" sz="2000" dirty="0" smtClean="0"/>
              <a:t> </a:t>
            </a:r>
            <a:r>
              <a:rPr lang="ru-RU" sz="2000" dirty="0" smtClean="0"/>
              <a:t>Очень важным фактором успешной </a:t>
            </a:r>
            <a:r>
              <a:rPr lang="ru-RU" sz="2000" dirty="0" err="1" smtClean="0"/>
              <a:t>цифровизации</a:t>
            </a:r>
            <a:r>
              <a:rPr lang="ru-RU" sz="2000" dirty="0" smtClean="0"/>
              <a:t>, является готовность </a:t>
            </a:r>
            <a:r>
              <a:rPr lang="ru-RU" sz="2000" dirty="0"/>
              <a:t>педагога к применению новых </a:t>
            </a:r>
            <a:r>
              <a:rPr lang="ru-RU" sz="2000" dirty="0" smtClean="0"/>
              <a:t>решений. Но </a:t>
            </a:r>
            <a:r>
              <a:rPr lang="ru-RU" sz="2000" dirty="0"/>
              <a:t>не стоит забывать и про педагогическую целесообразность использования тех или иных средств информационно-коммуникационных технологий, цифровых ресурсов и сервисов Интернета на конкретном этапе </a:t>
            </a:r>
            <a:r>
              <a:rPr lang="ru-RU" sz="2000" dirty="0" smtClean="0"/>
              <a:t>урока</a:t>
            </a:r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324" y="3514270"/>
            <a:ext cx="6429828" cy="2970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9169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94804" y="928914"/>
            <a:ext cx="4757653" cy="5566228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spcBef>
                <a:spcPts val="0"/>
              </a:spcBef>
              <a:buNone/>
            </a:pPr>
            <a:r>
              <a:rPr lang="ru-RU" dirty="0" smtClean="0"/>
              <a:t>	</a:t>
            </a:r>
            <a:r>
              <a:rPr lang="ru-RU" sz="2400" dirty="0" smtClean="0"/>
              <a:t>Система </a:t>
            </a:r>
            <a:r>
              <a:rPr lang="ru-RU" sz="2400" dirty="0"/>
              <a:t>образования претерпевает серьезные изменения, связанные с ее </a:t>
            </a:r>
            <a:r>
              <a:rPr lang="ru-RU" sz="2400" dirty="0" err="1"/>
              <a:t>цифровизацией</a:t>
            </a:r>
            <a:r>
              <a:rPr lang="ru-RU" sz="2400" dirty="0"/>
              <a:t>. В новых условиях меняется роль педагога, требования к его цифровым </a:t>
            </a:r>
            <a:r>
              <a:rPr lang="ru-RU" sz="2400" dirty="0" smtClean="0"/>
              <a:t>компетенциям.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 smtClean="0"/>
              <a:t>	Все </a:t>
            </a:r>
            <a:r>
              <a:rPr lang="ru-RU" sz="2400" dirty="0"/>
              <a:t>больше и больше востребованы на всех уровнях образования веб-ресурсы и сервисы, инструменты для онлайн-обучения и общения, открытые образовательные </a:t>
            </a:r>
            <a:r>
              <a:rPr lang="ru-RU" sz="2400" dirty="0" smtClean="0"/>
              <a:t>ресурсы.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 smtClean="0"/>
              <a:t>	Современный </a:t>
            </a:r>
            <a:r>
              <a:rPr lang="ru-RU" sz="2400" dirty="0"/>
              <a:t>мир серьезно отличается наличием разнообразных средств информационно-коммуникационных технологий. Эти средства активно используют наши </a:t>
            </a:r>
            <a:r>
              <a:rPr lang="ru-RU" sz="2400" dirty="0" smtClean="0"/>
              <a:t>ученики.</a:t>
            </a:r>
          </a:p>
          <a:p>
            <a:pPr marL="0" indent="0" algn="just">
              <a:spcBef>
                <a:spcPts val="0"/>
              </a:spcBef>
              <a:buNone/>
            </a:pPr>
            <a:r>
              <a:rPr lang="ru-RU" sz="2400" dirty="0"/>
              <a:t>	</a:t>
            </a:r>
            <a:r>
              <a:rPr lang="ru-RU" sz="2400" dirty="0" smtClean="0"/>
              <a:t>Если </a:t>
            </a:r>
            <a:r>
              <a:rPr lang="ru-RU" sz="2400" dirty="0"/>
              <a:t>Вы владеете современными цифровыми инструментами, значит Вы говорите с молодым поколением на одном языке. Такой педагог им интересен и понятен.</a:t>
            </a: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8504" y="2859314"/>
            <a:ext cx="3829371" cy="3635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0435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5628" y="699341"/>
            <a:ext cx="7473571" cy="4351338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dirty="0" smtClean="0"/>
              <a:t>	</a:t>
            </a:r>
            <a:r>
              <a:rPr lang="ru-RU" sz="2000" dirty="0" smtClean="0"/>
              <a:t>Современные </a:t>
            </a:r>
            <a:r>
              <a:rPr lang="ru-RU" sz="2000" dirty="0"/>
              <a:t>цифровые инструменты и сервисы, которые может использовать педагог в учебном процессе, предназначены для самых различных целей. Например, для подготовки красочных и наглядных учебно-методических материалов, создания тестов, записи аудио, видео и анимационных роликов, создания графических, музыкальных включений, </a:t>
            </a:r>
            <a:r>
              <a:rPr lang="ru-RU" sz="2000" dirty="0" err="1"/>
              <a:t>инфографики</a:t>
            </a:r>
            <a:r>
              <a:rPr lang="ru-RU" sz="2000" dirty="0"/>
              <a:t>, моделирующих программ. 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30504" y="2755048"/>
            <a:ext cx="6713496" cy="3672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9343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66130" y="498428"/>
            <a:ext cx="6727494" cy="822230"/>
          </a:xfrm>
        </p:spPr>
        <p:txBody>
          <a:bodyPr>
            <a:noAutofit/>
          </a:bodyPr>
          <a:lstStyle/>
          <a:p>
            <a:r>
              <a:rPr lang="ru-RU" sz="2800" dirty="0"/>
              <a:t>ИНСТРУМЕНТЫ ДЛЯ СОЗДАНИЯ </a:t>
            </a:r>
            <a:r>
              <a:rPr lang="ru-RU" sz="2800" dirty="0" smtClean="0"/>
              <a:t>ГРАФИКИ, ИНФОГРАФИКИ И </a:t>
            </a:r>
            <a:r>
              <a:rPr lang="ru-RU" sz="2800" dirty="0"/>
              <a:t>ПРЕЗЕНТАЦИЙ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2888" y="1320658"/>
            <a:ext cx="7506269" cy="2145873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sz="1600" b="1" dirty="0" err="1" smtClean="0"/>
              <a:t>Canva</a:t>
            </a:r>
            <a:r>
              <a:rPr lang="ru-RU" sz="1600" dirty="0" smtClean="0"/>
              <a:t> </a:t>
            </a:r>
            <a:r>
              <a:rPr lang="ru-RU" sz="1600" dirty="0"/>
              <a:t>– онлайн-платформа для создания графики с тысячами шаблонов. Вы получаете доступ к библиотеке шаблонов и ресурсов, в том числе и школьной тематики. Используется для быстрого создания изображений, графики, </a:t>
            </a:r>
            <a:r>
              <a:rPr lang="ru-RU" sz="1600" dirty="0" err="1"/>
              <a:t>инфографики</a:t>
            </a:r>
            <a:r>
              <a:rPr lang="ru-RU" sz="1600" dirty="0"/>
              <a:t> на основе редактируемых шаблонов. </a:t>
            </a:r>
            <a:r>
              <a:rPr lang="ru-RU" sz="1600" dirty="0" smtClean="0"/>
              <a:t>Готовую </a:t>
            </a:r>
            <a:r>
              <a:rPr lang="ru-RU" sz="1600" dirty="0"/>
              <a:t>графику можно скачивать на компьютер для пересылки по электронной почте и публикации в социальных сетях, а можно — в файле для печати с высоким разрешением качественных полиграфических изделий: – плакатов, календарей, буклетов и многого другого. </a:t>
            </a:r>
            <a:endParaRPr lang="ru-RU" sz="1600" dirty="0" smtClean="0"/>
          </a:p>
          <a:p>
            <a:pPr marL="0" indent="0">
              <a:buNone/>
            </a:pPr>
            <a:r>
              <a:rPr lang="ru-RU" sz="1600" dirty="0" smtClean="0"/>
              <a:t>Ссылка</a:t>
            </a:r>
            <a:r>
              <a:rPr lang="ru-RU" sz="1600" dirty="0"/>
              <a:t>:</a:t>
            </a:r>
            <a:r>
              <a:rPr lang="ru-RU" sz="1600" dirty="0">
                <a:hlinkClick r:id="rId2"/>
              </a:rPr>
              <a:t> https://www.canva.com/</a:t>
            </a: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/>
          <a:srcRect t="13498" r="11392" b="12156"/>
          <a:stretch/>
        </p:blipFill>
        <p:spPr>
          <a:xfrm>
            <a:off x="1856348" y="3466531"/>
            <a:ext cx="5977468" cy="2819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8995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3574" r="1209" b="11628"/>
          <a:stretch/>
        </p:blipFill>
        <p:spPr>
          <a:xfrm>
            <a:off x="1453486" y="2890318"/>
            <a:ext cx="7076365" cy="3012284"/>
          </a:xfrm>
          <a:prstGeom prst="rect">
            <a:avLst/>
          </a:prstGeom>
        </p:spPr>
      </p:pic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1966130" y="498428"/>
            <a:ext cx="6727494" cy="822230"/>
          </a:xfrm>
        </p:spPr>
        <p:txBody>
          <a:bodyPr>
            <a:noAutofit/>
          </a:bodyPr>
          <a:lstStyle/>
          <a:p>
            <a:r>
              <a:rPr lang="ru-RU" sz="2800" dirty="0"/>
              <a:t>ИНСТРУМЕНТЫ ДЛЯ СОЗДАНИЯ </a:t>
            </a:r>
            <a:r>
              <a:rPr lang="ru-RU" sz="2800" dirty="0" smtClean="0"/>
              <a:t>ГРАФИКИ, ИНФОГРАФИКИ И </a:t>
            </a:r>
            <a:r>
              <a:rPr lang="ru-RU" sz="2800" dirty="0"/>
              <a:t>ПРЕЗЕНТАЦИЙ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453486" y="1320658"/>
            <a:ext cx="734932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1600" b="1" dirty="0" err="1"/>
              <a:t>Piktochart</a:t>
            </a:r>
            <a:r>
              <a:rPr lang="en-US" sz="1600" b="1" dirty="0"/>
              <a:t> </a:t>
            </a:r>
            <a:r>
              <a:rPr lang="en-US" sz="1600" dirty="0" smtClean="0"/>
              <a:t>–</a:t>
            </a:r>
            <a:r>
              <a:rPr lang="ru-RU" sz="1600" dirty="0" smtClean="0"/>
              <a:t> цифровой </a:t>
            </a:r>
            <a:r>
              <a:rPr lang="ru-RU" sz="1600" dirty="0"/>
              <a:t>инструмент, который может использоваться как преподавателями, так и учениками в различных образовательных целях. Этот инструмент позволяет создавать </a:t>
            </a:r>
            <a:r>
              <a:rPr lang="ru-RU" sz="1600" dirty="0" err="1"/>
              <a:t>инфографику</a:t>
            </a:r>
            <a:r>
              <a:rPr lang="ru-RU" sz="1600" dirty="0"/>
              <a:t>, презентации, плакаты и другие визуальные материалы. Он подходит для занятий в классе, а также для домашних занятий. </a:t>
            </a:r>
            <a:endParaRPr lang="ru-RU" sz="1600" dirty="0" smtClean="0"/>
          </a:p>
          <a:p>
            <a:pPr algn="just"/>
            <a:r>
              <a:rPr lang="ru-RU" sz="1600" dirty="0" smtClean="0"/>
              <a:t>Ссылка: </a:t>
            </a:r>
            <a:r>
              <a:rPr lang="en-US" sz="1600" dirty="0" smtClean="0">
                <a:hlinkClick r:id="rId3"/>
              </a:rPr>
              <a:t>https://piktochart.com/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320204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9780" y="474307"/>
            <a:ext cx="7341642" cy="631161"/>
          </a:xfrm>
        </p:spPr>
        <p:txBody>
          <a:bodyPr>
            <a:normAutofit/>
          </a:bodyPr>
          <a:lstStyle/>
          <a:p>
            <a:r>
              <a:rPr lang="ru-RU" sz="2800" dirty="0"/>
              <a:t>СИСТЕМЫ ДЛЯ СОЗДАНИЯ ТЕСТОВ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34723" y="1307010"/>
            <a:ext cx="7463618" cy="1750089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 err="1"/>
              <a:t>Online</a:t>
            </a:r>
            <a:r>
              <a:rPr lang="ru-RU" sz="1600" b="1" dirty="0"/>
              <a:t> </a:t>
            </a:r>
            <a:r>
              <a:rPr lang="ru-RU" sz="1600" b="1" dirty="0" err="1"/>
              <a:t>Test</a:t>
            </a:r>
            <a:r>
              <a:rPr lang="ru-RU" sz="1600" b="1" dirty="0"/>
              <a:t> </a:t>
            </a:r>
            <a:r>
              <a:rPr lang="ru-RU" sz="1600" b="1" dirty="0" err="1"/>
              <a:t>Pad</a:t>
            </a:r>
            <a:r>
              <a:rPr lang="ru-RU" sz="1600" b="1" dirty="0"/>
              <a:t> </a:t>
            </a:r>
            <a:r>
              <a:rPr lang="ru-RU" sz="1600" dirty="0"/>
              <a:t>– бесплатный универсальный и простой конструктор, с помощью которого можно создать различные тесты, задания, задачи, кроссворды, </a:t>
            </a:r>
            <a:r>
              <a:rPr lang="ru-RU" sz="1600" dirty="0" err="1"/>
              <a:t>сканворды</a:t>
            </a:r>
            <a:r>
              <a:rPr lang="ru-RU" sz="1600" dirty="0"/>
              <a:t> опросы, логические игры, диалоги. Конструктор доступен на русском языке. Используется данный сервис для сбора и систематизации информации или же как цифровой инструмент формирующего и итогового оценивания. </a:t>
            </a:r>
            <a:endParaRPr lang="ru-RU" sz="1600" dirty="0" smtClean="0"/>
          </a:p>
          <a:p>
            <a:pPr marL="0" indent="0" algn="just">
              <a:buNone/>
            </a:pPr>
            <a:r>
              <a:rPr lang="ru-RU" sz="1600" dirty="0" smtClean="0"/>
              <a:t>Ссылка: </a:t>
            </a:r>
            <a:r>
              <a:rPr lang="en-US" sz="1600" dirty="0" smtClean="0">
                <a:hlinkClick r:id="rId2"/>
              </a:rPr>
              <a:t>https://onlinetestpad.com/ru/tests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4426" r="671" b="7009"/>
          <a:stretch/>
        </p:blipFill>
        <p:spPr>
          <a:xfrm>
            <a:off x="1556697" y="2934268"/>
            <a:ext cx="6997265" cy="3111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41154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19365" y="1194397"/>
            <a:ext cx="7410735" cy="186270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1600" b="1" dirty="0" err="1"/>
              <a:t>Webanketa</a:t>
            </a:r>
            <a:r>
              <a:rPr lang="ru-RU" sz="1600" dirty="0"/>
              <a:t> – помогает создавать и проводить приватные и публичные опросы, анкетирования и голосования. Работая с сервисом, желательно пройти регистрацию, хотя создавать опросы могут и незарегистрированные пользователи. Если анкета будет создана без регистрации, то она может просто потеряться, т. к. не будет привязана к пользователю</a:t>
            </a:r>
            <a:r>
              <a:rPr lang="ru-RU" sz="1600" dirty="0" smtClean="0"/>
              <a:t>.</a:t>
            </a:r>
          </a:p>
          <a:p>
            <a:pPr marL="0" indent="0" algn="just">
              <a:buNone/>
            </a:pPr>
            <a:r>
              <a:rPr lang="ru-RU" sz="1600" dirty="0" smtClean="0"/>
              <a:t> Ссылка:</a:t>
            </a:r>
            <a:r>
              <a:rPr lang="en-US" sz="1600" dirty="0" smtClean="0">
                <a:hlinkClick r:id="rId2"/>
              </a:rPr>
              <a:t>https://webanketa.com/ </a:t>
            </a:r>
            <a:endParaRPr lang="ru-RU" sz="16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79780" y="474307"/>
            <a:ext cx="7341642" cy="631161"/>
          </a:xfrm>
        </p:spPr>
        <p:txBody>
          <a:bodyPr>
            <a:normAutofit/>
          </a:bodyPr>
          <a:lstStyle/>
          <a:p>
            <a:r>
              <a:rPr lang="ru-RU" sz="2800" dirty="0"/>
              <a:t>СИСТЕМЫ ДЛЯ СОЗДАНИЯ ТЕСТОВ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13057" t="13324" r="13604" b="4621"/>
          <a:stretch/>
        </p:blipFill>
        <p:spPr>
          <a:xfrm>
            <a:off x="1979780" y="2866469"/>
            <a:ext cx="5431809" cy="3416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186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68192" y="1119115"/>
            <a:ext cx="7585594" cy="2279177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b="1" dirty="0" err="1"/>
              <a:t>БанкТестов</a:t>
            </a:r>
            <a:r>
              <a:rPr lang="ru-RU" sz="1600" b="1" dirty="0"/>
              <a:t> РУ </a:t>
            </a:r>
            <a:r>
              <a:rPr lang="ru-RU" sz="1600" dirty="0"/>
              <a:t>– позволяет создать онлайн тест и разместить его в интернете, не требуются какие-то специальные знания. Через веб-интерфейс создается тест, прописываются варианты расшифровок результатов в зависимости от набранного количества баллов. Затем пользователи проходят тестирование, система автоматически выставляет оценку и выдает человеку результат. Есть возможность смотреть хронологию и результаты прохождения тестов пользователями. </a:t>
            </a:r>
            <a:endParaRPr lang="ru-RU" sz="1600" dirty="0" smtClean="0"/>
          </a:p>
          <a:p>
            <a:pPr marL="0" indent="0" algn="just">
              <a:buNone/>
            </a:pPr>
            <a:r>
              <a:rPr lang="ru-RU" sz="1600" dirty="0" smtClean="0"/>
              <a:t>Ссылка: </a:t>
            </a:r>
            <a:r>
              <a:rPr lang="en-US" sz="1600" dirty="0" smtClean="0">
                <a:hlinkClick r:id="rId2"/>
              </a:rPr>
              <a:t>https://banktestov.ru/</a:t>
            </a:r>
            <a:endParaRPr lang="ru-RU" sz="16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979780" y="474307"/>
            <a:ext cx="7341642" cy="631161"/>
          </a:xfrm>
        </p:spPr>
        <p:txBody>
          <a:bodyPr>
            <a:normAutofit/>
          </a:bodyPr>
          <a:lstStyle/>
          <a:p>
            <a:r>
              <a:rPr lang="ru-RU" sz="2800" dirty="0"/>
              <a:t>СИСТЕМЫ ДЛЯ СОЗДАНИЯ ТЕСТОВ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9549" t="12795" r="9594" b="4574"/>
          <a:stretch/>
        </p:blipFill>
        <p:spPr>
          <a:xfrm>
            <a:off x="2098772" y="3016154"/>
            <a:ext cx="5516678" cy="3169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9292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75062" y="250756"/>
            <a:ext cx="7886700" cy="1325563"/>
          </a:xfrm>
        </p:spPr>
        <p:txBody>
          <a:bodyPr>
            <a:normAutofit/>
          </a:bodyPr>
          <a:lstStyle/>
          <a:p>
            <a:r>
              <a:rPr lang="ru-RU" sz="2800" dirty="0"/>
              <a:t>СЕРВИСЫ ДЛЯ СОЗДАНИЯ ИНТЕРАКТИВНЫХ УПРАЖНЕНИЙ, ИГР, КРОССВОРДОВ И ВИКТОРИН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21725" y="1428978"/>
            <a:ext cx="7472150" cy="1968453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1600" dirty="0"/>
              <a:t>Сервис </a:t>
            </a:r>
            <a:r>
              <a:rPr lang="ru-RU" sz="1600" b="1" dirty="0"/>
              <a:t>H5P</a:t>
            </a:r>
            <a:r>
              <a:rPr lang="ru-RU" sz="1600" dirty="0"/>
              <a:t> дает возможность быстро добавить в свой курс динамичные упражнения, игры, ленты времени, видео с интегрированным тестом. Увлеченный процессом ученик лучше усваивает полезную информацию и не теряет мотивацию в процессе обучения</a:t>
            </a:r>
            <a:r>
              <a:rPr lang="ru-RU" sz="1600" dirty="0" smtClean="0"/>
              <a:t>.</a:t>
            </a:r>
          </a:p>
          <a:p>
            <a:pPr marL="0" indent="0">
              <a:buNone/>
            </a:pPr>
            <a:r>
              <a:rPr lang="ru-RU" sz="1600" dirty="0" smtClean="0"/>
              <a:t> Ссылка:</a:t>
            </a:r>
            <a:r>
              <a:rPr lang="en-US" sz="1600" dirty="0" smtClean="0">
                <a:hlinkClick r:id="rId2"/>
              </a:rPr>
              <a:t>https://h5p.org/</a:t>
            </a: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t="13933" r="2683" b="7113"/>
          <a:stretch/>
        </p:blipFill>
        <p:spPr>
          <a:xfrm>
            <a:off x="1775062" y="2945609"/>
            <a:ext cx="6372977" cy="2906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458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163</TotalTime>
  <Words>1407</Words>
  <Application>Microsoft Office PowerPoint</Application>
  <PresentationFormat>Экран (4:3)</PresentationFormat>
  <Paragraphs>54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3" baseType="lpstr">
      <vt:lpstr>Arial</vt:lpstr>
      <vt:lpstr>Calibri</vt:lpstr>
      <vt:lpstr>Calibri Light</vt:lpstr>
      <vt:lpstr>Office Theme</vt:lpstr>
      <vt:lpstr>Цифровые инструменты в работе учителя</vt:lpstr>
      <vt:lpstr>Презентация PowerPoint</vt:lpstr>
      <vt:lpstr>Презентация PowerPoint</vt:lpstr>
      <vt:lpstr>ИНСТРУМЕНТЫ ДЛЯ СОЗДАНИЯ ГРАФИКИ, ИНФОГРАФИКИ И ПРЕЗЕНТАЦИЙ</vt:lpstr>
      <vt:lpstr>ИНСТРУМЕНТЫ ДЛЯ СОЗДАНИЯ ГРАФИКИ, ИНФОГРАФИКИ И ПРЕЗЕНТАЦИЙ</vt:lpstr>
      <vt:lpstr>СИСТЕМЫ ДЛЯ СОЗДАНИЯ ТЕСТОВ</vt:lpstr>
      <vt:lpstr>СИСТЕМЫ ДЛЯ СОЗДАНИЯ ТЕСТОВ</vt:lpstr>
      <vt:lpstr>СИСТЕМЫ ДЛЯ СОЗДАНИЯ ТЕСТОВ</vt:lpstr>
      <vt:lpstr>СЕРВИСЫ ДЛЯ СОЗДАНИЯ ИНТЕРАКТИВНЫХ УПРАЖНЕНИЙ, ИГР, КРОССВОРДОВ И ВИКТОРИН</vt:lpstr>
      <vt:lpstr>СЕРВИСЫ ДЛЯ СОЗДАНИЯ ИНТЕРАКТИВНЫХ УПРАЖНЕНИЙ, ИГР, КРОССВОРДОВ И ВИКТОРИН</vt:lpstr>
      <vt:lpstr>СЕРВИСЫ ДЛЯ СОЗДАНИЯ ИНТЕРАКТИВНЫХ УПРАЖНЕНИЙ, ИГР, КРОССВОРДОВ И ВИКТОРИН</vt:lpstr>
      <vt:lpstr>СЕРВИСЫ ДЛЯ СОЗДАНИЯ ИНТЕРАКТИВНЫХ УПРАЖНЕНИЙ, ИГР, КРОССВОРДОВ И ВИКТОРИН</vt:lpstr>
      <vt:lpstr>СЕРВИСЫ ДЛЯ СОЗДАНИЯ ИНТЕРАКТИВНЫХ УПРАЖНЕНИЙ, ИГР, КРОССВОРДОВ И ВИКТОРИН</vt:lpstr>
      <vt:lpstr>МЕНТАЛЬНЫЕ КАРТЫ </vt:lpstr>
      <vt:lpstr>МЕНТАЛЬНЫЕ КАРТЫ </vt:lpstr>
      <vt:lpstr>ОНЛАЙН-ДОСКИ </vt:lpstr>
      <vt:lpstr>ОНЛАЙН-ДОСКИ </vt:lpstr>
      <vt:lpstr>ОБРАЗОВАТЕЛЬНЫЕ КАНАЛЫ НА YOUTUBE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Денис Солдатов</cp:lastModifiedBy>
  <cp:revision>31</cp:revision>
  <dcterms:created xsi:type="dcterms:W3CDTF">2019-10-28T08:40:00Z</dcterms:created>
  <dcterms:modified xsi:type="dcterms:W3CDTF">2020-09-18T19:02:36Z</dcterms:modified>
</cp:coreProperties>
</file>