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8" r:id="rId1"/>
  </p:sldMasterIdLst>
  <p:sldIdLst>
    <p:sldId id="256" r:id="rId2"/>
    <p:sldId id="298" r:id="rId3"/>
    <p:sldId id="310" r:id="rId4"/>
    <p:sldId id="276" r:id="rId5"/>
    <p:sldId id="318" r:id="rId6"/>
    <p:sldId id="299" r:id="rId7"/>
    <p:sldId id="319" r:id="rId8"/>
    <p:sldId id="317" r:id="rId9"/>
    <p:sldId id="311" r:id="rId10"/>
    <p:sldId id="302" r:id="rId11"/>
    <p:sldId id="312" r:id="rId12"/>
    <p:sldId id="303" r:id="rId13"/>
    <p:sldId id="320" r:id="rId14"/>
    <p:sldId id="304" r:id="rId15"/>
    <p:sldId id="305" r:id="rId16"/>
    <p:sldId id="306" r:id="rId17"/>
    <p:sldId id="307" r:id="rId18"/>
    <p:sldId id="308" r:id="rId19"/>
    <p:sldId id="321" r:id="rId20"/>
    <p:sldId id="322" r:id="rId21"/>
    <p:sldId id="309" r:id="rId22"/>
    <p:sldId id="28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0" autoAdjust="0"/>
    <p:restoredTop sz="94599" autoAdjust="0"/>
  </p:normalViewPr>
  <p:slideViewPr>
    <p:cSldViewPr>
      <p:cViewPr varScale="1">
        <p:scale>
          <a:sx n="65" d="100"/>
          <a:sy n="65" d="100"/>
        </p:scale>
        <p:origin x="-898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47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F2C478-DB6C-47AC-ACA3-81A168DA2E3E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5F7CEFC-691F-4F5B-AB08-D113FFA04E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A9F989A-9638-4204-AF7E-374D706107E3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BE18FB0-207F-48E0-8EA9-5EFE2226D6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5BF1F56C-1D0A-4EF6-B8A7-8483BE11846C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3A07CF3-F39E-4006-AC5E-0196A1F639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70EAC99-6EF2-49B4-9AC9-96C2EDB5F5D6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D60047-DE4F-4551-908C-59CF5685F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7261565-F912-4E1F-B855-53152EAD168F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BF7FA0C5-8BB2-42BA-B8F4-AA471E18F0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C628EDA-9A60-41DE-946C-7F94239319CB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44BBCE9-D80F-4C16-A3A6-1E995EF664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FF50A77-EF43-4056-8AFB-9FF84A297819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0CB41E-FA67-46D0-A26D-A8FCC091A7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D0E5C3-3F6B-4774-9679-1A9BE89DD411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CC01D3-FD4E-4A1B-A89D-444418F2F9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4529923-D19F-413B-863F-58AD7B7CC5E9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5447065-BEC8-4C7B-AFB7-C0242F23A9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6AE567B-1C7B-415E-B4F1-8327E6541A64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711EB8D-DFA6-49D8-9A39-C99F240FA5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D097C8F-0E21-48CE-9953-D1FB5B42F397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9263B1-B16E-436F-8693-312BA3A19C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EBD7066-D9C3-456E-AC7F-8354D742C9F9}" type="datetimeFigureOut">
              <a:rPr lang="ru-RU" smtClean="0"/>
              <a:pPr>
                <a:defRPr/>
              </a:pPr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EB46FD0-B3BF-42F1-8EB1-8EE7C0E6CD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homemodish.com/wp-content/uploads/2013/10/exterior-perky-beautiful-house-summer-garden-landscape-design-inspiration-pretty-garden-landscapes-inspiration-972x54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2" y="1214422"/>
            <a:ext cx="5845581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550" y="642938"/>
            <a:ext cx="77724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Лоскутное   шитье.</a:t>
            </a:r>
            <a:endParaRPr lang="ru-RU" sz="7200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3" y="4643438"/>
            <a:ext cx="3929062" cy="1857375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Пирогова Г.И.,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учитель технологии,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МБОУ </a:t>
            </a:r>
            <a:r>
              <a:rPr lang="ru-RU" b="1" i="1" dirty="0" smtClean="0">
                <a:solidFill>
                  <a:schemeClr val="tx1"/>
                </a:solidFill>
              </a:rPr>
              <a:t>«ЦО </a:t>
            </a:r>
            <a:r>
              <a:rPr lang="ru-RU" b="1" i="1" dirty="0" smtClean="0">
                <a:solidFill>
                  <a:schemeClr val="tx1"/>
                </a:solidFill>
              </a:rPr>
              <a:t>№</a:t>
            </a:r>
            <a:r>
              <a:rPr lang="ru-RU" b="1" i="1" dirty="0" smtClean="0">
                <a:solidFill>
                  <a:schemeClr val="tx1"/>
                </a:solidFill>
              </a:rPr>
              <a:t>40»,</a:t>
            </a:r>
            <a:endParaRPr lang="ru-RU" b="1" i="1" dirty="0" smtClean="0">
              <a:solidFill>
                <a:schemeClr val="tx1"/>
              </a:solidFill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 г. Уфа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7239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Техники  лоскутного шитья</a:t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2200" i="1" u="sng" dirty="0" smtClean="0">
                <a:solidFill>
                  <a:schemeClr val="tx2"/>
                </a:solidFill>
              </a:rPr>
              <a:t>Шитье из полос («колодец», «ананас», «лестница правосудия», «шеврон»)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endParaRPr lang="ru-RU" sz="4400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00034" y="2214554"/>
            <a:ext cx="7494588" cy="1123950"/>
          </a:xfrm>
        </p:spPr>
        <p:txBody>
          <a:bodyPr>
            <a:noAutofit/>
          </a:bodyPr>
          <a:lstStyle/>
          <a:p>
            <a:r>
              <a:rPr lang="ru-RU" sz="1600" i="1" dirty="0" smtClean="0">
                <a:latin typeface="Times New Roman" pitchFamily="18" charset="0"/>
              </a:rPr>
              <a:t>Шитье из полос — самый распространенный вид лоскутной техники.</a:t>
            </a:r>
          </a:p>
          <a:p>
            <a:r>
              <a:rPr lang="ru-RU" sz="1600" i="1" dirty="0" smtClean="0">
                <a:latin typeface="Times New Roman" pitchFamily="18" charset="0"/>
              </a:rPr>
              <a:t>Техника, при которой сшивая полосы, а потом разрезая их определённым образом можно получить очень симпатичные блоки для изготовления лоскутных </a:t>
            </a:r>
            <a:r>
              <a:rPr lang="ru-RU" sz="1600" i="1" dirty="0" err="1" smtClean="0">
                <a:latin typeface="Times New Roman" pitchFamily="18" charset="0"/>
              </a:rPr>
              <a:t>изделий.Лоскуты</a:t>
            </a:r>
            <a:r>
              <a:rPr lang="ru-RU" sz="1600" i="1" dirty="0" smtClean="0">
                <a:latin typeface="Times New Roman" pitchFamily="18" charset="0"/>
              </a:rPr>
              <a:t> пришиваются не поочерёдно, линиями, а сшиваются вместе, по краям. Эта техника позволяет использовать отрезы старой одежды, даже поношенные ткани. Обрезанные по краям аккуратно фрагменты сшиваются легко. На припуск достаточно оставлять около 0,5 мм.</a:t>
            </a:r>
            <a:br>
              <a:rPr lang="ru-RU" sz="1600" i="1" dirty="0" smtClean="0">
                <a:latin typeface="Times New Roman" pitchFamily="18" charset="0"/>
              </a:rPr>
            </a:br>
            <a:r>
              <a:rPr lang="ru-RU" sz="1600" i="1" dirty="0" smtClean="0">
                <a:latin typeface="Times New Roman" pitchFamily="18" charset="0"/>
              </a:rPr>
              <a:t>Эта техника - не нова. Из-за интереса к старинным видам рукоделия она вновь стала актуальной. Несложные - но подробные - выкройки должны состоять из лоскутков-полос различных тканей. Его на английский лад называют </a:t>
            </a:r>
            <a:r>
              <a:rPr lang="ru-RU" sz="1600" i="1" dirty="0" err="1" smtClean="0">
                <a:latin typeface="Times New Roman" pitchFamily="18" charset="0"/>
              </a:rPr>
              <a:t>квилтинг</a:t>
            </a:r>
            <a:r>
              <a:rPr lang="ru-RU" sz="1600" i="1" dirty="0" smtClean="0">
                <a:latin typeface="Times New Roman" pitchFamily="18" charset="0"/>
              </a:rPr>
              <a:t>. Удобнее всего начинать от центра, закрепив здесь первый квадрат или прямоугольник. Вокруг него лоскутное шитье из полос требует разместить другие отрезы ткани.</a:t>
            </a:r>
            <a:endParaRPr lang="ru-RU" sz="1600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1\Desktop\Рабочие документы\Презентации\2020\шитье из поло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3286148" cy="4598773"/>
          </a:xfrm>
          <a:prstGeom prst="rect">
            <a:avLst/>
          </a:prstGeom>
          <a:noFill/>
        </p:spPr>
      </p:pic>
      <p:pic>
        <p:nvPicPr>
          <p:cNvPr id="28674" name="Picture 2" descr="C:\Users\1\Desktop\Рабочие документы\Презентации\2020\шитье из полос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286124"/>
            <a:ext cx="4000496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шитье из квадратов</a:t>
            </a:r>
            <a:endParaRPr lang="ru-RU" u="sng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7494588" cy="1052513"/>
          </a:xfrm>
        </p:spPr>
        <p:txBody>
          <a:bodyPr>
            <a:noAutofit/>
          </a:bodyPr>
          <a:lstStyle/>
          <a:p>
            <a:r>
              <a:rPr lang="ru-RU" sz="1400" i="1" dirty="0" smtClean="0">
                <a:latin typeface="Times New Roman" pitchFamily="18" charset="0"/>
              </a:rPr>
              <a:t>Одна </a:t>
            </a:r>
            <a:r>
              <a:rPr lang="ru-RU" sz="1400" i="1" dirty="0" smtClean="0">
                <a:latin typeface="Times New Roman" pitchFamily="18" charset="0"/>
              </a:rPr>
              <a:t>из самых старинных лоскутных техник построена на работе с кусочками ткани наипростейшей геометрической формы — квадрат. Цветные квадратики, сшитые по определенным правилам, напоминают красочные шахматные доски.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Известна эта техника с тех давних времен, когда тканей, производилось очень мало, они были слишком дороги, и даже лоскутики размером с почтовую марку шли в дело, кстати, это они дали название «почтовая марка» одному из узоров, составленному из крошечных квадратиков</a:t>
            </a:r>
            <a:r>
              <a:rPr lang="ru-RU" sz="1400" i="1" dirty="0" smtClean="0">
                <a:latin typeface="Times New Roman" pitchFamily="18" charset="0"/>
              </a:rPr>
              <a:t>.</a:t>
            </a:r>
          </a:p>
          <a:p>
            <a:r>
              <a:rPr lang="ru-RU" sz="1400" i="1" dirty="0" smtClean="0">
                <a:latin typeface="Times New Roman" pitchFamily="18" charset="0"/>
              </a:rPr>
              <a:t>Особенно </a:t>
            </a:r>
            <a:r>
              <a:rPr lang="ru-RU" sz="1400" i="1" dirty="0" smtClean="0">
                <a:latin typeface="Times New Roman" pitchFamily="18" charset="0"/>
              </a:rPr>
              <a:t>часто использовали такое шитье в деревенских семьях, где к каждому кусочку ткани относились очень бережно</a:t>
            </a:r>
            <a:r>
              <a:rPr lang="ru-RU" sz="1400" i="1" dirty="0" smtClean="0">
                <a:latin typeface="Times New Roman" pitchFamily="18" charset="0"/>
              </a:rPr>
              <a:t>.</a:t>
            </a:r>
          </a:p>
          <a:p>
            <a:r>
              <a:rPr lang="ru-RU" sz="1400" i="1" dirty="0" smtClean="0">
                <a:latin typeface="Times New Roman" pitchFamily="18" charset="0"/>
              </a:rPr>
              <a:t>Работать </a:t>
            </a:r>
            <a:r>
              <a:rPr lang="ru-RU" sz="1400" i="1" dirty="0" smtClean="0">
                <a:latin typeface="Times New Roman" pitchFamily="18" charset="0"/>
              </a:rPr>
              <a:t>с квадратиками одно удовольствие. Сначала рисуют на клетчатой бумаге цветной узор — эскиз (одна клеточка равна одному квадратику). Многие, не ломая голову, используют готовые рисунки для вышивки крестом и орнаменты для вязания. По эскизу рассчитывают количество квадратиков из тканей определенного цвета. Кроить следует точно по шаблону, иначе квадратики трудно совмещать при сшивании.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Крупные лоскутики (более 6x6 см) кроят с учетом долевой — она должна проходить параллельно любой стороне квадратика, в более мелких — долевую не соблюдают</a:t>
            </a:r>
            <a:r>
              <a:rPr lang="ru-RU" sz="1400" i="1" dirty="0" smtClean="0">
                <a:latin typeface="Times New Roman" pitchFamily="18" charset="0"/>
              </a:rPr>
              <a:t>. Принцип </a:t>
            </a:r>
            <a:r>
              <a:rPr lang="ru-RU" sz="1400" i="1" dirty="0" smtClean="0">
                <a:latin typeface="Times New Roman" pitchFamily="18" charset="0"/>
              </a:rPr>
              <a:t>соединения квадратиков в полотно таков: сначала их сшивают в полосы, а затем полосы — между собой. Для прямоугольного изделия квадратики сшивают в полосы по более короткой стороне — так намного удобнее.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итье из квадрат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214290"/>
            <a:ext cx="3577836" cy="3071834"/>
          </a:xfrm>
        </p:spPr>
      </p:pic>
      <p:pic>
        <p:nvPicPr>
          <p:cNvPr id="41986" name="Picture 2" descr="C:\Users\1\Desktop\Рабочие документы\Презентации\2020\шитье из квадратов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857496"/>
            <a:ext cx="3816344" cy="38163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7239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u="sng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шитье из треугольников </a:t>
            </a:r>
            <a:r>
              <a:rPr lang="ru-RU" sz="4000" i="1" u="sng" dirty="0" smtClean="0"/>
              <a:t> </a:t>
            </a:r>
            <a:r>
              <a:rPr lang="ru-RU" sz="2200" i="1" u="sng" dirty="0" smtClean="0">
                <a:solidFill>
                  <a:schemeClr val="tx2"/>
                </a:solidFill>
              </a:rPr>
              <a:t>(«русский квадрат», «звезда Огайо», «мельница», «карточный фокус» и </a:t>
            </a:r>
            <a:r>
              <a:rPr lang="ru-RU" sz="2200" i="1" u="sng" dirty="0" err="1" smtClean="0">
                <a:solidFill>
                  <a:schemeClr val="tx2"/>
                </a:solidFill>
              </a:rPr>
              <a:t>др</a:t>
            </a:r>
            <a:r>
              <a:rPr lang="ru-RU" sz="2200" i="1" u="sng" dirty="0" smtClean="0">
                <a:solidFill>
                  <a:schemeClr val="tx2"/>
                </a:solidFill>
              </a:rPr>
              <a:t>)</a:t>
            </a:r>
            <a:r>
              <a:rPr lang="ru-RU" sz="4000" i="1" u="sng" dirty="0" smtClean="0"/>
              <a:t/>
            </a:r>
            <a:br>
              <a:rPr lang="ru-RU" sz="4000" i="1" u="sng" dirty="0" smtClean="0"/>
            </a:br>
            <a:endParaRPr lang="ru-RU" sz="4400" u="sng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7239000" cy="4214842"/>
          </a:xfrm>
        </p:spPr>
        <p:txBody>
          <a:bodyPr>
            <a:noAutofit/>
          </a:bodyPr>
          <a:lstStyle/>
          <a:p>
            <a:r>
              <a:rPr lang="ru-RU" sz="1550" i="1" dirty="0" smtClean="0">
                <a:latin typeface="Times New Roman" pitchFamily="18" charset="0"/>
              </a:rPr>
              <a:t>С треугольниками легко работать: из них можно «сочинить» любой геометрический орнамент и при необходимости разложить самый сложный на треугольники, каким бы замысловатым он ни был</a:t>
            </a:r>
            <a:r>
              <a:rPr lang="ru-RU" sz="1550" i="1" dirty="0" smtClean="0">
                <a:latin typeface="Times New Roman" pitchFamily="18" charset="0"/>
              </a:rPr>
              <a:t>.</a:t>
            </a:r>
          </a:p>
          <a:p>
            <a:r>
              <a:rPr lang="ru-RU" sz="1550" i="1" dirty="0" smtClean="0">
                <a:latin typeface="Times New Roman" pitchFamily="18" charset="0"/>
              </a:rPr>
              <a:t>Наиболее </a:t>
            </a:r>
            <a:r>
              <a:rPr lang="ru-RU" sz="1550" i="1" dirty="0" smtClean="0">
                <a:latin typeface="Times New Roman" pitchFamily="18" charset="0"/>
              </a:rPr>
              <a:t>часто используют лоскуты в форме прямоугольных равнобедренных треугольников, их кроят по шаблону, располагая его на ткани так, чтобы направление долевой нити совпадало с одной из коротких сторон треугольника, затем складывают треугольники по два и сшивают по длинной стороне — получаются квадраты, которые соединяют в полотно</a:t>
            </a:r>
            <a:r>
              <a:rPr lang="ru-RU" sz="1550" i="1" dirty="0" smtClean="0">
                <a:latin typeface="Times New Roman" pitchFamily="18" charset="0"/>
              </a:rPr>
              <a:t>.</a:t>
            </a:r>
          </a:p>
          <a:p>
            <a:r>
              <a:rPr lang="ru-RU" sz="1550" i="1" dirty="0" smtClean="0">
                <a:latin typeface="Times New Roman" pitchFamily="18" charset="0"/>
              </a:rPr>
              <a:t>При </a:t>
            </a:r>
            <a:r>
              <a:rPr lang="ru-RU" sz="1550" i="1" dirty="0" smtClean="0">
                <a:latin typeface="Times New Roman" pitchFamily="18" charset="0"/>
              </a:rPr>
              <a:t>раскрое большого количества двухцветных пар треугольников используют такую «хитрость»: сначала вырезают из тканей двух цветов по одинаковому количеству квадратов (со стороной, равной стороне треугольника в готовом виде плюс припуск на шов), складывают лицевыми сторонами по два квадрата разного цвета, скрепляют булавками, намечают диагональную линию и прокладывают вдоль нее 2 строчки на расстоянии припуска на шов от диагонали. Разрезают по диагонали, разворачивают лоскуты, заглаживают припуск в сторону более темного — образуется 2 двухцветных квадрата</a:t>
            </a:r>
            <a:r>
              <a:rPr lang="ru-RU" sz="1550" i="1" dirty="0" smtClean="0">
                <a:latin typeface="Times New Roman" pitchFamily="18" charset="0"/>
              </a:rPr>
              <a:t>.</a:t>
            </a:r>
          </a:p>
          <a:p>
            <a:r>
              <a:rPr lang="ru-RU" sz="1550" i="1" dirty="0" smtClean="0">
                <a:latin typeface="Times New Roman" pitchFamily="18" charset="0"/>
              </a:rPr>
              <a:t>Разноцветные </a:t>
            </a:r>
            <a:r>
              <a:rPr lang="ru-RU" sz="1550" i="1" dirty="0" smtClean="0">
                <a:latin typeface="Times New Roman" pitchFamily="18" charset="0"/>
              </a:rPr>
              <a:t>треугольники сшивают, применяя другую «хитрость»: их складывают попарно, скалывают и сострачивают на машинке, одну пару за другой, не обрывая нити, а затем нити разрезают.</a:t>
            </a:r>
            <a:endParaRPr lang="ru-RU" sz="155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итье из треугольников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2928958" cy="4102928"/>
          </a:xfrm>
        </p:spPr>
      </p:pic>
      <p:pic>
        <p:nvPicPr>
          <p:cNvPr id="20485" name="Picture 5" descr="C:\Users\1\Desktop\Рабочие документы\Презентации\2020\шитье из треугольник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214686"/>
            <a:ext cx="4786346" cy="3485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239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/>
            </a:r>
            <a:b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</a:br>
            <a:r>
              <a:rPr lang="ru-RU" sz="4400" u="sng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Свободная техника 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2200" i="1" dirty="0" smtClean="0">
                <a:solidFill>
                  <a:schemeClr val="tx2"/>
                </a:solidFill>
              </a:rPr>
              <a:t>(</a:t>
            </a:r>
            <a:r>
              <a:rPr lang="ru-RU" sz="2200" i="1" dirty="0" smtClean="0">
                <a:solidFill>
                  <a:schemeClr val="tx2"/>
                </a:solidFill>
              </a:rPr>
              <a:t>роза, сумасшедший </a:t>
            </a:r>
            <a:r>
              <a:rPr lang="ru-RU" sz="2200" i="1" dirty="0" err="1" smtClean="0">
                <a:solidFill>
                  <a:schemeClr val="tx2"/>
                </a:solidFill>
              </a:rPr>
              <a:t>квилт</a:t>
            </a:r>
            <a:r>
              <a:rPr lang="ru-RU" sz="2200" i="1" dirty="0" smtClean="0">
                <a:solidFill>
                  <a:schemeClr val="tx2"/>
                </a:solidFill>
              </a:rPr>
              <a:t>)</a:t>
            </a:r>
            <a:r>
              <a:rPr lang="ru-RU" sz="4000" i="1" dirty="0" smtClean="0">
                <a:solidFill>
                  <a:schemeClr val="tx2"/>
                </a:solidFill>
              </a:rPr>
              <a:t/>
            </a:r>
            <a:br>
              <a:rPr lang="ru-RU" sz="4000" i="1" dirty="0" smtClean="0">
                <a:solidFill>
                  <a:schemeClr val="tx2"/>
                </a:solidFill>
              </a:rPr>
            </a:br>
            <a:endParaRPr lang="ru-RU" sz="44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i="1" dirty="0" smtClean="0">
                <a:latin typeface="Times New Roman" pitchFamily="18" charset="0"/>
              </a:rPr>
              <a:t>Крейзи-квилт (англ. </a:t>
            </a:r>
            <a:r>
              <a:rPr lang="ru-RU" sz="1600" i="1" dirty="0" err="1" smtClean="0">
                <a:latin typeface="Times New Roman" pitchFamily="18" charset="0"/>
              </a:rPr>
              <a:t>crazy</a:t>
            </a:r>
            <a:r>
              <a:rPr lang="ru-RU" sz="1600" i="1" dirty="0" smtClean="0">
                <a:latin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</a:rPr>
              <a:t>quilt</a:t>
            </a:r>
            <a:r>
              <a:rPr lang="ru-RU" sz="1600" i="1" dirty="0" smtClean="0">
                <a:latin typeface="Times New Roman" pitchFamily="18" charset="0"/>
              </a:rPr>
              <a:t>) или безумные(сумасшедшие) лоскутки - очень необычная творческая техника, в которой в свою очередь смешалось множество швейных и вышивальных техник. Если обычный </a:t>
            </a:r>
            <a:r>
              <a:rPr lang="ru-RU" sz="1600" i="1" dirty="0" err="1" smtClean="0">
                <a:latin typeface="Times New Roman" pitchFamily="18" charset="0"/>
              </a:rPr>
              <a:t>квилтинг</a:t>
            </a:r>
            <a:r>
              <a:rPr lang="ru-RU" sz="1600" i="1" dirty="0" smtClean="0">
                <a:latin typeface="Times New Roman" pitchFamily="18" charset="0"/>
              </a:rPr>
              <a:t> - это геометрия и математика, одним словом, порядок. То </a:t>
            </a:r>
            <a:r>
              <a:rPr lang="ru-RU" sz="1600" i="1" dirty="0" err="1" smtClean="0">
                <a:latin typeface="Times New Roman" pitchFamily="18" charset="0"/>
              </a:rPr>
              <a:t>крейзи-квилт</a:t>
            </a:r>
            <a:r>
              <a:rPr lang="ru-RU" sz="1600" i="1" dirty="0" smtClean="0">
                <a:latin typeface="Times New Roman" pitchFamily="18" charset="0"/>
              </a:rPr>
              <a:t> - это самый настоящий полет фантазии. К тому же практичный и экономичный, для создания очередного шедевра запросто подойдут одиночные </a:t>
            </a:r>
            <a:r>
              <a:rPr lang="ru-RU" sz="1600" i="1" dirty="0" err="1" smtClean="0">
                <a:latin typeface="Times New Roman" pitchFamily="18" charset="0"/>
              </a:rPr>
              <a:t>разноразмерные</a:t>
            </a:r>
            <a:r>
              <a:rPr lang="ru-RU" sz="1600" i="1" dirty="0" smtClean="0">
                <a:latin typeface="Times New Roman" pitchFamily="18" charset="0"/>
              </a:rPr>
              <a:t> лоскутки, пуговицы и бусины, остатки кружева и т.д.</a:t>
            </a:r>
          </a:p>
          <a:p>
            <a:r>
              <a:rPr lang="ru-RU" sz="1600" i="1" dirty="0" smtClean="0">
                <a:latin typeface="Times New Roman" pitchFamily="18" charset="0"/>
              </a:rPr>
              <a:t>«</a:t>
            </a:r>
            <a:r>
              <a:rPr lang="ru-RU" sz="1600" i="1" dirty="0" err="1" smtClean="0">
                <a:latin typeface="Times New Roman" pitchFamily="18" charset="0"/>
              </a:rPr>
              <a:t>Крейзи</a:t>
            </a:r>
            <a:r>
              <a:rPr lang="ru-RU" sz="1600" i="1" dirty="0" smtClean="0">
                <a:latin typeface="Times New Roman" pitchFamily="18" charset="0"/>
              </a:rPr>
              <a:t>» - одно из остроумнейших изобретений в лоскутном шитьё, помогающее решить головоломку: как из вороха разноцветных, никому не нужных обрезков тканей, специально ничего не выкраивая, можно создать что-то полезное, оригинальное и красивое. В дело идут даже крохотные кусочки, потому изделия напоминают пёстрые мозаичные картинки, в которых, кажется, лоскуток с лоскутком соединены беспорядочно, в неожиданных цветовых сочетаниях с обилием ломаных линий.</a:t>
            </a:r>
          </a:p>
          <a:p>
            <a:r>
              <a:rPr lang="ru-RU" sz="1600" i="1" dirty="0" smtClean="0">
                <a:latin typeface="Times New Roman" pitchFamily="18" charset="0"/>
              </a:rPr>
              <a:t>Этот блок можно шить в любом порядке, и нет правил, которые указывали бы на то, правильно или нет сшит этот блок.</a:t>
            </a:r>
            <a:endParaRPr lang="ru-RU" sz="1600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вобод тех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14289"/>
            <a:ext cx="3643338" cy="3577777"/>
          </a:xfrm>
        </p:spPr>
      </p:pic>
      <p:pic>
        <p:nvPicPr>
          <p:cNvPr id="22532" name="Picture 4" descr="C:\Users\1\Desktop\Рабочие документы\Презентации\2020\свобод техн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78649"/>
            <a:ext cx="3976682" cy="48793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Изделия, выполненные в технике лоскутного шитья.</a:t>
            </a:r>
            <a:endParaRPr lang="ru-RU" sz="4400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pic>
        <p:nvPicPr>
          <p:cNvPr id="8" name="Содержимое 7" descr="изд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74713"/>
            <a:ext cx="7239000" cy="4716661"/>
          </a:xfr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изд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43372" y="2738842"/>
            <a:ext cx="3849260" cy="3414222"/>
          </a:xfrm>
        </p:spPr>
      </p:pic>
      <p:pic>
        <p:nvPicPr>
          <p:cNvPr id="43010" name="Picture 2" descr="C:\Users\1\Desktop\Рабочие документы\Презентации\2020\изд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3135313" cy="39195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065990" cy="6540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Цель  занятия:</a:t>
            </a:r>
            <a:endParaRPr lang="ru-RU" sz="4000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7"/>
            <a:ext cx="8005788" cy="3819533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000372"/>
            <a:ext cx="71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u="sng" dirty="0">
                <a:latin typeface="Times New Roman" pitchFamily="18" charset="0"/>
                <a:cs typeface="Times New Roman" panose="02020603050405020304" pitchFamily="18" charset="0"/>
              </a:rPr>
              <a:t>Обучающая</a:t>
            </a:r>
            <a:r>
              <a:rPr lang="ru-RU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anose="02020603050405020304" pitchFamily="18" charset="0"/>
              </a:rPr>
              <a:t>- </a:t>
            </a:r>
            <a:r>
              <a:rPr lang="ru-RU" i="1" dirty="0">
                <a:latin typeface="Times New Roman" pitchFamily="18" charset="0"/>
              </a:rPr>
              <a:t>дать представление о многообразии использования и применения тканевых остатков как древнем, так и современном виде декоративно-прикладного творчества; углубить знание о построении орнамента и подбор по цветам.</a:t>
            </a:r>
          </a:p>
          <a:p>
            <a:pPr marL="0" indent="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u="sng" dirty="0">
                <a:latin typeface="Times New Roman" pitchFamily="18" charset="0"/>
                <a:cs typeface="Times New Roman" panose="02020603050405020304" pitchFamily="18" charset="0"/>
              </a:rPr>
              <a:t>Развивающая</a:t>
            </a:r>
            <a:r>
              <a:rPr lang="ru-RU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anose="02020603050405020304" pitchFamily="18" charset="0"/>
              </a:rPr>
              <a:t>–</a:t>
            </a:r>
            <a:r>
              <a:rPr lang="ru-RU" i="1" dirty="0">
                <a:latin typeface="Times New Roman" pitchFamily="18" charset="0"/>
              </a:rPr>
              <a:t>передать сведения из истории создания изделий из лоскута, его применение в наше время.</a:t>
            </a:r>
          </a:p>
          <a:p>
            <a:pPr marL="0" indent="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u="sng" dirty="0">
                <a:latin typeface="Times New Roman" pitchFamily="18" charset="0"/>
                <a:cs typeface="Times New Roman" panose="02020603050405020304" pitchFamily="18" charset="0"/>
              </a:rPr>
              <a:t>Воспитательная</a:t>
            </a:r>
            <a:r>
              <a:rPr lang="ru-RU" dirty="0">
                <a:latin typeface="Times New Roman" pitchFamily="18" charset="0"/>
                <a:cs typeface="Times New Roman" panose="02020603050405020304" pitchFamily="18" charset="0"/>
              </a:rPr>
              <a:t> -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</a:rPr>
              <a:t>воспитывать эстетический вкус, творческое отношение к выполняемой работе.</a:t>
            </a:r>
            <a:endParaRPr lang="ru-RU" i="1" dirty="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07154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itchFamily="18" charset="0"/>
              </a:rPr>
              <a:t>формирование знаний о разнообразии видов лоскутных техник, особенностях их выполнения.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42976" y="2143116"/>
            <a:ext cx="7065990" cy="654032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satMod val="130000"/>
                  </a:schemeClr>
                </a:solidFill>
                <a:latin typeface="Gabriola" pitchFamily="82" charset="0"/>
                <a:ea typeface="+mj-ea"/>
                <a:cs typeface="+mj-cs"/>
              </a:rPr>
              <a:t>Задачи  </a:t>
            </a:r>
            <a:r>
              <a:rPr kumimoji="0" lang="ru-RU" sz="40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Gabriola" pitchFamily="82" charset="0"/>
                <a:ea typeface="+mj-ea"/>
                <a:cs typeface="+mj-cs"/>
              </a:rPr>
              <a:t>занятия:</a:t>
            </a:r>
            <a:endParaRPr kumimoji="0" lang="ru-RU" sz="40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изд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4214842" cy="3161132"/>
          </a:xfrm>
        </p:spPr>
      </p:pic>
      <p:pic>
        <p:nvPicPr>
          <p:cNvPr id="44034" name="Picture 2" descr="C:\Users\1\Desktop\Рабочие документы\Презентации\2020\изд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500438"/>
            <a:ext cx="4579946" cy="3059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Закрепление изученного материала</a:t>
            </a:r>
            <a:endParaRPr lang="ru-RU" sz="4400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sz="2000" dirty="0" smtClean="0"/>
              <a:t>Каковы причины возникновения лоскутного шитья? </a:t>
            </a:r>
          </a:p>
          <a:p>
            <a:pPr fontAlgn="base"/>
            <a:r>
              <a:rPr lang="ru-RU" sz="2000" dirty="0" smtClean="0"/>
              <a:t>Какие </a:t>
            </a:r>
            <a:r>
              <a:rPr lang="ru-RU" sz="2000" dirty="0" smtClean="0"/>
              <a:t>существуют техники лоскутного шитья? </a:t>
            </a:r>
            <a:endParaRPr lang="ru-RU" sz="2000" dirty="0" smtClean="0"/>
          </a:p>
          <a:p>
            <a:pPr fontAlgn="base"/>
            <a:r>
              <a:rPr lang="ru-RU" sz="2000" dirty="0" smtClean="0"/>
              <a:t>Почему </a:t>
            </a:r>
            <a:r>
              <a:rPr lang="ru-RU" sz="2000" dirty="0" smtClean="0"/>
              <a:t>деталь для основы изделия нужно выкраивать немного </a:t>
            </a:r>
            <a:r>
              <a:rPr lang="ru-RU" sz="2000" dirty="0" smtClean="0"/>
              <a:t>больше</a:t>
            </a:r>
            <a:r>
              <a:rPr lang="ru-RU" sz="2000" dirty="0" smtClean="0"/>
              <a:t>? </a:t>
            </a:r>
          </a:p>
          <a:p>
            <a:pPr fontAlgn="base"/>
            <a:r>
              <a:rPr lang="ru-RU" sz="2000" dirty="0" smtClean="0"/>
              <a:t>Зачем </a:t>
            </a:r>
            <a:r>
              <a:rPr lang="ru-RU" sz="2000" dirty="0" smtClean="0"/>
              <a:t>нужно выстирать ткань перед занятием лоскутным шитьем</a:t>
            </a:r>
            <a:r>
              <a:rPr lang="ru-RU" sz="2000" dirty="0" smtClean="0"/>
              <a:t>?</a:t>
            </a:r>
          </a:p>
          <a:p>
            <a:pPr fontAlgn="base"/>
            <a:r>
              <a:rPr lang="ru-RU" sz="2000" dirty="0" smtClean="0"/>
              <a:t>Актуально ли лоскутное </a:t>
            </a:r>
            <a:r>
              <a:rPr lang="ru-RU" sz="2000" dirty="0" smtClean="0"/>
              <a:t>шитье сегодня?</a:t>
            </a:r>
            <a:endParaRPr lang="ru-RU" sz="2000" dirty="0" smtClean="0"/>
          </a:p>
          <a:p>
            <a:pPr fontAlgn="base"/>
            <a:endParaRPr lang="ru-RU" sz="2000" dirty="0" smtClean="0"/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129463" cy="1238237"/>
          </a:xfr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Times New Roman" panose="02020603050405020304" pitchFamily="18" charset="0"/>
              </a:rPr>
              <a:t>Полезные сайты</a:t>
            </a:r>
            <a:endParaRPr lang="ru-RU" sz="4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Times New Roman" panose="02020603050405020304" pitchFamily="18" charset="0"/>
            </a:endParaRPr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1000100" y="2244725"/>
            <a:ext cx="6580213" cy="4208463"/>
          </a:xfrm>
        </p:spPr>
        <p:txBody>
          <a:bodyPr>
            <a:normAutofit fontScale="70000" lnSpcReduction="20000"/>
          </a:bodyPr>
          <a:lstStyle/>
          <a:p>
            <a:pPr marL="365760" indent="-283464">
              <a:buNone/>
              <a:defRPr/>
            </a:pPr>
            <a:r>
              <a:rPr lang="en-US" dirty="0" smtClean="0"/>
              <a:t>https://zhannet.jimdofree.com </a:t>
            </a:r>
            <a:endParaRPr lang="ru-RU" dirty="0" smtClean="0"/>
          </a:p>
          <a:p>
            <a:pPr marL="365760" indent="-283464">
              <a:buNone/>
              <a:defRPr/>
            </a:pPr>
            <a:r>
              <a:rPr lang="ru-RU" dirty="0" smtClean="0"/>
              <a:t>http://www.lenagold.ru/fon/pred/bum/buk/23.html </a:t>
            </a:r>
            <a:endParaRPr lang="ru-RU" dirty="0" smtClean="0"/>
          </a:p>
          <a:p>
            <a:pPr marL="365760" indent="-283464">
              <a:buNone/>
              <a:defRPr/>
            </a:pPr>
            <a:r>
              <a:rPr lang="ru-RU" dirty="0" smtClean="0"/>
              <a:t>http</a:t>
            </a:r>
            <a:r>
              <a:rPr lang="ru-RU" dirty="0" smtClean="0"/>
              <a:t>://www.vsehobby.ru/bystroe_loskutnoe_odejalo.html?print=1 </a:t>
            </a:r>
            <a:endParaRPr lang="ru-RU" dirty="0" smtClean="0"/>
          </a:p>
          <a:p>
            <a:pPr marL="365760" indent="-283464">
              <a:buNone/>
              <a:defRPr/>
            </a:pPr>
            <a:r>
              <a:rPr lang="ru-RU" dirty="0" smtClean="0"/>
              <a:t>http</a:t>
            </a:r>
            <a:r>
              <a:rPr lang="ru-RU" dirty="0" smtClean="0"/>
              <a:t>://aniola-patchwork.blogspot.ru/2013/03/blog-post_15.html </a:t>
            </a:r>
            <a:endParaRPr lang="ru-RU" dirty="0" smtClean="0"/>
          </a:p>
          <a:p>
            <a:pPr marL="365760" indent="-283464">
              <a:buNone/>
              <a:defRPr/>
            </a:pPr>
            <a:r>
              <a:rPr lang="ru-RU" dirty="0" smtClean="0"/>
              <a:t>http</a:t>
            </a:r>
            <a:r>
              <a:rPr lang="ru-RU" dirty="0" smtClean="0"/>
              <a:t>://www.liveinternet.ru/users/3805766/post319407012/ </a:t>
            </a:r>
            <a:endParaRPr lang="ru-RU" dirty="0" smtClean="0"/>
          </a:p>
          <a:p>
            <a:pPr marL="365760" indent="-283464">
              <a:buNone/>
              <a:defRPr/>
            </a:pPr>
            <a:r>
              <a:rPr lang="ru-RU" dirty="0" smtClean="0"/>
              <a:t>http</a:t>
            </a:r>
            <a:r>
              <a:rPr lang="ru-RU" dirty="0" smtClean="0"/>
              <a:t>://zhenskievoprosy.ru/chto-takoe-pechvork.html 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 </a:t>
            </a:r>
            <a:r>
              <a:rPr lang="en-US" dirty="0" smtClean="0"/>
              <a:t>http</a:t>
            </a:r>
            <a:r>
              <a:rPr lang="en-US" dirty="0" smtClean="0"/>
              <a:t>:/.</a:t>
            </a:r>
            <a:r>
              <a:rPr lang="en-US" dirty="0" err="1" smtClean="0"/>
              <a:t>yandex.ru</a:t>
            </a:r>
            <a:r>
              <a:rPr lang="en-US" dirty="0" smtClean="0"/>
              <a:t>›</a:t>
            </a:r>
            <a:r>
              <a:rPr lang="ru-RU" dirty="0" smtClean="0"/>
              <a:t>картинки лоскутное шитье </a:t>
            </a:r>
          </a:p>
          <a:p>
            <a:pPr fontAlgn="base">
              <a:buNone/>
            </a:pPr>
            <a:r>
              <a:rPr lang="ru-RU" dirty="0" smtClean="0"/>
              <a:t> </a:t>
            </a:r>
            <a:r>
              <a:rPr lang="en-US" dirty="0" smtClean="0"/>
              <a:t>http://homeli.ru/dekor/vyshivka/pechvork/loskutnoe- </a:t>
            </a:r>
          </a:p>
          <a:p>
            <a:pPr fontAlgn="base">
              <a:buNone/>
            </a:pPr>
            <a:r>
              <a:rPr lang="ru-RU" dirty="0" smtClean="0"/>
              <a:t>         </a:t>
            </a:r>
            <a:r>
              <a:rPr lang="en-US" dirty="0" err="1" smtClean="0"/>
              <a:t>shite-rasivo-i-legko-dlya-Nachinayushchikh</a:t>
            </a:r>
            <a:r>
              <a:rPr lang="en-US" dirty="0" smtClean="0"/>
              <a:t> </a:t>
            </a:r>
            <a:endParaRPr lang="ru-RU" dirty="0" smtClean="0"/>
          </a:p>
          <a:p>
            <a:pPr fontAlgn="base">
              <a:buNone/>
            </a:pPr>
            <a:r>
              <a:rPr lang="en-US" dirty="0" smtClean="0"/>
              <a:t>https://uchitelya.com/</a:t>
            </a:r>
          </a:p>
          <a:p>
            <a:pPr fontAlgn="base">
              <a:buNone/>
            </a:pPr>
            <a:r>
              <a:rPr lang="ru-RU" dirty="0" smtClean="0"/>
              <a:t>  Учебник </a:t>
            </a:r>
            <a:r>
              <a:rPr lang="ru-RU" dirty="0" smtClean="0"/>
              <a:t>«Технология» 5 класс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 l="-155029" t="-17021" r="155029" b="17021"/>
          <a:stretch>
            <a:fillRect/>
          </a:stretch>
        </p:blipFill>
        <p:spPr bwMode="auto">
          <a:xfrm>
            <a:off x="-1549400" y="-2116138"/>
            <a:ext cx="2189163" cy="1247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ИЗ истории  лоскутного шитья</a:t>
            </a:r>
            <a:endParaRPr lang="ru-RU" sz="4400" dirty="0" smtClean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300" i="1" dirty="0" smtClean="0">
                <a:latin typeface="Times New Roman" pitchFamily="18" charset="0"/>
              </a:rPr>
              <a:t>Лоскутная техника своими корнями уходит глубоко в древность.</a:t>
            </a:r>
          </a:p>
          <a:p>
            <a:r>
              <a:rPr lang="ru-RU" sz="2300" i="1" dirty="0" smtClean="0">
                <a:latin typeface="Times New Roman" pitchFamily="18" charset="0"/>
              </a:rPr>
              <a:t>Зародилась лоскутная пластика в Англии, а затем распространилась в Европе, Америке, Австрии и на Руси. Причиной появления своеобразного лоскутного шитья явилась бедность. Именно она вынуждала женщин из остатков старой одежды делать новую, а также создавать различные изделия окружающего быта.</a:t>
            </a:r>
          </a:p>
          <a:p>
            <a:r>
              <a:rPr lang="ru-RU" sz="2300" i="1" dirty="0" smtClean="0">
                <a:latin typeface="Times New Roman" pitchFamily="18" charset="0"/>
              </a:rPr>
              <a:t>В России лоскутное шитье стало активно развиваться с середины XIX века, когда широкое распространение получили хлопчатобумажные ткани фабричного производства. Так лоскутное шитье зародилось и развивалось в крестьянской среде.</a:t>
            </a:r>
          </a:p>
          <a:p>
            <a:r>
              <a:rPr lang="ru-RU" sz="2300" i="1" dirty="0" smtClean="0">
                <a:latin typeface="Times New Roman" pitchFamily="18" charset="0"/>
              </a:rPr>
              <a:t>Предметы деревенского быта были полезны и красивы: коврики-кругляшки, дорожки из полосок ткани и другое. Они радовали глаза.</a:t>
            </a:r>
          </a:p>
          <a:p>
            <a:r>
              <a:rPr lang="ru-RU" sz="2300" i="1" dirty="0" smtClean="0">
                <a:latin typeface="Times New Roman" pitchFamily="18" charset="0"/>
              </a:rPr>
              <a:t>Среди городского населения изделия из лоскутов долгое время считалось признаками бедности. И лишь в 70-е годы XX века, когда в моду вошел фольклорный стиль, вновь возник интерес к лоскутному шитью.</a:t>
            </a:r>
          </a:p>
          <a:p>
            <a:r>
              <a:rPr lang="ru-RU" sz="2300" i="1" dirty="0" smtClean="0">
                <a:latin typeface="Times New Roman" pitchFamily="18" charset="0"/>
              </a:rPr>
              <a:t>Шитье из лоскутков называют еще «лоскутной мозаикой», так как оно похоже на исторически сложившуюся цветную мозаику или витраж.</a:t>
            </a:r>
          </a:p>
          <a:p>
            <a:r>
              <a:rPr lang="ru-RU" sz="2300" i="1" dirty="0" smtClean="0">
                <a:latin typeface="Times New Roman" pitchFamily="18" charset="0"/>
              </a:rPr>
              <a:t>Лоскутные одеяла и покрывала, занавески и салфетки, панно и скатерти, коврики и дорожки украшают и сейчас интерьеры жилого дома, выставки декоративно-прикладного творчества. </a:t>
            </a:r>
          </a:p>
          <a:p>
            <a:r>
              <a:rPr lang="ru-RU" sz="2300" i="1" dirty="0" smtClean="0">
                <a:latin typeface="Times New Roman" pitchFamily="18" charset="0"/>
              </a:rPr>
              <a:t>Необходимо отметить, что мастерицы используют даже самые маленькие кусочки тканей, создавая при этом изделия высокого художественного уровня. В наше время лоскутницы упрямо стремятся сохранить прошлое, изучить и развить его. Древние ремесла еще ярче расцветают благодаря труду и творчеству молодых мастеров и мастериц. Их секреты бережно хранятся, передаются из поколений в поколение – и ниточка, связывающая нас с далекими предками, остается целой.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7929562" cy="5921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Инструменты и материалы для лоскутного шитья </a:t>
            </a:r>
            <a:b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</a:br>
            <a:r>
              <a:rPr lang="ru-RU" sz="4400" u="sng" dirty="0" smtClean="0">
                <a:solidFill>
                  <a:schemeClr val="tx2"/>
                </a:solidFill>
                <a:latin typeface="Gabriola" pitchFamily="82" charset="0"/>
              </a:rPr>
              <a:t>Ткани</a:t>
            </a:r>
            <a:endParaRPr lang="ru-RU" sz="4400" u="sng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357158" y="2428868"/>
            <a:ext cx="7643813" cy="1357312"/>
          </a:xfrm>
        </p:spPr>
        <p:txBody>
          <a:bodyPr>
            <a:noAutofit/>
          </a:bodyPr>
          <a:lstStyle/>
          <a:p>
            <a:r>
              <a:rPr lang="ru-RU" sz="1400" i="1" dirty="0" smtClean="0">
                <a:latin typeface="Times New Roman" pitchFamily="18" charset="0"/>
              </a:rPr>
              <a:t>Ткани можно использовать самые различные, можно сказать любые. Техника лоскутного шитья - практически безотходное производство, в работе найдется место для любого лоскутка , для любого обрезка. Ткани для лоскутного шитья могут различаться по составу и по рисунку.</a:t>
            </a:r>
          </a:p>
          <a:p>
            <a:pPr>
              <a:buNone/>
            </a:pPr>
            <a:r>
              <a:rPr lang="ru-RU" sz="1400" b="1" i="1" dirty="0" smtClean="0">
                <a:latin typeface="Times New Roman" pitchFamily="18" charset="0"/>
              </a:rPr>
              <a:t>Наиболее популярные и </a:t>
            </a:r>
            <a:r>
              <a:rPr lang="ru-RU" sz="1400" b="1" i="1" dirty="0" smtClean="0">
                <a:latin typeface="Times New Roman" pitchFamily="18" charset="0"/>
              </a:rPr>
              <a:t>часто применяемые </a:t>
            </a:r>
            <a:r>
              <a:rPr lang="ru-RU" sz="1400" b="1" i="1" dirty="0" smtClean="0">
                <a:latin typeface="Times New Roman" pitchFamily="18" charset="0"/>
              </a:rPr>
              <a:t>в лоскутном шитье. Они делятся на несколько групп:</a:t>
            </a:r>
          </a:p>
          <a:p>
            <a:r>
              <a:rPr lang="ru-RU" sz="1400" i="1" dirty="0" smtClean="0">
                <a:latin typeface="Times New Roman" pitchFamily="18" charset="0"/>
              </a:rPr>
              <a:t>Цветочный рисунок наиболее популярен.</a:t>
            </a:r>
          </a:p>
          <a:p>
            <a:r>
              <a:rPr lang="ru-RU" sz="1400" i="1" dirty="0" smtClean="0">
                <a:latin typeface="Times New Roman" pitchFamily="18" charset="0"/>
              </a:rPr>
              <a:t>Геометрический рисунок (полоска, клетка, горох и др.), при работе с ним необходимо учитывать расположение рисунка.</a:t>
            </a:r>
          </a:p>
          <a:p>
            <a:r>
              <a:rPr lang="ru-RU" sz="1400" i="1" dirty="0" smtClean="0">
                <a:latin typeface="Times New Roman" pitchFamily="18" charset="0"/>
              </a:rPr>
              <a:t>Тематический рисунок, например, детский - игрушки, зверюшки и др.</a:t>
            </a:r>
          </a:p>
          <a:p>
            <a:r>
              <a:rPr lang="ru-RU" sz="1400" i="1" dirty="0" smtClean="0">
                <a:latin typeface="Times New Roman" pitchFamily="18" charset="0"/>
              </a:rPr>
              <a:t>Абстрактный рисунок, который трудно выделить как отдельный элемент. Такие ткани хорошо подходят для создания работ с элементами пейзажа, для панно.</a:t>
            </a:r>
          </a:p>
          <a:p>
            <a:pPr>
              <a:buNone/>
            </a:pPr>
            <a:r>
              <a:rPr lang="ru-RU" sz="1400" b="1" i="1" dirty="0" smtClean="0">
                <a:latin typeface="Times New Roman" pitchFamily="18" charset="0"/>
              </a:rPr>
              <a:t>Отделочные материалы.</a:t>
            </a:r>
          </a:p>
          <a:p>
            <a:r>
              <a:rPr lang="ru-RU" sz="1400" i="1" dirty="0" smtClean="0">
                <a:latin typeface="Times New Roman" pitchFamily="18" charset="0"/>
              </a:rPr>
              <a:t>В качестве дополнительной </a:t>
            </a:r>
            <a:r>
              <a:rPr lang="ru-RU" sz="1400" i="1" dirty="0" smtClean="0">
                <a:latin typeface="Times New Roman" pitchFamily="18" charset="0"/>
              </a:rPr>
              <a:t>отделки </a:t>
            </a:r>
            <a:r>
              <a:rPr lang="ru-RU" sz="1400" i="1" dirty="0" smtClean="0">
                <a:latin typeface="Times New Roman" pitchFamily="18" charset="0"/>
              </a:rPr>
              <a:t>в лоскутных изделиях широко применяется тесьма, кружево, ленты, бахрома, бусины, </a:t>
            </a:r>
            <a:r>
              <a:rPr lang="ru-RU" sz="1400" i="1" dirty="0" err="1" smtClean="0">
                <a:latin typeface="Times New Roman" pitchFamily="18" charset="0"/>
              </a:rPr>
              <a:t>паетки</a:t>
            </a:r>
            <a:r>
              <a:rPr lang="ru-RU" sz="1400" i="1" dirty="0" smtClean="0">
                <a:latin typeface="Times New Roman" pitchFamily="18" charset="0"/>
              </a:rPr>
              <a:t>, пуговицы и др.</a:t>
            </a:r>
          </a:p>
          <a:p>
            <a:pPr>
              <a:buNone/>
            </a:pPr>
            <a:r>
              <a:rPr lang="ru-RU" sz="1300" i="1" dirty="0" smtClean="0">
                <a:latin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</a:rPr>
            </a:br>
            <a:endParaRPr lang="ru-RU" sz="13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кани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3929090" cy="3929090"/>
          </a:xfrm>
        </p:spPr>
      </p:pic>
      <p:pic>
        <p:nvPicPr>
          <p:cNvPr id="40962" name="Picture 2" descr="C:\Users\1\Desktop\Рабочие документы\Презентации\2020\ткани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09" y="3331478"/>
            <a:ext cx="3643339" cy="32725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u="sng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инструменты</a:t>
            </a:r>
            <a:endParaRPr lang="ru-RU" sz="4400" u="sng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400" i="1" dirty="0" smtClean="0">
                <a:latin typeface="Times New Roman" pitchFamily="18" charset="0"/>
              </a:rPr>
              <a:t>Швейная машина, желательно с зигзагообразной строчкой. (конечно лоскутки можно сшивать и в ручную, как делали наши предки.</a:t>
            </a:r>
          </a:p>
          <a:p>
            <a:r>
              <a:rPr lang="ru-RU" sz="1400" i="1" dirty="0" smtClean="0">
                <a:latin typeface="Times New Roman" pitchFamily="18" charset="0"/>
              </a:rPr>
              <a:t>Утюг необходим для </a:t>
            </a:r>
            <a:r>
              <a:rPr lang="ru-RU" sz="1400" i="1" dirty="0" err="1" smtClean="0">
                <a:latin typeface="Times New Roman" pitchFamily="18" charset="0"/>
              </a:rPr>
              <a:t>разутюживания</a:t>
            </a:r>
            <a:r>
              <a:rPr lang="ru-RU" sz="1400" i="1" dirty="0" smtClean="0">
                <a:latin typeface="Times New Roman" pitchFamily="18" charset="0"/>
              </a:rPr>
              <a:t> швов. Желательно, чтобы он имел устройство для увлажнения ткани.</a:t>
            </a:r>
          </a:p>
          <a:p>
            <a:r>
              <a:rPr lang="ru-RU" sz="1400" i="1" dirty="0" smtClean="0">
                <a:latin typeface="Times New Roman" pitchFamily="18" charset="0"/>
              </a:rPr>
              <a:t>3. Измерительные инструменты, такие как линейки длинная и короткая, циркуль, прямоугольный треугольник.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4. Миллиметровая бумага или бумага в клетку, для создания схем.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5. Инструменты для резания: острые ножницы, очень удобно использовать специальные дисковые резаки, им можно резать сразу несколько слоев ткани, что значительно ускоряет процесс. К дисковому ножу необходим специальный мат, на котором и нужно резать ткань.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6. </a:t>
            </a:r>
            <a:r>
              <a:rPr lang="ru-RU" sz="1400" i="1" dirty="0" err="1" smtClean="0">
                <a:latin typeface="Times New Roman" pitchFamily="18" charset="0"/>
              </a:rPr>
              <a:t>Распарыватель</a:t>
            </a:r>
            <a:r>
              <a:rPr lang="ru-RU" sz="1400" i="1" dirty="0" smtClean="0">
                <a:latin typeface="Times New Roman" pitchFamily="18" charset="0"/>
              </a:rPr>
              <a:t>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7. Булавки, желательно тоненькие, их применяют для фиксации элементов и слоев изделия.</a:t>
            </a: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нструмен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357166"/>
            <a:ext cx="7751260" cy="5813445"/>
          </a:xfr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130000"/>
                  </a:schemeClr>
                </a:solidFill>
                <a:latin typeface="Gabriola" pitchFamily="82" charset="0"/>
              </a:rPr>
              <a:t>Выбор цвета</a:t>
            </a:r>
            <a:endParaRPr lang="ru-RU" sz="4400" dirty="0">
              <a:solidFill>
                <a:schemeClr val="tx2">
                  <a:satMod val="130000"/>
                </a:schemeClr>
              </a:solidFill>
              <a:latin typeface="Gabriola" pitchFamily="82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500" i="1" dirty="0" smtClean="0">
                <a:latin typeface="Times New Roman" pitchFamily="18" charset="0"/>
              </a:rPr>
              <a:t>1. Швейная </a:t>
            </a:r>
            <a:r>
              <a:rPr lang="ru-RU" sz="1500" i="1" dirty="0" smtClean="0">
                <a:latin typeface="Times New Roman" pitchFamily="18" charset="0"/>
              </a:rPr>
              <a:t>машина, желательно с зигзагообразной строчкой. (конечно лоскутки можно сшивать и в ручную, как делали наши </a:t>
            </a:r>
            <a:r>
              <a:rPr lang="ru-RU" sz="1500" i="1" dirty="0" smtClean="0">
                <a:latin typeface="Times New Roman" pitchFamily="18" charset="0"/>
              </a:rPr>
              <a:t>предки).</a:t>
            </a:r>
            <a:endParaRPr lang="ru-RU" sz="1500" i="1" dirty="0" smtClean="0">
              <a:latin typeface="Times New Roman" pitchFamily="18" charset="0"/>
            </a:endParaRPr>
          </a:p>
          <a:p>
            <a:r>
              <a:rPr lang="ru-RU" sz="1500" i="1" dirty="0" smtClean="0">
                <a:latin typeface="Times New Roman" pitchFamily="18" charset="0"/>
              </a:rPr>
              <a:t>2. Утюг </a:t>
            </a:r>
            <a:r>
              <a:rPr lang="ru-RU" sz="1500" i="1" dirty="0" smtClean="0">
                <a:latin typeface="Times New Roman" pitchFamily="18" charset="0"/>
              </a:rPr>
              <a:t>необходим для </a:t>
            </a:r>
            <a:r>
              <a:rPr lang="ru-RU" sz="1500" i="1" dirty="0" err="1" smtClean="0">
                <a:latin typeface="Times New Roman" pitchFamily="18" charset="0"/>
              </a:rPr>
              <a:t>разутюживания</a:t>
            </a:r>
            <a:r>
              <a:rPr lang="ru-RU" sz="1500" i="1" dirty="0" smtClean="0">
                <a:latin typeface="Times New Roman" pitchFamily="18" charset="0"/>
              </a:rPr>
              <a:t> швов. Желательно, чтобы он имел устройство для увлажнения ткани</a:t>
            </a:r>
            <a:r>
              <a:rPr lang="ru-RU" sz="1500" i="1" dirty="0" smtClean="0">
                <a:latin typeface="Times New Roman" pitchFamily="18" charset="0"/>
              </a:rPr>
              <a:t>.</a:t>
            </a:r>
            <a:endParaRPr lang="ru-RU" sz="1500" i="1" dirty="0" smtClean="0">
              <a:latin typeface="Times New Roman" pitchFamily="18" charset="0"/>
            </a:endParaRPr>
          </a:p>
          <a:p>
            <a:r>
              <a:rPr lang="ru-RU" sz="1500" i="1" dirty="0" smtClean="0">
                <a:latin typeface="Times New Roman" pitchFamily="18" charset="0"/>
              </a:rPr>
              <a:t>3. Измерительные инструменты, такие как линейки длинная и короткая, циркуль, прямоугольный треугольник</a:t>
            </a:r>
            <a:r>
              <a:rPr lang="ru-RU" sz="1500" i="1" dirty="0" smtClean="0">
                <a:latin typeface="Times New Roman" pitchFamily="18" charset="0"/>
              </a:rPr>
              <a:t>.</a:t>
            </a:r>
          </a:p>
          <a:p>
            <a:r>
              <a:rPr lang="ru-RU" sz="1500" i="1" dirty="0" smtClean="0">
                <a:latin typeface="Times New Roman" pitchFamily="18" charset="0"/>
              </a:rPr>
              <a:t>4</a:t>
            </a:r>
            <a:r>
              <a:rPr lang="ru-RU" sz="1500" i="1" dirty="0" smtClean="0">
                <a:latin typeface="Times New Roman" pitchFamily="18" charset="0"/>
              </a:rPr>
              <a:t>. Миллиметровая бумага или бумага в клетку, для создания схем</a:t>
            </a:r>
            <a:r>
              <a:rPr lang="ru-RU" sz="1500" i="1" dirty="0" smtClean="0">
                <a:latin typeface="Times New Roman" pitchFamily="18" charset="0"/>
              </a:rPr>
              <a:t>.</a:t>
            </a:r>
          </a:p>
          <a:p>
            <a:r>
              <a:rPr lang="ru-RU" sz="1500" i="1" dirty="0" smtClean="0">
                <a:latin typeface="Times New Roman" pitchFamily="18" charset="0"/>
              </a:rPr>
              <a:t>5</a:t>
            </a:r>
            <a:r>
              <a:rPr lang="ru-RU" sz="1500" i="1" dirty="0" smtClean="0">
                <a:latin typeface="Times New Roman" pitchFamily="18" charset="0"/>
              </a:rPr>
              <a:t>. Инструменты для резания: острые ножницы, очень удобно использовать специальные дисковые резаки, им можно резать сразу несколько слоев ткани, что значительно ускоряет процесс. К дисковому ножу необходим специальный мат, на котором и нужно резать ткань</a:t>
            </a:r>
            <a:r>
              <a:rPr lang="ru-RU" sz="1500" i="1" dirty="0" smtClean="0">
                <a:latin typeface="Times New Roman" pitchFamily="18" charset="0"/>
              </a:rPr>
              <a:t>.</a:t>
            </a:r>
          </a:p>
          <a:p>
            <a:r>
              <a:rPr lang="ru-RU" sz="1500" i="1" dirty="0" smtClean="0">
                <a:latin typeface="Times New Roman" pitchFamily="18" charset="0"/>
              </a:rPr>
              <a:t>6</a:t>
            </a:r>
            <a:r>
              <a:rPr lang="ru-RU" sz="1500" i="1" dirty="0" smtClean="0">
                <a:latin typeface="Times New Roman" pitchFamily="18" charset="0"/>
              </a:rPr>
              <a:t>. </a:t>
            </a:r>
            <a:r>
              <a:rPr lang="ru-RU" sz="1500" i="1" dirty="0" err="1" smtClean="0">
                <a:latin typeface="Times New Roman" pitchFamily="18" charset="0"/>
              </a:rPr>
              <a:t>Распарыватель</a:t>
            </a:r>
            <a:r>
              <a:rPr lang="ru-RU" sz="1500" i="1" dirty="0" smtClean="0">
                <a:latin typeface="Times New Roman" pitchFamily="18" charset="0"/>
              </a:rPr>
              <a:t>.</a:t>
            </a:r>
          </a:p>
          <a:p>
            <a:r>
              <a:rPr lang="ru-RU" sz="1500" i="1" dirty="0" smtClean="0">
                <a:latin typeface="Times New Roman" pitchFamily="18" charset="0"/>
              </a:rPr>
              <a:t>7</a:t>
            </a:r>
            <a:r>
              <a:rPr lang="ru-RU" sz="1500" i="1" dirty="0" smtClean="0">
                <a:latin typeface="Times New Roman" pitchFamily="18" charset="0"/>
              </a:rPr>
              <a:t>. Булавки, желательно тоненькие, их применяют для фиксации элементов и слоев изделия.</a:t>
            </a: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homesdir.net/wp-content/uploads/2012/10/elegant-romantic-bedroom-design-with-traditional-elegant-traditional-bedroom-920x59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2" y="428604"/>
            <a:ext cx="578647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http://www.pix2fun.net/wp-content/uploads/84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071934" y="3214686"/>
            <a:ext cx="33533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710</TotalTime>
  <Words>1169</Words>
  <Application>Microsoft Office PowerPoint</Application>
  <PresentationFormat>Экран (4:3)</PresentationFormat>
  <Paragraphs>77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Corbel</vt:lpstr>
      <vt:lpstr>Wingdings 2</vt:lpstr>
      <vt:lpstr>Verdana</vt:lpstr>
      <vt:lpstr>Calibri</vt:lpstr>
      <vt:lpstr>Gill Sans MT</vt:lpstr>
      <vt:lpstr>Gabriola</vt:lpstr>
      <vt:lpstr>Times New Roman</vt:lpstr>
      <vt:lpstr>Изящная</vt:lpstr>
      <vt:lpstr>Лоскутное   шитье.</vt:lpstr>
      <vt:lpstr>Цель  занятия:</vt:lpstr>
      <vt:lpstr>ИЗ истории  лоскутного шитья</vt:lpstr>
      <vt:lpstr>Инструменты и материалы для лоскутного шитья  Ткани</vt:lpstr>
      <vt:lpstr>Слайд 5</vt:lpstr>
      <vt:lpstr>инструменты</vt:lpstr>
      <vt:lpstr>Слайд 7</vt:lpstr>
      <vt:lpstr>Выбор цвета</vt:lpstr>
      <vt:lpstr>Слайд 9</vt:lpstr>
      <vt:lpstr>Техники  лоскутного шитья Шитье из полос («колодец», «ананас», «лестница правосудия», «шеврон») </vt:lpstr>
      <vt:lpstr>Слайд 11</vt:lpstr>
      <vt:lpstr>шитье из квадратов</vt:lpstr>
      <vt:lpstr>Слайд 13</vt:lpstr>
      <vt:lpstr>шитье из треугольников  («русский квадрат», «звезда Огайо», «мельница», «карточный фокус» и др) </vt:lpstr>
      <vt:lpstr>Слайд 15</vt:lpstr>
      <vt:lpstr>          Свободная техника  (роза, сумасшедший квилт) </vt:lpstr>
      <vt:lpstr>Слайд 17</vt:lpstr>
      <vt:lpstr>Изделия, выполненные в технике лоскутного шитья.</vt:lpstr>
      <vt:lpstr>Слайд 19</vt:lpstr>
      <vt:lpstr>Слайд 20</vt:lpstr>
      <vt:lpstr>Закрепление изученного материала</vt:lpstr>
      <vt:lpstr>Полезные сайты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Крейзи квилт</dc:title>
  <dc:creator>user</dc:creator>
  <cp:lastModifiedBy>пирогова</cp:lastModifiedBy>
  <cp:revision>91</cp:revision>
  <dcterms:created xsi:type="dcterms:W3CDTF">2015-02-10T17:30:12Z</dcterms:created>
  <dcterms:modified xsi:type="dcterms:W3CDTF">2020-11-01T10:03:07Z</dcterms:modified>
</cp:coreProperties>
</file>