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348" r:id="rId3"/>
    <p:sldId id="263" r:id="rId4"/>
    <p:sldId id="265" r:id="rId5"/>
    <p:sldId id="304" r:id="rId6"/>
    <p:sldId id="306" r:id="rId7"/>
    <p:sldId id="303" r:id="rId8"/>
    <p:sldId id="307" r:id="rId9"/>
    <p:sldId id="284" r:id="rId10"/>
    <p:sldId id="259" r:id="rId11"/>
    <p:sldId id="308" r:id="rId12"/>
    <p:sldId id="283" r:id="rId13"/>
    <p:sldId id="321" r:id="rId14"/>
    <p:sldId id="280" r:id="rId15"/>
    <p:sldId id="326" r:id="rId16"/>
    <p:sldId id="277" r:id="rId17"/>
    <p:sldId id="323" r:id="rId18"/>
    <p:sldId id="327" r:id="rId19"/>
    <p:sldId id="322" r:id="rId20"/>
    <p:sldId id="298" r:id="rId21"/>
    <p:sldId id="260" r:id="rId22"/>
    <p:sldId id="345" r:id="rId23"/>
    <p:sldId id="344" r:id="rId24"/>
    <p:sldId id="346" r:id="rId25"/>
    <p:sldId id="347" r:id="rId26"/>
    <p:sldId id="276" r:id="rId27"/>
    <p:sldId id="299" r:id="rId28"/>
    <p:sldId id="296" r:id="rId29"/>
    <p:sldId id="300" r:id="rId30"/>
    <p:sldId id="330" r:id="rId31"/>
    <p:sldId id="334" r:id="rId32"/>
    <p:sldId id="342" r:id="rId33"/>
    <p:sldId id="341" r:id="rId34"/>
    <p:sldId id="340" r:id="rId35"/>
    <p:sldId id="339" r:id="rId36"/>
    <p:sldId id="291" r:id="rId37"/>
    <p:sldId id="290" r:id="rId38"/>
    <p:sldId id="33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1" autoAdjust="0"/>
    <p:restoredTop sz="91829" autoAdjust="0"/>
  </p:normalViewPr>
  <p:slideViewPr>
    <p:cSldViewPr>
      <p:cViewPr varScale="1">
        <p:scale>
          <a:sx n="64" d="100"/>
          <a:sy n="64" d="100"/>
        </p:scale>
        <p:origin x="-15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C6AE5-BD55-438D-9AB0-527129033424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C1F79-8CE7-4C56-A987-13A3E32A25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06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3D01704D-099F-47E6-B5E2-CA6E94228553}" type="slidenum">
              <a:rPr lang="en-US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26</a:t>
            </a:fld>
            <a:endParaRPr lang="en-US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2150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3C1F79-8CE7-4C56-A987-13A3E32A2570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lkinspace.ru/_si/5/50221308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ozitiv-news.ru/wp-content/uploads/2011/09/Hubble-033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pozitiv-news.ru/wp-content/uploads/2011/09/Hubble-035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pozitiv-news.ru/wp-content/uploads/2011/09/Hubble-004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pozitiv-news.ru/wp-content/uploads/2011/09/Hubble-007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diary.ru/userdir/9/5/2/1/95218/46818964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6" name="Picture 2" descr="C:\Documents and Settings\админ\Рабочий стол\нло\43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179512" y="1268413"/>
            <a:ext cx="8640960" cy="39607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4400" b="1" i="1" kern="10" dirty="0" smtClean="0"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 Как ученые исследуют космос </a:t>
            </a:r>
          </a:p>
          <a:p>
            <a:pPr algn="ctr"/>
            <a:r>
              <a:rPr lang="ru-RU" sz="4400" b="1" i="1" kern="10" dirty="0" smtClean="0"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Проект учащихся 3 «Б» класса </a:t>
            </a:r>
          </a:p>
          <a:p>
            <a:pPr algn="ctr"/>
            <a:endParaRPr lang="ru-RU" sz="4400" b="1" i="1" kern="10" dirty="0"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5046591"/>
            <a:ext cx="61116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МАОУ « Гимназия № 39»</a:t>
            </a:r>
          </a:p>
          <a:p>
            <a:r>
              <a:rPr lang="ru-RU" sz="3600" b="1" dirty="0" err="1" smtClean="0">
                <a:solidFill>
                  <a:srgbClr val="C00000"/>
                </a:solidFill>
              </a:rPr>
              <a:t>г.Петропавловск</a:t>
            </a:r>
            <a:r>
              <a:rPr lang="ru-RU" sz="3600" b="1" smtClean="0">
                <a:solidFill>
                  <a:srgbClr val="C00000"/>
                </a:solidFill>
              </a:rPr>
              <a:t>- </a:t>
            </a:r>
            <a:r>
              <a:rPr lang="ru-RU" sz="3600" b="1" smtClean="0">
                <a:solidFill>
                  <a:srgbClr val="C00000"/>
                </a:solidFill>
              </a:rPr>
              <a:t>Камчатский</a:t>
            </a:r>
            <a:endParaRPr lang="ru-RU" sz="36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476672"/>
            <a:ext cx="7272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   Космонавтика </a:t>
            </a:r>
            <a:r>
              <a:rPr lang="ru-RU" sz="3200" b="1" dirty="0">
                <a:solidFill>
                  <a:srgbClr val="FFFF00"/>
                </a:solidFill>
              </a:rPr>
              <a:t>— процесс исследования космического пространства при помощи автоматических и пилотируемых космических аппаратов, а также сами полёты в космическом </a:t>
            </a:r>
            <a:r>
              <a:rPr lang="ru-RU" sz="3200" b="1" dirty="0" smtClean="0">
                <a:solidFill>
                  <a:srgbClr val="FFFF00"/>
                </a:solidFill>
              </a:rPr>
              <a:t>пространстве.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95536" y="33265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ru-RU" sz="2400" b="1" dirty="0" smtClean="0">
                <a:solidFill>
                  <a:srgbClr val="FFFF00"/>
                </a:solidFill>
              </a:rPr>
              <a:t>    </a:t>
            </a:r>
            <a:r>
              <a:rPr lang="ru-RU" sz="3600" b="1" dirty="0" smtClean="0">
                <a:solidFill>
                  <a:srgbClr val="FFFF00"/>
                </a:solidFill>
              </a:rPr>
              <a:t>2 </a:t>
            </a:r>
            <a:r>
              <a:rPr lang="ru-RU" sz="3600" b="1" dirty="0">
                <a:solidFill>
                  <a:srgbClr val="FFFF00"/>
                </a:solidFill>
              </a:rPr>
              <a:t>января 1959 </a:t>
            </a:r>
            <a:r>
              <a:rPr lang="ru-RU" sz="3600" b="1" dirty="0" smtClean="0">
                <a:solidFill>
                  <a:srgbClr val="FFFF00"/>
                </a:solidFill>
              </a:rPr>
              <a:t>г.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" y="2379270"/>
            <a:ext cx="3770360" cy="447872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938409" cy="3428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Анжела\Downloads\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0"/>
            <a:ext cx="2026715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8292" y="1163131"/>
            <a:ext cx="37156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Космическая ракета « Луна-1</a:t>
            </a:r>
            <a:r>
              <a:rPr lang="ru-RU" sz="3600" dirty="0" smtClean="0">
                <a:solidFill>
                  <a:srgbClr val="FFC000"/>
                </a:solidFill>
              </a:rPr>
              <a:t>»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441" y="3409730"/>
            <a:ext cx="49962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Обратная сторона Луны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1656" y="2357430"/>
            <a:ext cx="4362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Вид Земли с Луны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36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BT0013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308721"/>
            <a:ext cx="4211960" cy="4672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332656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21 </a:t>
            </a:r>
            <a:r>
              <a:rPr lang="ru-RU" sz="3600" b="1" dirty="0">
                <a:solidFill>
                  <a:srgbClr val="FFC000"/>
                </a:solidFill>
                <a:latin typeface="+mj-lt"/>
                <a:cs typeface="Arial" pitchFamily="34" charset="0"/>
              </a:rPr>
              <a:t>июля 1969 </a:t>
            </a:r>
            <a:r>
              <a:rPr lang="ru-RU" sz="3600" b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года – высадка человека на Луну. </a:t>
            </a:r>
            <a:endParaRPr lang="ru-RU" sz="3600" b="1" dirty="0">
              <a:solidFill>
                <a:srgbClr val="FFC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4098" name="Picture 2" descr="C:\Users\Анжела\Downloads\Как ученые исследуют космос\moon-aldrin-6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" y="2420887"/>
            <a:ext cx="4915157" cy="456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580112" y="2286854"/>
            <a:ext cx="19816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На Луне</a:t>
            </a:r>
            <a:endParaRPr lang="ru-RU" sz="4000" b="1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265271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9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3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3600" b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На  </a:t>
            </a:r>
            <a:r>
              <a:rPr lang="ru-RU" sz="3600" b="1" dirty="0">
                <a:solidFill>
                  <a:srgbClr val="FFC000"/>
                </a:solidFill>
                <a:latin typeface="+mj-lt"/>
                <a:cs typeface="Arial" pitchFamily="34" charset="0"/>
              </a:rPr>
              <a:t>Луне  нет  воздуха</a:t>
            </a:r>
            <a:r>
              <a:rPr lang="ru-RU" sz="24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8172401" cy="570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43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0466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2400" b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.</a:t>
            </a:r>
            <a:r>
              <a:rPr lang="ru-RU" sz="2400" b="1" i="1" dirty="0" smtClean="0">
                <a:solidFill>
                  <a:srgbClr val="FFC000"/>
                </a:solidFill>
                <a:latin typeface="+mj-lt"/>
                <a:cs typeface="Arial" pitchFamily="34" charset="0"/>
              </a:rPr>
              <a:t> </a:t>
            </a:r>
            <a:r>
              <a:rPr lang="ru-RU" sz="3600" b="1" dirty="0" smtClean="0">
                <a:solidFill>
                  <a:srgbClr val="FFC000"/>
                </a:solidFill>
                <a:latin typeface="+mj-lt"/>
              </a:rPr>
              <a:t>«Лунохо́д-1» -  первый в мире планетоход. </a:t>
            </a:r>
            <a:endParaRPr lang="ru-RU" sz="3600" b="1" dirty="0">
              <a:solidFill>
                <a:srgbClr val="FFC000"/>
              </a:solidFill>
              <a:latin typeface="+mj-lt"/>
              <a:cs typeface="Arial" pitchFamily="34" charset="0"/>
            </a:endParaRPr>
          </a:p>
        </p:txBody>
      </p:sp>
      <p:pic>
        <p:nvPicPr>
          <p:cNvPr id="6" name="Picture 3" descr="C:\Users\Наташа\Pictures\луноход.jpg"/>
          <p:cNvPicPr>
            <a:picLocks noGrp="1"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688" y="3212976"/>
            <a:ext cx="5182384" cy="3645024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158990"/>
            <a:ext cx="3895083" cy="4711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9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260648"/>
            <a:ext cx="6462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C000"/>
                </a:solidFill>
              </a:rPr>
              <a:t>АВТОМАТИЧЕСКАЯ МЕЖПЛАНЕТНАЯ </a:t>
            </a:r>
            <a:r>
              <a:rPr lang="ru-RU" sz="2400" b="1" dirty="0" smtClean="0">
                <a:solidFill>
                  <a:srgbClr val="FFC000"/>
                </a:solidFill>
              </a:rPr>
              <a:t>СТАНЦИЯ - </a:t>
            </a:r>
            <a:r>
              <a:rPr lang="ru-RU" sz="2400" b="1" dirty="0">
                <a:solidFill>
                  <a:srgbClr val="FFC000"/>
                </a:solidFill>
              </a:rPr>
              <a:t>непилотируемый </a:t>
            </a:r>
            <a:r>
              <a:rPr lang="ru-RU" sz="2400" b="1" i="1" dirty="0">
                <a:solidFill>
                  <a:srgbClr val="FFC000"/>
                </a:solidFill>
              </a:rPr>
              <a:t>космический аппарат</a:t>
            </a:r>
            <a:r>
              <a:rPr lang="ru-RU" sz="2400" b="1" dirty="0">
                <a:solidFill>
                  <a:srgbClr val="FFC000"/>
                </a:solidFill>
              </a:rPr>
              <a:t> </a:t>
            </a:r>
            <a:r>
              <a:rPr lang="ru-RU" sz="2400" b="1" dirty="0" smtClean="0">
                <a:solidFill>
                  <a:srgbClr val="FFC000"/>
                </a:solidFill>
              </a:rPr>
              <a:t>для </a:t>
            </a:r>
            <a:r>
              <a:rPr lang="ru-RU" sz="2400" b="1" dirty="0">
                <a:solidFill>
                  <a:srgbClr val="FFC000"/>
                </a:solidFill>
              </a:rPr>
              <a:t>изучения </a:t>
            </a:r>
            <a:r>
              <a:rPr lang="ru-RU" sz="2400" b="1" dirty="0" smtClean="0">
                <a:solidFill>
                  <a:srgbClr val="FFC000"/>
                </a:solidFill>
              </a:rPr>
              <a:t>планет и космического </a:t>
            </a:r>
            <a:r>
              <a:rPr lang="ru-RU" sz="2400" b="1" dirty="0">
                <a:solidFill>
                  <a:srgbClr val="FFC000"/>
                </a:solidFill>
              </a:rPr>
              <a:t>пространства. </a:t>
            </a:r>
            <a:r>
              <a:rPr lang="ru-RU" sz="2400" b="1" dirty="0" smtClean="0">
                <a:solidFill>
                  <a:srgbClr val="FFC000"/>
                </a:solidFill>
              </a:rPr>
              <a:t>Некоторые станции имеют оборудование для спуска и работы </a:t>
            </a:r>
            <a:r>
              <a:rPr lang="ru-RU" sz="2400" b="1" dirty="0">
                <a:solidFill>
                  <a:srgbClr val="FFC000"/>
                </a:solidFill>
              </a:rPr>
              <a:t>на </a:t>
            </a:r>
            <a:r>
              <a:rPr lang="ru-RU" sz="2400" b="1" dirty="0" smtClean="0">
                <a:solidFill>
                  <a:srgbClr val="FFC000"/>
                </a:solidFill>
              </a:rPr>
              <a:t>поверхность планеты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 ( зонды).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" y="3070191"/>
            <a:ext cx="47855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872970"/>
            <a:ext cx="4355976" cy="300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74" y="3105834"/>
            <a:ext cx="1936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Станция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94901" y="3872970"/>
            <a:ext cx="1176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Зонд</a:t>
            </a:r>
            <a:endParaRPr lang="ru-RU" sz="3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89" y="72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5214" y="155974"/>
            <a:ext cx="70610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Американская межпланетная станция  «</a:t>
            </a:r>
            <a:r>
              <a:rPr lang="ru-RU" sz="3600" b="1" dirty="0" err="1" smtClean="0">
                <a:solidFill>
                  <a:srgbClr val="FFC000"/>
                </a:solidFill>
              </a:rPr>
              <a:t>Кассини</a:t>
            </a:r>
            <a:r>
              <a:rPr lang="ru-RU" sz="3600" b="1" dirty="0" smtClean="0">
                <a:solidFill>
                  <a:srgbClr val="FFC000"/>
                </a:solidFill>
              </a:rPr>
              <a:t>» исследует Сатурн . 1997год.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C:\Users\Анжела\Downloads\Как ученые исследуют космос\0026-028-Kassini-na-puti-k-Saturn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09" y="1772817"/>
            <a:ext cx="6878191" cy="509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9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i.kp.ua/m/510x0/1275872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08683"/>
            <a:ext cx="7396902" cy="584931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14282" y="285728"/>
            <a:ext cx="4973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Сатурн и его спутник Титан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6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54" y="1772816"/>
            <a:ext cx="7667646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67744" y="126876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От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400237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Зонд исследует спутник Сатурна Титан. 2004 год.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1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16632"/>
            <a:ext cx="57423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C000"/>
                </a:solidFill>
              </a:rPr>
              <a:t> </a:t>
            </a:r>
            <a:r>
              <a:rPr lang="ru-RU" sz="2400" b="1" dirty="0" smtClean="0">
                <a:solidFill>
                  <a:srgbClr val="FFC000"/>
                </a:solidFill>
              </a:rPr>
              <a:t>. </a:t>
            </a:r>
            <a:r>
              <a:rPr lang="ru-RU" sz="3600" b="1" dirty="0" smtClean="0">
                <a:solidFill>
                  <a:srgbClr val="FFC000"/>
                </a:solidFill>
              </a:rPr>
              <a:t>Межпланетная станция «Галилео» изучает Юпитер. 1989 год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2050" name="Picture 2" descr="http://topwar.ru/uploads/posts/2013-02/1361918054_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7287558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86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332656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kern="10" dirty="0" smtClean="0"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+mj-lt"/>
                <a:cs typeface="Arial"/>
              </a:rPr>
              <a:t>Вопросы  исследования</a:t>
            </a:r>
            <a:endParaRPr lang="ru-RU" sz="36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196752"/>
            <a:ext cx="77048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FF00"/>
                </a:solidFill>
              </a:rPr>
              <a:t>История космических исследований.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FF00"/>
                </a:solidFill>
              </a:rPr>
              <a:t>Исследование Луны.</a:t>
            </a:r>
          </a:p>
          <a:p>
            <a:pPr marL="342900" indent="-342900">
              <a:buAutoNum type="arabicPlain" startAt="3"/>
            </a:pPr>
            <a:r>
              <a:rPr lang="ru-RU" sz="2800" b="1" dirty="0" smtClean="0">
                <a:solidFill>
                  <a:srgbClr val="FFFF00"/>
                </a:solidFill>
              </a:rPr>
              <a:t>Исследование планет. 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>
                <a:solidFill>
                  <a:srgbClr val="FFFF00"/>
                </a:solidFill>
              </a:rPr>
              <a:t>Обитаемая космическая  станция.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>
                <a:solidFill>
                  <a:srgbClr val="FFFF00"/>
                </a:solidFill>
              </a:rPr>
              <a:t>Космический телескоп.</a:t>
            </a:r>
          </a:p>
          <a:p>
            <a:pPr marL="342900" indent="-342900">
              <a:buAutoNum type="arabicPeriod" startAt="4"/>
            </a:pPr>
            <a:r>
              <a:rPr lang="ru-RU" sz="2800" b="1" dirty="0" smtClean="0">
                <a:solidFill>
                  <a:srgbClr val="FFFF00"/>
                </a:solidFill>
              </a:rPr>
              <a:t>Роль космических исследований  для   человечества.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8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332656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dirty="0" smtClean="0">
                <a:solidFill>
                  <a:srgbClr val="FFC000"/>
                </a:solidFill>
              </a:rPr>
              <a:t>       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827" y="1340768"/>
            <a:ext cx="4949825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215532"/>
            <a:ext cx="3925887" cy="3633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745891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Космический аппарат « Венера-1»</a:t>
            </a:r>
            <a:r>
              <a:rPr lang="ru-RU" dirty="0" smtClean="0">
                <a:solidFill>
                  <a:srgbClr val="FFC000"/>
                </a:solidFill>
              </a:rPr>
              <a:t>»</a:t>
            </a:r>
            <a:r>
              <a:rPr lang="ru-RU" sz="2800" b="1" dirty="0" smtClean="0">
                <a:solidFill>
                  <a:srgbClr val="FFC000"/>
                </a:solidFill>
              </a:rPr>
              <a:t>1975 год</a:t>
            </a:r>
            <a:endParaRPr lang="ru-RU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12" y="908720"/>
            <a:ext cx="8839175" cy="591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188640"/>
            <a:ext cx="3932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Поверхность Венеры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6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Автоматическая межпланетная станция «Марс </a:t>
            </a:r>
            <a:r>
              <a:rPr lang="ru-RU" sz="2400" b="1" dirty="0">
                <a:solidFill>
                  <a:srgbClr val="FFC000"/>
                </a:solidFill>
              </a:rPr>
              <a:t>Одиссей</a:t>
            </a:r>
            <a:r>
              <a:rPr lang="ru-RU" sz="2400" b="1" dirty="0" smtClean="0">
                <a:solidFill>
                  <a:srgbClr val="FFC000"/>
                </a:solidFill>
              </a:rPr>
              <a:t>» ищет воду на Марсе. 2001 год.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0" y="1689854"/>
            <a:ext cx="7593020" cy="5156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08520" y="116631"/>
            <a:ext cx="5868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718"/>
            <a:ext cx="4071190" cy="3835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428179"/>
            <a:ext cx="4464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C000"/>
                </a:solidFill>
              </a:rPr>
              <a:t>На Марс совершили  </a:t>
            </a:r>
            <a:r>
              <a:rPr lang="ru-RU" sz="2400" b="1" dirty="0">
                <a:solidFill>
                  <a:srgbClr val="FFC000"/>
                </a:solidFill>
              </a:rPr>
              <a:t>мягкую посадку американский </a:t>
            </a:r>
            <a:r>
              <a:rPr lang="ru-RU" sz="2400" b="1" dirty="0" err="1" smtClean="0">
                <a:solidFill>
                  <a:srgbClr val="FFC000"/>
                </a:solidFill>
              </a:rPr>
              <a:t>марсоходы</a:t>
            </a:r>
            <a:r>
              <a:rPr lang="ru-RU" sz="2400" b="1" dirty="0" smtClean="0">
                <a:solidFill>
                  <a:srgbClr val="FFC000"/>
                </a:solidFill>
              </a:rPr>
              <a:t> </a:t>
            </a:r>
            <a:r>
              <a:rPr lang="ru-RU" sz="2400" b="1" dirty="0">
                <a:solidFill>
                  <a:srgbClr val="FFC000"/>
                </a:solidFill>
              </a:rPr>
              <a:t>«</a:t>
            </a:r>
            <a:r>
              <a:rPr lang="ru-RU" sz="2400" b="1" dirty="0" smtClean="0">
                <a:solidFill>
                  <a:srgbClr val="FFC000"/>
                </a:solidFill>
              </a:rPr>
              <a:t>Спирит» и  «</a:t>
            </a:r>
            <a:r>
              <a:rPr lang="ru-RU" sz="2400" b="1" dirty="0" err="1">
                <a:solidFill>
                  <a:srgbClr val="FFC000"/>
                </a:solidFill>
              </a:rPr>
              <a:t>Оппортьюнити</a:t>
            </a:r>
            <a:r>
              <a:rPr lang="ru-RU" sz="2400" b="1" dirty="0">
                <a:solidFill>
                  <a:srgbClr val="FFC000"/>
                </a:solidFill>
              </a:rPr>
              <a:t>». </a:t>
            </a:r>
            <a:r>
              <a:rPr lang="ru-RU" sz="2400" b="1" dirty="0" smtClean="0">
                <a:solidFill>
                  <a:srgbClr val="FFC000"/>
                </a:solidFill>
              </a:rPr>
              <a:t>2004 год.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201" y="4004802"/>
            <a:ext cx="4462463" cy="285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43116"/>
            <a:ext cx="4392488" cy="47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14422"/>
            <a:ext cx="6732240" cy="564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776" y="0"/>
            <a:ext cx="7422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    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С 2012 года на Марсе работает </a:t>
            </a:r>
            <a:r>
              <a:rPr lang="ru-RU" sz="2400" b="1" dirty="0" err="1">
                <a:solidFill>
                  <a:srgbClr val="FFC000"/>
                </a:solidFill>
                <a:latin typeface="+mj-lt"/>
              </a:rPr>
              <a:t>м</a:t>
            </a:r>
            <a:r>
              <a:rPr lang="ru-RU" sz="2400" b="1" dirty="0" err="1" smtClean="0">
                <a:solidFill>
                  <a:srgbClr val="FFC000"/>
                </a:solidFill>
                <a:latin typeface="+mj-lt"/>
              </a:rPr>
              <a:t>арсоход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  «</a:t>
            </a:r>
            <a:r>
              <a:rPr lang="ru-RU" sz="2400" b="1" dirty="0" err="1" smtClean="0">
                <a:solidFill>
                  <a:srgbClr val="FFC000"/>
                </a:solidFill>
                <a:latin typeface="+mj-lt"/>
              </a:rPr>
              <a:t>Кьюриосити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» .Он предназначен </a:t>
            </a:r>
            <a:r>
              <a:rPr lang="ru-RU" sz="2400" b="1" dirty="0">
                <a:solidFill>
                  <a:srgbClr val="FFC000"/>
                </a:solidFill>
                <a:latin typeface="+mj-lt"/>
              </a:rPr>
              <a:t>для поиска возможных форм жизни, изучения </a:t>
            </a:r>
            <a:r>
              <a:rPr lang="ru-RU" sz="2400" b="1" dirty="0" smtClean="0">
                <a:solidFill>
                  <a:srgbClr val="FFC000"/>
                </a:solidFill>
                <a:latin typeface="+mj-lt"/>
              </a:rPr>
              <a:t>поверхности и </a:t>
            </a:r>
            <a:r>
              <a:rPr lang="ru-RU" sz="2400" b="1" dirty="0">
                <a:solidFill>
                  <a:srgbClr val="FFC000"/>
                </a:solidFill>
                <a:latin typeface="+mj-lt"/>
              </a:rPr>
              <a:t>климата Марса. </a:t>
            </a:r>
            <a:br>
              <a:rPr lang="ru-RU" sz="2400" b="1" dirty="0">
                <a:solidFill>
                  <a:srgbClr val="FFC000"/>
                </a:solidFill>
                <a:latin typeface="+mj-lt"/>
              </a:rPr>
            </a:br>
            <a:r>
              <a:rPr lang="ru-RU" sz="2400" b="1" dirty="0">
                <a:solidFill>
                  <a:srgbClr val="FFFF00"/>
                </a:solidFill>
                <a:latin typeface="+mj-lt"/>
              </a:rPr>
              <a:t/>
            </a:r>
            <a:br>
              <a:rPr lang="ru-RU" sz="2400" b="1" dirty="0">
                <a:solidFill>
                  <a:srgbClr val="FFFF00"/>
                </a:solidFill>
                <a:latin typeface="+mj-lt"/>
              </a:rPr>
            </a:b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703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56166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+mj-lt"/>
              </a:rPr>
              <a:t> </a:t>
            </a:r>
            <a:r>
              <a:rPr lang="ru-RU" sz="2800" b="1" dirty="0" err="1" smtClean="0">
                <a:solidFill>
                  <a:srgbClr val="FFC000"/>
                </a:solidFill>
                <a:latin typeface="+mj-lt"/>
              </a:rPr>
              <a:t>Марсоход</a:t>
            </a:r>
            <a:r>
              <a:rPr lang="ru-RU" sz="2800" b="1" dirty="0" smtClean="0">
                <a:solidFill>
                  <a:srgbClr val="FFC000"/>
                </a:solidFill>
                <a:latin typeface="+mj-lt"/>
              </a:rPr>
              <a:t>  </a:t>
            </a:r>
            <a:r>
              <a:rPr lang="ru-RU" sz="2800" b="1" dirty="0">
                <a:solidFill>
                  <a:srgbClr val="FFC000"/>
                </a:solidFill>
                <a:latin typeface="+mj-lt"/>
              </a:rPr>
              <a:t>«</a:t>
            </a:r>
            <a:r>
              <a:rPr lang="ru-RU" sz="2800" b="1" dirty="0" err="1">
                <a:solidFill>
                  <a:srgbClr val="FFC000"/>
                </a:solidFill>
                <a:latin typeface="+mj-lt"/>
              </a:rPr>
              <a:t>Кьюриосити</a:t>
            </a:r>
            <a:r>
              <a:rPr lang="ru-RU" sz="2800" b="1" dirty="0" smtClean="0">
                <a:solidFill>
                  <a:srgbClr val="FFC000"/>
                </a:solidFill>
                <a:latin typeface="+mj-lt"/>
              </a:rPr>
              <a:t>» должен   ответить </a:t>
            </a:r>
            <a:r>
              <a:rPr lang="ru-RU" sz="2800" b="1" dirty="0">
                <a:solidFill>
                  <a:srgbClr val="FFC000"/>
                </a:solidFill>
                <a:latin typeface="+mj-lt"/>
              </a:rPr>
              <a:t>на </a:t>
            </a:r>
            <a:r>
              <a:rPr lang="ru-RU" sz="2800" b="1" dirty="0" smtClean="0">
                <a:solidFill>
                  <a:srgbClr val="FFC000"/>
                </a:solidFill>
                <a:latin typeface="+mj-lt"/>
              </a:rPr>
              <a:t>вопрос: была </a:t>
            </a:r>
            <a:r>
              <a:rPr lang="ru-RU" sz="2800" b="1" dirty="0">
                <a:solidFill>
                  <a:srgbClr val="FFC000"/>
                </a:solidFill>
                <a:latin typeface="+mj-lt"/>
              </a:rPr>
              <a:t>ли когда-нибудь жизнь на </a:t>
            </a:r>
            <a:r>
              <a:rPr lang="ru-RU" sz="2800" b="1" dirty="0" smtClean="0">
                <a:solidFill>
                  <a:srgbClr val="FFC000"/>
                </a:solidFill>
                <a:latin typeface="+mj-lt"/>
              </a:rPr>
              <a:t>Марсе </a:t>
            </a:r>
            <a:r>
              <a:rPr lang="ru-RU" sz="2800" b="1" dirty="0">
                <a:solidFill>
                  <a:srgbClr val="FFC000"/>
                </a:solidFill>
                <a:latin typeface="+mj-lt"/>
              </a:rPr>
              <a:t>и сохранилась ли она до наших дней? Существуют ли пригодные для жизни районы?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6304508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60232" y="2526795"/>
            <a:ext cx="1768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На Марсе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3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1"/>
          <p:cNvSpPr txBox="1">
            <a:spLocks noChangeArrowheads="1"/>
          </p:cNvSpPr>
          <p:nvPr/>
        </p:nvSpPr>
        <p:spPr bwMode="auto">
          <a:xfrm>
            <a:off x="424801" y="326915"/>
            <a:ext cx="8228160" cy="179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8737" rIns="0" bIns="0"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ru-RU" sz="3300">
                <a:solidFill>
                  <a:srgbClr val="FFFF66"/>
                </a:solidFill>
              </a:rPr>
              <a:t>В настоящее время крупнейшим </a:t>
            </a:r>
          </a:p>
          <a:p>
            <a:pPr algn="ctr" eaLnBrk="1">
              <a:buClrTx/>
              <a:buFontTx/>
              <a:buNone/>
            </a:pPr>
            <a:r>
              <a:rPr lang="en-US" altLang="ru-RU" sz="3300">
                <a:solidFill>
                  <a:srgbClr val="FFFF66"/>
                </a:solidFill>
              </a:rPr>
              <a:t>космическим проектом является </a:t>
            </a:r>
          </a:p>
          <a:p>
            <a:pPr algn="ctr" eaLnBrk="1">
              <a:buClrTx/>
              <a:buFontTx/>
              <a:buNone/>
            </a:pPr>
            <a:r>
              <a:rPr lang="en-US" altLang="ru-RU" sz="3300">
                <a:solidFill>
                  <a:srgbClr val="FFFF66"/>
                </a:solidFill>
              </a:rPr>
              <a:t>Международная космическая станция. </a:t>
            </a:r>
          </a:p>
        </p:txBody>
      </p:sp>
      <p:pic>
        <p:nvPicPr>
          <p:cNvPr id="5" name="Picture 4" descr="Рисунок №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571612"/>
            <a:ext cx="7872714" cy="528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38" y="-6654"/>
            <a:ext cx="8590285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889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8846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  </a:t>
            </a:r>
            <a:r>
              <a:rPr lang="ru-RU" sz="2800" b="1" dirty="0" smtClean="0">
                <a:solidFill>
                  <a:srgbClr val="FFC000"/>
                </a:solidFill>
              </a:rPr>
              <a:t>Космическая станция - обитаемый </a:t>
            </a:r>
            <a:r>
              <a:rPr lang="ru-RU" sz="2800" b="1" dirty="0">
                <a:solidFill>
                  <a:srgbClr val="FFC000"/>
                </a:solidFill>
              </a:rPr>
              <a:t>долговременный летательный аппарат, предназначенный для </a:t>
            </a:r>
            <a:r>
              <a:rPr lang="ru-RU" sz="2800" b="1" dirty="0" smtClean="0">
                <a:solidFill>
                  <a:srgbClr val="FFC000"/>
                </a:solidFill>
              </a:rPr>
              <a:t>исследований в космосе .</a:t>
            </a:r>
            <a:endParaRPr lang="ru-RU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36"/>
            <a:ext cx="9144000" cy="542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5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9144000" cy="5487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8864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373C50"/>
                </a:solidFill>
                <a:latin typeface="+mj-lt"/>
                <a:ea typeface="Times New Roman"/>
              </a:rPr>
              <a:t>. </a:t>
            </a:r>
            <a:r>
              <a:rPr lang="ru-RU" sz="2400" b="1" dirty="0" smtClean="0">
                <a:solidFill>
                  <a:srgbClr val="FFC000"/>
                </a:solidFill>
              </a:rPr>
              <a:t>МКС – это девятая по счёту обитаемая станция. Она состоит из модулей (из соединённых частей) </a:t>
            </a:r>
            <a:r>
              <a:rPr lang="ru-RU" sz="2400" b="1" dirty="0">
                <a:solidFill>
                  <a:srgbClr val="FFC000"/>
                </a:solidFill>
              </a:rPr>
              <a:t>и </a:t>
            </a:r>
            <a:r>
              <a:rPr lang="ru-RU" sz="2400" b="1" dirty="0" smtClean="0">
                <a:solidFill>
                  <a:srgbClr val="FFC000"/>
                </a:solidFill>
              </a:rPr>
              <a:t>всё ещё </a:t>
            </a:r>
            <a:r>
              <a:rPr lang="ru-RU" sz="2400" b="1" dirty="0">
                <a:solidFill>
                  <a:srgbClr val="FFC000"/>
                </a:solidFill>
              </a:rPr>
              <a:t>собирается. Первый </a:t>
            </a:r>
            <a:r>
              <a:rPr lang="ru-RU" sz="2400" b="1" dirty="0" smtClean="0">
                <a:solidFill>
                  <a:srgbClr val="FFC000"/>
                </a:solidFill>
              </a:rPr>
              <a:t>её модуль </a:t>
            </a:r>
            <a:r>
              <a:rPr lang="ru-RU" sz="2400" b="1" dirty="0">
                <a:solidFill>
                  <a:srgbClr val="FFC000"/>
                </a:solidFill>
              </a:rPr>
              <a:t>был запущен в 1998 году. </a:t>
            </a:r>
          </a:p>
        </p:txBody>
      </p:sp>
    </p:spTree>
    <p:extLst>
      <p:ext uri="{BB962C8B-B14F-4D97-AF65-F5344CB8AC3E}">
        <p14:creationId xmlns:p14="http://schemas.microsoft.com/office/powerpoint/2010/main" val="36095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260648"/>
            <a:ext cx="87496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2400" b="1" dirty="0" smtClean="0">
                <a:solidFill>
                  <a:srgbClr val="FFFF00"/>
                </a:solidFill>
              </a:rPr>
              <a:t>    </a:t>
            </a:r>
            <a:r>
              <a:rPr lang="en-US" altLang="ru-RU" sz="2400" b="1" dirty="0" err="1" smtClean="0">
                <a:solidFill>
                  <a:srgbClr val="FFC000"/>
                </a:solidFill>
              </a:rPr>
              <a:t>Космонавты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проводят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различные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эксперименты</a:t>
            </a:r>
            <a:r>
              <a:rPr lang="en-US" altLang="ru-RU" sz="2400" b="1" dirty="0">
                <a:solidFill>
                  <a:srgbClr val="FFC000"/>
                </a:solidFill>
              </a:rPr>
              <a:t>. 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Проверяют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, </a:t>
            </a:r>
            <a:r>
              <a:rPr lang="en-US" altLang="ru-RU" sz="2400" b="1" dirty="0" err="1">
                <a:solidFill>
                  <a:srgbClr val="FFC000"/>
                </a:solidFill>
              </a:rPr>
              <a:t>как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человек</a:t>
            </a:r>
            <a:r>
              <a:rPr lang="en-US" altLang="ru-RU" sz="2400" b="1" dirty="0">
                <a:solidFill>
                  <a:srgbClr val="FFC000"/>
                </a:solidFill>
              </a:rPr>
              <a:t> и </a:t>
            </a:r>
            <a:r>
              <a:rPr lang="en-US" altLang="ru-RU" sz="2400" b="1" dirty="0" err="1">
                <a:solidFill>
                  <a:srgbClr val="FFC000"/>
                </a:solidFill>
              </a:rPr>
              <a:t>другие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животные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реагируют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на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пребывание</a:t>
            </a:r>
            <a:r>
              <a:rPr lang="en-US" altLang="ru-RU" sz="2400" b="1" dirty="0">
                <a:solidFill>
                  <a:srgbClr val="FFC000"/>
                </a:solidFill>
              </a:rPr>
              <a:t> в 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невесомости для того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, </a:t>
            </a:r>
            <a:r>
              <a:rPr lang="en-US" altLang="ru-RU" sz="2400" b="1" dirty="0" err="1">
                <a:solidFill>
                  <a:srgbClr val="FFC000"/>
                </a:solidFill>
              </a:rPr>
              <a:t>чтобы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улучшать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>
                <a:solidFill>
                  <a:srgbClr val="FFC000"/>
                </a:solidFill>
              </a:rPr>
              <a:t>космическое</a:t>
            </a:r>
            <a:r>
              <a:rPr lang="en-US" altLang="ru-RU" sz="2400" b="1" dirty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 smtClean="0">
                <a:solidFill>
                  <a:srgbClr val="FFC000"/>
                </a:solidFill>
              </a:rPr>
              <a:t>снаряжение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 ,  </a:t>
            </a:r>
            <a:r>
              <a:rPr lang="en-US" altLang="ru-RU" sz="2400" b="1" dirty="0" err="1" smtClean="0">
                <a:solidFill>
                  <a:srgbClr val="FFC000"/>
                </a:solidFill>
              </a:rPr>
              <a:t>планировать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 </a:t>
            </a:r>
            <a:r>
              <a:rPr lang="en-US" altLang="ru-RU" sz="2400" b="1" dirty="0" err="1" smtClean="0">
                <a:solidFill>
                  <a:srgbClr val="FFC000"/>
                </a:solidFill>
              </a:rPr>
              <a:t>длительн</a:t>
            </a:r>
            <a:r>
              <a:rPr lang="ru-RU" altLang="ru-RU" sz="2400" b="1" dirty="0" err="1" smtClean="0">
                <a:solidFill>
                  <a:srgbClr val="FFC000"/>
                </a:solidFill>
              </a:rPr>
              <a:t>ые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 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 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перелёты</a:t>
            </a:r>
            <a:r>
              <a:rPr lang="en-US" altLang="ru-RU" sz="2400" b="1" dirty="0" smtClean="0">
                <a:solidFill>
                  <a:srgbClr val="FFC000"/>
                </a:solidFill>
              </a:rPr>
              <a:t> и</a:t>
            </a:r>
            <a:r>
              <a:rPr lang="ru-RU" altLang="ru-RU" sz="2400" b="1" dirty="0" smtClean="0">
                <a:solidFill>
                  <a:srgbClr val="FFC000"/>
                </a:solidFill>
              </a:rPr>
              <a:t> заселение планет. 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118" y="1928803"/>
            <a:ext cx="4553882" cy="492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7562"/>
            <a:ext cx="4462388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2500306"/>
            <a:ext cx="471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Горение свечи на Земле и в космосе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5123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25" y="1317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5958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   </a:t>
            </a:r>
            <a:r>
              <a:rPr lang="ru-RU" sz="3600" b="1" dirty="0" smtClean="0">
                <a:solidFill>
                  <a:srgbClr val="FFFF00"/>
                </a:solidFill>
              </a:rPr>
              <a:t>Звездное небо…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84783"/>
            <a:ext cx="5796136" cy="538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1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www.walkinspace.ru/_si/5/s50221308.jpg">
            <a:hlinkClick r:id="rId3" tgtFrame="&quot;_blank&quot;" tooltip="&quot;Нажмите, для просмотра в полном размере...&quot;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646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92646" y="260648"/>
            <a:ext cx="760330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 Космический  телескоп « Хаббл»</a:t>
            </a:r>
          </a:p>
          <a:p>
            <a:r>
              <a:rPr lang="ru-RU" sz="4000" b="1" dirty="0">
                <a:solidFill>
                  <a:srgbClr val="FFC000"/>
                </a:solidFill>
              </a:rPr>
              <a:t>з</a:t>
            </a:r>
            <a:r>
              <a:rPr lang="ru-RU" sz="4000" b="1" dirty="0" smtClean="0">
                <a:solidFill>
                  <a:srgbClr val="FFC000"/>
                </a:solidFill>
              </a:rPr>
              <a:t>апущен в 1990 году.</a:t>
            </a:r>
            <a:endParaRPr lang="ru-RU" sz="40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646" y="407707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+mj-lt"/>
                <a:ea typeface="Times New Roman"/>
                <a:cs typeface="Times New Roman"/>
              </a:rPr>
              <a:t>   </a:t>
            </a:r>
            <a:endParaRPr lang="ru-RU" sz="2400" b="1" dirty="0">
              <a:solidFill>
                <a:srgbClr val="FFC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6362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pozitiv-news.ru/wp-content/uploads/2011/09/Hubble-033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424936" cy="64087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851920" y="5373216"/>
            <a:ext cx="4040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Солнечная система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260648"/>
            <a:ext cx="5967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Снимки, сделанные « Хабблом»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2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pozitiv-news.ru/wp-content/uploads/2011/09/Hubble-035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036496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067944" y="5805264"/>
            <a:ext cx="4742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Звезда красный гигант</a:t>
            </a:r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pozitiv-news.ru/wp-content/uploads/2011/09/Hubble-004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131840" y="5648686"/>
            <a:ext cx="58326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Галактика – водоворот в созвездии Гончих </a:t>
            </a:r>
            <a:r>
              <a:rPr lang="ru-RU" sz="3200" b="1" dirty="0">
                <a:solidFill>
                  <a:srgbClr val="FFC000"/>
                </a:solidFill>
              </a:rPr>
              <a:t>П</a:t>
            </a:r>
            <a:r>
              <a:rPr lang="ru-RU" sz="3200" b="1" dirty="0" smtClean="0">
                <a:solidFill>
                  <a:srgbClr val="FFC000"/>
                </a:solidFill>
              </a:rPr>
              <a:t>сов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://pozitiv-news.ru/wp-content/uploads/2011/09/Hubble-007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34"/>
            <a:ext cx="9144000" cy="68512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089724" y="5534561"/>
            <a:ext cx="50542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Новорожденные звёзды</a:t>
            </a:r>
            <a:endParaRPr lang="ru-RU" sz="40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://pozitiv-news.ru/wp-content/uploads/2011/09/Hubble-0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8464" cy="60212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576219" y="5877272"/>
            <a:ext cx="3994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C000"/>
                </a:solidFill>
              </a:rPr>
              <a:t>Туманность «Улитка»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45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7" y="908720"/>
            <a:ext cx="4500563" cy="5850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1437" y="41645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   Из </a:t>
            </a:r>
            <a:r>
              <a:rPr lang="ru-RU" sz="2400" b="1" dirty="0">
                <a:solidFill>
                  <a:srgbClr val="FFC000"/>
                </a:solidFill>
              </a:rPr>
              <a:t>космоса ведётся постоянное наблюдение за нашей </a:t>
            </a:r>
            <a:r>
              <a:rPr lang="ru-RU" sz="2400" b="1" dirty="0" smtClean="0">
                <a:solidFill>
                  <a:srgbClr val="FFC000"/>
                </a:solidFill>
              </a:rPr>
              <a:t>планетой:  ученые следят за </a:t>
            </a:r>
            <a:r>
              <a:rPr lang="ru-RU" sz="2400" b="1" dirty="0">
                <a:solidFill>
                  <a:srgbClr val="FFC000"/>
                </a:solidFill>
              </a:rPr>
              <a:t>Мировым океаном</a:t>
            </a:r>
            <a:r>
              <a:rPr lang="ru-RU" sz="2400" b="1" dirty="0" smtClean="0">
                <a:solidFill>
                  <a:srgbClr val="FFC000"/>
                </a:solidFill>
              </a:rPr>
              <a:t>, за </a:t>
            </a:r>
            <a:r>
              <a:rPr lang="ru-RU" sz="2400" b="1" dirty="0">
                <a:solidFill>
                  <a:srgbClr val="FFC000"/>
                </a:solidFill>
              </a:rPr>
              <a:t>изменением климата, движением ледников, активностью </a:t>
            </a:r>
            <a:r>
              <a:rPr lang="ru-RU" sz="2400" b="1" dirty="0" smtClean="0">
                <a:solidFill>
                  <a:srgbClr val="FFC000"/>
                </a:solidFill>
              </a:rPr>
              <a:t>вулканов, возникновением лесных пожаров.</a:t>
            </a:r>
          </a:p>
          <a:p>
            <a:pPr lvl="0"/>
            <a:r>
              <a:rPr lang="ru-RU" sz="2400" b="1" dirty="0" smtClean="0">
                <a:solidFill>
                  <a:srgbClr val="FFC000"/>
                </a:solidFill>
              </a:rPr>
              <a:t> Космические снимки помогают геологам, специалистам лесного и сельского хозяйства, спасателям, военным, лётчикам, морякам.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4" y="2696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6965"/>
            <a:ext cx="3707904" cy="277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5410" y="4113253"/>
            <a:ext cx="3959225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162978"/>
            <a:ext cx="5328592" cy="449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ru-RU" sz="2400" b="1" dirty="0" smtClean="0">
                <a:solidFill>
                  <a:srgbClr val="FFC000"/>
                </a:solidFill>
              </a:rPr>
              <a:t>С помощью долговременных </a:t>
            </a:r>
            <a:r>
              <a:rPr lang="ru-RU" sz="2400" b="1" dirty="0">
                <a:solidFill>
                  <a:srgbClr val="FFC000"/>
                </a:solidFill>
              </a:rPr>
              <a:t>орбитальных </a:t>
            </a:r>
            <a:r>
              <a:rPr lang="ru-RU" sz="2400" b="1" dirty="0" smtClean="0">
                <a:solidFill>
                  <a:srgbClr val="FFC000"/>
                </a:solidFill>
              </a:rPr>
              <a:t>станций </a:t>
            </a:r>
            <a:r>
              <a:rPr lang="ru-RU" sz="2400" b="1" dirty="0">
                <a:solidFill>
                  <a:srgbClr val="FFC000"/>
                </a:solidFill>
              </a:rPr>
              <a:t>появились такие службы, как служба погоды, навигация, спасение людей и спасение лесов, всемирное телевидение, </a:t>
            </a:r>
            <a:r>
              <a:rPr lang="ru-RU" sz="2400" b="1" dirty="0" smtClean="0">
                <a:solidFill>
                  <a:srgbClr val="FFC000"/>
                </a:solidFill>
              </a:rPr>
              <a:t>доступ в Интернет, сотовая  связь. А </a:t>
            </a:r>
            <a:r>
              <a:rPr lang="ru-RU" sz="2400" b="1" dirty="0">
                <a:solidFill>
                  <a:srgbClr val="FFC000"/>
                </a:solidFill>
              </a:rPr>
              <a:t>впереди - электростанции в космосе, </a:t>
            </a:r>
            <a:r>
              <a:rPr lang="ru-RU" sz="2400" b="1" dirty="0" smtClean="0">
                <a:solidFill>
                  <a:srgbClr val="FFC000"/>
                </a:solidFill>
              </a:rPr>
              <a:t>заводы </a:t>
            </a:r>
            <a:r>
              <a:rPr lang="ru-RU" sz="2400" b="1" dirty="0">
                <a:solidFill>
                  <a:srgbClr val="FFC000"/>
                </a:solidFill>
              </a:rPr>
              <a:t>на околоземной орбите и </a:t>
            </a:r>
            <a:r>
              <a:rPr lang="ru-RU" sz="2400" b="1" dirty="0" smtClean="0">
                <a:solidFill>
                  <a:srgbClr val="FFC000"/>
                </a:solidFill>
              </a:rPr>
              <a:t>Луне, полёт человека на Марс  и  многое - </a:t>
            </a:r>
            <a:r>
              <a:rPr lang="ru-RU" sz="2400" b="1" dirty="0">
                <a:solidFill>
                  <a:srgbClr val="FFC000"/>
                </a:solidFill>
              </a:rPr>
              <a:t>многое другое. </a:t>
            </a:r>
          </a:p>
          <a:p>
            <a:pPr marL="427038" lvl="0" indent="-322263" defTabSz="449263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27038" algn="l"/>
                <a:tab pos="531813" algn="l"/>
                <a:tab pos="981075" algn="l"/>
                <a:tab pos="1430338" algn="l"/>
                <a:tab pos="1879600" algn="l"/>
                <a:tab pos="2328863" algn="l"/>
                <a:tab pos="2778125" algn="l"/>
                <a:tab pos="3227388" algn="l"/>
                <a:tab pos="3676650" algn="l"/>
                <a:tab pos="4125913" algn="l"/>
                <a:tab pos="4575175" algn="l"/>
                <a:tab pos="5024438" algn="l"/>
                <a:tab pos="5473700" algn="l"/>
                <a:tab pos="5922963" algn="l"/>
                <a:tab pos="6372225" algn="l"/>
                <a:tab pos="6821488" algn="l"/>
                <a:tab pos="7270750" algn="l"/>
                <a:tab pos="7720013" algn="l"/>
                <a:tab pos="8169275" algn="l"/>
                <a:tab pos="8618538" algn="l"/>
                <a:tab pos="9067800" algn="l"/>
              </a:tabLst>
              <a:defRPr/>
            </a:pPr>
            <a:endParaRPr lang="en-US" altLang="ru-RU" sz="2400" b="1" kern="0" dirty="0">
              <a:solidFill>
                <a:srgbClr val="FFFF00"/>
              </a:solidFill>
              <a:latin typeface="+mj-lt"/>
              <a:ea typeface="+mj-ea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92091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913" y="-188913"/>
            <a:ext cx="9523413" cy="7235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314096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4800" b="1" i="1" kern="10" dirty="0" smtClean="0"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 !</a:t>
            </a:r>
            <a:endParaRPr lang="ru-RU" sz="4800" b="1" i="1" kern="10" dirty="0"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6362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астрономы</a:t>
            </a:r>
          </a:p>
        </p:txBody>
      </p:sp>
      <p:pic>
        <p:nvPicPr>
          <p:cNvPr id="5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49" y="803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K:\картинки\galilei-telesk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8" y="3393097"/>
            <a:ext cx="35431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0527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Галилео </a:t>
            </a:r>
            <a:r>
              <a:rPr lang="ru-RU" sz="3600" b="1" dirty="0">
                <a:solidFill>
                  <a:srgbClr val="FFFF00"/>
                </a:solidFill>
              </a:rPr>
              <a:t>Галилей</a:t>
            </a:r>
            <a:r>
              <a:rPr lang="ru-RU" sz="3600" b="1" dirty="0" smtClean="0">
                <a:solidFill>
                  <a:srgbClr val="FFFF00"/>
                </a:solidFill>
              </a:rPr>
              <a:t>.</a:t>
            </a:r>
          </a:p>
          <a:p>
            <a:r>
              <a:rPr lang="ru-RU" sz="3600" b="1" dirty="0" smtClean="0">
                <a:solidFill>
                  <a:srgbClr val="FFFF00"/>
                </a:solidFill>
              </a:rPr>
              <a:t>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pic>
        <p:nvPicPr>
          <p:cNvPr id="8" name="Picture 6" descr="250px-Galile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6673"/>
            <a:ext cx="5199320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53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053" y="197345"/>
            <a:ext cx="6390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400" b="1" dirty="0" smtClean="0">
                <a:solidFill>
                  <a:srgbClr val="FFFF00"/>
                </a:solidFill>
              </a:rPr>
              <a:t>      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1" y="2235289"/>
            <a:ext cx="4010297" cy="46085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336" y="171219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Константин Эдуардович Циолковский разработал теорию ракетостроения.</a:t>
            </a:r>
            <a:endParaRPr lang="ru-RU" sz="2800" b="1" dirty="0">
              <a:solidFill>
                <a:srgbClr val="FFC000"/>
              </a:solidFill>
            </a:endParaRPr>
          </a:p>
        </p:txBody>
      </p:sp>
      <p:pic>
        <p:nvPicPr>
          <p:cNvPr id="8" name="Picture 14" descr="Картинка 1 из 640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707" y="2830587"/>
            <a:ext cx="3262263" cy="402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230538" y="1202271"/>
            <a:ext cx="39134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FFC000"/>
                </a:solidFill>
              </a:rPr>
              <a:t>Сергей Павлович </a:t>
            </a:r>
            <a:r>
              <a:rPr lang="ru-RU" sz="3200" b="1" dirty="0" smtClean="0">
                <a:solidFill>
                  <a:srgbClr val="FFC000"/>
                </a:solidFill>
              </a:rPr>
              <a:t>Королёв – учёный – конструктор.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8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4572000" cy="336707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sz="28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Запуск </a:t>
            </a:r>
            <a:r>
              <a:rPr lang="ru-RU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первого в мире спутника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4 октября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1957 года 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FFCC00"/>
              </a:buClr>
              <a:buSzPct val="70000"/>
            </a:pPr>
            <a:r>
              <a:rPr lang="ru-RU" sz="28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открыл космическую эру </a:t>
            </a:r>
            <a:r>
              <a:rPr lang="ru-RU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 истории человечества</a:t>
            </a:r>
            <a:r>
              <a:rPr lang="ru-RU" sz="28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. </a:t>
            </a:r>
          </a:p>
        </p:txBody>
      </p:sp>
      <p:pic>
        <p:nvPicPr>
          <p:cNvPr id="6" name="Picture 5" descr="Картинка 4 из 8406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428396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36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645024"/>
            <a:ext cx="3831882" cy="32129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849" y="476672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400" dirty="0" smtClean="0">
                <a:solidFill>
                  <a:srgbClr val="FFFF00"/>
                </a:solidFill>
                <a:latin typeface="+mj-lt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rgbClr val="FFFF00"/>
                </a:solidFill>
                <a:latin typeface="+mj-lt"/>
              </a:rPr>
              <a:t> </a:t>
            </a:r>
            <a:endPara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5292080" cy="501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9433" y="476672"/>
            <a:ext cx="8064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Первый искусственный спутник Земли.</a:t>
            </a:r>
          </a:p>
          <a:p>
            <a:endParaRPr lang="ru-RU" sz="36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48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4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0776"/>
            <a:ext cx="4716016" cy="436730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3568" y="332656"/>
            <a:ext cx="756084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 smtClean="0">
                <a:solidFill>
                  <a:srgbClr val="FFC000"/>
                </a:solidFill>
              </a:rPr>
              <a:t>    </a:t>
            </a:r>
            <a:r>
              <a:rPr lang="ru-RU" sz="3600" b="1" dirty="0" smtClean="0">
                <a:solidFill>
                  <a:srgbClr val="FFC000"/>
                </a:solidFill>
              </a:rPr>
              <a:t>12 </a:t>
            </a:r>
            <a:r>
              <a:rPr lang="ru-RU" sz="3600" b="1" dirty="0">
                <a:solidFill>
                  <a:srgbClr val="FFC000"/>
                </a:solidFill>
              </a:rPr>
              <a:t>апреля 1961 </a:t>
            </a:r>
            <a:r>
              <a:rPr lang="ru-RU" sz="3600" b="1" dirty="0" smtClean="0">
                <a:solidFill>
                  <a:srgbClr val="FFC000"/>
                </a:solidFill>
              </a:rPr>
              <a:t>г </a:t>
            </a:r>
          </a:p>
          <a:p>
            <a:pPr lvl="0">
              <a:spcBef>
                <a:spcPct val="20000"/>
              </a:spcBef>
            </a:pPr>
            <a:r>
              <a:rPr lang="ru-RU" sz="3600" b="1" dirty="0" smtClean="0">
                <a:solidFill>
                  <a:srgbClr val="FFC000"/>
                </a:solidFill>
              </a:rPr>
              <a:t>Юрий Алексеевич Гагарин 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1643785"/>
            <a:ext cx="3361304" cy="5184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36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Рисунок №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3768" y="1196752"/>
            <a:ext cx="3168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</a:rPr>
              <a:t>12 апреля – всемирный </a:t>
            </a:r>
            <a:r>
              <a:rPr lang="ru-RU" sz="3600" b="1" dirty="0">
                <a:solidFill>
                  <a:srgbClr val="FFC000"/>
                </a:solidFill>
              </a:rPr>
              <a:t>Д</a:t>
            </a:r>
            <a:r>
              <a:rPr lang="ru-RU" sz="3600" b="1" dirty="0" smtClean="0">
                <a:solidFill>
                  <a:srgbClr val="FFC000"/>
                </a:solidFill>
              </a:rPr>
              <a:t>ень авиации и космонавтики</a:t>
            </a:r>
            <a:endParaRPr lang="ru-RU" sz="3600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788" y="3140968"/>
            <a:ext cx="2951163" cy="3621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90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1225</TotalTime>
  <Words>554</Words>
  <Application>Microsoft Office PowerPoint</Application>
  <PresentationFormat>Экран (4:3)</PresentationFormat>
  <Paragraphs>75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астрономы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Анжела</dc:creator>
  <cp:lastModifiedBy>Анжела</cp:lastModifiedBy>
  <cp:revision>98</cp:revision>
  <dcterms:created xsi:type="dcterms:W3CDTF">2014-04-06T23:20:09Z</dcterms:created>
  <dcterms:modified xsi:type="dcterms:W3CDTF">2020-11-19T09:37:02Z</dcterms:modified>
</cp:coreProperties>
</file>