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2" r:id="rId9"/>
    <p:sldId id="267" r:id="rId10"/>
    <p:sldId id="268" r:id="rId11"/>
    <p:sldId id="266" r:id="rId12"/>
    <p:sldId id="265" r:id="rId13"/>
    <p:sldId id="270" r:id="rId14"/>
    <p:sldId id="271" r:id="rId15"/>
    <p:sldId id="272" r:id="rId16"/>
    <p:sldId id="273" r:id="rId17"/>
    <p:sldId id="269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4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75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62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632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64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83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21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277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60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61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45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069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96FC7417-941F-4F62-8F48-E2EB8D78BAE8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0552E857-0177-4DC6-8A96-5B695D96B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59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lcanto.ru/chopin_etudes.html" TargetMode="External"/><Relationship Id="rId7" Type="http://schemas.openxmlformats.org/officeDocument/2006/relationships/hyperlink" Target="https://ru.wikipedia.org/wiki/&#1050;&#1086;&#1085;&#1082;&#1091;&#1088;&#1089;_&#1087;&#1080;&#1072;&#1085;&#1080;&#1089;&#1090;&#1086;&#1074;_&#1080;&#1084;&#1077;&#1085;&#1080;_&#1064;&#1086;&#1087;&#1077;&#1085;&#1072;" TargetMode="External"/><Relationship Id="rId2" Type="http://schemas.openxmlformats.org/officeDocument/2006/relationships/hyperlink" Target="https://soundtimes.ru/kamernaya-muzyka/udivitelnye-muzykalnye-proizvedeniya/etyudy-shopena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&#1056;&#1077;&#1074;&#1086;&#1083;&#1102;&#1094;&#1080;&#1086;&#1085;&#1085;&#1099;&#1081;_&#1101;&#1090;&#1102;&#1076;_(&#1064;&#1086;&#1087;&#1077;&#1085;)" TargetMode="External"/><Relationship Id="rId5" Type="http://schemas.openxmlformats.org/officeDocument/2006/relationships/hyperlink" Target="http://www.neuch.ru/referat/44821.html" TargetMode="External"/><Relationship Id="rId4" Type="http://schemas.openxmlformats.org/officeDocument/2006/relationships/hyperlink" Target="https://yandex.ru/images/search?text=&#1096;&#1086;&#1087;&#1077;&#1085;%20&#1101;&#1090;&#1102;&#1076;&#1099;&amp;lr=181402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855" y="137567"/>
            <a:ext cx="9144000" cy="2029830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этюда </a:t>
            </a:r>
            <a:b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фортепианном творчестве</a:t>
            </a:r>
            <a:b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Фридерика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Шопена</a:t>
            </a:r>
            <a:endParaRPr lang="ru-RU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43171" y="4858439"/>
            <a:ext cx="5548829" cy="122724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Сафронова Наталья Евгеньевна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теоретических дисциплин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13" y="2319490"/>
            <a:ext cx="6327692" cy="422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47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5518" y="1745911"/>
            <a:ext cx="5393634" cy="1360869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своему страстному эмоциональному накалу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«Революционный этюд» Ф. Шопена  родствен   героической музыке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Людвига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Бетховена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«Патетическая соната», «Аппассионата».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518" y="824597"/>
            <a:ext cx="11457828" cy="1008587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«Революционный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этюд (c-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moll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op.10 №12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одним из самых сложных и виртуозных произведений. Сочинение исполняется лучшими пианистами-виртуозами и каждый раз заслуживает овации зала.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65494" y="5467018"/>
            <a:ext cx="54307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композитор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Скрябин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 в 1893 году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одноименное произведение «Революционный этюд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того, композиция имеет порядковый номер 12 в сборнике этюдов.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758" y="1833184"/>
            <a:ext cx="3030211" cy="33821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220" y="3213675"/>
            <a:ext cx="2862803" cy="3453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621" y="-52569"/>
            <a:ext cx="590143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10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31103" y="1455088"/>
            <a:ext cx="4444780" cy="4079019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	Режиссеры 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довольно часто используют музыку Ф. Шопена в 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кинофильмах, 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и его этюды не стали исключением. Чаще всего создатели кино выбирают эти виртуозные пьесы для своих драм и мелодрам – их тонкая романтическая лирика, чувственность и эмоциональность как нельзя лучше вписывается в атмосферу этих жанров.</a:t>
            </a:r>
            <a:b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25597" y="198782"/>
            <a:ext cx="77786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Этюды Ф. Шопена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 в кинематографе</a:t>
            </a:r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699093"/>
              </p:ext>
            </p:extLst>
          </p:nvPr>
        </p:nvGraphicFramePr>
        <p:xfrm>
          <a:off x="220336" y="1002528"/>
          <a:ext cx="6786392" cy="5761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3196"/>
                <a:gridCol w="3393196"/>
              </a:tblGrid>
              <a:tr h="40198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</a:rPr>
                        <a:t>Этюд</a:t>
                      </a:r>
                      <a:endParaRPr lang="ru-RU" sz="18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</a:rPr>
                        <a:t>Фильм</a:t>
                      </a:r>
                      <a:endParaRPr lang="ru-RU" sz="1800" dirty="0">
                        <a:effectLst/>
                      </a:endParaRPr>
                    </a:p>
                  </a:txBody>
                  <a:tcPr anchor="ctr"/>
                </a:tc>
              </a:tr>
              <a:tr h="334990">
                <a:tc rowSpan="3">
                  <a:txBody>
                    <a:bodyPr/>
                    <a:lstStyle/>
                    <a:p>
                      <a:pPr algn="ctr"/>
                      <a:endParaRPr lang="ru-RU" b="0" i="0" dirty="0" smtClean="0">
                        <a:solidFill>
                          <a:srgbClr val="25242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№ 3 op.10  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«Игрок», 2014</a:t>
                      </a:r>
                      <a:endParaRPr lang="ru-RU" dirty="0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«Глухие стены», 2011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«Во сне», 2005</a:t>
                      </a:r>
                      <a:endParaRPr lang="ru-RU" dirty="0">
                        <a:effectLst/>
                      </a:endParaRPr>
                    </a:p>
                  </a:txBody>
                  <a:tcPr anchor="ctr"/>
                </a:tc>
              </a:tr>
              <a:tr h="334990">
                <a:tc rowSpan="4">
                  <a:txBody>
                    <a:bodyPr/>
                    <a:lstStyle/>
                    <a:p>
                      <a:pPr algn="ctr"/>
                      <a:endParaRPr lang="ru-RU" b="0" i="0" dirty="0" smtClean="0">
                        <a:solidFill>
                          <a:srgbClr val="25242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№ 12 op.10 </a:t>
                      </a:r>
                      <a:endParaRPr lang="ru-RU" b="0" i="0" dirty="0" smtClean="0">
                        <a:solidFill>
                          <a:srgbClr val="25242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Революционный»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«Мало, много, слепо», 2015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«Место на земле», 2013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«Отголоски прошлого», 2008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«Жажда любви», 2002</a:t>
                      </a:r>
                      <a:endParaRPr lang="ru-RU" dirty="0">
                        <a:effectLst/>
                      </a:endParaRPr>
                    </a:p>
                  </a:txBody>
                  <a:tcPr anchor="ctr"/>
                </a:tc>
              </a:tr>
              <a:tr h="33499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4 op. 10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«Безумная любовь», 1935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5 op. 10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«Юмореска», 1946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6 op. 10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«Ужин», 2017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1 op.25 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«Поворотный пункт», 1977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«Пандора и Летучий голландец», 1951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2 op.25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«Это пари стоит выиграть», 1989</a:t>
                      </a:r>
                      <a:endParaRPr lang="ru-RU" dirty="0">
                        <a:effectLst/>
                      </a:endParaRPr>
                    </a:p>
                  </a:txBody>
                  <a:tcPr anchor="ctr"/>
                </a:tc>
              </a:tr>
              <a:tr h="33499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9 op.25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«Престиж», 2006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times new roman" panose="02020603050405020304" pitchFamily="18" charset="0"/>
                        </a:rPr>
                        <a:t>№ 11 op.25 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effectLst/>
                          <a:latin typeface="times new roman" panose="02020603050405020304" pitchFamily="18" charset="0"/>
                        </a:rPr>
                        <a:t>«Происхождение», 2009</a:t>
                      </a:r>
                      <a:endParaRPr lang="ru-RU">
                        <a:effectLst/>
                      </a:endParaRPr>
                    </a:p>
                  </a:txBody>
                  <a:tcPr anchor="ctr"/>
                </a:tc>
              </a:tr>
              <a:tr h="334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</a:rPr>
                        <a:t>«Ничто не вечно», 1984</a:t>
                      </a:r>
                      <a:endParaRPr lang="ru-RU" dirty="0"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877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558" y="403274"/>
            <a:ext cx="11524507" cy="1800099"/>
          </a:xfrm>
        </p:spPr>
        <p:txBody>
          <a:bodyPr>
            <a:normAutofit/>
          </a:bodyPr>
          <a:lstStyle/>
          <a:p>
            <a:pPr algn="just"/>
            <a:r>
              <a:rPr lang="ru-RU" sz="19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900" b="1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С </a:t>
            </a:r>
            <a:r>
              <a:rPr lang="ru-RU" sz="2400" dirty="0" err="1" smtClean="0">
                <a:solidFill>
                  <a:srgbClr val="252425"/>
                </a:solidFill>
                <a:latin typeface="times new roman" panose="02020603050405020304" pitchFamily="18" charset="0"/>
              </a:rPr>
              <a:t>Фридерика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 Шопена 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этюд начинает свое летоисчисление в качестве самостоятельной и полноценной разновидности фортепианного творчества в 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малых формах.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 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962552" y="80109"/>
            <a:ext cx="2360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461" y="2203373"/>
            <a:ext cx="7380576" cy="415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21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48479" y="1293757"/>
            <a:ext cx="5104738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своих этюдах </a:t>
            </a:r>
            <a:r>
              <a:rPr lang="ru-RU" sz="2400" dirty="0" err="1">
                <a:solidFill>
                  <a:srgbClr val="252425"/>
                </a:solidFill>
                <a:latin typeface="times new roman" panose="02020603050405020304" pitchFamily="18" charset="0"/>
              </a:rPr>
              <a:t>Фридерик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 Шопен не ограничивается учебными 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целями. Шопен 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смог сделать невозможное – он объединил в одно неделимое целое сложнейшие технические проблемы и глубокое художественное содержание. 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Жанр этюда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он смог возвести на новый 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уровень.  Шопен создал </a:t>
            </a:r>
            <a:r>
              <a:rPr lang="ru-RU" sz="2400" b="1" dirty="0">
                <a:solidFill>
                  <a:srgbClr val="252425"/>
                </a:solidFill>
                <a:latin typeface="times new roman" panose="02020603050405020304" pitchFamily="18" charset="0"/>
              </a:rPr>
              <a:t>новый жанр – концертный этюд.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 Впоследствии он получил продолжение в </a:t>
            </a:r>
            <a:r>
              <a:rPr lang="ru-RU" sz="24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творчестве Ф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. Листа, К. Дебюсси, 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С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Рахманинова, А. Скрябина</a:t>
            </a:r>
            <a:r>
              <a:rPr lang="ru-RU" sz="2400" dirty="0">
                <a:solidFill>
                  <a:srgbClr val="252425"/>
                </a:solidFill>
                <a:latin typeface="times new roman" panose="02020603050405020304" pitchFamily="18" charset="0"/>
              </a:rPr>
              <a:t> и др.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353" y="786279"/>
            <a:ext cx="4702586" cy="59526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0673" y="0"/>
            <a:ext cx="2719052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00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9815" y="1688743"/>
            <a:ext cx="47310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новое, что было внесено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Шопеном в фортепианную музыку, оказало огромное вли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ние на дальнейшее ее развитие. Многие композиторы, посв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ятившие себя фортепиано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считали Ф. Шопена своим учителем….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210" y="1118425"/>
            <a:ext cx="4552407" cy="54780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010" y="61050"/>
            <a:ext cx="2719052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97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928" y="1280160"/>
            <a:ext cx="6680425" cy="46403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027" y="1391479"/>
            <a:ext cx="5040876" cy="364964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Париже (парк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Монсо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 1906 году был установлен удивительный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нежной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трагичности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мраморный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Шопену: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сидит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пианино композитор, играет похоронный марш; у его ног плачет девушка – его муза, закрывая от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боли лицо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скорбный ангел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посыпает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цветами.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9934" y="111318"/>
            <a:ext cx="6885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ru-RU" sz="3600" b="1" spc="-12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тник 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Фридерику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Шопену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355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855" y="612250"/>
            <a:ext cx="11386268" cy="1967409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престижнейших конкурсов пианистов —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конкурс имени Шопена в Варшаве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проходит один раз в пять лет и посвящён исключительно музыке 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Шопена.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премий, на конкурсе присуждаются специальные призы за лучшее исполнение мазурки,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этюда, ноктюрна, полонеза, сонаты или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концерта для фортепиано с оркестром. Конкурс состоит из отборочного прослушивания, трёх основных туров и финала с оркестром.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87255" y="95416"/>
            <a:ext cx="5826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имени Ф. Шопена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179" y="3168795"/>
            <a:ext cx="6332551" cy="356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08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20348" y="112548"/>
            <a:ext cx="7993711" cy="4997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 и интернет источников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7913" y="1049573"/>
            <a:ext cx="7715416" cy="5144493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В.Н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Брянцева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литература зарубежных стран», Музыка, 2007</a:t>
            </a:r>
          </a:p>
          <a:p>
            <a:pPr lvl="0" algn="l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В.С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Галацкая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зарубежных стран», Музыка,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1977</a:t>
            </a:r>
          </a:p>
          <a:p>
            <a:pPr lvl="0" algn="l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soundtimes.ru/kamernaya-muzyka/udivitelnye-muzykalnye-proizvedeniya/etyudy-shopena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www.belcanto.ru/chopin_etudes.html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https://yandex.ru/images/search?text=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шопен%20этюды&amp;</a:t>
            </a:r>
            <a:r>
              <a:rPr lang="en-US" sz="1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lr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=181402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www.neuch.ru/referat/44821.html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https://ru.wikipedia.org/wiki/</a:t>
            </a:r>
            <a:r>
              <a:rPr lang="ru-RU" sz="1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Революционный_этюд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_(Шопен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)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https://ru.wikipedia.org/wiki/</a:t>
            </a:r>
            <a:r>
              <a:rPr lang="ru-RU" sz="1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Конкурс_пианистов_имени_Шопена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69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9673" y="2146852"/>
            <a:ext cx="10225378" cy="1531142"/>
          </a:xfrm>
        </p:spPr>
        <p:txBody>
          <a:bodyPr/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ЗА  ВНИМАНИЕ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186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6246" y="548640"/>
            <a:ext cx="11783833" cy="11290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</a:t>
            </a: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Шопен  </a:t>
            </a: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(1810-1849) </a:t>
            </a: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 польской музыкальной </a:t>
            </a: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классики, композитор, пианист-виртуоз, 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едагог.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творчество совпадает с эпохой </a:t>
            </a:r>
            <a:r>
              <a:rPr lang="ru-RU" sz="27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романтизма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для которой характерен жанр миниатюры. </a:t>
            </a:r>
            <a:b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 свою жизнь Ф. Шопен посвятил любимому инструменту – </a:t>
            </a:r>
            <a:r>
              <a:rPr lang="ru-RU" sz="27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фортепиано 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исключением нескольких произведений для других инструментов и нескольких песен</a:t>
            </a: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2" y="1842238"/>
            <a:ext cx="5756744" cy="5180275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ФОРТЕПИАНО: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 мазурок;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27 этюдов;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26 прелюдий;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21 ноктюрн;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17 вальсов;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16 полонезов;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 экспромта; 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 баллады; 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 скерцо;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фантазия f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moll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 сонаты для фортепиано;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 концерта для фортепиано с оркестром;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фантазия f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moll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163" y="1842238"/>
            <a:ext cx="5791702" cy="487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96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940" y="945572"/>
            <a:ext cx="11675087" cy="1579419"/>
          </a:xfrm>
        </p:spPr>
        <p:txBody>
          <a:bodyPr>
            <a:normAutofit/>
          </a:bodyPr>
          <a:lstStyle/>
          <a:p>
            <a:pPr algn="just"/>
            <a:r>
              <a:rPr lang="ru-RU" sz="18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фортепианном творчестве Ф. Шопена раскрывается душа польского народа, его думы и чаяния, быт, нравы, чувства.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Шопен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настоящим новатором, часто отходившим от классических правил и норм. Он создал новый гармонический язык и открыл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формы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вмещяющие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 себя новое, романтическое содержание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607" y="3168008"/>
            <a:ext cx="1907249" cy="27584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84" y="3168009"/>
            <a:ext cx="1865371" cy="2758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9411" y="3168009"/>
            <a:ext cx="1889326" cy="27584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3460" y="3168008"/>
            <a:ext cx="1892567" cy="27584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73" y="103910"/>
            <a:ext cx="120326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-12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Многочисленные фортепианные произведения </a:t>
            </a:r>
            <a:r>
              <a:rPr lang="ru-RU" sz="2400" b="1" spc="-12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1" spc="-1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Шопена  — </a:t>
            </a:r>
            <a:endParaRPr lang="ru-RU" sz="2400" b="1" spc="-12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spc="-12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spc="-1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 признанные шедевры.</a:t>
            </a:r>
            <a:br>
              <a:rPr lang="ru-RU" sz="2400" b="1" spc="-1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28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7367" y="63610"/>
            <a:ext cx="9144000" cy="45322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Этюды Ф. Шопена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6251" y="516833"/>
            <a:ext cx="9409044" cy="522003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франц. </a:t>
            </a:r>
            <a:r>
              <a:rPr lang="ru-RU" sz="1800" b="0" i="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étude</a:t>
            </a:r>
            <a:r>
              <a:rPr lang="ru-RU" sz="18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от лат. </a:t>
            </a:r>
            <a:r>
              <a:rPr lang="ru-RU" sz="1800" b="0" i="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studium</a:t>
            </a:r>
            <a:r>
              <a:rPr lang="ru-RU" sz="18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усердие, старание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-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пьеса, предназначенная для развития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технических навыков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том или ином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инструменте.</a:t>
            </a:r>
          </a:p>
          <a:p>
            <a:pPr algn="just">
              <a:lnSpc>
                <a:spcPct val="120000"/>
              </a:lnSpc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своих этюдах Ф. Шопен разработал многие новые приемы фортепианной техники: «крупной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октавной, аккордовой; «мелкой» – «бисерной»; а также развивающей мягкую певучую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манеру игры.</a:t>
            </a:r>
          </a:p>
          <a:p>
            <a:pPr algn="just">
              <a:lnSpc>
                <a:spcPct val="120000"/>
              </a:lnSpc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Но в творчестве Ф. Шопена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перестал быть упражнени­ем. </a:t>
            </a:r>
            <a:r>
              <a:rPr lang="ru-RU" sz="21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</a:t>
            </a:r>
            <a:r>
              <a:rPr lang="ru-RU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полноценным художественным жан­ром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и другие концертные произведения, раскрывающим поэтические образы, мысли, настроения. Отныне этюды стали включаться в концертные программы как серьезные и выра­зительные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произведения.</a:t>
            </a:r>
          </a:p>
          <a:p>
            <a:pPr algn="just">
              <a:lnSpc>
                <a:spcPct val="120000"/>
              </a:lnSpc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 наследии Ф. Шопена 27 этюдов:</a:t>
            </a:r>
          </a:p>
          <a:p>
            <a:pPr algn="just">
              <a:lnSpc>
                <a:spcPct val="120000"/>
              </a:lnSpc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12 этюдов ор.10;</a:t>
            </a:r>
          </a:p>
          <a:p>
            <a:pPr algn="just">
              <a:lnSpc>
                <a:spcPct val="120000"/>
              </a:lnSpc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12 этюдов ор.25;</a:t>
            </a:r>
          </a:p>
          <a:p>
            <a:pPr algn="just">
              <a:lnSpc>
                <a:spcPct val="120000"/>
              </a:lnSpc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и ещё 3 этюда (без опуса).</a:t>
            </a:r>
          </a:p>
          <a:p>
            <a:pPr algn="just">
              <a:lnSpc>
                <a:spcPct val="120000"/>
              </a:lnSpc>
            </a:pP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48" y="5717475"/>
            <a:ext cx="11595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этюды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Шопена очень сложные,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исполнение требуют от пианиста подлинной – артистической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виртуозности. Но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виртуозная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здесь выступает не как цель, а как средство раскрытия художественного образа.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пассаж, каждая фактурная деталь «работает» на поэтическую идею.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46" y="1248953"/>
            <a:ext cx="2523905" cy="374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28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279" y="19266"/>
            <a:ext cx="9144000" cy="52355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Этюды.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стория создани</a:t>
            </a:r>
            <a:r>
              <a:rPr lang="ru-RU" sz="36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я.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830" y="834985"/>
            <a:ext cx="7768425" cy="1655762"/>
          </a:xfrm>
        </p:spPr>
        <p:txBody>
          <a:bodyPr>
            <a:normAutofit/>
          </a:bodyPr>
          <a:lstStyle/>
          <a:p>
            <a:pPr algn="just"/>
            <a:r>
              <a:rPr lang="ru-RU" sz="18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	</a:t>
            </a:r>
            <a:r>
              <a:rPr lang="ru-RU" sz="20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Первый сборник этюдов под опусом № 10  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опубликован в 1833 году. </a:t>
            </a:r>
            <a:r>
              <a:rPr lang="ru-RU" sz="2000" dirty="0" smtClean="0">
                <a:solidFill>
                  <a:srgbClr val="252425"/>
                </a:solidFill>
                <a:latin typeface="times new roman" panose="02020603050405020304" pitchFamily="18" charset="0"/>
              </a:rPr>
              <a:t>Эти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 12 этюдов написаны между 1828 - 1832 гг. К тому времени</a:t>
            </a:r>
            <a:r>
              <a:rPr lang="ru-RU" sz="2000" b="0" i="0" dirty="0" smtClean="0">
                <a:effectLst/>
                <a:latin typeface="times new roman" panose="02020603050405020304" pitchFamily="18" charset="0"/>
              </a:rPr>
              <a:t> </a:t>
            </a:r>
            <a:r>
              <a:rPr lang="ru-RU" sz="2000" b="0" i="0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Шопену</a:t>
            </a:r>
            <a:r>
              <a:rPr lang="ru-RU" sz="2000" b="0" i="0" strike="noStrike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было уже 23 года, и он был хорошо известен в парижских салонах как блестящий композитор и пианист. В одном из них он познакомился с 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Ф. Листом, которому и посвятил весь данный опус.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308" y="894543"/>
            <a:ext cx="2093593" cy="22949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9153" y="2693671"/>
            <a:ext cx="7831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	</a:t>
            </a:r>
            <a:r>
              <a:rPr lang="ru-RU" sz="20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Второй сборник этюдов под опусом № 25 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вышел в свет в 1837 году. Он содержит также 12 сочинений, созданных в разные годы – с 1831 - 1836 гг. Сборник адресован возлюбленной </a:t>
            </a:r>
            <a:r>
              <a:rPr lang="ru-RU" sz="2000" b="0" i="0" strike="noStrike" dirty="0" err="1" smtClean="0">
                <a:effectLst/>
                <a:latin typeface="times new roman" panose="02020603050405020304" pitchFamily="18" charset="0"/>
              </a:rPr>
              <a:t>Ференца</a:t>
            </a:r>
            <a:r>
              <a:rPr lang="ru-RU" sz="2000" b="0" i="0" strike="noStrike" dirty="0" smtClean="0">
                <a:effectLst/>
                <a:latin typeface="times new roman" panose="02020603050405020304" pitchFamily="18" charset="0"/>
              </a:rPr>
              <a:t> Листа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, французской писательнице Марии </a:t>
            </a:r>
            <a:r>
              <a:rPr lang="ru-RU" sz="2000" b="0" i="0" dirty="0" err="1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Д'Агу</a:t>
            </a:r>
            <a:r>
              <a:rPr lang="ru-RU" sz="2000" b="0" i="0" dirty="0" smtClean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31" y="3894000"/>
            <a:ext cx="3744527" cy="23068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0830" y="4396054"/>
            <a:ext cx="75616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3 этюда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Шопен предпочел оставить без опуса,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написаны в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1839-1849 гг.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были созданы специально для его друга пианиста И.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Мошелеса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бельгийского музыковеда Ф.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Фетиса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занимались разработкой учебников игры на фортепиано.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0082" y="894543"/>
            <a:ext cx="1860242" cy="22949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81812" y="3288117"/>
            <a:ext cx="1848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Фридерик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Шопен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24160" y="3288117"/>
            <a:ext cx="1409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Ференц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11715" y="6283559"/>
            <a:ext cx="36086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Рукопись </a:t>
            </a:r>
            <a:r>
              <a:rPr lang="ru-RU" sz="1600" b="1" i="1" dirty="0">
                <a:solidFill>
                  <a:srgbClr val="C00000"/>
                </a:solidFill>
              </a:rPr>
              <a:t>Этюда Шопена №8 Фа мажор</a:t>
            </a:r>
          </a:p>
        </p:txBody>
      </p:sp>
    </p:spTree>
    <p:extLst>
      <p:ext uri="{BB962C8B-B14F-4D97-AF65-F5344CB8AC3E}">
        <p14:creationId xmlns:p14="http://schemas.microsoft.com/office/powerpoint/2010/main" val="3900334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06" y="1979874"/>
            <a:ext cx="7645506" cy="412672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(op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№ 3)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необычный этюд, медленный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Lento ma non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troppo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своего рода «песня без слов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Из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воспоминаний современников композитора известно, что это был любимый этюд Шопена. Любовью к Польше пропитан каждый такт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музыки.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написан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трехчастной форме  (А-В-А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Мелодию этого этюда Ф. Шопен считал лучшей из всех, им созданных.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основная мелодия изумительно нежная и певучая, передает спокойствие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величие. </a:t>
            </a:r>
            <a:r>
              <a:rPr lang="ru-RU" sz="20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Она звучит как задумчивая, задушевная песня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мажорный лад, музыке присущ оттенок светлой печали.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Медленный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тихое звучание, равномерное, плавное движение сопровождения придают мелодии сосредоточенность и ещё большую 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глубину. П</a:t>
            </a:r>
            <a:r>
              <a:rPr lang="ru-RU" sz="2000" b="0" i="0" dirty="0" smtClean="0">
                <a:solidFill>
                  <a:srgbClr val="1A1C2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ростые гармонии и однотонный «</a:t>
            </a:r>
            <a:r>
              <a:rPr lang="ru-RU" sz="2000" b="0" i="0" dirty="0" err="1" smtClean="0">
                <a:solidFill>
                  <a:srgbClr val="1A1C2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волыночный</a:t>
            </a:r>
            <a:r>
              <a:rPr lang="ru-RU" sz="2000" b="0" i="0" dirty="0" smtClean="0">
                <a:solidFill>
                  <a:srgbClr val="1A1C2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бас подчеркивают народный колорит музыки. Известно, что прослушав однажды этот этюд в исполнении своего ученика, Шопен воскликнул: </a:t>
            </a:r>
            <a:r>
              <a:rPr lang="ru-RU" sz="2000" b="0" i="1" dirty="0" smtClean="0">
                <a:solidFill>
                  <a:srgbClr val="1A1C2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«О, моя родина!».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2040" y="71562"/>
            <a:ext cx="5290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–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(ор.10 № 3)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125758"/>
              </p:ext>
            </p:extLst>
          </p:nvPr>
        </p:nvGraphicFramePr>
        <p:xfrm>
          <a:off x="65336" y="886644"/>
          <a:ext cx="798468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7188"/>
                <a:gridCol w="33474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Техническая задача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Исполнение выразительной протяжной мелодии в сочетании с подвижным орнаментальным аккомпанементом.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0" i="0" dirty="0" smtClean="0">
                        <a:solidFill>
                          <a:srgbClr val="25242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«Грусть»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844" y="830610"/>
            <a:ext cx="3795795" cy="537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43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3388" y="542539"/>
            <a:ext cx="11546348" cy="1942282"/>
          </a:xfrm>
        </p:spPr>
        <p:txBody>
          <a:bodyPr>
            <a:normAutofit/>
          </a:bodyPr>
          <a:lstStyle/>
          <a:p>
            <a:pPr lvl="0" algn="just">
              <a:lnSpc>
                <a:spcPct val="100000"/>
              </a:lnSpc>
              <a:spcBef>
                <a:spcPts val="100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524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контрастна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аккордово-пассажная. В её звучании слышитс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разыгравшаяся грозная 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буря или охвативший 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страшный сон. Сила звука нарастает, достигая </a:t>
            </a:r>
            <a:r>
              <a:rPr lang="ru-RU" sz="2000" dirty="0" err="1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fortissimo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третьей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успокаивается и рассеивается при возвращении основной мелодии – задушевной 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песни</a:t>
            </a: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Существуют </a:t>
            </a:r>
            <a:r>
              <a:rPr lang="ru-RU" sz="2000" dirty="0">
                <a:solidFill>
                  <a:srgbClr val="1A1C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переложения этого этюда для таких «поющих» инструментов, как скрипка, виолончель. Есть переложение и для голоса.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1328" y="2910177"/>
            <a:ext cx="6138408" cy="3586039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87" y="2484821"/>
            <a:ext cx="7061793" cy="42260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69856" y="5373259"/>
            <a:ext cx="3829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Шопен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играющий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фортепьяно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салоне князя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Радзивилла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108118" y="6234226"/>
            <a:ext cx="3410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  Генрих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Семирадский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159" y="-143084"/>
            <a:ext cx="5608806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382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598" y="1978313"/>
            <a:ext cx="6138408" cy="43297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50" y="2391780"/>
            <a:ext cx="5179250" cy="3621821"/>
          </a:xfrm>
        </p:spPr>
        <p:txBody>
          <a:bodyPr>
            <a:normAutofit/>
          </a:bodyPr>
          <a:lstStyle/>
          <a:p>
            <a:pPr lvl="0" algn="just"/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moll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(ор.10 №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Allegro con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fuoco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известен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названием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Революционный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этюду дал друг Ф. Шопена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Ференц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Лист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Этюд был написан в Париже в сентябре 1831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года, после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как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Ф. Шопен узнал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жестоком разгроме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польского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восстания, вспыхнувшего на его родине.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горе и гнев вылились в звуках. Так появился этюд, который звучит как призыв к борьбе за свободу родины.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2042" y="71562"/>
            <a:ext cx="5581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moll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(ор.10 № 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437305"/>
              </p:ext>
            </p:extLst>
          </p:nvPr>
        </p:nvGraphicFramePr>
        <p:xfrm>
          <a:off x="304499" y="717893"/>
          <a:ext cx="8884257" cy="122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9581"/>
                <a:gridCol w="4004676"/>
              </a:tblGrid>
              <a:tr h="33070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Техническая задача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Содержание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826750">
                <a:tc>
                  <a:txBody>
                    <a:bodyPr/>
                    <a:lstStyle/>
                    <a:p>
                      <a:pPr algn="just"/>
                      <a:r>
                        <a:rPr lang="ru-RU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Выносливость левой руки, сочетание пунктированной мелодии и подвижного фона.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0" i="0" dirty="0" smtClean="0">
                        <a:solidFill>
                          <a:srgbClr val="25242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0" i="0" dirty="0" smtClean="0">
                          <a:solidFill>
                            <a:srgbClr val="252425"/>
                          </a:solidFill>
                          <a:effectLst/>
                          <a:latin typeface="times new roman" panose="02020603050405020304" pitchFamily="18" charset="0"/>
                        </a:rPr>
                        <a:t>«Революционный»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67219" y="6416702"/>
            <a:ext cx="3462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Польское восстание в 1831 году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393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771" y="222637"/>
            <a:ext cx="4837137" cy="62580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5284" y="873104"/>
            <a:ext cx="6559826" cy="1743201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резким диссонирующим аккордом (как предвещающий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беду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колокола),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которого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среднего в низкий регистр низвергается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бурный пассаж, исполняемый левой рукой. Создается волевое импульсивное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движение. Эти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элемента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вступления –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аккорд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рокочущий пассаж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пронизывают весь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980" y="2886651"/>
            <a:ext cx="6430434" cy="199545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rgbClr val="333333"/>
                </a:solidFill>
                <a:latin typeface="Tinos"/>
              </a:rPr>
              <a:t>	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тема этюда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 героический характер, в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слышатся возгласы, призывы к действию. Волевые восходящие октавные и аккордовые мотивы в пунктирном ритме в правой руке звучат на фоне волнообразных – «вихревых» - пассажей в левой руке. Это звучат гордые призывы умереть, но не сдаваться в смертельном бою. 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659" y="4998688"/>
            <a:ext cx="64304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кода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До-мажоре звучит как трагически возвышенное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оплакивание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гибели героев. В конце этюда вновь проносится пассажный «шквал» -  как порыв непримиримых чувств.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993" y="0"/>
            <a:ext cx="5901439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52178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726</TotalTime>
  <Words>429</Words>
  <Application>Microsoft Office PowerPoint</Application>
  <PresentationFormat>Широкоэкранный</PresentationFormat>
  <Paragraphs>104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 Light</vt:lpstr>
      <vt:lpstr>times new roman</vt:lpstr>
      <vt:lpstr>times new roman</vt:lpstr>
      <vt:lpstr>Tinos</vt:lpstr>
      <vt:lpstr>Метрополия</vt:lpstr>
      <vt:lpstr>  Жанр этюда  в фортепианном творчестве Фридерика  Шопена</vt:lpstr>
      <vt:lpstr>     Фридерик   Шопен  (1810-1849)  – основоположник польской музыкальной классики, композитор, пианист-виртуоз, педагог. Его творчество совпадает с эпохой романтизма, для которой характерен жанр миниатюры.  Всю свою жизнь Ф. Шопен посвятил любимому инструменту – фортепиано  (за исключением нескольких произведений для других инструментов и нескольких песен).</vt:lpstr>
      <vt:lpstr> В фортепианном творчестве Ф. Шопена раскрывается душа польского народа, его думы и чаяния, быт, нравы, чувства. Шопен был настоящим новатором, часто отходившим от классических правил и норм. Он создал новый гармонический язык и открыл новые формы, вмещяющие в себя новое, романтическое содержание. </vt:lpstr>
      <vt:lpstr>Этюды Ф. Шопена</vt:lpstr>
      <vt:lpstr>Этюды. История создания.</vt:lpstr>
      <vt:lpstr>  Этюд E - dur (op. 10 № 3) – необычный этюд, медленный  (Lento ma non troppo), своего рода «песня без слов». Из воспоминаний современников композитора известно, что это был любимый этюд Шопена. Любовью к Польше пропитан каждый такт музыки.   Этюд написан в трехчастной форме  (А-В-А). Мелодию этого этюда Ф. Шопен считал лучшей из всех, им созданных.   Первая часть – основная мелодия изумительно нежная и певучая, передает спокойствие и величие. Она звучит как задумчивая, задушевная песня. Несмотря на мажорный лад, музыке присущ оттенок светлой печали. Медленный темп, тихое звучание, равномерное, плавное движение сопровождения придают мелодии сосредоточенность и ещё большую глубину. Простые гармонии и однотонный «волыночный» бас подчеркивают народный колорит музыки. Известно, что прослушав однажды этот этюд в исполнении своего ученика, Шопен воскликнул: «О, моя родина!». </vt:lpstr>
      <vt:lpstr>Средняя часть – контрастная, аккордово-пассажная. В её звучании слышится разыгравшаяся грозная буря или охвативший человека страшный сон. Сила звука нарастает, достигая fortissimo.   В третьей части всё успокаивается и рассеивается при возвращении основной мелодии – задушевной песни.   Существуют переложения этого этюда для таких «поющих» инструментов, как скрипка, виолончель. Есть переложение и для голоса. </vt:lpstr>
      <vt:lpstr> Этюд с – moll (ор.10 № 12) (Allegro con fuoco) – известен под названием «Революционный» (название этюду дал друг Ф. Шопена – Ференц Лист). Этюд был написан в Париже в сентябре 1831 года, после того, как            Ф. Шопен узнал о жестоком разгроме польского восстания, вспыхнувшего на его родине. Его горе и гнев вылились в звуках. Так появился этюд, который звучит как призыв к борьбе за свободу родины.  </vt:lpstr>
      <vt:lpstr> Вступление. Этюд начинается резким диссонирующим аккордом (как предвещающий беду удар большого колокола), после которого из среднего в низкий регистр низвергается бурный пассаж, исполняемый левой рукой. Создается волевое импульсивное движение. Эти два элемента из вступления –  аккорд и рокочущий пассаж –  пронизывают весь этюд. </vt:lpstr>
      <vt:lpstr>По своему страстному эмоциональному накалу  «Революционный этюд» Ф. Шопена  родствен   героической музыке Людвига ван Бетховена: «Патетическая соната», «Аппассионата». </vt:lpstr>
      <vt:lpstr>  Режиссеры довольно часто используют музыку Ф. Шопена в кинофильмах, и его этюды не стали исключением. Чаще всего создатели кино выбирают эти виртуозные пьесы для своих драм и мелодрам – их тонкая романтическая лирика, чувственность и эмоциональность как нельзя лучше вписывается в атмосферу этих жанров. </vt:lpstr>
      <vt:lpstr>Презентация PowerPoint</vt:lpstr>
      <vt:lpstr>Презентация PowerPoint</vt:lpstr>
      <vt:lpstr>Презентация PowerPoint</vt:lpstr>
      <vt:lpstr> В Париже (парк Монсо) в 1906 году был установлен удивительный по своей нежной трагичности мраморный памятник Фридерику Шопену:   сидит за пианино композитор, играет похоронный марш; у его ног плачет девушка – его муза, закрывая от боли лицо, скорбный ангел посыпает их цветами.  </vt:lpstr>
      <vt:lpstr>Один из престижнейших конкурсов пианистов — Международный конкурс имени Шопена в Варшаве — проходит один раз в пять лет и посвящён исключительно музыке Фридерика Шопена. Помимо премий, на конкурсе присуждаются специальные призы за лучшее исполнение мазурки, этюда, ноктюрна, полонеза, сонаты или концерта для фортепиано с оркестром. Конкурс состоит из отборочного прослушивания, трёх основных туров и финала с оркестром.</vt:lpstr>
      <vt:lpstr>Список использованной литературы и интернет источников</vt:lpstr>
      <vt:lpstr>СПАСИБО  ЗА  ВНИМАНИЕ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Lena Safronova</dc:creator>
  <cp:lastModifiedBy>Lena Safronova</cp:lastModifiedBy>
  <cp:revision>77</cp:revision>
  <dcterms:created xsi:type="dcterms:W3CDTF">2020-04-26T12:09:54Z</dcterms:created>
  <dcterms:modified xsi:type="dcterms:W3CDTF">2021-02-10T15:04:46Z</dcterms:modified>
</cp:coreProperties>
</file>