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media/image81.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sldIdLst>
    <p:sldId id="256" r:id="rId2"/>
    <p:sldId id="260" r:id="rId3"/>
    <p:sldId id="262" r:id="rId4"/>
    <p:sldId id="259" r:id="rId5"/>
    <p:sldId id="261"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312"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66" y="9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95B802-FCA9-4BF1-A641-0C384822824A}" type="datetimeFigureOut">
              <a:rPr lang="ru-RU" smtClean="0"/>
              <a:t>23.01.2021</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648A33-B856-46E0-B7FC-DE3386D51E6F}" type="slidenum">
              <a:rPr lang="ru-RU" smtClean="0"/>
              <a:t>‹#›</a:t>
            </a:fld>
            <a:endParaRPr lang="ru-RU"/>
          </a:p>
        </p:txBody>
      </p:sp>
    </p:spTree>
    <p:extLst>
      <p:ext uri="{BB962C8B-B14F-4D97-AF65-F5344CB8AC3E}">
        <p14:creationId xmlns:p14="http://schemas.microsoft.com/office/powerpoint/2010/main" val="281911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E46CF68-FE3A-43FB-B474-36B32E4DAEA3}" type="datetimeFigureOut">
              <a:rPr lang="ru-RU" smtClean="0"/>
              <a:t>23.01.2021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D0105DA-8B36-49A8-A284-92EE4086B930}" type="slidenum">
              <a:rPr lang="ru-RU" smtClean="0"/>
              <a:t>‹#›</a:t>
            </a:fld>
            <a:endParaRPr lang="ru-RU"/>
          </a:p>
        </p:txBody>
      </p:sp>
    </p:spTree>
    <p:extLst>
      <p:ext uri="{BB962C8B-B14F-4D97-AF65-F5344CB8AC3E}">
        <p14:creationId xmlns:p14="http://schemas.microsoft.com/office/powerpoint/2010/main" val="29780739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E46CF68-FE3A-43FB-B474-36B32E4DAEA3}" type="datetimeFigureOut">
              <a:rPr lang="ru-RU" smtClean="0"/>
              <a:t>23.01.2021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D0105DA-8B36-49A8-A284-92EE4086B930}" type="slidenum">
              <a:rPr lang="ru-RU" smtClean="0"/>
              <a:t>‹#›</a:t>
            </a:fld>
            <a:endParaRPr lang="ru-RU"/>
          </a:p>
        </p:txBody>
      </p:sp>
    </p:spTree>
    <p:extLst>
      <p:ext uri="{BB962C8B-B14F-4D97-AF65-F5344CB8AC3E}">
        <p14:creationId xmlns:p14="http://schemas.microsoft.com/office/powerpoint/2010/main" val="5268296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E46CF68-FE3A-43FB-B474-36B32E4DAEA3}" type="datetimeFigureOut">
              <a:rPr lang="ru-RU" smtClean="0"/>
              <a:t>23.01.2021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D0105DA-8B36-49A8-A284-92EE4086B930}" type="slidenum">
              <a:rPr lang="ru-RU" smtClean="0"/>
              <a:t>‹#›</a:t>
            </a:fld>
            <a:endParaRPr lang="ru-RU"/>
          </a:p>
        </p:txBody>
      </p:sp>
    </p:spTree>
    <p:extLst>
      <p:ext uri="{BB962C8B-B14F-4D97-AF65-F5344CB8AC3E}">
        <p14:creationId xmlns:p14="http://schemas.microsoft.com/office/powerpoint/2010/main" val="13667643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E46CF68-FE3A-43FB-B474-36B32E4DAEA3}" type="datetimeFigureOut">
              <a:rPr lang="ru-RU" smtClean="0"/>
              <a:t>23.01.2021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D0105DA-8B36-49A8-A284-92EE4086B930}" type="slidenum">
              <a:rPr lang="ru-RU" smtClean="0"/>
              <a:t>‹#›</a:t>
            </a:fld>
            <a:endParaRPr lang="ru-RU"/>
          </a:p>
        </p:txBody>
      </p:sp>
    </p:spTree>
    <p:extLst>
      <p:ext uri="{BB962C8B-B14F-4D97-AF65-F5344CB8AC3E}">
        <p14:creationId xmlns:p14="http://schemas.microsoft.com/office/powerpoint/2010/main" val="10659737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E46CF68-FE3A-43FB-B474-36B32E4DAEA3}" type="datetimeFigureOut">
              <a:rPr lang="ru-RU" smtClean="0"/>
              <a:t>23.01.2021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D0105DA-8B36-49A8-A284-92EE4086B930}" type="slidenum">
              <a:rPr lang="ru-RU" smtClean="0"/>
              <a:t>‹#›</a:t>
            </a:fld>
            <a:endParaRPr lang="ru-RU"/>
          </a:p>
        </p:txBody>
      </p:sp>
    </p:spTree>
    <p:extLst>
      <p:ext uri="{BB962C8B-B14F-4D97-AF65-F5344CB8AC3E}">
        <p14:creationId xmlns:p14="http://schemas.microsoft.com/office/powerpoint/2010/main" val="41192037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E46CF68-FE3A-43FB-B474-36B32E4DAEA3}" type="datetimeFigureOut">
              <a:rPr lang="ru-RU" smtClean="0"/>
              <a:t>23.01.2021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D0105DA-8B36-49A8-A284-92EE4086B930}" type="slidenum">
              <a:rPr lang="ru-RU" smtClean="0"/>
              <a:t>‹#›</a:t>
            </a:fld>
            <a:endParaRPr lang="ru-RU"/>
          </a:p>
        </p:txBody>
      </p:sp>
    </p:spTree>
    <p:extLst>
      <p:ext uri="{BB962C8B-B14F-4D97-AF65-F5344CB8AC3E}">
        <p14:creationId xmlns:p14="http://schemas.microsoft.com/office/powerpoint/2010/main" val="32455022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E46CF68-FE3A-43FB-B474-36B32E4DAEA3}" type="datetimeFigureOut">
              <a:rPr lang="ru-RU" smtClean="0"/>
              <a:t>23.01.2021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D0105DA-8B36-49A8-A284-92EE4086B930}" type="slidenum">
              <a:rPr lang="ru-RU" smtClean="0"/>
              <a:t>‹#›</a:t>
            </a:fld>
            <a:endParaRPr lang="ru-RU"/>
          </a:p>
        </p:txBody>
      </p:sp>
    </p:spTree>
    <p:extLst>
      <p:ext uri="{BB962C8B-B14F-4D97-AF65-F5344CB8AC3E}">
        <p14:creationId xmlns:p14="http://schemas.microsoft.com/office/powerpoint/2010/main" val="32205222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E46CF68-FE3A-43FB-B474-36B32E4DAEA3}" type="datetimeFigureOut">
              <a:rPr lang="ru-RU" smtClean="0"/>
              <a:t>23.01.2021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D0105DA-8B36-49A8-A284-92EE4086B930}" type="slidenum">
              <a:rPr lang="ru-RU" smtClean="0"/>
              <a:t>‹#›</a:t>
            </a:fld>
            <a:endParaRPr lang="ru-RU"/>
          </a:p>
        </p:txBody>
      </p:sp>
    </p:spTree>
    <p:extLst>
      <p:ext uri="{BB962C8B-B14F-4D97-AF65-F5344CB8AC3E}">
        <p14:creationId xmlns:p14="http://schemas.microsoft.com/office/powerpoint/2010/main" val="1867329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E46CF68-FE3A-43FB-B474-36B32E4DAEA3}" type="datetimeFigureOut">
              <a:rPr lang="ru-RU" smtClean="0"/>
              <a:t>23.01.2021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D0105DA-8B36-49A8-A284-92EE4086B930}" type="slidenum">
              <a:rPr lang="ru-RU" smtClean="0"/>
              <a:t>‹#›</a:t>
            </a:fld>
            <a:endParaRPr lang="ru-RU"/>
          </a:p>
        </p:txBody>
      </p:sp>
    </p:spTree>
    <p:extLst>
      <p:ext uri="{BB962C8B-B14F-4D97-AF65-F5344CB8AC3E}">
        <p14:creationId xmlns:p14="http://schemas.microsoft.com/office/powerpoint/2010/main" val="13596838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E46CF68-FE3A-43FB-B474-36B32E4DAEA3}" type="datetimeFigureOut">
              <a:rPr lang="ru-RU" smtClean="0"/>
              <a:t>23.01.2021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D0105DA-8B36-49A8-A284-92EE4086B930}" type="slidenum">
              <a:rPr lang="ru-RU" smtClean="0"/>
              <a:t>‹#›</a:t>
            </a:fld>
            <a:endParaRPr lang="ru-RU"/>
          </a:p>
        </p:txBody>
      </p:sp>
    </p:spTree>
    <p:extLst>
      <p:ext uri="{BB962C8B-B14F-4D97-AF65-F5344CB8AC3E}">
        <p14:creationId xmlns:p14="http://schemas.microsoft.com/office/powerpoint/2010/main" val="3806852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E46CF68-FE3A-43FB-B474-36B32E4DAEA3}" type="datetimeFigureOut">
              <a:rPr lang="ru-RU" smtClean="0"/>
              <a:t>23.01.2021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D0105DA-8B36-49A8-A284-92EE4086B930}" type="slidenum">
              <a:rPr lang="ru-RU" smtClean="0"/>
              <a:t>‹#›</a:t>
            </a:fld>
            <a:endParaRPr lang="ru-RU"/>
          </a:p>
        </p:txBody>
      </p:sp>
    </p:spTree>
    <p:extLst>
      <p:ext uri="{BB962C8B-B14F-4D97-AF65-F5344CB8AC3E}">
        <p14:creationId xmlns:p14="http://schemas.microsoft.com/office/powerpoint/2010/main" val="42455171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46CF68-FE3A-43FB-B474-36B32E4DAEA3}" type="datetimeFigureOut">
              <a:rPr lang="ru-RU" smtClean="0"/>
              <a:t>23.01.2021</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0105DA-8B36-49A8-A284-92EE4086B930}" type="slidenum">
              <a:rPr lang="ru-RU" smtClean="0"/>
              <a:t>‹#›</a:t>
            </a:fld>
            <a:endParaRPr lang="ru-RU"/>
          </a:p>
        </p:txBody>
      </p:sp>
    </p:spTree>
    <p:extLst>
      <p:ext uri="{BB962C8B-B14F-4D97-AF65-F5344CB8AC3E}">
        <p14:creationId xmlns:p14="http://schemas.microsoft.com/office/powerpoint/2010/main" val="29770909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27.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Layout" Target="../slideLayouts/slideLayout1.xml"/><Relationship Id="rId4" Type="http://schemas.openxmlformats.org/officeDocument/2006/relationships/image" Target="../media/image50.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52.gif"/><Relationship Id="rId2" Type="http://schemas.openxmlformats.org/officeDocument/2006/relationships/image" Target="../media/image51.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image" Target="../media/image53.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6.gif"/><Relationship Id="rId2" Type="http://schemas.openxmlformats.org/officeDocument/2006/relationships/image" Target="../media/image55.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57.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60.gif"/><Relationship Id="rId2" Type="http://schemas.openxmlformats.org/officeDocument/2006/relationships/image" Target="../media/image59.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image" Target="../media/image61.gif"/><Relationship Id="rId1" Type="http://schemas.openxmlformats.org/officeDocument/2006/relationships/slideLayout" Target="../slideLayouts/slideLayout1.xml"/><Relationship Id="rId4" Type="http://schemas.openxmlformats.org/officeDocument/2006/relationships/image" Target="../media/image63.jpg"/></Relationships>
</file>

<file path=ppt/slides/_rels/slide36.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9.xml"/><Relationship Id="rId4" Type="http://schemas.openxmlformats.org/officeDocument/2006/relationships/image" Target="../media/image9.jpg"/></Relationships>
</file>

<file path=ppt/slides/_rels/slide40.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78.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image" Target="../media/image79.jp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82.jp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83.jp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84.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4.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95654" y="61545"/>
            <a:ext cx="11051931" cy="1222131"/>
          </a:xfrm>
        </p:spPr>
        <p:txBody>
          <a:bodyPr>
            <a:noAutofit/>
          </a:bodyPr>
          <a:lstStyle/>
          <a:p>
            <a:r>
              <a:rPr lang="ru-RU" sz="4400" dirty="0" smtClean="0">
                <a:latin typeface="Times New Roman" panose="02020603050405020304" pitchFamily="18" charset="0"/>
                <a:cs typeface="Times New Roman" panose="02020603050405020304" pitchFamily="18" charset="0"/>
              </a:rPr>
              <a:t>Расширенное заседание редколлегии </a:t>
            </a:r>
            <a:br>
              <a:rPr lang="ru-RU" sz="4400" dirty="0" smtClean="0">
                <a:latin typeface="Times New Roman" panose="02020603050405020304" pitchFamily="18" charset="0"/>
                <a:cs typeface="Times New Roman" panose="02020603050405020304" pitchFamily="18" charset="0"/>
              </a:rPr>
            </a:br>
            <a:r>
              <a:rPr lang="ru-RU" sz="4400" dirty="0" smtClean="0">
                <a:latin typeface="Times New Roman" panose="02020603050405020304" pitchFamily="18" charset="0"/>
                <a:cs typeface="Times New Roman" panose="02020603050405020304" pitchFamily="18" charset="0"/>
              </a:rPr>
              <a:t>журнала «Русский вестник» (1856-1906)</a:t>
            </a:r>
            <a:endParaRPr lang="ru-RU" sz="44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p:txBody>
          <a:bodyPr/>
          <a:lstStyle/>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9457" y="1362808"/>
            <a:ext cx="9592408" cy="5495192"/>
          </a:xfrm>
          <a:prstGeom prst="rect">
            <a:avLst/>
          </a:prstGeom>
        </p:spPr>
      </p:pic>
    </p:spTree>
    <p:extLst>
      <p:ext uri="{BB962C8B-B14F-4D97-AF65-F5344CB8AC3E}">
        <p14:creationId xmlns:p14="http://schemas.microsoft.com/office/powerpoint/2010/main" val="859151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p:spPr>
        <p:txBody>
          <a:bodyPr/>
          <a:lstStyle/>
          <a:p>
            <a:pPr algn="ctr"/>
            <a:r>
              <a:rPr lang="ru-RU" dirty="0" smtClean="0">
                <a:latin typeface="Times New Roman" panose="02020603050405020304" pitchFamily="18" charset="0"/>
                <a:cs typeface="Times New Roman" panose="02020603050405020304" pitchFamily="18" charset="0"/>
              </a:rPr>
              <a:t>Тютчев Ф. И. Орловская губерния имение </a:t>
            </a:r>
            <a:r>
              <a:rPr lang="ru-RU" dirty="0" err="1" smtClean="0">
                <a:latin typeface="Times New Roman" panose="02020603050405020304" pitchFamily="18" charset="0"/>
                <a:cs typeface="Times New Roman" panose="02020603050405020304" pitchFamily="18" charset="0"/>
              </a:rPr>
              <a:t>Овстуг</a:t>
            </a:r>
            <a:endParaRPr lang="ru-RU" dirty="0">
              <a:latin typeface="Times New Roman" panose="02020603050405020304" pitchFamily="18" charset="0"/>
              <a:cs typeface="Times New Roman" panose="02020603050405020304" pitchFamily="18" charset="0"/>
            </a:endParaRPr>
          </a:p>
        </p:txBody>
      </p:sp>
      <p:pic>
        <p:nvPicPr>
          <p:cNvPr id="5" name="Объект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286219" y="1690689"/>
            <a:ext cx="9069636" cy="4878626"/>
          </a:xfrm>
        </p:spPr>
      </p:pic>
    </p:spTree>
    <p:extLst>
      <p:ext uri="{BB962C8B-B14F-4D97-AF65-F5344CB8AC3E}">
        <p14:creationId xmlns:p14="http://schemas.microsoft.com/office/powerpoint/2010/main" val="2485265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1222" y="260866"/>
            <a:ext cx="10515600" cy="1325563"/>
          </a:xfrm>
        </p:spPr>
        <p:txBody>
          <a:bodyPr/>
          <a:lstStyle/>
          <a:p>
            <a:pPr algn="ctr"/>
            <a:r>
              <a:rPr lang="ru-RU" dirty="0" smtClean="0">
                <a:latin typeface="Times New Roman" panose="02020603050405020304" pitchFamily="18" charset="0"/>
                <a:cs typeface="Times New Roman" panose="02020603050405020304" pitchFamily="18" charset="0"/>
              </a:rPr>
              <a:t>Московский университет</a:t>
            </a:r>
            <a:endParaRPr lang="ru-RU" dirty="0">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93205" y="1586429"/>
            <a:ext cx="8251634" cy="5056742"/>
          </a:xfrm>
        </p:spPr>
      </p:pic>
    </p:spTree>
    <p:extLst>
      <p:ext uri="{BB962C8B-B14F-4D97-AF65-F5344CB8AC3E}">
        <p14:creationId xmlns:p14="http://schemas.microsoft.com/office/powerpoint/2010/main" val="30511042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latin typeface="Times New Roman" panose="02020603050405020304" pitchFamily="18" charset="0"/>
                <a:cs typeface="Times New Roman" panose="02020603050405020304" pitchFamily="18" charset="0"/>
              </a:rPr>
              <a:t>Натурфилософия. Ф. Шеллинг</a:t>
            </a:r>
            <a:endParaRPr lang="ru-RU" dirty="0">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109291" y="1690688"/>
            <a:ext cx="4594033" cy="476519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2383631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890798"/>
          </a:xfrm>
        </p:spPr>
        <p:txBody>
          <a:bodyPr/>
          <a:lstStyle/>
          <a:p>
            <a:pPr algn="ctr"/>
            <a:r>
              <a:rPr lang="ru-RU" dirty="0" smtClean="0">
                <a:latin typeface="Times New Roman" panose="02020603050405020304" pitchFamily="18" charset="0"/>
                <a:cs typeface="Times New Roman" panose="02020603050405020304" pitchFamily="18" charset="0"/>
              </a:rPr>
              <a:t>Амалия </a:t>
            </a:r>
            <a:r>
              <a:rPr lang="ru-RU" dirty="0" err="1" smtClean="0">
                <a:latin typeface="Times New Roman" panose="02020603050405020304" pitchFamily="18" charset="0"/>
                <a:cs typeface="Times New Roman" panose="02020603050405020304" pitchFamily="18" charset="0"/>
              </a:rPr>
              <a:t>Крюденер</a:t>
            </a:r>
            <a:endParaRPr lang="ru-RU" dirty="0">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4919" y="1255924"/>
            <a:ext cx="3989456" cy="435133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9520" y="2437482"/>
            <a:ext cx="7072829" cy="442051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2230166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ircle(in)">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16376" y="561859"/>
            <a:ext cx="9371682" cy="804231"/>
          </a:xfrm>
        </p:spPr>
        <p:txBody>
          <a:bodyPr>
            <a:normAutofit/>
          </a:bodyPr>
          <a:lstStyle/>
          <a:p>
            <a:r>
              <a:rPr lang="ru-RU" sz="4400" dirty="0" smtClean="0">
                <a:latin typeface="Times New Roman" panose="02020603050405020304" pitchFamily="18" charset="0"/>
                <a:cs typeface="Times New Roman" panose="02020603050405020304" pitchFamily="18" charset="0"/>
              </a:rPr>
              <a:t>Теория литературы</a:t>
            </a:r>
            <a:endParaRPr lang="ru-RU" sz="44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870334" y="1949984"/>
            <a:ext cx="10300770" cy="2985572"/>
          </a:xfrm>
        </p:spPr>
        <p:txBody>
          <a:bodyPr>
            <a:normAutofit/>
          </a:bodyPr>
          <a:lstStyle/>
          <a:p>
            <a:r>
              <a:rPr lang="ru-RU" dirty="0" smtClean="0"/>
              <a:t>Звукопись — фонетическое речевое средство, придающее произведению особую художественную выразительность. В его основе лежит повторение различных фонетических сочетаний. Это прием усиления изобразительных свойств текста. Он помогает сделать текст более экспрессивным, создать слуховые образы. Например, может передать шум дождя, топот копыт, раскаты грома. </a:t>
            </a:r>
            <a:endParaRPr lang="ru-RU" dirty="0"/>
          </a:p>
        </p:txBody>
      </p:sp>
    </p:spTree>
    <p:extLst>
      <p:ext uri="{BB962C8B-B14F-4D97-AF65-F5344CB8AC3E}">
        <p14:creationId xmlns:p14="http://schemas.microsoft.com/office/powerpoint/2010/main" val="2609967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165294" y="221906"/>
            <a:ext cx="3502446" cy="1325563"/>
          </a:xfrm>
        </p:spPr>
        <p:txBody>
          <a:bodyPr/>
          <a:lstStyle/>
          <a:p>
            <a:pPr algn="ctr"/>
            <a:r>
              <a:rPr lang="ru-RU" dirty="0" smtClean="0">
                <a:latin typeface="Times New Roman" panose="02020603050405020304" pitchFamily="18" charset="0"/>
                <a:cs typeface="Times New Roman" panose="02020603050405020304" pitchFamily="18" charset="0"/>
              </a:rPr>
              <a:t>Чехия </a:t>
            </a:r>
            <a:endParaRPr lang="ru-RU" dirty="0">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4237" y="1272048"/>
            <a:ext cx="4924540" cy="4116971"/>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49027" y="2977830"/>
            <a:ext cx="6742973" cy="3793327"/>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1631581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165294" y="221906"/>
            <a:ext cx="3502446" cy="1325563"/>
          </a:xfrm>
        </p:spPr>
        <p:txBody>
          <a:bodyPr/>
          <a:lstStyle/>
          <a:p>
            <a:pPr algn="ctr"/>
            <a:r>
              <a:rPr lang="ru-RU" dirty="0" smtClean="0">
                <a:latin typeface="Times New Roman" panose="02020603050405020304" pitchFamily="18" charset="0"/>
                <a:cs typeface="Times New Roman" panose="02020603050405020304" pitchFamily="18" charset="0"/>
              </a:rPr>
              <a:t>Чехия </a:t>
            </a:r>
            <a:endParaRPr lang="ru-RU" dirty="0">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4237" y="1475623"/>
            <a:ext cx="4924540" cy="370982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8008" y="2977830"/>
            <a:ext cx="6725011" cy="3793327"/>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27046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128790" y="351183"/>
            <a:ext cx="5706737" cy="959825"/>
          </a:xfrm>
        </p:spPr>
        <p:txBody>
          <a:bodyPr>
            <a:normAutofit/>
          </a:bodyPr>
          <a:lstStyle/>
          <a:p>
            <a:r>
              <a:rPr lang="ru-RU" sz="4400" dirty="0" smtClean="0">
                <a:latin typeface="Times New Roman" panose="02020603050405020304" pitchFamily="18" charset="0"/>
                <a:cs typeface="Times New Roman" panose="02020603050405020304" pitchFamily="18" charset="0"/>
              </a:rPr>
              <a:t>Русские пейзажи</a:t>
            </a:r>
            <a:endParaRPr lang="ru-RU" sz="44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487276"/>
            <a:ext cx="5364545" cy="437920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05040" y="2595678"/>
            <a:ext cx="5860973" cy="375003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266848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128790" y="351183"/>
            <a:ext cx="5706737" cy="959825"/>
          </a:xfrm>
        </p:spPr>
        <p:txBody>
          <a:bodyPr>
            <a:normAutofit/>
          </a:bodyPr>
          <a:lstStyle/>
          <a:p>
            <a:r>
              <a:rPr lang="ru-RU" sz="4400" dirty="0" smtClean="0">
                <a:latin typeface="Times New Roman" panose="02020603050405020304" pitchFamily="18" charset="0"/>
                <a:cs typeface="Times New Roman" panose="02020603050405020304" pitchFamily="18" charset="0"/>
              </a:rPr>
              <a:t>Русские пейзажи</a:t>
            </a:r>
            <a:endParaRPr lang="ru-RU" sz="44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7287" y="1531345"/>
            <a:ext cx="5364545" cy="347077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0974" y="2214390"/>
            <a:ext cx="5849956" cy="413132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4156989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128790" y="351183"/>
            <a:ext cx="5706737" cy="959825"/>
          </a:xfrm>
        </p:spPr>
        <p:txBody>
          <a:bodyPr>
            <a:normAutofit/>
          </a:bodyPr>
          <a:lstStyle/>
          <a:p>
            <a:r>
              <a:rPr lang="ru-RU" sz="4400" dirty="0" smtClean="0">
                <a:latin typeface="Times New Roman" panose="02020603050405020304" pitchFamily="18" charset="0"/>
                <a:cs typeface="Times New Roman" panose="02020603050405020304" pitchFamily="18" charset="0"/>
              </a:rPr>
              <a:t>Русские пейзажи</a:t>
            </a:r>
            <a:endParaRPr lang="ru-RU" sz="44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7287" y="1551196"/>
            <a:ext cx="5364545" cy="343107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1639" y="2214390"/>
            <a:ext cx="5368625" cy="413132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735908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Times New Roman" panose="02020603050405020304" pitchFamily="18" charset="0"/>
                <a:cs typeface="Times New Roman" panose="02020603050405020304" pitchFamily="18" charset="0"/>
              </a:rPr>
              <a:t>Состав журнала « Русский вестник» 1856г.</a:t>
            </a:r>
            <a:endParaRPr lang="ru-RU" dirty="0">
              <a:latin typeface="Times New Roman" panose="02020603050405020304" pitchFamily="18" charset="0"/>
              <a:cs typeface="Times New Roman" panose="02020603050405020304" pitchFamily="18" charset="0"/>
            </a:endParaRPr>
          </a:p>
        </p:txBody>
      </p:sp>
      <p:pic>
        <p:nvPicPr>
          <p:cNvPr id="5" name="Объект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070121" y="1657196"/>
            <a:ext cx="3006122" cy="37158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Объект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7769807" y="1451051"/>
            <a:ext cx="3007605" cy="392200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Прямоугольник 7"/>
          <p:cNvSpPr/>
          <p:nvPr/>
        </p:nvSpPr>
        <p:spPr>
          <a:xfrm flipH="1">
            <a:off x="1070119" y="5373056"/>
            <a:ext cx="3006123" cy="830997"/>
          </a:xfrm>
          <a:prstGeom prst="rect">
            <a:avLst/>
          </a:prstGeom>
          <a:solidFill>
            <a:schemeClr val="lt1">
              <a:alpha val="12000"/>
            </a:schemeClr>
          </a:solidFill>
          <a:ln>
            <a:noFill/>
          </a:ln>
        </p:spPr>
        <p:style>
          <a:lnRef idx="2">
            <a:schemeClr val="dk1"/>
          </a:lnRef>
          <a:fillRef idx="1">
            <a:schemeClr val="lt1"/>
          </a:fillRef>
          <a:effectRef idx="0">
            <a:schemeClr val="dk1"/>
          </a:effectRef>
          <a:fontRef idx="minor">
            <a:schemeClr val="dk1"/>
          </a:fontRef>
        </p:style>
        <p:txBody>
          <a:bodyPr wrap="square" lIns="91440" tIns="45720" rIns="91440" bIns="45720">
            <a:spAutoFit/>
          </a:bodyPr>
          <a:lstStyle/>
          <a:p>
            <a:pPr algn="ctr"/>
            <a:r>
              <a:rPr lang="ru-RU" sz="24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Михаил Никифорович Катков</a:t>
            </a:r>
            <a:endParaRPr lang="ru-RU" sz="2400" b="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10" name="Прямоугольник 9"/>
          <p:cNvSpPr/>
          <p:nvPr/>
        </p:nvSpPr>
        <p:spPr>
          <a:xfrm>
            <a:off x="7949170" y="5373056"/>
            <a:ext cx="2648880" cy="830997"/>
          </a:xfrm>
          <a:prstGeom prst="rect">
            <a:avLst/>
          </a:prstGeom>
          <a:noFill/>
        </p:spPr>
        <p:txBody>
          <a:bodyPr wrap="square" lIns="91440" tIns="45720" rIns="91440" bIns="45720">
            <a:spAutoFit/>
          </a:bodyPr>
          <a:lstStyle/>
          <a:p>
            <a:pPr algn="ctr"/>
            <a:r>
              <a:rPr lang="ru-RU" sz="24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Евгений </a:t>
            </a:r>
          </a:p>
          <a:p>
            <a:pPr algn="ctr"/>
            <a:r>
              <a:rPr lang="ru-RU" sz="24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Федорович </a:t>
            </a:r>
            <a:r>
              <a:rPr lang="ru-RU" sz="2400" dirty="0" err="1"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Корш</a:t>
            </a:r>
            <a:endParaRPr lang="ru-RU" sz="240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92096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128790" y="351183"/>
            <a:ext cx="5706737" cy="959825"/>
          </a:xfrm>
        </p:spPr>
        <p:txBody>
          <a:bodyPr>
            <a:normAutofit/>
          </a:bodyPr>
          <a:lstStyle/>
          <a:p>
            <a:r>
              <a:rPr lang="ru-RU" sz="4400" dirty="0" smtClean="0">
                <a:latin typeface="Times New Roman" panose="02020603050405020304" pitchFamily="18" charset="0"/>
                <a:cs typeface="Times New Roman" panose="02020603050405020304" pitchFamily="18" charset="0"/>
              </a:rPr>
              <a:t>Русские пейзажи</a:t>
            </a:r>
            <a:endParaRPr lang="ru-RU" sz="44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7287" y="1790205"/>
            <a:ext cx="5364545" cy="295305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6833" y="2564699"/>
            <a:ext cx="5638054" cy="367084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10814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128790" y="351183"/>
            <a:ext cx="5706737" cy="959825"/>
          </a:xfrm>
        </p:spPr>
        <p:txBody>
          <a:bodyPr>
            <a:normAutofit/>
          </a:bodyPr>
          <a:lstStyle/>
          <a:p>
            <a:r>
              <a:rPr lang="ru-RU" sz="4400" dirty="0" smtClean="0">
                <a:latin typeface="Times New Roman" panose="02020603050405020304" pitchFamily="18" charset="0"/>
                <a:cs typeface="Times New Roman" panose="02020603050405020304" pitchFamily="18" charset="0"/>
              </a:rPr>
              <a:t>Море</a:t>
            </a:r>
            <a:endParaRPr lang="ru-RU" sz="44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83340" y="2016086"/>
            <a:ext cx="4693691" cy="423101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691" y="1465777"/>
            <a:ext cx="5805889" cy="478131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547486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128790" y="351183"/>
            <a:ext cx="5706737" cy="959825"/>
          </a:xfrm>
        </p:spPr>
        <p:txBody>
          <a:bodyPr>
            <a:normAutofit/>
          </a:bodyPr>
          <a:lstStyle/>
          <a:p>
            <a:r>
              <a:rPr lang="ru-RU" sz="4400" dirty="0" smtClean="0">
                <a:latin typeface="Times New Roman" panose="02020603050405020304" pitchFamily="18" charset="0"/>
                <a:cs typeface="Times New Roman" panose="02020603050405020304" pitchFamily="18" charset="0"/>
              </a:rPr>
              <a:t>Море</a:t>
            </a:r>
            <a:endParaRPr lang="ru-RU" sz="44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95712" y="2522863"/>
            <a:ext cx="4902506" cy="405420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2793" y="1476259"/>
            <a:ext cx="6362243" cy="442878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846283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61062" y="155804"/>
            <a:ext cx="4670234" cy="1325563"/>
          </a:xfrm>
        </p:spPr>
        <p:txBody>
          <a:bodyPr/>
          <a:lstStyle/>
          <a:p>
            <a:pPr algn="ctr"/>
            <a:r>
              <a:rPr lang="ru-RU" b="1" dirty="0" smtClean="0">
                <a:latin typeface="Times New Roman" panose="02020603050405020304" pitchFamily="18" charset="0"/>
                <a:cs typeface="Times New Roman" panose="02020603050405020304" pitchFamily="18" charset="0"/>
              </a:rPr>
              <a:t>Елена Денисьева</a:t>
            </a:r>
            <a:endParaRPr lang="ru-RU" b="1" dirty="0">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35762" y="1627321"/>
            <a:ext cx="3488322" cy="435133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96178" y="2089992"/>
            <a:ext cx="6058819" cy="437148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347719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63546" y="561860"/>
            <a:ext cx="9331287" cy="619692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1558732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4017" y="561860"/>
            <a:ext cx="10823693" cy="619692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271246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76260" y="365126"/>
            <a:ext cx="9077899" cy="923847"/>
          </a:xfrm>
        </p:spPr>
        <p:txBody>
          <a:bodyPr/>
          <a:lstStyle/>
          <a:p>
            <a:pPr algn="ctr"/>
            <a:r>
              <a:rPr lang="ru-RU" dirty="0" smtClean="0">
                <a:latin typeface="Times New Roman" panose="02020603050405020304" pitchFamily="18" charset="0"/>
                <a:cs typeface="Times New Roman" panose="02020603050405020304" pitchFamily="18" charset="0"/>
              </a:rPr>
              <a:t>Я помню время золотое…</a:t>
            </a:r>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3456" y="1288973"/>
            <a:ext cx="3619291" cy="487096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5138" y="1994053"/>
            <a:ext cx="3872802" cy="486394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90332" y="1288973"/>
            <a:ext cx="3701668" cy="514487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929487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heel(1)">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517793"/>
            <a:ext cx="9144000" cy="848299"/>
          </a:xfrm>
        </p:spPr>
        <p:txBody>
          <a:bodyPr>
            <a:normAutofit/>
          </a:bodyPr>
          <a:lstStyle/>
          <a:p>
            <a:r>
              <a:rPr lang="ru-RU" sz="4400" dirty="0" smtClean="0">
                <a:latin typeface="Times New Roman" panose="02020603050405020304" pitchFamily="18" charset="0"/>
                <a:cs typeface="Times New Roman" panose="02020603050405020304" pitchFamily="18" charset="0"/>
              </a:rPr>
              <a:t>Алексей Константинович Толстой</a:t>
            </a:r>
            <a:endParaRPr lang="ru-RU" sz="44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7100" y="1737796"/>
            <a:ext cx="4457799" cy="4954951"/>
          </a:xfrm>
          <a:prstGeom prst="rect">
            <a:avLst/>
          </a:prstGeom>
          <a:ln>
            <a:noFill/>
          </a:ln>
          <a:effectLst>
            <a:softEdge rad="112500"/>
          </a:effectLst>
        </p:spPr>
      </p:pic>
    </p:spTree>
    <p:extLst>
      <p:ext uri="{BB962C8B-B14F-4D97-AF65-F5344CB8AC3E}">
        <p14:creationId xmlns:p14="http://schemas.microsoft.com/office/powerpoint/2010/main" val="367572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494402"/>
            <a:ext cx="9144000" cy="827623"/>
          </a:xfrm>
        </p:spPr>
        <p:txBody>
          <a:bodyPr>
            <a:normAutofit/>
          </a:bodyPr>
          <a:lstStyle/>
          <a:p>
            <a:r>
              <a:rPr lang="ru-RU" sz="4400" dirty="0" smtClean="0">
                <a:latin typeface="Times New Roman" panose="02020603050405020304" pitchFamily="18" charset="0"/>
                <a:cs typeface="Times New Roman" panose="02020603050405020304" pitchFamily="18" charset="0"/>
              </a:rPr>
              <a:t>Альманах </a:t>
            </a:r>
            <a:endParaRPr lang="ru-RU" sz="44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1325697" y="1322025"/>
            <a:ext cx="9144000" cy="1278435"/>
          </a:xfrm>
        </p:spPr>
        <p:txBody>
          <a:bodyPr/>
          <a:lstStyle/>
          <a:p>
            <a:r>
              <a:rPr lang="ru-RU" dirty="0" smtClean="0"/>
              <a:t>АЛЬМАНА́Х - непериодический сборник произведений литературно-художественного, исторического и публицистического характера различных авторов-современников.</a:t>
            </a: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5436" y="2566930"/>
            <a:ext cx="2947112" cy="3783099"/>
          </a:xfrm>
          <a:prstGeom prst="rect">
            <a:avLst/>
          </a:prstGeom>
          <a:ln>
            <a:noFill/>
          </a:ln>
          <a:effectLst>
            <a:outerShdw blurRad="190500" algn="tl" rotWithShape="0">
              <a:srgbClr val="000000">
                <a:alpha val="70000"/>
              </a:srgbClr>
            </a:outerShdw>
          </a:effectLst>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7600" y="3009131"/>
            <a:ext cx="5155894" cy="3438524"/>
          </a:xfrm>
          <a:prstGeom prst="rect">
            <a:avLst/>
          </a:prstGeom>
          <a:ln>
            <a:noFill/>
          </a:ln>
          <a:effectLst>
            <a:outerShdw blurRad="190500" algn="tl" rotWithShape="0">
              <a:srgbClr val="000000">
                <a:alpha val="70000"/>
              </a:srgbClr>
            </a:outerShdw>
          </a:effectLst>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75236" y="2566930"/>
            <a:ext cx="2788922" cy="399912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347672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1593" y="398176"/>
            <a:ext cx="10410022" cy="1089102"/>
          </a:xfrm>
        </p:spPr>
        <p:txBody>
          <a:bodyPr/>
          <a:lstStyle/>
          <a:p>
            <a:pPr algn="ctr"/>
            <a:r>
              <a:rPr lang="ru-RU" dirty="0" smtClean="0">
                <a:latin typeface="Times New Roman" panose="02020603050405020304" pitchFamily="18" charset="0"/>
                <a:cs typeface="Times New Roman" panose="02020603050405020304" pitchFamily="18" charset="0"/>
              </a:rPr>
              <a:t>Теория литературы</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38200" y="1825625"/>
            <a:ext cx="10515600" cy="4079416"/>
          </a:xfrm>
        </p:spPr>
        <p:txBody>
          <a:bodyPr>
            <a:normAutofit fontScale="92500" lnSpcReduction="10000"/>
          </a:bodyPr>
          <a:lstStyle/>
          <a:p>
            <a:pPr marL="0" indent="0">
              <a:buNone/>
            </a:pPr>
            <a:r>
              <a:rPr lang="ru-RU" dirty="0" smtClean="0"/>
              <a:t>    </a:t>
            </a:r>
            <a:r>
              <a:rPr lang="ru-RU" dirty="0" err="1" smtClean="0"/>
              <a:t>Паро́дия</a:t>
            </a:r>
            <a:r>
              <a:rPr lang="ru-RU" dirty="0" smtClean="0"/>
              <a:t> — произведение искусства, имеющее целью создание у читателя (зрителя, слушателя) комического эффекта за счёт намеренного повторения уникальных черт другого, обычно широко известного, произведения в специально изменённой форме. Говоря иначе, пародия — это «произведение-насмешка» по мотивам уже существующего известного произведения.</a:t>
            </a:r>
            <a:endParaRPr lang="ru-RU" dirty="0"/>
          </a:p>
          <a:p>
            <a:pPr marL="0" indent="0">
              <a:buNone/>
            </a:pPr>
            <a:r>
              <a:rPr lang="ru-RU" dirty="0" smtClean="0"/>
              <a:t>    Само слово (юмор) в переводе с латыни означает жидкость, а с английского — настрой, причуда. Словарями толкуется как добрый смех, легкая незлая насмешка, добродушное высмеивание слабых сторон человека. Способность ума весело реагировать на явления окружающей среды, шутливо замечать и доброжелательно показывать недостатки человеческой природы.</a:t>
            </a:r>
            <a:endParaRPr lang="ru-RU" dirty="0"/>
          </a:p>
        </p:txBody>
      </p:sp>
    </p:spTree>
    <p:extLst>
      <p:ext uri="{BB962C8B-B14F-4D97-AF65-F5344CB8AC3E}">
        <p14:creationId xmlns:p14="http://schemas.microsoft.com/office/powerpoint/2010/main" val="20946174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Times New Roman" panose="02020603050405020304" pitchFamily="18" charset="0"/>
                <a:cs typeface="Times New Roman" panose="02020603050405020304" pitchFamily="18" charset="0"/>
              </a:rPr>
              <a:t>Состав журнала « Русский вестник» 1856г.</a:t>
            </a:r>
            <a:endParaRPr lang="ru-RU" dirty="0">
              <a:latin typeface="Times New Roman" panose="02020603050405020304" pitchFamily="18" charset="0"/>
              <a:cs typeface="Times New Roman" panose="02020603050405020304" pitchFamily="18" charset="0"/>
            </a:endParaRPr>
          </a:p>
        </p:txBody>
      </p:sp>
      <p:pic>
        <p:nvPicPr>
          <p:cNvPr id="5" name="Объект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41524" y="1451050"/>
            <a:ext cx="2875401" cy="392200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Объект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707925" y="1355075"/>
            <a:ext cx="2776145" cy="40478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Прямоугольник 7"/>
          <p:cNvSpPr/>
          <p:nvPr/>
        </p:nvSpPr>
        <p:spPr>
          <a:xfrm flipH="1">
            <a:off x="429658" y="5373055"/>
            <a:ext cx="3117772" cy="830997"/>
          </a:xfrm>
          <a:prstGeom prst="rect">
            <a:avLst/>
          </a:prstGeom>
          <a:solidFill>
            <a:schemeClr val="lt1">
              <a:alpha val="12000"/>
            </a:schemeClr>
          </a:solidFill>
          <a:ln>
            <a:noFill/>
          </a:ln>
        </p:spPr>
        <p:style>
          <a:lnRef idx="2">
            <a:schemeClr val="dk1"/>
          </a:lnRef>
          <a:fillRef idx="1">
            <a:schemeClr val="lt1"/>
          </a:fillRef>
          <a:effectRef idx="0">
            <a:schemeClr val="dk1"/>
          </a:effectRef>
          <a:fontRef idx="minor">
            <a:schemeClr val="dk1"/>
          </a:fontRef>
        </p:style>
        <p:txBody>
          <a:bodyPr wrap="square" lIns="91440" tIns="45720" rIns="91440" bIns="45720">
            <a:spAutoFit/>
          </a:bodyPr>
          <a:lstStyle/>
          <a:p>
            <a:pPr algn="ctr"/>
            <a:r>
              <a:rPr lang="ru-RU" sz="24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Петр Николаевич Кудрявцев</a:t>
            </a:r>
            <a:endParaRPr lang="ru-RU" sz="2400" b="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10" name="Прямоугольник 9"/>
          <p:cNvSpPr/>
          <p:nvPr/>
        </p:nvSpPr>
        <p:spPr>
          <a:xfrm>
            <a:off x="4614318" y="5402929"/>
            <a:ext cx="2963361" cy="830997"/>
          </a:xfrm>
          <a:prstGeom prst="rect">
            <a:avLst/>
          </a:prstGeom>
          <a:noFill/>
        </p:spPr>
        <p:txBody>
          <a:bodyPr wrap="square" lIns="91440" tIns="45720" rIns="91440" bIns="45720">
            <a:spAutoFit/>
          </a:bodyPr>
          <a:lstStyle/>
          <a:p>
            <a:pPr algn="ctr"/>
            <a:r>
              <a:rPr lang="ru-RU" sz="24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Павел Михайлович Леонтьев</a:t>
            </a:r>
          </a:p>
        </p:txBody>
      </p:sp>
      <p:pic>
        <p:nvPicPr>
          <p:cNvPr id="11" name="Рисунок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05868" y="1451049"/>
            <a:ext cx="2765235" cy="39518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Прямоугольник 12"/>
          <p:cNvSpPr/>
          <p:nvPr/>
        </p:nvSpPr>
        <p:spPr>
          <a:xfrm>
            <a:off x="7954178" y="5487921"/>
            <a:ext cx="3591499" cy="830997"/>
          </a:xfrm>
          <a:prstGeom prst="rect">
            <a:avLst/>
          </a:prstGeom>
          <a:noFill/>
        </p:spPr>
        <p:txBody>
          <a:bodyPr wrap="square" lIns="91440" tIns="45720" rIns="91440" bIns="45720">
            <a:spAutoFit/>
          </a:bodyPr>
          <a:lstStyle/>
          <a:p>
            <a:pPr algn="ctr"/>
            <a:r>
              <a:rPr lang="ru-RU" sz="2400" dirty="0" smtClean="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Александр Владимирович</a:t>
            </a:r>
            <a:r>
              <a:rPr lang="ru-RU" sz="2400" b="0" cap="none" spc="0" dirty="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Станкевич</a:t>
            </a:r>
            <a:endParaRPr lang="ru-RU" sz="2400" b="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14015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70332" y="538470"/>
            <a:ext cx="10179586" cy="1246264"/>
          </a:xfrm>
        </p:spPr>
        <p:txBody>
          <a:bodyPr>
            <a:normAutofit fontScale="90000"/>
          </a:bodyPr>
          <a:lstStyle/>
          <a:p>
            <a:r>
              <a:rPr lang="ru-RU" sz="4400" dirty="0" smtClean="0">
                <a:latin typeface="Times New Roman" panose="02020603050405020304" pitchFamily="18" charset="0"/>
                <a:cs typeface="Times New Roman" panose="02020603050405020304" pitchFamily="18" charset="0"/>
              </a:rPr>
              <a:t>История Государства Российского от Гостомысла до Тимашева</a:t>
            </a:r>
            <a:endParaRPr lang="ru-RU" sz="44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4058" y="1784734"/>
            <a:ext cx="5310130" cy="4514330"/>
          </a:xfrm>
          <a:prstGeom prst="rect">
            <a:avLst/>
          </a:prstGeom>
          <a:ln>
            <a:noFill/>
          </a:ln>
          <a:effectLst>
            <a:softEdge rad="112500"/>
          </a:effectLst>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5390" y="2994005"/>
            <a:ext cx="3373343" cy="315082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412620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70332" y="538470"/>
            <a:ext cx="10179586" cy="1246264"/>
          </a:xfrm>
        </p:spPr>
        <p:txBody>
          <a:bodyPr>
            <a:normAutofit/>
          </a:bodyPr>
          <a:lstStyle/>
          <a:p>
            <a:r>
              <a:rPr lang="ru-RU" sz="4400" dirty="0" smtClean="0">
                <a:latin typeface="Times New Roman" panose="02020603050405020304" pitchFamily="18" charset="0"/>
                <a:cs typeface="Times New Roman" panose="02020603050405020304" pitchFamily="18" charset="0"/>
              </a:rPr>
              <a:t>История Государства Российского…</a:t>
            </a:r>
            <a:endParaRPr lang="ru-RU" sz="44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7618" y="2016089"/>
            <a:ext cx="6147414" cy="4538948"/>
          </a:xfrm>
          <a:prstGeom prst="rect">
            <a:avLst/>
          </a:prstGeom>
          <a:ln>
            <a:noFill/>
          </a:ln>
          <a:effectLst>
            <a:softEdge rad="112500"/>
          </a:effectLst>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68587" y="2952522"/>
            <a:ext cx="4286250" cy="333375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635910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style.rotation</p:attrName>
                                        </p:attrNameLst>
                                      </p:cBhvr>
                                      <p:tavLst>
                                        <p:tav tm="0">
                                          <p:val>
                                            <p:fltVal val="90"/>
                                          </p:val>
                                        </p:tav>
                                        <p:tav tm="100000">
                                          <p:val>
                                            <p:fltVal val="0"/>
                                          </p:val>
                                        </p:tav>
                                      </p:tavLst>
                                    </p:anim>
                                    <p:animEffect transition="in" filter="fade">
                                      <p:cBhvr>
                                        <p:cTn id="1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70332" y="538470"/>
            <a:ext cx="10179586" cy="1246264"/>
          </a:xfrm>
        </p:spPr>
        <p:txBody>
          <a:bodyPr>
            <a:normAutofit/>
          </a:bodyPr>
          <a:lstStyle/>
          <a:p>
            <a:r>
              <a:rPr lang="ru-RU" sz="4400" dirty="0" smtClean="0">
                <a:latin typeface="Times New Roman" panose="02020603050405020304" pitchFamily="18" charset="0"/>
                <a:cs typeface="Times New Roman" panose="02020603050405020304" pitchFamily="18" charset="0"/>
              </a:rPr>
              <a:t>История Государства Российского…</a:t>
            </a:r>
            <a:endParaRPr lang="ru-RU" sz="44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759" y="1883887"/>
            <a:ext cx="7160964" cy="4792336"/>
          </a:xfrm>
          <a:prstGeom prst="rect">
            <a:avLst/>
          </a:prstGeom>
          <a:ln>
            <a:noFill/>
          </a:ln>
          <a:effectLst>
            <a:softEdge rad="112500"/>
          </a:effectLst>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1377" y="3349128"/>
            <a:ext cx="4186680" cy="312333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772936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70332" y="538470"/>
            <a:ext cx="10179586" cy="1246264"/>
          </a:xfrm>
        </p:spPr>
        <p:txBody>
          <a:bodyPr>
            <a:normAutofit/>
          </a:bodyPr>
          <a:lstStyle/>
          <a:p>
            <a:r>
              <a:rPr lang="ru-RU" sz="4400" dirty="0" smtClean="0">
                <a:latin typeface="Times New Roman" panose="02020603050405020304" pitchFamily="18" charset="0"/>
                <a:cs typeface="Times New Roman" panose="02020603050405020304" pitchFamily="18" charset="0"/>
              </a:rPr>
              <a:t>История Государства Российского…</a:t>
            </a:r>
            <a:endParaRPr lang="ru-RU" sz="44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7451" y="1938969"/>
            <a:ext cx="4538950" cy="4638102"/>
          </a:xfrm>
          <a:prstGeom prst="rect">
            <a:avLst/>
          </a:prstGeom>
          <a:ln>
            <a:noFill/>
          </a:ln>
          <a:effectLst>
            <a:softEdge rad="112500"/>
          </a:effectLst>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4302" y="2651540"/>
            <a:ext cx="5486400" cy="369417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59722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70332" y="538470"/>
            <a:ext cx="10179586" cy="1246264"/>
          </a:xfrm>
        </p:spPr>
        <p:txBody>
          <a:bodyPr>
            <a:normAutofit/>
          </a:bodyPr>
          <a:lstStyle/>
          <a:p>
            <a:r>
              <a:rPr lang="ru-RU" sz="4400" dirty="0" smtClean="0">
                <a:latin typeface="Times New Roman" panose="02020603050405020304" pitchFamily="18" charset="0"/>
                <a:cs typeface="Times New Roman" panose="02020603050405020304" pitchFamily="18" charset="0"/>
              </a:rPr>
              <a:t>История Государства Российского…</a:t>
            </a:r>
            <a:endParaRPr lang="ru-RU" sz="44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9649" y="1784734"/>
            <a:ext cx="5133859" cy="4919031"/>
          </a:xfrm>
          <a:prstGeom prst="rect">
            <a:avLst/>
          </a:prstGeom>
          <a:ln>
            <a:noFill/>
          </a:ln>
          <a:effectLst>
            <a:softEdge rad="112500"/>
          </a:effectLst>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3673" y="3118346"/>
            <a:ext cx="4286250" cy="306705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734231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450335"/>
            <a:ext cx="9144000" cy="904741"/>
          </a:xfrm>
        </p:spPr>
        <p:txBody>
          <a:bodyPr>
            <a:normAutofit/>
          </a:bodyPr>
          <a:lstStyle/>
          <a:p>
            <a:r>
              <a:rPr lang="ru-RU" sz="4400" dirty="0" smtClean="0">
                <a:latin typeface="Times New Roman" panose="02020603050405020304" pitchFamily="18" charset="0"/>
                <a:cs typeface="Times New Roman" panose="02020603050405020304" pitchFamily="18" charset="0"/>
              </a:rPr>
              <a:t>Государь ты наш, батюшка….</a:t>
            </a:r>
            <a:endParaRPr lang="ru-RU" sz="44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184" y="1487697"/>
            <a:ext cx="3624551" cy="457673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43072" y="1407405"/>
            <a:ext cx="3633730" cy="54505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95701" y="1487697"/>
            <a:ext cx="3756753" cy="465971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112150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450336"/>
            <a:ext cx="9144000" cy="651352"/>
          </a:xfrm>
        </p:spPr>
        <p:txBody>
          <a:bodyPr>
            <a:normAutofit fontScale="90000"/>
          </a:bodyPr>
          <a:lstStyle/>
          <a:p>
            <a:r>
              <a:rPr lang="ru-RU" sz="4400" dirty="0" smtClean="0">
                <a:latin typeface="Times New Roman" panose="02020603050405020304" pitchFamily="18" charset="0"/>
                <a:cs typeface="Times New Roman" panose="02020603050405020304" pitchFamily="18" charset="0"/>
              </a:rPr>
              <a:t>Колокольчики мои, цветики степные….</a:t>
            </a:r>
            <a:endParaRPr lang="ru-RU" sz="44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3920" y="1101688"/>
            <a:ext cx="10441420" cy="55156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98988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450336"/>
            <a:ext cx="9144000" cy="651352"/>
          </a:xfrm>
        </p:spPr>
        <p:txBody>
          <a:bodyPr>
            <a:normAutofit fontScale="90000"/>
          </a:bodyPr>
          <a:lstStyle/>
          <a:p>
            <a:r>
              <a:rPr lang="ru-RU" sz="4400" dirty="0" smtClean="0">
                <a:latin typeface="Times New Roman" panose="02020603050405020304" pitchFamily="18" charset="0"/>
                <a:cs typeface="Times New Roman" panose="02020603050405020304" pitchFamily="18" charset="0"/>
              </a:rPr>
              <a:t>Колокольчики мои, цветики степные….</a:t>
            </a:r>
            <a:endParaRPr lang="ru-RU" sz="44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3721" y="1101688"/>
            <a:ext cx="10421956" cy="55156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23511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450336"/>
            <a:ext cx="9144000" cy="651352"/>
          </a:xfrm>
        </p:spPr>
        <p:txBody>
          <a:bodyPr>
            <a:normAutofit fontScale="90000"/>
          </a:bodyPr>
          <a:lstStyle/>
          <a:p>
            <a:r>
              <a:rPr lang="ru-RU" sz="4400" dirty="0" smtClean="0">
                <a:latin typeface="Times New Roman" panose="02020603050405020304" pitchFamily="18" charset="0"/>
                <a:cs typeface="Times New Roman" panose="02020603050405020304" pitchFamily="18" charset="0"/>
              </a:rPr>
              <a:t>Колокольчики мои, цветики степные….</a:t>
            </a:r>
            <a:endParaRPr lang="ru-RU" sz="44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9821" y="1101688"/>
            <a:ext cx="10124501" cy="55156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05482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450336"/>
            <a:ext cx="9144000" cy="651352"/>
          </a:xfrm>
        </p:spPr>
        <p:txBody>
          <a:bodyPr>
            <a:normAutofit fontScale="90000"/>
          </a:bodyPr>
          <a:lstStyle/>
          <a:p>
            <a:r>
              <a:rPr lang="ru-RU" sz="4400" dirty="0" smtClean="0">
                <a:latin typeface="Times New Roman" panose="02020603050405020304" pitchFamily="18" charset="0"/>
                <a:cs typeface="Times New Roman" panose="02020603050405020304" pitchFamily="18" charset="0"/>
              </a:rPr>
              <a:t>Колокольчики мои, цветики степные….</a:t>
            </a:r>
            <a:endParaRPr lang="ru-RU" sz="44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5923" y="1101688"/>
            <a:ext cx="9937215" cy="55156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88187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17735" y="396606"/>
            <a:ext cx="5340675" cy="702325"/>
          </a:xfrm>
        </p:spPr>
        <p:txBody>
          <a:bodyPr>
            <a:normAutofit/>
          </a:bodyPr>
          <a:lstStyle/>
          <a:p>
            <a:pPr algn="ctr"/>
            <a:r>
              <a:rPr lang="ru-RU" sz="4400" b="1" dirty="0" smtClean="0">
                <a:latin typeface="Times New Roman" panose="02020603050405020304" pitchFamily="18" charset="0"/>
                <a:cs typeface="Times New Roman" panose="02020603050405020304" pitchFamily="18" charset="0"/>
              </a:rPr>
              <a:t>Теория литературы</a:t>
            </a:r>
            <a:endParaRPr lang="ru-RU" sz="4400" b="1" dirty="0">
              <a:latin typeface="Times New Roman" panose="02020603050405020304" pitchFamily="18" charset="0"/>
              <a:cs typeface="Times New Roman" panose="02020603050405020304" pitchFamily="18" charset="0"/>
            </a:endParaRPr>
          </a:p>
        </p:txBody>
      </p:sp>
      <p:pic>
        <p:nvPicPr>
          <p:cNvPr id="5" name="Рисунок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22996" b="22996"/>
          <a:stretch>
            <a:fillRect/>
          </a:stretch>
        </p:blipFill>
        <p:spPr>
          <a:xfrm>
            <a:off x="782197" y="2444980"/>
            <a:ext cx="2732183" cy="38897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Текст 3"/>
          <p:cNvSpPr>
            <a:spLocks noGrp="1"/>
          </p:cNvSpPr>
          <p:nvPr>
            <p:ph type="body" sz="half" idx="2"/>
          </p:nvPr>
        </p:nvSpPr>
        <p:spPr>
          <a:xfrm>
            <a:off x="991518" y="1309964"/>
            <a:ext cx="9683827" cy="1345101"/>
          </a:xfrm>
        </p:spPr>
        <p:txBody>
          <a:bodyPr>
            <a:normAutofit/>
          </a:bodyPr>
          <a:lstStyle/>
          <a:p>
            <a:r>
              <a:rPr lang="ru-RU" sz="2400" dirty="0" smtClean="0">
                <a:latin typeface="Times New Roman" panose="02020603050405020304" pitchFamily="18" charset="0"/>
                <a:cs typeface="Times New Roman" panose="02020603050405020304" pitchFamily="18" charset="0"/>
              </a:rPr>
              <a:t>Беллетристика ( от фр. </a:t>
            </a:r>
            <a:r>
              <a:rPr lang="ru-RU" sz="2400" dirty="0" err="1" smtClean="0">
                <a:latin typeface="Times New Roman" panose="02020603050405020304" pitchFamily="18" charset="0"/>
                <a:cs typeface="Times New Roman" panose="02020603050405020304" pitchFamily="18" charset="0"/>
              </a:rPr>
              <a:t>belles</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lettres</a:t>
            </a:r>
            <a:r>
              <a:rPr lang="ru-RU" sz="2400" dirty="0" smtClean="0">
                <a:latin typeface="Times New Roman" panose="02020603050405020304" pitchFamily="18" charset="0"/>
                <a:cs typeface="Times New Roman" panose="02020603050405020304" pitchFamily="18" charset="0"/>
              </a:rPr>
              <a:t> — «изящная словесность») – общее название художественной литературы в стихах и прозе, или исключая стихи и драматургию </a:t>
            </a:r>
            <a:endParaRPr lang="ru-RU" sz="2400" dirty="0">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6535" y="2235659"/>
            <a:ext cx="4263074" cy="32877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71972" y="2444980"/>
            <a:ext cx="3558448" cy="39973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918316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style.rotation</p:attrName>
                                        </p:attrNameLst>
                                      </p:cBhvr>
                                      <p:tavLst>
                                        <p:tav tm="0">
                                          <p:val>
                                            <p:fltVal val="90"/>
                                          </p:val>
                                        </p:tav>
                                        <p:tav tm="100000">
                                          <p:val>
                                            <p:fltVal val="0"/>
                                          </p:val>
                                        </p:tav>
                                      </p:tavLst>
                                    </p:anim>
                                    <p:animEffect transition="in" filter="fade">
                                      <p:cBhvr>
                                        <p:cTn id="18" dur="1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fltVal val="0"/>
                                          </p:val>
                                        </p:tav>
                                        <p:tav tm="100000">
                                          <p:val>
                                            <p:strVal val="#ppt_w"/>
                                          </p:val>
                                        </p:tav>
                                      </p:tavLst>
                                    </p:anim>
                                    <p:anim calcmode="lin" valueType="num">
                                      <p:cBhvr>
                                        <p:cTn id="24" dur="1000" fill="hold"/>
                                        <p:tgtEl>
                                          <p:spTgt spid="8"/>
                                        </p:tgtEl>
                                        <p:attrNameLst>
                                          <p:attrName>ppt_h</p:attrName>
                                        </p:attrNameLst>
                                      </p:cBhvr>
                                      <p:tavLst>
                                        <p:tav tm="0">
                                          <p:val>
                                            <p:fltVal val="0"/>
                                          </p:val>
                                        </p:tav>
                                        <p:tav tm="100000">
                                          <p:val>
                                            <p:strVal val="#ppt_h"/>
                                          </p:val>
                                        </p:tav>
                                      </p:tavLst>
                                    </p:anim>
                                    <p:anim calcmode="lin" valueType="num">
                                      <p:cBhvr>
                                        <p:cTn id="25" dur="1000" fill="hold"/>
                                        <p:tgtEl>
                                          <p:spTgt spid="8"/>
                                        </p:tgtEl>
                                        <p:attrNameLst>
                                          <p:attrName>style.rotation</p:attrName>
                                        </p:attrNameLst>
                                      </p:cBhvr>
                                      <p:tavLst>
                                        <p:tav tm="0">
                                          <p:val>
                                            <p:fltVal val="90"/>
                                          </p:val>
                                        </p:tav>
                                        <p:tav tm="100000">
                                          <p:val>
                                            <p:fltVal val="0"/>
                                          </p:val>
                                        </p:tav>
                                      </p:tavLst>
                                    </p:anim>
                                    <p:animEffect transition="in" filter="fade">
                                      <p:cBhvr>
                                        <p:cTn id="2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450336"/>
            <a:ext cx="9144000" cy="651352"/>
          </a:xfrm>
        </p:spPr>
        <p:txBody>
          <a:bodyPr>
            <a:normAutofit fontScale="90000"/>
          </a:bodyPr>
          <a:lstStyle/>
          <a:p>
            <a:r>
              <a:rPr lang="ru-RU" sz="4400" dirty="0" smtClean="0">
                <a:latin typeface="Times New Roman" panose="02020603050405020304" pitchFamily="18" charset="0"/>
                <a:cs typeface="Times New Roman" panose="02020603050405020304" pitchFamily="18" charset="0"/>
              </a:rPr>
              <a:t>Колокольчики мои, цветики степные….</a:t>
            </a:r>
            <a:endParaRPr lang="ru-RU" sz="44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3552" y="1013553"/>
            <a:ext cx="10576192" cy="55156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52757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450336"/>
            <a:ext cx="9144000" cy="651352"/>
          </a:xfrm>
        </p:spPr>
        <p:txBody>
          <a:bodyPr>
            <a:normAutofit fontScale="90000"/>
          </a:bodyPr>
          <a:lstStyle/>
          <a:p>
            <a:r>
              <a:rPr lang="ru-RU" sz="4400" dirty="0" smtClean="0">
                <a:latin typeface="Times New Roman" panose="02020603050405020304" pitchFamily="18" charset="0"/>
                <a:cs typeface="Times New Roman" panose="02020603050405020304" pitchFamily="18" charset="0"/>
              </a:rPr>
              <a:t>Колокольчики мои, цветики степные….</a:t>
            </a:r>
            <a:endParaRPr lang="ru-RU" sz="44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678" y="1333910"/>
            <a:ext cx="8720429" cy="526142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03311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450336"/>
            <a:ext cx="9144000" cy="651352"/>
          </a:xfrm>
        </p:spPr>
        <p:txBody>
          <a:bodyPr>
            <a:normAutofit fontScale="90000"/>
          </a:bodyPr>
          <a:lstStyle/>
          <a:p>
            <a:r>
              <a:rPr lang="ru-RU" sz="4400" dirty="0" smtClean="0">
                <a:latin typeface="Times New Roman" panose="02020603050405020304" pitchFamily="18" charset="0"/>
                <a:cs typeface="Times New Roman" panose="02020603050405020304" pitchFamily="18" charset="0"/>
              </a:rPr>
              <a:t>Осень</a:t>
            </a:r>
            <a:endParaRPr lang="ru-RU" sz="44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0492" y="1101688"/>
            <a:ext cx="8207566" cy="556351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42332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450336"/>
            <a:ext cx="9144000" cy="651352"/>
          </a:xfrm>
        </p:spPr>
        <p:txBody>
          <a:bodyPr>
            <a:normAutofit fontScale="90000"/>
          </a:bodyPr>
          <a:lstStyle/>
          <a:p>
            <a:r>
              <a:rPr lang="ru-RU" sz="4400" dirty="0" smtClean="0">
                <a:latin typeface="Times New Roman" panose="02020603050405020304" pitchFamily="18" charset="0"/>
                <a:cs typeface="Times New Roman" panose="02020603050405020304" pitchFamily="18" charset="0"/>
              </a:rPr>
              <a:t>Осень</a:t>
            </a:r>
            <a:endParaRPr lang="ru-RU" sz="44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1882" y="1101689"/>
            <a:ext cx="9426002" cy="560758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67105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450336"/>
            <a:ext cx="9144000" cy="651352"/>
          </a:xfrm>
        </p:spPr>
        <p:txBody>
          <a:bodyPr>
            <a:normAutofit fontScale="90000"/>
          </a:bodyPr>
          <a:lstStyle/>
          <a:p>
            <a:r>
              <a:rPr lang="ru-RU" sz="4400" dirty="0" smtClean="0">
                <a:latin typeface="Times New Roman" panose="02020603050405020304" pitchFamily="18" charset="0"/>
                <a:cs typeface="Times New Roman" panose="02020603050405020304" pitchFamily="18" charset="0"/>
              </a:rPr>
              <a:t>Осень</a:t>
            </a:r>
            <a:endParaRPr lang="ru-RU" sz="44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1882" y="1150085"/>
            <a:ext cx="9426002" cy="551079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06922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450336"/>
            <a:ext cx="9144000" cy="651352"/>
          </a:xfrm>
        </p:spPr>
        <p:txBody>
          <a:bodyPr>
            <a:normAutofit fontScale="90000"/>
          </a:bodyPr>
          <a:lstStyle/>
          <a:p>
            <a:r>
              <a:rPr lang="ru-RU" sz="4400" dirty="0" smtClean="0">
                <a:latin typeface="Times New Roman" panose="02020603050405020304" pitchFamily="18" charset="0"/>
                <a:cs typeface="Times New Roman" panose="02020603050405020304" pitchFamily="18" charset="0"/>
              </a:rPr>
              <a:t>Осень</a:t>
            </a:r>
            <a:endParaRPr lang="ru-RU" sz="44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3374" y="1101688"/>
            <a:ext cx="8251634" cy="551079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51933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450336"/>
            <a:ext cx="9144000" cy="651352"/>
          </a:xfrm>
        </p:spPr>
        <p:txBody>
          <a:bodyPr>
            <a:normAutofit fontScale="90000"/>
          </a:bodyPr>
          <a:lstStyle/>
          <a:p>
            <a:r>
              <a:rPr lang="ru-RU" sz="4400" dirty="0" smtClean="0">
                <a:latin typeface="Times New Roman" panose="02020603050405020304" pitchFamily="18" charset="0"/>
                <a:cs typeface="Times New Roman" panose="02020603050405020304" pitchFamily="18" charset="0"/>
              </a:rPr>
              <a:t>Народная душа</a:t>
            </a:r>
            <a:endParaRPr lang="ru-RU" sz="44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5071" y="1210236"/>
            <a:ext cx="9132982" cy="5333783"/>
          </a:xfrm>
          <a:prstGeom prst="rect">
            <a:avLst/>
          </a:prstGeom>
        </p:spPr>
      </p:pic>
    </p:spTree>
    <p:extLst>
      <p:ext uri="{BB962C8B-B14F-4D97-AF65-F5344CB8AC3E}">
        <p14:creationId xmlns:p14="http://schemas.microsoft.com/office/powerpoint/2010/main" val="3523931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450336"/>
            <a:ext cx="9144000" cy="651352"/>
          </a:xfrm>
        </p:spPr>
        <p:txBody>
          <a:bodyPr>
            <a:normAutofit fontScale="90000"/>
          </a:bodyPr>
          <a:lstStyle/>
          <a:p>
            <a:r>
              <a:rPr lang="ru-RU" sz="4400" dirty="0" smtClean="0">
                <a:latin typeface="Times New Roman" panose="02020603050405020304" pitchFamily="18" charset="0"/>
                <a:cs typeface="Times New Roman" panose="02020603050405020304" pitchFamily="18" charset="0"/>
              </a:rPr>
              <a:t>Волнение души и сердца</a:t>
            </a:r>
            <a:endParaRPr lang="ru-RU" sz="4400"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1171" y="1101688"/>
            <a:ext cx="8207566" cy="572557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970460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450336"/>
            <a:ext cx="9144000" cy="651352"/>
          </a:xfrm>
        </p:spPr>
        <p:txBody>
          <a:bodyPr>
            <a:normAutofit fontScale="90000"/>
          </a:bodyPr>
          <a:lstStyle/>
          <a:p>
            <a:r>
              <a:rPr lang="ru-RU" sz="4400" dirty="0" smtClean="0">
                <a:latin typeface="Times New Roman" panose="02020603050405020304" pitchFamily="18" charset="0"/>
                <a:cs typeface="Times New Roman" panose="02020603050405020304" pitchFamily="18" charset="0"/>
              </a:rPr>
              <a:t>Волнение души и сердца</a:t>
            </a:r>
            <a:endParaRPr lang="ru-RU" sz="4400"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741" y="1366092"/>
            <a:ext cx="4087259" cy="5362013"/>
          </a:xfrm>
          <a:prstGeom prst="rect">
            <a:avLst/>
          </a:prstGeom>
          <a:ln>
            <a:noFill/>
          </a:ln>
          <a:effectLst>
            <a:outerShdw blurRad="190500" algn="tl" rotWithShape="0">
              <a:srgbClr val="000000">
                <a:alpha val="70000"/>
              </a:srgbClr>
            </a:outerShdw>
          </a:effectLst>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9446" y="2016087"/>
            <a:ext cx="5557688" cy="461286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3634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450336"/>
            <a:ext cx="9144000" cy="651352"/>
          </a:xfrm>
        </p:spPr>
        <p:txBody>
          <a:bodyPr>
            <a:normAutofit fontScale="90000"/>
          </a:bodyPr>
          <a:lstStyle/>
          <a:p>
            <a:r>
              <a:rPr lang="ru-RU" sz="4400" dirty="0" smtClean="0">
                <a:latin typeface="Times New Roman" panose="02020603050405020304" pitchFamily="18" charset="0"/>
                <a:cs typeface="Times New Roman" panose="02020603050405020304" pitchFamily="18" charset="0"/>
              </a:rPr>
              <a:t>Волнение души и сердца</a:t>
            </a:r>
            <a:endParaRPr lang="ru-RU" sz="4400"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1171" y="1575413"/>
            <a:ext cx="8020280" cy="499064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713177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41513" y="440674"/>
            <a:ext cx="8604174" cy="837283"/>
          </a:xfrm>
        </p:spPr>
        <p:txBody>
          <a:bodyPr>
            <a:noAutofit/>
          </a:bodyPr>
          <a:lstStyle/>
          <a:p>
            <a:pPr algn="ctr"/>
            <a:r>
              <a:rPr lang="ru-RU" sz="4400" dirty="0" smtClean="0">
                <a:latin typeface="Times New Roman" panose="02020603050405020304" pitchFamily="18" charset="0"/>
                <a:cs typeface="Times New Roman" panose="02020603050405020304" pitchFamily="18" charset="0"/>
              </a:rPr>
              <a:t>Газета «Московские ведомости»</a:t>
            </a:r>
            <a:endParaRPr lang="ru-RU" sz="4400" dirty="0">
              <a:latin typeface="Times New Roman" panose="02020603050405020304" pitchFamily="18" charset="0"/>
              <a:cs typeface="Times New Roman" panose="02020603050405020304" pitchFamily="18" charset="0"/>
            </a:endParaRPr>
          </a:p>
        </p:txBody>
      </p:sp>
      <p:pic>
        <p:nvPicPr>
          <p:cNvPr id="5" name="Рисунок 4"/>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8108549" y="1520328"/>
            <a:ext cx="3084590" cy="474255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221" y="1619480"/>
            <a:ext cx="6646843" cy="474827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3073682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450336"/>
            <a:ext cx="9144000" cy="651352"/>
          </a:xfrm>
        </p:spPr>
        <p:txBody>
          <a:bodyPr>
            <a:normAutofit fontScale="90000"/>
          </a:bodyPr>
          <a:lstStyle/>
          <a:p>
            <a:r>
              <a:rPr lang="ru-RU" sz="4400" dirty="0" smtClean="0">
                <a:latin typeface="Times New Roman" panose="02020603050405020304" pitchFamily="18" charset="0"/>
                <a:cs typeface="Times New Roman" panose="02020603050405020304" pitchFamily="18" charset="0"/>
              </a:rPr>
              <a:t>Волнение души и сердца</a:t>
            </a:r>
            <a:endParaRPr lang="ru-RU" sz="4400"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30324" y="1487277"/>
            <a:ext cx="8172143" cy="484742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586371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450336"/>
            <a:ext cx="9144000" cy="651352"/>
          </a:xfrm>
        </p:spPr>
        <p:txBody>
          <a:bodyPr>
            <a:normAutofit fontScale="90000"/>
          </a:bodyPr>
          <a:lstStyle/>
          <a:p>
            <a:r>
              <a:rPr lang="ru-RU" sz="4400" dirty="0" smtClean="0">
                <a:latin typeface="Times New Roman" panose="02020603050405020304" pitchFamily="18" charset="0"/>
                <a:cs typeface="Times New Roman" panose="02020603050405020304" pitchFamily="18" charset="0"/>
              </a:rPr>
              <a:t>Волнение души и сердца</a:t>
            </a:r>
            <a:endParaRPr lang="ru-RU" sz="4400"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2567" y="1487277"/>
            <a:ext cx="7107656" cy="484742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98751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450336"/>
            <a:ext cx="9144000" cy="651352"/>
          </a:xfrm>
        </p:spPr>
        <p:txBody>
          <a:bodyPr>
            <a:normAutofit fontScale="90000"/>
          </a:bodyPr>
          <a:lstStyle/>
          <a:p>
            <a:r>
              <a:rPr lang="ru-RU" sz="4400" dirty="0" smtClean="0">
                <a:latin typeface="Times New Roman" panose="02020603050405020304" pitchFamily="18" charset="0"/>
                <a:cs typeface="Times New Roman" panose="02020603050405020304" pitchFamily="18" charset="0"/>
              </a:rPr>
              <a:t>Волнение души и сердца</a:t>
            </a:r>
            <a:endParaRPr lang="ru-RU" sz="4400"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98672" y="1487277"/>
            <a:ext cx="7035445" cy="484742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527907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450336"/>
            <a:ext cx="9144000" cy="651352"/>
          </a:xfrm>
        </p:spPr>
        <p:txBody>
          <a:bodyPr>
            <a:normAutofit fontScale="90000"/>
          </a:bodyPr>
          <a:lstStyle/>
          <a:p>
            <a:r>
              <a:rPr lang="ru-RU" sz="4400" dirty="0" smtClean="0">
                <a:latin typeface="Times New Roman" panose="02020603050405020304" pitchFamily="18" charset="0"/>
                <a:cs typeface="Times New Roman" panose="02020603050405020304" pitchFamily="18" charset="0"/>
              </a:rPr>
              <a:t>Волнение души и сердца</a:t>
            </a:r>
            <a:endParaRPr lang="ru-RU" sz="4400"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2010" y="1487277"/>
            <a:ext cx="5684703" cy="513386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424701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450336"/>
            <a:ext cx="9144000" cy="651352"/>
          </a:xfrm>
        </p:spPr>
        <p:txBody>
          <a:bodyPr>
            <a:normAutofit fontScale="90000"/>
          </a:bodyPr>
          <a:lstStyle/>
          <a:p>
            <a:r>
              <a:rPr lang="ru-RU" sz="4400" dirty="0" smtClean="0">
                <a:latin typeface="Times New Roman" panose="02020603050405020304" pitchFamily="18" charset="0"/>
                <a:cs typeface="Times New Roman" panose="02020603050405020304" pitchFamily="18" charset="0"/>
              </a:rPr>
              <a:t>Волнение души и сердца</a:t>
            </a:r>
            <a:endParaRPr lang="ru-RU" sz="4400"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49846" y="1101688"/>
            <a:ext cx="8692307" cy="54864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502329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450336"/>
            <a:ext cx="9144000" cy="651352"/>
          </a:xfrm>
        </p:spPr>
        <p:txBody>
          <a:bodyPr>
            <a:normAutofit fontScale="90000"/>
          </a:bodyPr>
          <a:lstStyle/>
          <a:p>
            <a:r>
              <a:rPr lang="ru-RU" sz="4400" dirty="0" smtClean="0">
                <a:latin typeface="Times New Roman" panose="02020603050405020304" pitchFamily="18" charset="0"/>
                <a:cs typeface="Times New Roman" panose="02020603050405020304" pitchFamily="18" charset="0"/>
              </a:rPr>
              <a:t>Волнение души и сердца</a:t>
            </a:r>
            <a:endParaRPr lang="ru-RU" sz="4400"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1043" y="1101688"/>
            <a:ext cx="8629913" cy="54864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374935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7" y="457200"/>
            <a:ext cx="9890641" cy="1492786"/>
          </a:xfrm>
        </p:spPr>
        <p:txBody>
          <a:bodyPr>
            <a:normAutofit fontScale="90000"/>
          </a:bodyPr>
          <a:lstStyle/>
          <a:p>
            <a:pPr algn="ctr"/>
            <a:r>
              <a:rPr lang="ru-RU" sz="4400" dirty="0" smtClean="0">
                <a:latin typeface="Times New Roman" panose="02020603050405020304" pitchFamily="18" charset="0"/>
                <a:cs typeface="Times New Roman" panose="02020603050405020304" pitchFamily="18" charset="0"/>
              </a:rPr>
              <a:t>Писатели,  ученые и лингвисты, публиковавшиеся в журнале «Русский вестник» </a:t>
            </a:r>
            <a:endParaRPr lang="ru-RU" sz="4400" dirty="0">
              <a:latin typeface="Times New Roman" panose="02020603050405020304" pitchFamily="18" charset="0"/>
              <a:cs typeface="Times New Roman" panose="02020603050405020304" pitchFamily="18" charset="0"/>
            </a:endParaRPr>
          </a:p>
        </p:txBody>
      </p:sp>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val="0"/>
              </a:ext>
            </a:extLst>
          </a:blip>
          <a:srcRect t="24178" b="24178"/>
          <a:stretch>
            <a:fillRect/>
          </a:stretch>
        </p:blipFill>
        <p:spPr>
          <a:xfrm>
            <a:off x="3029637" y="2057400"/>
            <a:ext cx="5155895" cy="359157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4" name="Текст 3"/>
          <p:cNvSpPr>
            <a:spLocks noGrp="1"/>
          </p:cNvSpPr>
          <p:nvPr>
            <p:ph type="body" sz="half" idx="2"/>
          </p:nvPr>
        </p:nvSpPr>
        <p:spPr>
          <a:xfrm>
            <a:off x="410130" y="2057400"/>
            <a:ext cx="2619507" cy="2977308"/>
          </a:xfrm>
        </p:spPr>
        <p:txBody>
          <a:bodyPr>
            <a:normAutofit fontScale="92500" lnSpcReduction="20000"/>
          </a:bodyPr>
          <a:lstStyle/>
          <a:p>
            <a:r>
              <a:rPr lang="ru-RU" sz="2400" b="1" dirty="0" smtClean="0">
                <a:latin typeface="Times New Roman" panose="02020603050405020304" pitchFamily="18" charset="0"/>
                <a:cs typeface="Times New Roman" panose="02020603050405020304" pitchFamily="18" charset="0"/>
              </a:rPr>
              <a:t>С.Т. Аксаков</a:t>
            </a:r>
          </a:p>
          <a:p>
            <a:r>
              <a:rPr lang="ru-RU" sz="2400" b="1" dirty="0" smtClean="0">
                <a:latin typeface="Times New Roman" panose="02020603050405020304" pitchFamily="18" charset="0"/>
                <a:cs typeface="Times New Roman" panose="02020603050405020304" pitchFamily="18" charset="0"/>
              </a:rPr>
              <a:t>И.А. Гончаров</a:t>
            </a:r>
          </a:p>
          <a:p>
            <a:r>
              <a:rPr lang="ru-RU" sz="2400" b="1" dirty="0" smtClean="0">
                <a:latin typeface="Times New Roman" panose="02020603050405020304" pitchFamily="18" charset="0"/>
                <a:cs typeface="Times New Roman" panose="02020603050405020304" pitchFamily="18" charset="0"/>
              </a:rPr>
              <a:t>В. Курочкин</a:t>
            </a:r>
          </a:p>
          <a:p>
            <a:r>
              <a:rPr lang="ru-RU" sz="2400" b="1" dirty="0" smtClean="0">
                <a:latin typeface="Times New Roman" panose="02020603050405020304" pitchFamily="18" charset="0"/>
                <a:cs typeface="Times New Roman" panose="02020603050405020304" pitchFamily="18" charset="0"/>
              </a:rPr>
              <a:t>А. Фет</a:t>
            </a:r>
          </a:p>
          <a:p>
            <a:r>
              <a:rPr lang="ru-RU" sz="2400" b="1" dirty="0" smtClean="0">
                <a:latin typeface="Times New Roman" panose="02020603050405020304" pitchFamily="18" charset="0"/>
                <a:cs typeface="Times New Roman" panose="02020603050405020304" pitchFamily="18" charset="0"/>
              </a:rPr>
              <a:t>А. К. Толстой</a:t>
            </a:r>
          </a:p>
          <a:p>
            <a:r>
              <a:rPr lang="ru-RU" sz="2400" b="1" dirty="0" smtClean="0">
                <a:latin typeface="Times New Roman" panose="02020603050405020304" pitchFamily="18" charset="0"/>
                <a:cs typeface="Times New Roman" panose="02020603050405020304" pitchFamily="18" charset="0"/>
              </a:rPr>
              <a:t>А. Н. Островский</a:t>
            </a:r>
          </a:p>
          <a:p>
            <a:r>
              <a:rPr lang="ru-RU" sz="2400" b="1" dirty="0" smtClean="0">
                <a:latin typeface="Times New Roman" panose="02020603050405020304" pitchFamily="18" charset="0"/>
                <a:cs typeface="Times New Roman" panose="02020603050405020304" pitchFamily="18" charset="0"/>
              </a:rPr>
              <a:t>Я.К. Грот</a:t>
            </a:r>
          </a:p>
          <a:p>
            <a:r>
              <a:rPr lang="ru-RU" sz="2400" b="1" dirty="0" smtClean="0">
                <a:latin typeface="Times New Roman" panose="02020603050405020304" pitchFamily="18" charset="0"/>
                <a:cs typeface="Times New Roman" panose="02020603050405020304" pitchFamily="18" charset="0"/>
              </a:rPr>
              <a:t>С. М. Соловьев</a:t>
            </a:r>
          </a:p>
          <a:p>
            <a:endParaRPr lang="ru-RU" dirty="0"/>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25602" y="2633031"/>
            <a:ext cx="3320959" cy="401564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4071499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33032" y="291947"/>
            <a:ext cx="7138930" cy="986010"/>
          </a:xfrm>
        </p:spPr>
        <p:txBody>
          <a:bodyPr>
            <a:normAutofit fontScale="90000"/>
          </a:bodyPr>
          <a:lstStyle/>
          <a:p>
            <a:pPr algn="ctr"/>
            <a:r>
              <a:rPr lang="ru-RU" sz="4400" dirty="0" smtClean="0">
                <a:latin typeface="Times New Roman" panose="02020603050405020304" pitchFamily="18" charset="0"/>
                <a:cs typeface="Times New Roman" panose="02020603050405020304" pitchFamily="18" charset="0"/>
              </a:rPr>
              <a:t>Русская сельская община и </a:t>
            </a:r>
            <a:r>
              <a:rPr lang="ru-RU" sz="4400" dirty="0">
                <a:latin typeface="Times New Roman" panose="02020603050405020304" pitchFamily="18" charset="0"/>
                <a:cs typeface="Times New Roman" panose="02020603050405020304" pitchFamily="18" charset="0"/>
              </a:rPr>
              <a:t>с</a:t>
            </a:r>
            <a:r>
              <a:rPr lang="ru-RU" sz="4400" dirty="0" smtClean="0">
                <a:latin typeface="Times New Roman" panose="02020603050405020304" pitchFamily="18" charset="0"/>
                <a:cs typeface="Times New Roman" panose="02020603050405020304" pitchFamily="18" charset="0"/>
              </a:rPr>
              <a:t>лавянофилы</a:t>
            </a:r>
            <a:endParaRPr lang="ru-RU" sz="4400" dirty="0">
              <a:latin typeface="Times New Roman" panose="02020603050405020304" pitchFamily="18" charset="0"/>
              <a:cs typeface="Times New Roman" panose="02020603050405020304" pitchFamily="18" charset="0"/>
            </a:endParaRPr>
          </a:p>
        </p:txBody>
      </p:sp>
      <p:pic>
        <p:nvPicPr>
          <p:cNvPr id="7" name="Рисунок 6"/>
          <p:cNvPicPr>
            <a:picLocks noGrp="1" noChangeAspect="1"/>
          </p:cNvPicPr>
          <p:nvPr>
            <p:ph type="pic" idx="1"/>
          </p:nvPr>
        </p:nvPicPr>
        <p:blipFill>
          <a:blip r:embed="rId2">
            <a:extLst>
              <a:ext uri="{28A0092B-C50C-407E-A947-70E740481C1C}">
                <a14:useLocalDpi xmlns:a14="http://schemas.microsoft.com/office/drawing/2010/main" val="0"/>
              </a:ext>
            </a:extLst>
          </a:blip>
          <a:srcRect l="2508" r="2508"/>
          <a:stretch>
            <a:fillRect/>
          </a:stretch>
        </p:blipFill>
        <p:spPr>
          <a:xfrm>
            <a:off x="1443209" y="1384033"/>
            <a:ext cx="9342303" cy="5281172"/>
          </a:xfrm>
        </p:spPr>
      </p:pic>
    </p:spTree>
    <p:extLst>
      <p:ext uri="{BB962C8B-B14F-4D97-AF65-F5344CB8AC3E}">
        <p14:creationId xmlns:p14="http://schemas.microsoft.com/office/powerpoint/2010/main" val="16464241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1089102"/>
          </a:xfrm>
        </p:spPr>
        <p:txBody>
          <a:bodyPr>
            <a:normAutofit fontScale="90000"/>
          </a:bodyPr>
          <a:lstStyle/>
          <a:p>
            <a:pPr algn="ctr"/>
            <a:r>
              <a:rPr lang="ru-RU" dirty="0" smtClean="0">
                <a:latin typeface="Times New Roman" panose="02020603050405020304" pitchFamily="18" charset="0"/>
                <a:cs typeface="Times New Roman" panose="02020603050405020304" pitchFamily="18" charset="0"/>
              </a:rPr>
              <a:t>Журнал</a:t>
            </a:r>
            <a:r>
              <a:rPr lang="ru-RU" dirty="0" smtClean="0"/>
              <a:t> </a:t>
            </a:r>
            <a:r>
              <a:rPr lang="ru-RU" dirty="0" smtClean="0">
                <a:latin typeface="Times New Roman" panose="02020603050405020304" pitchFamily="18" charset="0"/>
                <a:cs typeface="Times New Roman" panose="02020603050405020304" pitchFamily="18" charset="0"/>
              </a:rPr>
              <a:t>демократического</a:t>
            </a:r>
            <a:r>
              <a:rPr lang="ru-RU" dirty="0" smtClean="0"/>
              <a:t> </a:t>
            </a:r>
            <a:r>
              <a:rPr lang="ru-RU" dirty="0" smtClean="0">
                <a:latin typeface="Times New Roman" panose="02020603050405020304" pitchFamily="18" charset="0"/>
                <a:cs typeface="Times New Roman" panose="02020603050405020304" pitchFamily="18" charset="0"/>
              </a:rPr>
              <a:t>лагеря «Современник</a:t>
            </a:r>
            <a:r>
              <a:rPr lang="ru-RU" dirty="0" smtClean="0"/>
              <a:t>»</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35752" y="1825625"/>
            <a:ext cx="3207410" cy="435133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851642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733101" y="265974"/>
            <a:ext cx="6245646" cy="1011984"/>
          </a:xfrm>
        </p:spPr>
        <p:txBody>
          <a:bodyPr/>
          <a:lstStyle/>
          <a:p>
            <a:pPr algn="ctr"/>
            <a:r>
              <a:rPr lang="ru-RU" dirty="0" smtClean="0">
                <a:latin typeface="Times New Roman" panose="02020603050405020304" pitchFamily="18" charset="0"/>
                <a:cs typeface="Times New Roman" panose="02020603050405020304" pitchFamily="18" charset="0"/>
              </a:rPr>
              <a:t>Федор Иванович Тютчев</a:t>
            </a:r>
            <a:endParaRPr lang="ru-RU" dirty="0">
              <a:latin typeface="Times New Roman" panose="02020603050405020304" pitchFamily="18" charset="0"/>
              <a:cs typeface="Times New Roman" panose="02020603050405020304" pitchFamily="18" charset="0"/>
            </a:endParaRPr>
          </a:p>
        </p:txBody>
      </p:sp>
      <p:pic>
        <p:nvPicPr>
          <p:cNvPr id="5" name="Объект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231355" y="1277958"/>
            <a:ext cx="3645046" cy="445418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2392" y="1190435"/>
            <a:ext cx="2821054" cy="4064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9" name="Рисунок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81302" y="2412696"/>
            <a:ext cx="4605050" cy="388895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4215663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dirty="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TotalTime>
  <Words>460</Words>
  <Application>Microsoft Office PowerPoint</Application>
  <PresentationFormat>Широкоэкранный</PresentationFormat>
  <Paragraphs>72</Paragraphs>
  <Slides>55</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55</vt:i4>
      </vt:variant>
    </vt:vector>
  </HeadingPairs>
  <TitlesOfParts>
    <vt:vector size="60" baseType="lpstr">
      <vt:lpstr>Arial</vt:lpstr>
      <vt:lpstr>Calibri</vt:lpstr>
      <vt:lpstr>Calibri Light</vt:lpstr>
      <vt:lpstr>Times New Roman</vt:lpstr>
      <vt:lpstr>Тема Office</vt:lpstr>
      <vt:lpstr>Расширенное заседание редколлегии  журнала «Русский вестник» (1856-1906)</vt:lpstr>
      <vt:lpstr>Состав журнала « Русский вестник» 1856г.</vt:lpstr>
      <vt:lpstr>Состав журнала « Русский вестник» 1856г.</vt:lpstr>
      <vt:lpstr>Теория литературы</vt:lpstr>
      <vt:lpstr>Газета «Московские ведомости»</vt:lpstr>
      <vt:lpstr>Писатели,  ученые и лингвисты, публиковавшиеся в журнале «Русский вестник» </vt:lpstr>
      <vt:lpstr>Русская сельская община и славянофилы</vt:lpstr>
      <vt:lpstr>Журнал демократического лагеря «Современник»</vt:lpstr>
      <vt:lpstr>Федор Иванович Тютчев</vt:lpstr>
      <vt:lpstr>Тютчев Ф. И. Орловская губерния имение Овстуг</vt:lpstr>
      <vt:lpstr>Московский университет</vt:lpstr>
      <vt:lpstr>Натурфилософия. Ф. Шеллинг</vt:lpstr>
      <vt:lpstr>Амалия Крюденер</vt:lpstr>
      <vt:lpstr>Теория литературы</vt:lpstr>
      <vt:lpstr>Чехия </vt:lpstr>
      <vt:lpstr>Чехия </vt:lpstr>
      <vt:lpstr>Русские пейзажи</vt:lpstr>
      <vt:lpstr>Русские пейзажи</vt:lpstr>
      <vt:lpstr>Русские пейзажи</vt:lpstr>
      <vt:lpstr>Русские пейзажи</vt:lpstr>
      <vt:lpstr>Море</vt:lpstr>
      <vt:lpstr>Море</vt:lpstr>
      <vt:lpstr>Елена Денисьева</vt:lpstr>
      <vt:lpstr>Презентация PowerPoint</vt:lpstr>
      <vt:lpstr>Презентация PowerPoint</vt:lpstr>
      <vt:lpstr>Я помню время золотое…</vt:lpstr>
      <vt:lpstr>Алексей Константинович Толстой</vt:lpstr>
      <vt:lpstr>Альманах </vt:lpstr>
      <vt:lpstr>Теория литературы</vt:lpstr>
      <vt:lpstr>История Государства Российского от Гостомысла до Тимашева</vt:lpstr>
      <vt:lpstr>История Государства Российского…</vt:lpstr>
      <vt:lpstr>История Государства Российского…</vt:lpstr>
      <vt:lpstr>История Государства Российского…</vt:lpstr>
      <vt:lpstr>История Государства Российского…</vt:lpstr>
      <vt:lpstr>Государь ты наш, батюшка….</vt:lpstr>
      <vt:lpstr>Колокольчики мои, цветики степные….</vt:lpstr>
      <vt:lpstr>Колокольчики мои, цветики степные….</vt:lpstr>
      <vt:lpstr>Колокольчики мои, цветики степные….</vt:lpstr>
      <vt:lpstr>Колокольчики мои, цветики степные….</vt:lpstr>
      <vt:lpstr>Колокольчики мои, цветики степные….</vt:lpstr>
      <vt:lpstr>Колокольчики мои, цветики степные….</vt:lpstr>
      <vt:lpstr>Осень</vt:lpstr>
      <vt:lpstr>Осень</vt:lpstr>
      <vt:lpstr>Осень</vt:lpstr>
      <vt:lpstr>Осень</vt:lpstr>
      <vt:lpstr>Народная душа</vt:lpstr>
      <vt:lpstr>Волнение души и сердца</vt:lpstr>
      <vt:lpstr>Волнение души и сердца</vt:lpstr>
      <vt:lpstr>Волнение души и сердца</vt:lpstr>
      <vt:lpstr>Волнение души и сердца</vt:lpstr>
      <vt:lpstr>Волнение души и сердца</vt:lpstr>
      <vt:lpstr>Волнение души и сердца</vt:lpstr>
      <vt:lpstr>Волнение души и сердца</vt:lpstr>
      <vt:lpstr>Волнение души и сердца</vt:lpstr>
      <vt:lpstr>Волнение души и сердца</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Расширенное заседание редколлегии  журнала «Русский вестник» (1856-1906)</dc:title>
  <dc:creator>Евгений</dc:creator>
  <cp:lastModifiedBy>Евгений</cp:lastModifiedBy>
  <cp:revision>28</cp:revision>
  <dcterms:created xsi:type="dcterms:W3CDTF">2021-01-23T06:52:02Z</dcterms:created>
  <dcterms:modified xsi:type="dcterms:W3CDTF">2021-01-23T11:21:23Z</dcterms:modified>
</cp:coreProperties>
</file>