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8"/>
  </p:notesMasterIdLst>
  <p:sldIdLst>
    <p:sldId id="256" r:id="rId2"/>
    <p:sldId id="265" r:id="rId3"/>
    <p:sldId id="258" r:id="rId4"/>
    <p:sldId id="298" r:id="rId5"/>
    <p:sldId id="262" r:id="rId6"/>
    <p:sldId id="302" r:id="rId7"/>
    <p:sldId id="260" r:id="rId8"/>
    <p:sldId id="261" r:id="rId9"/>
    <p:sldId id="291" r:id="rId10"/>
    <p:sldId id="295" r:id="rId11"/>
    <p:sldId id="259" r:id="rId12"/>
    <p:sldId id="303" r:id="rId13"/>
    <p:sldId id="304" r:id="rId14"/>
    <p:sldId id="294" r:id="rId15"/>
    <p:sldId id="305" r:id="rId16"/>
    <p:sldId id="306" r:id="rId17"/>
    <p:sldId id="309" r:id="rId18"/>
    <p:sldId id="307" r:id="rId19"/>
    <p:sldId id="308" r:id="rId20"/>
    <p:sldId id="310" r:id="rId21"/>
    <p:sldId id="312" r:id="rId22"/>
    <p:sldId id="311" r:id="rId23"/>
    <p:sldId id="314" r:id="rId24"/>
    <p:sldId id="313" r:id="rId25"/>
    <p:sldId id="315" r:id="rId26"/>
    <p:sldId id="316" r:id="rId27"/>
    <p:sldId id="317" r:id="rId28"/>
    <p:sldId id="318" r:id="rId29"/>
    <p:sldId id="319" r:id="rId30"/>
    <p:sldId id="320" r:id="rId31"/>
    <p:sldId id="340" r:id="rId32"/>
    <p:sldId id="321" r:id="rId33"/>
    <p:sldId id="325" r:id="rId34"/>
    <p:sldId id="322" r:id="rId35"/>
    <p:sldId id="323" r:id="rId36"/>
    <p:sldId id="324" r:id="rId37"/>
    <p:sldId id="327" r:id="rId38"/>
    <p:sldId id="326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1" r:id="rId52"/>
    <p:sldId id="342" r:id="rId53"/>
    <p:sldId id="348" r:id="rId54"/>
    <p:sldId id="345" r:id="rId55"/>
    <p:sldId id="343" r:id="rId56"/>
    <p:sldId id="289" r:id="rId57"/>
  </p:sldIdLst>
  <p:sldSz cx="9144000" cy="6858000" type="screen4x3"/>
  <p:notesSz cx="6858000" cy="9144000"/>
  <p:custDataLst>
    <p:tags r:id="rId5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7491" autoAdjust="0"/>
  </p:normalViewPr>
  <p:slideViewPr>
    <p:cSldViewPr>
      <p:cViewPr>
        <p:scale>
          <a:sx n="63" d="100"/>
          <a:sy n="63" d="100"/>
        </p:scale>
        <p:origin x="-1596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0917976706292055E-2"/>
          <c:y val="2.7293720103087171E-2"/>
          <c:w val="0.62019144765460144"/>
          <c:h val="0.5553271858682319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обучающиеся с ЗПР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0</a:t>
                    </a:r>
                    <a:endParaRPr lang="en-US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75</c:v>
                </c:pt>
                <c:pt idx="2">
                  <c:v>57</c:v>
                </c:pt>
                <c:pt idx="3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обучающиеся с УО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04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75</c:v>
                </c:pt>
                <c:pt idx="1">
                  <c:v>112</c:v>
                </c:pt>
                <c:pt idx="2">
                  <c:v>113</c:v>
                </c:pt>
                <c:pt idx="3">
                  <c:v>103</c:v>
                </c:pt>
              </c:numCache>
            </c:numRef>
          </c:val>
        </c:ser>
        <c:gapWidth val="100"/>
        <c:shape val="cylinder"/>
        <c:axId val="127941632"/>
        <c:axId val="127951616"/>
        <c:axId val="126326528"/>
      </c:bar3DChart>
      <c:catAx>
        <c:axId val="1279416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7951616"/>
        <c:crosses val="autoZero"/>
        <c:auto val="1"/>
        <c:lblAlgn val="ctr"/>
        <c:lblOffset val="100"/>
      </c:catAx>
      <c:valAx>
        <c:axId val="1279516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7941632"/>
        <c:crosses val="autoZero"/>
        <c:crossBetween val="between"/>
      </c:valAx>
      <c:serAx>
        <c:axId val="12632652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7951616"/>
        <c:crosses val="autoZero"/>
      </c:serAx>
    </c:plotArea>
    <c:legend>
      <c:legendPos val="r"/>
      <c:layout>
        <c:manualLayout>
          <c:xMode val="edge"/>
          <c:yMode val="edge"/>
          <c:x val="0.47472220600724435"/>
          <c:y val="0.71609550242017861"/>
          <c:w val="0.30107954106794454"/>
          <c:h val="0.12086825743641713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0.625</cdr:x>
      <cdr:y>0.07042</cdr:y>
    </cdr:from>
    <cdr:to>
      <cdr:x>1</cdr:x>
      <cdr:y>0.3662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00600" y="360040"/>
          <a:ext cx="3240360" cy="15121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/>
            <a:t>с</a:t>
          </a:r>
          <a:r>
            <a:rPr lang="ru-RU" sz="1200" dirty="0" smtClean="0"/>
            <a:t> различными нарушениями:</a:t>
          </a:r>
        </a:p>
        <a:p xmlns:a="http://schemas.openxmlformats.org/drawingml/2006/main">
          <a:r>
            <a:rPr lang="ru-RU" sz="1200" dirty="0" smtClean="0"/>
            <a:t>-речи;</a:t>
          </a:r>
        </a:p>
        <a:p xmlns:a="http://schemas.openxmlformats.org/drawingml/2006/main">
          <a:r>
            <a:rPr lang="ru-RU" sz="1200" dirty="0" smtClean="0"/>
            <a:t>-опорно-двигательного аппарата;</a:t>
          </a:r>
        </a:p>
        <a:p xmlns:a="http://schemas.openxmlformats.org/drawingml/2006/main">
          <a:r>
            <a:rPr lang="ru-RU" sz="1200" dirty="0" smtClean="0"/>
            <a:t>-задержкой психического развития;</a:t>
          </a:r>
        </a:p>
        <a:p xmlns:a="http://schemas.openxmlformats.org/drawingml/2006/main">
          <a:r>
            <a:rPr lang="ru-RU" sz="1200" dirty="0" smtClean="0"/>
            <a:t>-интеллекта;</a:t>
          </a:r>
        </a:p>
        <a:p xmlns:a="http://schemas.openxmlformats.org/drawingml/2006/main">
          <a:r>
            <a:rPr lang="ru-RU" sz="1200" dirty="0" smtClean="0"/>
            <a:t>-расстройствами </a:t>
          </a:r>
          <a:r>
            <a:rPr lang="ru-RU" sz="1200" dirty="0" err="1" smtClean="0"/>
            <a:t>аутистического</a:t>
          </a:r>
          <a:r>
            <a:rPr lang="ru-RU" sz="1200" dirty="0" smtClean="0"/>
            <a:t> спектра;</a:t>
          </a:r>
        </a:p>
        <a:p xmlns:a="http://schemas.openxmlformats.org/drawingml/2006/main">
          <a:r>
            <a:rPr lang="ru-RU" sz="1200" dirty="0" smtClean="0"/>
            <a:t>-множественными нарушениями развития.</a:t>
          </a:r>
          <a:endParaRPr lang="ru-RU" sz="12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0A7A1-CE75-4268-890A-1209E603CE4A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45EAF-C47E-4790-9627-7E80D506A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260649"/>
            <a:ext cx="5796136" cy="115212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1700808"/>
            <a:ext cx="5616624" cy="15365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84880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5267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086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9236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7051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1999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6325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5748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89035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92717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49590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360" y="260648"/>
            <a:ext cx="70671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8229600" cy="4353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C8D70-3AF1-4B01-A7D8-FEDD5CDBFD73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21FBB-6494-401E-AF0D-8A034DD045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8155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ko-griazi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http://pedlib.ru/books1/2/0007/0.g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http://pedlib.ru/books1/2/0007/1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http://pedlib.ru/books1/2/0007/3.gi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http://pedlib.ru/books1/2/0007/5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jpe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260649"/>
            <a:ext cx="5796136" cy="1512168"/>
          </a:xfrm>
        </p:spPr>
        <p:txBody>
          <a:bodyPr>
            <a:normAutofit fontScale="90000"/>
          </a:bodyPr>
          <a:lstStyle/>
          <a:p>
            <a:r>
              <a:rPr lang="ru-RU" altLang="ru-RU" sz="1600" i="1" dirty="0" smtClean="0">
                <a:cs typeface="Times New Roman" panose="02020603050405020304" pitchFamily="18" charset="0"/>
              </a:rPr>
              <a:t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</a:t>
            </a:r>
            <a:r>
              <a:rPr lang="ru-RU" sz="1600" i="1" dirty="0" smtClean="0">
                <a:cs typeface="Times New Roman" panose="02020603050405020304" pitchFamily="18" charset="0"/>
              </a:rPr>
              <a:t> </a:t>
            </a:r>
            <a:br>
              <a:rPr lang="ru-RU" sz="1600" i="1" dirty="0" smtClean="0">
                <a:cs typeface="Times New Roman" panose="02020603050405020304" pitchFamily="18" charset="0"/>
              </a:rPr>
            </a:br>
            <a:r>
              <a:rPr lang="ru-RU" sz="1600" i="1" dirty="0" smtClean="0">
                <a:cs typeface="Times New Roman" panose="02020603050405020304" pitchFamily="18" charset="0"/>
              </a:rPr>
              <a:t>«Траектория»</a:t>
            </a:r>
            <a:br>
              <a:rPr lang="ru-RU" sz="1600" i="1" dirty="0" smtClean="0"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1988840"/>
            <a:ext cx="5760640" cy="24482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1" i="1" dirty="0" smtClean="0">
                <a:solidFill>
                  <a:srgbClr val="FFC000"/>
                </a:solidFill>
                <a:cs typeface="Times New Roman" pitchFamily="18" charset="0"/>
              </a:rPr>
              <a:t>«Логопедическая работа по устранению нарушений </a:t>
            </a:r>
          </a:p>
          <a:p>
            <a:pPr>
              <a:spcBef>
                <a:spcPts val="0"/>
              </a:spcBef>
            </a:pPr>
            <a:r>
              <a:rPr lang="ru-RU" b="1" i="1" dirty="0" smtClean="0">
                <a:solidFill>
                  <a:srgbClr val="FFC000"/>
                </a:solidFill>
                <a:cs typeface="Times New Roman" pitchFamily="18" charset="0"/>
              </a:rPr>
              <a:t>чтения и письма»</a:t>
            </a:r>
            <a:endParaRPr lang="ru-RU" b="1" i="1" dirty="0">
              <a:solidFill>
                <a:srgbClr val="FFC000"/>
              </a:solidFill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1008112" cy="936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8105" y="4581128"/>
            <a:ext cx="33123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cs typeface="Times New Roman" panose="02020603050405020304" pitchFamily="18" charset="0"/>
              </a:rPr>
              <a:t>Составитель:</a:t>
            </a:r>
          </a:p>
          <a:p>
            <a:r>
              <a:rPr lang="ru-RU" b="1" i="1" dirty="0" smtClean="0">
                <a:cs typeface="Times New Roman" panose="02020603050405020304" pitchFamily="18" charset="0"/>
              </a:rPr>
              <a:t> руководитель МО СПЛС,</a:t>
            </a:r>
          </a:p>
          <a:p>
            <a:r>
              <a:rPr lang="ru-RU" b="1" i="1" dirty="0" smtClean="0">
                <a:cs typeface="Times New Roman" panose="02020603050405020304" pitchFamily="18" charset="0"/>
              </a:rPr>
              <a:t>учитель-логопед Левина Л.А.</a:t>
            </a:r>
          </a:p>
          <a:p>
            <a:r>
              <a:rPr lang="en-US" b="1" i="1" dirty="0" smtClean="0">
                <a:cs typeface="Times New Roman" panose="02020603050405020304" pitchFamily="18" charset="0"/>
              </a:rPr>
              <a:t>E-mail</a:t>
            </a:r>
            <a:r>
              <a:rPr lang="ru-RU" b="1" i="1" dirty="0" smtClean="0">
                <a:cs typeface="Times New Roman" panose="02020603050405020304" pitchFamily="18" charset="0"/>
              </a:rPr>
              <a:t>: </a:t>
            </a:r>
            <a:r>
              <a:rPr lang="en-US" b="1" i="1" dirty="0" smtClean="0">
                <a:cs typeface="Times New Roman" panose="02020603050405020304" pitchFamily="18" charset="0"/>
              </a:rPr>
              <a:t>lara.levina.1971@bk.ru</a:t>
            </a:r>
            <a:endParaRPr lang="ru-RU" b="1" i="1" dirty="0" smtClean="0">
              <a:cs typeface="Times New Roman" panose="02020603050405020304" pitchFamily="18" charset="0"/>
            </a:endParaRPr>
          </a:p>
          <a:p>
            <a:r>
              <a:rPr lang="ru-RU" b="1" i="1" dirty="0" smtClean="0">
                <a:cs typeface="Times New Roman" panose="02020603050405020304" pitchFamily="18" charset="0"/>
              </a:rPr>
              <a:t>Сайт: </a:t>
            </a:r>
            <a:r>
              <a:rPr lang="en-US" b="1" i="1" dirty="0" smtClean="0">
                <a:solidFill>
                  <a:srgbClr val="000000"/>
                </a:solidFill>
                <a:cs typeface="Times New Roman" panose="02020603050405020304" pitchFamily="18" charset="0"/>
                <a:hlinkClick r:id="rId3"/>
              </a:rPr>
              <a:t>https://sko-griazi.ru/</a:t>
            </a:r>
            <a:endParaRPr lang="ru-RU" b="1" i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r>
              <a:rPr lang="ru-RU" b="1" i="1" dirty="0" smtClean="0">
                <a:ln w="0"/>
              </a:rPr>
              <a:t>Телефон: 8(47461)2-66-05</a:t>
            </a:r>
          </a:p>
          <a:p>
            <a:r>
              <a:rPr lang="ru-RU" b="1" i="1" dirty="0" smtClean="0">
                <a:ln w="0"/>
              </a:rPr>
              <a:t>Адрес: ул. Партизанская, д.2</a:t>
            </a:r>
            <a:endParaRPr lang="ru-RU" b="1" i="1" dirty="0" smtClean="0"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2204864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ИРО  Семинар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«Методы и приемы коррекции </a:t>
            </a:r>
            <a:r>
              <a:rPr lang="ru-RU" sz="1600" b="1" dirty="0" err="1" smtClean="0">
                <a:solidFill>
                  <a:schemeClr val="bg1"/>
                </a:solidFill>
              </a:rPr>
              <a:t>дисграфии</a:t>
            </a:r>
            <a:r>
              <a:rPr lang="ru-RU" sz="1600" b="1" dirty="0" smtClean="0">
                <a:solidFill>
                  <a:schemeClr val="bg1"/>
                </a:solidFill>
              </a:rPr>
              <a:t>  и </a:t>
            </a:r>
            <a:r>
              <a:rPr lang="ru-RU" sz="1600" b="1" dirty="0" err="1" smtClean="0">
                <a:solidFill>
                  <a:schemeClr val="bg1"/>
                </a:solidFill>
              </a:rPr>
              <a:t>дислексии</a:t>
            </a:r>
            <a:r>
              <a:rPr lang="ru-RU" sz="1600" b="1" dirty="0" smtClean="0">
                <a:solidFill>
                  <a:schemeClr val="bg1"/>
                </a:solidFill>
              </a:rPr>
              <a:t>»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г. Липецк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616530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19.02.2021г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2564904"/>
            <a:ext cx="864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г.Грязи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4818" name="Picture 2" descr="https://sun9-12.userapi.com/impg/c858524/v858524975/aa56e/DSdc6Y14RQ4.jpg?size=853x1080&amp;quality=96&amp;proxy=1&amp;sign=d56d8aa10ec3ca4be527670b5925395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284984"/>
            <a:ext cx="1512168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05498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Симптоматика </a:t>
            </a:r>
            <a:r>
              <a:rPr lang="ru-RU" sz="4800" dirty="0" err="1" smtClean="0">
                <a:solidFill>
                  <a:srgbClr val="C00000"/>
                </a:solidFill>
              </a:rPr>
              <a:t>дисграфии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628800"/>
            <a:ext cx="9144000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628800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критерием диагностики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принято считать наличие на письме так называемых "</a:t>
            </a:r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специфических ошибок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букв, слогов, слов, их перестановки замены и смешения букв, близких по акустико-артикуляторным характеристикам соответствующих звуков смешения букв, сходных по начертанию слияние нескольких слов в одно нарушения грамматического согласования и управления слов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Иначе говоря, искажения, замены, смешения букв(оптико-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артикуляторно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-акустический признак),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буквенно-слоговой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слов (пропуски, перестановки, добавления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разрывы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нарушения структуры предложений (пропуски, разрывы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перестановки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Аграмматизмы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355160" cy="12150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+mn-lt"/>
              </a:rPr>
              <a:t>Виды </a:t>
            </a:r>
            <a:r>
              <a:rPr lang="ru-RU" sz="3600" dirty="0" err="1" smtClean="0">
                <a:solidFill>
                  <a:srgbClr val="C00000"/>
                </a:solidFill>
                <a:latin typeface="+mn-lt"/>
              </a:rPr>
              <a:t>дисграфии</a:t>
            </a:r>
            <a:r>
              <a:rPr lang="ru-RU" sz="36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+mn-lt"/>
              </a:rPr>
            </a:b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251520" y="1628800"/>
            <a:ext cx="8568952" cy="4752528"/>
          </a:xfrm>
          <a:prstGeom prst="roundRect">
            <a:avLst>
              <a:gd name="adj" fmla="val 7315"/>
            </a:avLst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gray">
          <a:xfrm>
            <a:off x="1619672" y="1772816"/>
            <a:ext cx="4968552" cy="1152128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gray">
          <a:xfrm>
            <a:off x="2123728" y="2708921"/>
            <a:ext cx="4372322" cy="504056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gray">
          <a:xfrm>
            <a:off x="2411760" y="4005064"/>
            <a:ext cx="4084290" cy="576064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AutoShape 23"/>
          <p:cNvSpPr>
            <a:spLocks noChangeArrowheads="1"/>
          </p:cNvSpPr>
          <p:nvPr/>
        </p:nvSpPr>
        <p:spPr bwMode="gray">
          <a:xfrm>
            <a:off x="2411760" y="2754089"/>
            <a:ext cx="4752528" cy="381000"/>
          </a:xfrm>
          <a:prstGeom prst="roundRect">
            <a:avLst>
              <a:gd name="adj" fmla="val 7574"/>
            </a:avLst>
          </a:prstGeom>
          <a:noFill/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179512" y="1700808"/>
            <a:ext cx="8784976" cy="47525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67544" y="1628800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Артикуляторно-акустическая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ребенок, имеющий нарушение звукопроизношения, опираясь на свое неправильное произношение, фиксирует его на письме. Иными словами, пишет так, как произносит.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замена букв, соответствующих, фонетически близким звукам: звонкие - глухие (Б-П; В-Ф; Д-Т; Ж-Ш и т.д.), свистящие - шипящие (С-Ш; З-Ж и т.д.), аффрикаты и компоненты, входящие в их состав (Ч-Щ; Ч-ТЬ; Ц-Т; Ц-С и т.д.). Также проявляется в неправильном обозначении мягкости согласных на письме: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писмо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лубит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т.д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почве нарушения языкового анализа и синтеза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пропуски букв и слогов; перестановка букв и (или) слогов;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недописывание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слов; написание лишних букв в слове; повторение букв и (или) слогов;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контоминация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 одном слове слоги разных слов; слитное написание предлогов, раздельное написание приставок;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связана с недоразвитием грамматического строя речи. Ребенок пишет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как бы вопреки правилам грамматики («красивый сумка», «веселые день»).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недостаточная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зрительно-пространственных представлений и зрительного анализа и синтеза.</a:t>
            </a:r>
          </a:p>
        </p:txBody>
      </p:sp>
    </p:spTree>
    <p:extLst>
      <p:ext uri="{BB962C8B-B14F-4D97-AF65-F5344CB8AC3E}">
        <p14:creationId xmlns="" xmlns:p14="http://schemas.microsoft.com/office/powerpoint/2010/main" val="4000202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700808"/>
            <a:ext cx="8568952" cy="47525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772816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смешение звуков при чтении, чаще всего фонетически близких звуков , а также замены графически сходных букв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Побуквенное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чтение-нарушение слияния звуков в слоги и слова.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-слоговой структуры слова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прочитанного.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Аграмматизмы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чтении.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наблюдается в анамнезе нарушения звукопроизношения.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Бедность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лексического запаса, неточность употребления слов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ориентировки во всех пространственных направлениях.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Неточность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формы, величины.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оптико-пространственных представлений проявляется в рисовании, при составлении целого из частей при конструировании, в неспособности воспроизведения заданной формы.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задержка в дифференциации правой и левой части тела, поздняя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литерализация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ее нарушение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левшество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смешанная доминанта).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404664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Симптоматика </a:t>
            </a:r>
            <a:r>
              <a:rPr lang="ru-RU" sz="3600" b="1" dirty="0" err="1" smtClean="0">
                <a:solidFill>
                  <a:srgbClr val="FF0000"/>
                </a:solidFill>
              </a:rPr>
              <a:t>дислексии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Виды </a:t>
            </a:r>
            <a:r>
              <a:rPr lang="ru-RU" dirty="0" err="1" smtClean="0">
                <a:solidFill>
                  <a:srgbClr val="FF0000"/>
                </a:solidFill>
              </a:rPr>
              <a:t>дислексии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1700808"/>
            <a:ext cx="8712968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44824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недоразвитие функций фонематической системы. Ребенок смешивает на слух звуки, отличающиеся одним смыслоразличительным признаком (ц-с; с-ш;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ж-ш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Семантическая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(механическое чтение)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нарушение понимания прочитанных слов, предложений, текста при технически правильном чтении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Аграмматическая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изменение падежных окончаний и числа существительных («у товарищах»); неправильное согласование в роде, числе и падеже существительного и прилагательного («интересное сказка»); изменение окончаний глаголов 3-го лица прошедшего времени.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усвоения и в смешениях сходных графических букв(В-З , Т-Г; Р-Ь; П-Н-И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Мнестическая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усвоения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букв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Ребенок не знает, какая буква соответствует тому или иному звуку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1143000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  <a:tabLst>
                <a:tab pos="457200" algn="l"/>
              </a:tabLst>
            </a:pPr>
            <a:r>
              <a:rPr lang="ru-RU" sz="3600" dirty="0" smtClean="0">
                <a:solidFill>
                  <a:srgbClr val="C00000"/>
                </a:solidFill>
              </a:rPr>
              <a:t>Основные принципы коррекционной работы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700808"/>
            <a:ext cx="8640960" cy="47525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628800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комплексности.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являются нарушениями, изолированными друг от друга. Они имеют единые механизмы и тесно связаны с нарушениями устной речи. Поэтому логопедическое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возействие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охватывает весь комплекс речевых нарушений (устной речи, чтения и письма).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Патогенетический принцип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учет механизмов нарушения чтения и письма. Во многих случаях сходные симптомы нарушений чтения и письма обусловлены различными причинами, поэтому система логопедической работы будет различной, так как будет направлена на преодоление различных механизмов нарушения.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учета симптоматики и степени выраженности нарушений чтения и письма.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опоры на сохранное звено психической функции, на сохранные анализаторы, на их взаимодействие (принцип обходного пути).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Основные принципы коррекционной работы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700808"/>
            <a:ext cx="8640960" cy="48965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628800"/>
            <a:ext cx="7920880" cy="5396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поэтапного формирования умственных действий.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с опорой на вспомогательные средства (фишки, готовая схема слова), затем в плане громкой речи и, наконец, во внутреннем плане (например, придумывание слов с определенным количеством звуков).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постепенного усложнения заданий и речевого материала с учетом «зоны ближайшего развития»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по Л.С.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Выготскому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Новые, более сложные задания первоначально даются на простом речевом материале. И только тогда, когда будет сформировано, автоматизировано то или иное умственное действие, можно переходить к его выполнению на более сложном речевом материале.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системности.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устранения каждого вида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собой систему методов, направленных на преодоление основного дефекта.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Онтогенетический принцип.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–Этот принцип предполагает учет той последовательности формирования психических функций, которая имеет место в онтогенезе.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132856"/>
            <a:ext cx="8892479" cy="363611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 </a:t>
            </a:r>
            <a:r>
              <a:rPr lang="ru-RU" sz="5400" dirty="0" smtClean="0">
                <a:solidFill>
                  <a:srgbClr val="FFFF00"/>
                </a:solidFill>
              </a:rPr>
              <a:t>УСТРАНЕНИЕ ОПТИЧЕСКОЙ  ДИСГРАФИИ И ДИСЛЕКСИИ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C000"/>
                </a:solidFill>
              </a:rPr>
              <a:t>Оптическая </a:t>
            </a:r>
            <a:r>
              <a:rPr lang="ru-RU" sz="2000" dirty="0" err="1" smtClean="0">
                <a:solidFill>
                  <a:srgbClr val="FFC000"/>
                </a:solidFill>
              </a:rPr>
              <a:t>дисграфия</a:t>
            </a:r>
            <a:r>
              <a:rPr lang="ru-RU" sz="2000" dirty="0" smtClean="0">
                <a:solidFill>
                  <a:srgbClr val="FFC000"/>
                </a:solidFill>
              </a:rPr>
              <a:t> и </a:t>
            </a:r>
            <a:r>
              <a:rPr lang="ru-RU" sz="2000" dirty="0" err="1" smtClean="0">
                <a:solidFill>
                  <a:srgbClr val="FFC000"/>
                </a:solidFill>
              </a:rPr>
              <a:t>дислексия</a:t>
            </a:r>
            <a:r>
              <a:rPr lang="ru-RU" sz="2000" dirty="0" smtClean="0">
                <a:solidFill>
                  <a:srgbClr val="FFC000"/>
                </a:solidFill>
              </a:rPr>
              <a:t> проявляется в трудностях усвоения и в смешениях сходных графически букв и их взаимных заменах . Нарушения в воспроизведении букв на письме бывают разных видов: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8424936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101</a:t>
            </a:r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1988840"/>
            <a:ext cx="7784033" cy="4248471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2000" dirty="0" smtClean="0"/>
              <a:t>з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амены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графически сходных букв, состоящих из одинаковых элементов, но отличающихся количеством данных элементов 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(л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 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м, 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ш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ш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щ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,,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ц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щ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);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замены графически сходных букв, отличающихся одним дополнительным элементом (о — а, 6 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с 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— ж);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2000" i="1" dirty="0" smtClean="0"/>
              <a:t>з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амены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графически сходных букв, состоящих из одинаковых элементов, но различно расположенных в пространстве 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(в 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т — 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ш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); (Т-Г, Ь-Р, Н-П-И). </a:t>
            </a: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2000" i="1" dirty="0" smtClean="0"/>
              <a:t>з</a:t>
            </a: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еркальное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написание букв (</a:t>
            </a:r>
            <a:r>
              <a:rPr lang="ru-RU" sz="2000" i="1" noProof="0" dirty="0" smtClean="0"/>
              <a:t>З-Е ,</a:t>
            </a:r>
            <a:r>
              <a:rPr lang="ru-RU" sz="2000" i="1" noProof="0" dirty="0" err="1" smtClean="0"/>
              <a:t>с-е</a:t>
            </a:r>
            <a:r>
              <a:rPr lang="ru-RU" sz="2000" i="1" noProof="0" dirty="0" smtClean="0"/>
              <a:t>, </a:t>
            </a:r>
            <a:r>
              <a:rPr lang="ru-RU" sz="2000" i="1" noProof="0" dirty="0" err="1" smtClean="0"/>
              <a:t>э-е</a:t>
            </a:r>
            <a:r>
              <a:rPr lang="ru-RU" sz="2000" i="1" noProof="0" dirty="0" smtClean="0"/>
              <a:t>)</a:t>
            </a:r>
            <a:endParaRPr kumimoji="0" lang="ru-RU" sz="20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Первые два вида ошибок связаны с недоразвитием кинетических представлений. Последние два — это последствие 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недоразвития оптических представлений.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355160" cy="15567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В связи с этим при устранении таких нарушений чтения и письма проводится работа в следующих направлениях:</a:t>
            </a:r>
            <a:br>
              <a:rPr lang="ru-RU" sz="2400" dirty="0" smtClean="0">
                <a:solidFill>
                  <a:srgbClr val="FFC000"/>
                </a:solidFill>
              </a:rPr>
            </a:b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844824"/>
            <a:ext cx="7632848" cy="4320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55576" y="1844824"/>
            <a:ext cx="796168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развитие зрительного восприятия и узнавания (зрительного </a:t>
            </a:r>
            <a:r>
              <a:rPr kumimoji="0" 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гнозиса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в том числе буквенного;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уточнение и расширение объема зрительной памяти;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kern="0" dirty="0" err="1" smtClean="0"/>
              <a:t>ф</a:t>
            </a:r>
            <a:r>
              <a:rPr kumimoji="0" 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ормирование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пространственного восприятия и   представлений;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kern="0" dirty="0" smtClean="0"/>
              <a:t>р</a:t>
            </a:r>
            <a:r>
              <a:rPr kumimoji="0" 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азвитие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зрительного анализа и синтеза;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kern="0" dirty="0" smtClean="0"/>
              <a:t>ф</a:t>
            </a:r>
            <a:r>
              <a:rPr kumimoji="0" 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ормирование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речевых обозначений зрительно- пространственных отношений;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ru-RU" sz="2400" kern="0" dirty="0" smtClean="0"/>
              <a:t>д</a:t>
            </a:r>
            <a:r>
              <a:rPr kumimoji="0" lang="ru-RU" sz="2400" b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ифференциация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смешиваемых букв изолированно,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tabLst/>
              <a:defRPr/>
            </a:pPr>
            <a:r>
              <a:rPr lang="ru-RU" sz="2400" kern="0" dirty="0" smtClean="0"/>
              <a:t>      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слогах, словах, предложениях, текстах.</a:t>
            </a:r>
            <a:endParaRPr kumimoji="0" lang="ru-RU" sz="2400" b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Autofit/>
          </a:bodyPr>
          <a:lstStyle/>
          <a:p>
            <a:pPr>
              <a:tabLst>
                <a:tab pos="330200" algn="l"/>
              </a:tabLst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rgbClr val="FFC000"/>
                </a:solidFill>
                <a:latin typeface="+mn-lt"/>
              </a:rPr>
              <a:t>С целью развития предметного зрительного </a:t>
            </a:r>
            <a:r>
              <a:rPr lang="ru-RU" sz="2400" dirty="0" err="1" smtClean="0">
                <a:solidFill>
                  <a:srgbClr val="FFC000"/>
                </a:solidFill>
                <a:latin typeface="+mn-lt"/>
              </a:rPr>
              <a:t>гнозиса</a:t>
            </a:r>
            <a:r>
              <a:rPr lang="ru-RU" sz="2400" dirty="0" smtClean="0">
                <a:solidFill>
                  <a:srgbClr val="FFC000"/>
                </a:solidFill>
                <a:latin typeface="+mn-lt"/>
              </a:rPr>
              <a:t> рекомендуются такие задания:</a:t>
            </a:r>
            <a:br>
              <a:rPr lang="ru-RU" sz="2400" dirty="0" smtClean="0">
                <a:solidFill>
                  <a:srgbClr val="FFC000"/>
                </a:solidFill>
                <a:latin typeface="+mn-lt"/>
              </a:rPr>
            </a:br>
            <a:r>
              <a:rPr lang="ru-RU" sz="2400" dirty="0" smtClean="0">
                <a:latin typeface="+mn-lt"/>
              </a:rPr>
              <a:t>1. </a:t>
            </a:r>
            <a:r>
              <a:rPr lang="ru-RU" sz="2400" dirty="0" smtClean="0">
                <a:latin typeface="+mn-lt"/>
                <a:cs typeface="Times New Roman" pitchFamily="18" charset="0"/>
              </a:rPr>
              <a:t>Назвать предметы по их контурам: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  <a:cs typeface="Times New Roman" pitchFamily="18" charset="0"/>
              </a:rPr>
              <a:t>   </a:t>
            </a:r>
            <a:r>
              <a:rPr lang="ru-RU" sz="2400" dirty="0" smtClean="0">
                <a:solidFill>
                  <a:srgbClr val="333333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333333"/>
                </a:solidFill>
                <a:latin typeface="+mn-lt"/>
                <a:cs typeface="Times New Roman" pitchFamily="18" charset="0"/>
              </a:rPr>
            </a:br>
            <a:endParaRPr lang="ru-RU" sz="2400" dirty="0">
              <a:latin typeface="+mn-lt"/>
            </a:endParaRPr>
          </a:p>
        </p:txBody>
      </p:sp>
      <p:pic>
        <p:nvPicPr>
          <p:cNvPr id="5" name="Picture 33" descr="http://pedlib.ru/books1/2/0007/0.g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772816"/>
            <a:ext cx="4176464" cy="20882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36" descr="i_03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772816"/>
            <a:ext cx="3193033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По точкам Ч стеч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077072"/>
            <a:ext cx="4176464" cy="224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355976" y="1628800"/>
            <a:ext cx="4536504" cy="792088"/>
          </a:xfrm>
          <a:prstGeom prst="rect">
            <a:avLst/>
          </a:prstGeom>
        </p:spPr>
        <p:txBody>
          <a:bodyPr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Контингент обучающихся 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с ОВЗ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15941477"/>
              </p:ext>
            </p:extLst>
          </p:nvPr>
        </p:nvGraphicFramePr>
        <p:xfrm>
          <a:off x="179512" y="1628800"/>
          <a:ext cx="864096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7705" y="18864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ЦЕНТР «ТРАЕКТОРИЯ»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2.Назвать недорисованные предметы: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5" name="Picture 8" descr="http://pedlib.ru/books1/2/0007/1.gif"/>
          <p:cNvPicPr>
            <a:picLocks noGrp="1" noChangeAspect="1" noChangeArrowheads="1"/>
          </p:cNvPicPr>
          <p:nvPr>
            <p:ph idx="1"/>
          </p:nvPr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844824"/>
            <a:ext cx="3456384" cy="187220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19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844674"/>
            <a:ext cx="3240287" cy="187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Картинки по запросу назвать недорисованные предме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005064"/>
            <a:ext cx="3528392" cy="22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Картинки по запросу назвать недорисованные предмет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4005064"/>
            <a:ext cx="3173611" cy="225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Формирование буквенного </a:t>
            </a:r>
            <a:r>
              <a:rPr lang="ru-RU" sz="3200" dirty="0" err="1" smtClean="0"/>
              <a:t>гнозиса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6" descr="slide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72816"/>
            <a:ext cx="72001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56084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3.Назвать перечеркнутые изображения: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8" descr="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7584" y="1916832"/>
            <a:ext cx="3600450" cy="20162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12" descr="slide-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16832"/>
            <a:ext cx="25923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293096"/>
            <a:ext cx="345638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Картинки по запросу назвать перечеркнутые  предме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293096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1187450" y="1916113"/>
            <a:ext cx="3529013" cy="2592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3315" name="Picture 6" descr="Картинки по запросу зачеркнутые букв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060575"/>
            <a:ext cx="33845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1734109" y="587882"/>
            <a:ext cx="65616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330200" algn="l"/>
              </a:tabLst>
            </a:pP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Формирование буквенного </a:t>
            </a:r>
            <a:r>
              <a:rPr lang="ru-RU" sz="3200" b="1" dirty="0" err="1" smtClean="0">
                <a:solidFill>
                  <a:schemeClr val="bg1"/>
                </a:solidFill>
                <a:cs typeface="Times New Roman" pitchFamily="18" charset="0"/>
              </a:rPr>
              <a:t>гнозиса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5219700" y="3789363"/>
            <a:ext cx="3311525" cy="2592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3318" name="Picture 10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3860800"/>
            <a:ext cx="2808288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88024" y="1988840"/>
            <a:ext cx="4025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Назвать  или написать буквы 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перечеркнутые дополнительными линиями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360" y="0"/>
            <a:ext cx="7067128" cy="1403648"/>
          </a:xfrm>
        </p:spPr>
        <p:txBody>
          <a:bodyPr>
            <a:normAutofit fontScale="90000"/>
          </a:bodyPr>
          <a:lstStyle/>
          <a:p>
            <a:r>
              <a:rPr lang="ru-RU" sz="2700" kern="0" dirty="0" smtClean="0"/>
              <a:t/>
            </a:r>
            <a:br>
              <a:rPr lang="ru-RU" sz="2700" kern="0" dirty="0" smtClean="0"/>
            </a:br>
            <a:r>
              <a:rPr lang="ru-RU" sz="2700" kern="0" dirty="0" smtClean="0"/>
              <a:t>Ф</a:t>
            </a:r>
            <a:r>
              <a:rPr lang="ru-RU" sz="2700" kern="0" dirty="0" smtClean="0">
                <a:effectLst/>
              </a:rPr>
              <a:t>ормирование пространственного восприятия и   представлений, зрительно-пространственного анализа и синтеза</a:t>
            </a:r>
            <a:r>
              <a:rPr lang="ru-RU" sz="3200" kern="0" dirty="0" smtClean="0">
                <a:effectLst/>
              </a:rPr>
              <a:t/>
            </a:r>
            <a:br>
              <a:rPr lang="ru-RU" sz="3200" kern="0" dirty="0" smtClean="0">
                <a:effectLst/>
              </a:rPr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7" descr="slide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6768751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88832" cy="1403648"/>
          </a:xfrm>
        </p:spPr>
        <p:txBody>
          <a:bodyPr>
            <a:normAutofit fontScale="90000"/>
          </a:bodyPr>
          <a:lstStyle/>
          <a:p>
            <a:pPr>
              <a:tabLst>
                <a:tab pos="330200" algn="l"/>
              </a:tabLst>
            </a:pP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4. </a:t>
            </a:r>
            <a:r>
              <a:rPr lang="ru-RU" sz="3600" dirty="0" smtClean="0">
                <a:latin typeface="+mn-lt"/>
                <a:cs typeface="Times New Roman" pitchFamily="18" charset="0"/>
              </a:rPr>
              <a:t>Выделить предметные изображения, наложенные друг на друга:</a:t>
            </a:r>
            <a:r>
              <a:rPr lang="ru-RU" dirty="0" smtClean="0">
                <a:solidFill>
                  <a:schemeClr val="tx2"/>
                </a:solidFill>
                <a:latin typeface="Arial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Arial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13" descr="http://pedlib.ru/books1/2/0007/3.g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772816"/>
            <a:ext cx="3167063" cy="1800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Picture 15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772816"/>
            <a:ext cx="388937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933056"/>
            <a:ext cx="424815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cs typeface="Times New Roman" pitchFamily="18" charset="0"/>
              </a:rPr>
              <a:t>Формирование буквенного </a:t>
            </a:r>
            <a:r>
              <a:rPr lang="ru-RU" sz="3600" dirty="0" err="1" smtClean="0">
                <a:cs typeface="Times New Roman" pitchFamily="18" charset="0"/>
              </a:rPr>
              <a:t>гнозиса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1026" name="Picture 2" descr="C:\Users\admin\Downloads\img4_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924944"/>
            <a:ext cx="5750049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47664" y="1916832"/>
            <a:ext cx="6833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Выделить буквы, наложенные друг на друга (написать или назвать):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Определить, что неправильно нарисовал художник: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4" descr="image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352839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артинки по запросу нелепицы для дошколь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1" y="2060848"/>
            <a:ext cx="3875981" cy="3870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Показать правильную букву среди пар букв, изображенных правильно и зеркально</a:t>
            </a:r>
            <a:endParaRPr lang="ru-RU" sz="2800" dirty="0"/>
          </a:p>
        </p:txBody>
      </p:sp>
      <p:pic>
        <p:nvPicPr>
          <p:cNvPr id="2050" name="Picture 2" descr="C:\Users\admin\Downloads\hello_html_51a056d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2420888"/>
            <a:ext cx="7128792" cy="309634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6. Распределить предметы по величине (учитывая реальные размеры):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8" descr="http://pedlib.ru/books1/2/0007/5.g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988840"/>
            <a:ext cx="6480720" cy="38164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>Сопровождение детей с ОВЗ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invGray">
          <a:xfrm rot="5400000">
            <a:off x="3417094" y="3078957"/>
            <a:ext cx="2224087" cy="908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17525" y="2405063"/>
            <a:ext cx="3657600" cy="688975"/>
            <a:chOff x="720" y="1392"/>
            <a:chExt cx="4058" cy="48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17525" y="3194050"/>
            <a:ext cx="3657600" cy="688975"/>
            <a:chOff x="720" y="1392"/>
            <a:chExt cx="4058" cy="480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517525" y="3975100"/>
            <a:ext cx="3657600" cy="688975"/>
            <a:chOff x="720" y="1392"/>
            <a:chExt cx="4058" cy="480"/>
          </a:xfrm>
        </p:grpSpPr>
        <p:sp>
          <p:nvSpPr>
            <p:cNvPr id="15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1" name="Text Box 20"/>
          <p:cNvSpPr txBox="1">
            <a:spLocks noChangeArrowheads="1"/>
          </p:cNvSpPr>
          <p:nvPr/>
        </p:nvSpPr>
        <p:spPr bwMode="white">
          <a:xfrm>
            <a:off x="1636712" y="4095750"/>
            <a:ext cx="19991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AutoShape 21"/>
          <p:cNvSpPr>
            <a:spLocks noChangeArrowheads="1"/>
          </p:cNvSpPr>
          <p:nvPr/>
        </p:nvSpPr>
        <p:spPr bwMode="gray">
          <a:xfrm>
            <a:off x="5148064" y="1988840"/>
            <a:ext cx="3744416" cy="3168352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r>
              <a:rPr lang="ru-RU" dirty="0" smtClean="0"/>
              <a:t>В соответствии с требованиями</a:t>
            </a:r>
          </a:p>
          <a:p>
            <a:r>
              <a:rPr lang="ru-RU" dirty="0" smtClean="0"/>
              <a:t>ФГОС ОВЗ, для детей с различными</a:t>
            </a:r>
          </a:p>
          <a:p>
            <a:r>
              <a:rPr lang="ru-RU" dirty="0" smtClean="0"/>
              <a:t>категориями нарушений в </a:t>
            </a:r>
          </a:p>
          <a:p>
            <a:r>
              <a:rPr lang="ru-RU" dirty="0" smtClean="0"/>
              <a:t>развитии , предусматривается</a:t>
            </a:r>
          </a:p>
          <a:p>
            <a:r>
              <a:rPr lang="ru-RU" dirty="0" smtClean="0"/>
              <a:t>комплексное </a:t>
            </a:r>
            <a:r>
              <a:rPr lang="ru-RU" dirty="0" err="1" smtClean="0"/>
              <a:t>психолого</a:t>
            </a:r>
            <a:r>
              <a:rPr lang="ru-RU" dirty="0" smtClean="0"/>
              <a:t>-</a:t>
            </a:r>
          </a:p>
          <a:p>
            <a:r>
              <a:rPr lang="ru-RU" dirty="0" smtClean="0"/>
              <a:t>педагогическое и </a:t>
            </a:r>
            <a:r>
              <a:rPr lang="ru-RU" dirty="0" err="1" smtClean="0"/>
              <a:t>медико</a:t>
            </a:r>
            <a:r>
              <a:rPr lang="ru-RU" dirty="0" smtClean="0"/>
              <a:t>-</a:t>
            </a:r>
          </a:p>
          <a:p>
            <a:r>
              <a:rPr lang="ru-RU" dirty="0" smtClean="0"/>
              <a:t>социальное  сопровождение</a:t>
            </a:r>
          </a:p>
          <a:p>
            <a:r>
              <a:rPr lang="ru-RU" dirty="0" smtClean="0"/>
              <a:t>в условиях образовательного</a:t>
            </a:r>
          </a:p>
          <a:p>
            <a:r>
              <a:rPr lang="ru-RU" dirty="0" smtClean="0"/>
              <a:t> процесса с учетом состояния</a:t>
            </a:r>
          </a:p>
          <a:p>
            <a:r>
              <a:rPr lang="ru-RU" dirty="0" smtClean="0"/>
              <a:t> здоровья и особенностей их </a:t>
            </a:r>
          </a:p>
          <a:p>
            <a:r>
              <a:rPr lang="ru-RU" dirty="0" smtClean="0"/>
              <a:t>психофизического развития.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black">
          <a:xfrm>
            <a:off x="5135563" y="2271713"/>
            <a:ext cx="3230562" cy="566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endParaRPr lang="en-US" sz="1400" dirty="0">
              <a:solidFill>
                <a:srgbClr val="000000"/>
              </a:solidFill>
            </a:endParaRPr>
          </a:p>
          <a:p>
            <a:pPr algn="ctr" eaLnBrk="0" hangingPunct="0">
              <a:lnSpc>
                <a:spcPct val="110000"/>
              </a:lnSpc>
            </a:pP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25" name="Picture 24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invGray">
          <a:xfrm>
            <a:off x="676275" y="2490788"/>
            <a:ext cx="498475" cy="508000"/>
          </a:xfrm>
          <a:prstGeom prst="rect">
            <a:avLst/>
          </a:prstGeom>
          <a:noFill/>
        </p:spPr>
      </p:pic>
      <p:pic>
        <p:nvPicPr>
          <p:cNvPr id="26" name="Picture 25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invGray">
          <a:xfrm>
            <a:off x="1835696" y="3356992"/>
            <a:ext cx="498475" cy="508000"/>
          </a:xfrm>
          <a:prstGeom prst="rect">
            <a:avLst/>
          </a:prstGeom>
          <a:noFill/>
        </p:spPr>
      </p:pic>
      <p:pic>
        <p:nvPicPr>
          <p:cNvPr id="27" name="Picture 26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invGray">
          <a:xfrm>
            <a:off x="676275" y="4064000"/>
            <a:ext cx="498475" cy="508000"/>
          </a:xfrm>
          <a:prstGeom prst="rect">
            <a:avLst/>
          </a:prstGeom>
          <a:noFill/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936104" cy="936104"/>
          </a:xfrm>
          <a:prstGeom prst="rect">
            <a:avLst/>
          </a:prstGeom>
        </p:spPr>
      </p:pic>
      <p:pic>
        <p:nvPicPr>
          <p:cNvPr id="28" name="Рисунок 12" descr="http://player.myshared.ru/972486/data/images/img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060848"/>
            <a:ext cx="20882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83"/>
          <a:stretch/>
        </p:blipFill>
        <p:spPr>
          <a:xfrm rot="10800000" flipV="1">
            <a:off x="179512" y="2060848"/>
            <a:ext cx="273630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11317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564904"/>
            <a:ext cx="3960439" cy="3443461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27984" y="2564904"/>
            <a:ext cx="4176464" cy="348758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1700808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Покажи все предметы</a:t>
            </a:r>
          </a:p>
          <a:p>
            <a:r>
              <a:rPr lang="ru-RU" b="1" dirty="0" smtClean="0"/>
              <a:t> квадратной формы.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79712" y="332656"/>
            <a:ext cx="6462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Игра «Геометрическое лото»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4932040" y="1700808"/>
            <a:ext cx="2435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Покажи все предметы</a:t>
            </a:r>
          </a:p>
          <a:p>
            <a:r>
              <a:rPr lang="ru-RU" b="1" dirty="0" smtClean="0"/>
              <a:t> овальной  формы.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нужные заплатки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0103"/>
          <a:stretch>
            <a:fillRect/>
          </a:stretch>
        </p:blipFill>
        <p:spPr bwMode="auto">
          <a:xfrm>
            <a:off x="1835696" y="1700808"/>
            <a:ext cx="532859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Формирование буквенного </a:t>
            </a:r>
            <a:r>
              <a:rPr lang="ru-RU" sz="3200" dirty="0" err="1" smtClean="0"/>
              <a:t>гнозиса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err="1" smtClean="0"/>
              <a:t>Реконструирование</a:t>
            </a:r>
            <a:r>
              <a:rPr lang="ru-RU" sz="3200" dirty="0" smtClean="0"/>
              <a:t> букв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4" name="Picture 5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69380"/>
            <a:ext cx="7416824" cy="485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408712" cy="1143000"/>
          </a:xfrm>
        </p:spPr>
        <p:txBody>
          <a:bodyPr/>
          <a:lstStyle/>
          <a:p>
            <a:r>
              <a:rPr lang="ru-RU" dirty="0" smtClean="0"/>
              <a:t>Различение букв </a:t>
            </a:r>
            <a:r>
              <a:rPr lang="ru-RU" dirty="0" err="1" smtClean="0"/>
              <a:t>ш-щ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AppData\Local\Temp\HamsterArc4\{65b3ff15-e5da-463f-9b53-0b80ea135dc3}\16-02-2021_11-18-51 (4)\16134634734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338" t="3030" b="3030"/>
          <a:stretch>
            <a:fillRect/>
          </a:stretch>
        </p:blipFill>
        <p:spPr bwMode="auto">
          <a:xfrm rot="5400000">
            <a:off x="6480212" y="2816932"/>
            <a:ext cx="2808312" cy="2160240"/>
          </a:xfrm>
          <a:prstGeom prst="rect">
            <a:avLst/>
          </a:prstGeom>
          <a:noFill/>
        </p:spPr>
      </p:pic>
      <p:pic>
        <p:nvPicPr>
          <p:cNvPr id="1027" name="Picture 3" descr="C:\Users\admin\AppData\Local\Temp\HamsterArc4\{73c4a468-964e-4c3c-97f6-61745055da63}\16-02-2021_11-18-51 (4)\161346347342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543619" y="2423939"/>
            <a:ext cx="4830638" cy="3240360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1029" name="Picture 5" descr="C:\Users\admin\AppData\Local\Temp\HamsterArc4\{1f7c57cd-555d-42ba-a52c-f83060d48d40}\16-02-2021_11-18-51 (4)\1613463473419.jpg"/>
          <p:cNvPicPr>
            <a:picLocks noChangeAspect="1" noChangeArrowheads="1"/>
          </p:cNvPicPr>
          <p:nvPr/>
        </p:nvPicPr>
        <p:blipFill>
          <a:blip r:embed="rId5" cstate="print"/>
          <a:srcRect l="1460" t="1961" r="2212" b="3922"/>
          <a:stretch>
            <a:fillRect/>
          </a:stretch>
        </p:blipFill>
        <p:spPr bwMode="auto">
          <a:xfrm rot="5400000">
            <a:off x="2699792" y="2348880"/>
            <a:ext cx="4824536" cy="33843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 целью развития зрительной памяти предлагаются следующие задания: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1772816"/>
            <a:ext cx="8208912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запомнить 4-6 картинок, а затем найти их среди других 8-10;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запомнить буквы, цифры или фигуры (3-5 ), а затем выбрать их среди других (8-10);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разложить буквы, цифры, фигуры в первоначальной последовательности;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 игра " Чего не стало? " На столе раскладываются 5-6 игрушек или других предметов, картинок, которые дети должны запомнить. Затем логопед убирает одну, а дети должны отгадать, какой игрушки не стало;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 игра "Что изменилось?" Логопед раскладывает 4-6 картинок, дети запоминают последовательность их расположения. Затем логопед меняет незаметно их расположение. Дети должны определить, что изменилось, и восстановить первоначальное расположение картинок.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 зрительные диктанты по И. Т. Федоренко (использовать с 1 класса)</a:t>
            </a:r>
          </a:p>
          <a:p>
            <a:pPr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067128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Зрительные диктанты по методике  И.Т. Федоренко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060848"/>
            <a:ext cx="8064896" cy="4320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14500" y="2198751"/>
          <a:ext cx="5715000" cy="2460498"/>
        </p:xfrm>
        <a:graphic>
          <a:graphicData uri="http://schemas.openxmlformats.org/drawingml/2006/table">
            <a:tbl>
              <a:tblPr/>
              <a:tblGrid>
                <a:gridCol w="889000"/>
                <a:gridCol w="3048000"/>
                <a:gridCol w="889000"/>
                <a:gridCol w="889000"/>
              </a:tblGrid>
              <a:tr h="0"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Текст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Количество букв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Время экспозиции</a:t>
                      </a:r>
                      <a:b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(в секундах)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Двор чист.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Маша шила.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Идёт дождь.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Рома пишет.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Я иду в лес.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Мама мыла.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465240" y="105489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1700808"/>
            <a:ext cx="138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Диктант №1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Зрительные диктанты по методике  И.Т. Федоренко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584" y="2132852"/>
          <a:ext cx="7776863" cy="4320483"/>
        </p:xfrm>
        <a:graphic>
          <a:graphicData uri="http://schemas.openxmlformats.org/drawingml/2006/table">
            <a:tbl>
              <a:tblPr/>
              <a:tblGrid>
                <a:gridCol w="1209734"/>
                <a:gridCol w="4147661"/>
                <a:gridCol w="1209734"/>
                <a:gridCol w="1209734"/>
              </a:tblGrid>
              <a:tr h="1153023"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Текст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Количество букв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Время экспозиции</a:t>
                      </a:r>
                      <a:b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(в секундах)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Мы живём на берегу прекрасной русской реки Волги.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На берегах этой реки стоят замечательные города.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Разнообразен животный и растительный мир России.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Волга одна из самых полноводных и красивых рек России.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Очень важно нам беречь и охранять природу родного края.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7910"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Изучаем природу нашего родного края на уроках в школе.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ctr">
                        <a:lnSpc>
                          <a:spcPct val="107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1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Диктант 18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5896" y="17008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Диктант №18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2132856"/>
            <a:ext cx="8421687" cy="363611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Устранение семантической</a:t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err="1" smtClean="0">
                <a:solidFill>
                  <a:srgbClr val="FFFF00"/>
                </a:solidFill>
              </a:rPr>
              <a:t>дислексии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844824"/>
            <a:ext cx="7772400" cy="30243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355160" cy="1417638"/>
          </a:xfrm>
        </p:spPr>
        <p:txBody>
          <a:bodyPr>
            <a:noAutofit/>
          </a:bodyPr>
          <a:lstStyle/>
          <a:p>
            <a:r>
              <a:rPr lang="ru-RU" sz="3200" dirty="0" smtClean="0"/>
              <a:t>С целью развития звукового и слогового синтеза рекомендуются следующие задания: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700808"/>
            <a:ext cx="8640960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Назвать слово, произнесённое по звукам с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700808"/>
            <a:ext cx="86409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>
              <a:buFont typeface="Wingdings" pitchFamily="2" charset="2"/>
              <a:buChar char="Ø"/>
            </a:pPr>
            <a:r>
              <a:rPr lang="ru-RU" sz="2000" b="1" dirty="0" smtClean="0"/>
              <a:t>Назвать слово, произнесённое по звукам с паузой между ними</a:t>
            </a:r>
          </a:p>
          <a:p>
            <a:pPr lvl="0"/>
            <a:r>
              <a:rPr lang="ru-RU" sz="2000" b="1" dirty="0" smtClean="0"/>
              <a:t> </a:t>
            </a:r>
            <a:r>
              <a:rPr lang="ru-RU" sz="2000" b="1" i="1" dirty="0" smtClean="0"/>
              <a:t>(</a:t>
            </a:r>
            <a:r>
              <a:rPr lang="ru-RU" sz="2000" b="1" i="1" dirty="0" err="1" smtClean="0"/>
              <a:t>с,о,м</a:t>
            </a:r>
            <a:r>
              <a:rPr lang="ru-RU" sz="2000" b="1" i="1" dirty="0" smtClean="0"/>
              <a:t>;</a:t>
            </a:r>
            <a:r>
              <a:rPr lang="ru-RU" sz="2000" b="1" dirty="0" smtClean="0"/>
              <a:t> </a:t>
            </a:r>
            <a:r>
              <a:rPr lang="ru-RU" sz="2000" b="1" i="1" dirty="0" err="1" smtClean="0"/>
              <a:t>м,у,х,а</a:t>
            </a:r>
            <a:r>
              <a:rPr lang="ru-RU" sz="2000" b="1" i="1" dirty="0" smtClean="0"/>
              <a:t>; </a:t>
            </a:r>
            <a:r>
              <a:rPr lang="ru-RU" sz="2000" b="1" i="1" dirty="0" err="1" smtClean="0"/>
              <a:t>б,а,н,к,а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к,р,а,п,и,в,а</a:t>
            </a:r>
            <a:r>
              <a:rPr lang="ru-RU" sz="2000" b="1" i="1" dirty="0" smtClean="0"/>
              <a:t>).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Назвать слитно слово, произнесенное по слогам , при этом интервалы </a:t>
            </a:r>
          </a:p>
          <a:p>
            <a:pPr lvl="0"/>
            <a:r>
              <a:rPr lang="ru-RU" sz="2000" b="1" dirty="0" smtClean="0"/>
              <a:t>    между слогами постепенно увеличиваются. Например: </a:t>
            </a:r>
            <a:r>
              <a:rPr lang="ru-RU" sz="2000" b="1" dirty="0" err="1" smtClean="0"/>
              <a:t>ку-ры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ма-ши-на</a:t>
            </a:r>
            <a:r>
              <a:rPr lang="ru-RU" sz="2000" b="1" dirty="0" smtClean="0"/>
              <a:t>,</a:t>
            </a:r>
          </a:p>
          <a:p>
            <a:pPr lvl="0"/>
            <a:r>
              <a:rPr lang="ru-RU" sz="2000" b="1" dirty="0" smtClean="0"/>
              <a:t>    </a:t>
            </a:r>
            <a:r>
              <a:rPr lang="ru-RU" sz="2000" b="1" dirty="0" err="1" smtClean="0"/>
              <a:t>ба-буш-ка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ско-во-ро-да</a:t>
            </a:r>
            <a:r>
              <a:rPr lang="ru-RU" sz="2000" b="1" dirty="0" smtClean="0"/>
              <a:t>;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Добавить недостающие слоги в словах. Предлагаются слова с пропущенными     слогами (например: </a:t>
            </a:r>
            <a:r>
              <a:rPr lang="ru-RU" sz="2000" b="1" dirty="0" err="1" smtClean="0"/>
              <a:t>ка</a:t>
            </a:r>
            <a:r>
              <a:rPr lang="ru-RU" sz="2000" b="1" dirty="0" smtClean="0"/>
              <a:t>…ста, о…</a:t>
            </a:r>
            <a:r>
              <a:rPr lang="ru-RU" sz="2000" b="1" dirty="0" err="1" smtClean="0"/>
              <a:t>ванчик</a:t>
            </a:r>
            <a:r>
              <a:rPr lang="ru-RU" sz="2000" b="1" dirty="0" smtClean="0"/>
              <a:t>, …ребенок).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Изменить первый слог слова так, чтобы получилось другое слово     (например:     топор-забор-упор, </a:t>
            </a:r>
            <a:r>
              <a:rPr lang="ru-RU" sz="2000" b="1" dirty="0" err="1" smtClean="0"/>
              <a:t>кошка-мошка-ложка-мышка</a:t>
            </a:r>
            <a:r>
              <a:rPr lang="ru-RU" sz="2000" b="1" dirty="0" smtClean="0"/>
              <a:t>).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Из двух слов составить одно (например: </a:t>
            </a:r>
            <a:r>
              <a:rPr lang="ru-RU" sz="2000" b="1" dirty="0" err="1" smtClean="0"/>
              <a:t>карп+ива=крапива</a:t>
            </a:r>
            <a:r>
              <a:rPr lang="ru-RU" sz="2000" b="1" dirty="0" smtClean="0"/>
              <a:t>).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Составить слово из слогов, данных в беспорядке (</a:t>
            </a:r>
            <a:r>
              <a:rPr lang="ru-RU" sz="2000" b="1" dirty="0" err="1" smtClean="0"/>
              <a:t>точ</a:t>
            </a:r>
            <a:r>
              <a:rPr lang="ru-RU" sz="2000" b="1" dirty="0" smtClean="0"/>
              <a:t>, лас, </a:t>
            </a:r>
            <a:r>
              <a:rPr lang="ru-RU" sz="2000" b="1" dirty="0" err="1" smtClean="0"/>
              <a:t>ка</a:t>
            </a:r>
            <a:r>
              <a:rPr lang="ru-RU" sz="2000" b="1" dirty="0" smtClean="0"/>
              <a:t>; </a:t>
            </a:r>
            <a:r>
              <a:rPr lang="ru-RU" sz="2000" b="1" dirty="0" err="1" smtClean="0"/>
              <a:t>ка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ро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маш</a:t>
            </a:r>
            <a:r>
              <a:rPr lang="ru-RU" sz="2000" b="1" dirty="0" smtClean="0"/>
              <a:t>).</a:t>
            </a:r>
          </a:p>
          <a:p>
            <a:pPr lvl="0">
              <a:buFont typeface="Wingdings" pitchFamily="2" charset="2"/>
              <a:buChar char="Ø"/>
            </a:pPr>
            <a:r>
              <a:rPr lang="ru-RU" sz="2000" b="1" dirty="0" smtClean="0"/>
              <a:t>Произнести слитно предложение, прочитанное логопедом по слогам</a:t>
            </a:r>
          </a:p>
          <a:p>
            <a:pPr lvl="0"/>
            <a:r>
              <a:rPr lang="ru-RU" sz="2000" b="1" dirty="0" smtClean="0"/>
              <a:t>    (</a:t>
            </a:r>
            <a:r>
              <a:rPr lang="ru-RU" sz="2000" b="1" dirty="0" err="1" smtClean="0"/>
              <a:t>Де-воч-ки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си-дят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ска-мей-ке</a:t>
            </a:r>
            <a:r>
              <a:rPr lang="ru-RU" sz="2000" b="1" dirty="0" smtClean="0"/>
              <a:t>).</a:t>
            </a:r>
          </a:p>
          <a:p>
            <a:pPr>
              <a:buFont typeface="Wingdings" pitchFamily="2" charset="2"/>
              <a:buChar char="Ø"/>
            </a:pPr>
            <a:endParaRPr lang="ru-RU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120680" cy="141763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Одновременно проводится работа над пониманием прочитанных слов, предложений, текста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700808"/>
            <a:ext cx="8640960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РРР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88840"/>
            <a:ext cx="85576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Рекомендуемые  задания: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Прочитать предложение и выполнить соответствующее действие.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Прочитать слово и показать соответствующую картинку.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Прочитать предложение и ответить на вопрос.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Прочитать предложение и показать соответствующую картинку.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Выбрать из текста предложение, соответствующее изображению </a:t>
            </a:r>
          </a:p>
          <a:p>
            <a:pPr marL="342900" indent="-342900"/>
            <a:r>
              <a:rPr lang="ru-RU" sz="2000" b="1" dirty="0" smtClean="0"/>
              <a:t>       на картинке.</a:t>
            </a:r>
          </a:p>
          <a:p>
            <a:pPr marL="342900" indent="-342900">
              <a:buAutoNum type="arabicPeriod" startAt="6"/>
            </a:pPr>
            <a:r>
              <a:rPr lang="ru-RU" sz="2000" b="1" dirty="0" smtClean="0"/>
              <a:t>Найти в тексте ответ на данный вопрос.</a:t>
            </a:r>
          </a:p>
          <a:p>
            <a:pPr marL="342900" indent="-342900">
              <a:buAutoNum type="arabicPeriod" startAt="6"/>
            </a:pPr>
            <a:r>
              <a:rPr lang="ru-RU" sz="2000" b="1" dirty="0" smtClean="0"/>
              <a:t>Работа с деформированным текстом. Дети читают предложения </a:t>
            </a:r>
          </a:p>
          <a:p>
            <a:pPr marL="342900" indent="-342900"/>
            <a:r>
              <a:rPr lang="ru-RU" sz="2000" b="1" dirty="0" smtClean="0"/>
              <a:t>       деформированного текста и распределяют их в такой последовательности,  чтобы получился рассказ</a:t>
            </a:r>
            <a:endParaRPr lang="ru-RU" sz="2000" b="1" dirty="0"/>
          </a:p>
        </p:txBody>
      </p:sp>
      <p:pic>
        <p:nvPicPr>
          <p:cNvPr id="7" name="Picture 8" descr="C:\Users\admin\Desktop\26011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0"/>
            <a:ext cx="1691680" cy="20882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5" descr="C:\Users\admin\Desktop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355160" cy="1084982"/>
          </a:xfrm>
        </p:spPr>
        <p:txBody>
          <a:bodyPr>
            <a:normAutofit fontScale="90000"/>
          </a:bodyPr>
          <a:lstStyle/>
          <a:p>
            <a:r>
              <a:rPr lang="ru-RU" sz="3100" u="sng" dirty="0" smtClean="0">
                <a:solidFill>
                  <a:srgbClr val="990000"/>
                </a:solidFill>
              </a:rPr>
              <a:t/>
            </a:r>
            <a:br>
              <a:rPr lang="ru-RU" sz="3100" u="sng" dirty="0" smtClean="0">
                <a:solidFill>
                  <a:srgbClr val="990000"/>
                </a:solidFill>
              </a:rPr>
            </a:br>
            <a:r>
              <a:rPr lang="ru-RU" sz="3100" u="sng" dirty="0" smtClean="0">
                <a:solidFill>
                  <a:srgbClr val="990000"/>
                </a:solidFill>
              </a:rPr>
              <a:t/>
            </a:r>
            <a:br>
              <a:rPr lang="ru-RU" sz="3100" u="sng" dirty="0" smtClean="0">
                <a:solidFill>
                  <a:srgbClr val="990000"/>
                </a:solidFill>
              </a:rPr>
            </a:br>
            <a:r>
              <a:rPr lang="ru-RU" sz="3100" u="sng" dirty="0" smtClean="0">
                <a:solidFill>
                  <a:srgbClr val="990000"/>
                </a:solidFill>
              </a:rPr>
              <a:t>РАБОТА С ДЕФОРМИРОВАННЫМ ТЕКСТОМ</a:t>
            </a:r>
            <a:br>
              <a:rPr lang="ru-RU" sz="3100" u="sng" dirty="0" smtClean="0">
                <a:solidFill>
                  <a:srgbClr val="990000"/>
                </a:solidFill>
              </a:rPr>
            </a:br>
            <a:r>
              <a:rPr lang="ru-RU" sz="3100" dirty="0" smtClean="0">
                <a:solidFill>
                  <a:srgbClr val="990033"/>
                </a:solidFill>
              </a:rPr>
              <a:t>Задание 1: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r>
              <a:rPr lang="ru-RU" i="1" u="sng" dirty="0" smtClean="0">
                <a:solidFill>
                  <a:srgbClr val="990000"/>
                </a:solidFill>
              </a:rPr>
              <a:t/>
            </a:r>
            <a:br>
              <a:rPr lang="ru-RU" i="1" u="sng" dirty="0" smtClean="0">
                <a:solidFill>
                  <a:srgbClr val="99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>
              <a:buNone/>
            </a:pPr>
            <a:endParaRPr lang="ru-RU" b="1" dirty="0" smtClean="0">
              <a:solidFill>
                <a:srgbClr val="990033"/>
              </a:solidFill>
            </a:endParaRPr>
          </a:p>
          <a:p>
            <a:r>
              <a:rPr lang="ru-RU" b="1" dirty="0" smtClean="0">
                <a:solidFill>
                  <a:srgbClr val="990033"/>
                </a:solidFill>
              </a:rPr>
              <a:t>   </a:t>
            </a:r>
            <a:r>
              <a:rPr lang="ru-RU" b="1" u="sng" dirty="0" smtClean="0">
                <a:solidFill>
                  <a:srgbClr val="990033"/>
                </a:solidFill>
              </a:rPr>
              <a:t>Прочитайте текст. Первое слово читайте  справа налево, второе  - слева направо:</a:t>
            </a:r>
          </a:p>
          <a:p>
            <a:endParaRPr lang="ru-RU" b="1" dirty="0" smtClean="0">
              <a:solidFill>
                <a:srgbClr val="990033"/>
              </a:solidFill>
            </a:endParaRPr>
          </a:p>
          <a:p>
            <a:r>
              <a:rPr lang="ru-RU" b="1" dirty="0" err="1" smtClean="0">
                <a:solidFill>
                  <a:srgbClr val="990033"/>
                </a:solidFill>
              </a:rPr>
              <a:t>Илишутоп</a:t>
            </a:r>
            <a:r>
              <a:rPr lang="ru-RU" b="1" dirty="0" smtClean="0">
                <a:solidFill>
                  <a:srgbClr val="990033"/>
                </a:solidFill>
              </a:rPr>
              <a:t>  мы </a:t>
            </a:r>
            <a:r>
              <a:rPr lang="ru-RU" b="1" dirty="0" err="1" smtClean="0">
                <a:solidFill>
                  <a:srgbClr val="990033"/>
                </a:solidFill>
              </a:rPr>
              <a:t>упмал</a:t>
            </a:r>
            <a:r>
              <a:rPr lang="ru-RU" b="1" dirty="0" smtClean="0">
                <a:solidFill>
                  <a:srgbClr val="990033"/>
                </a:solidFill>
              </a:rPr>
              <a:t> и </a:t>
            </a:r>
            <a:r>
              <a:rPr lang="ru-RU" b="1" dirty="0" err="1" smtClean="0">
                <a:solidFill>
                  <a:srgbClr val="990033"/>
                </a:solidFill>
              </a:rPr>
              <a:t>илатс</a:t>
            </a:r>
            <a:r>
              <a:rPr lang="ru-RU" b="1" dirty="0" smtClean="0">
                <a:solidFill>
                  <a:srgbClr val="990033"/>
                </a:solidFill>
              </a:rPr>
              <a:t> в  </a:t>
            </a:r>
            <a:r>
              <a:rPr lang="ru-RU" b="1" dirty="0" err="1" smtClean="0">
                <a:solidFill>
                  <a:srgbClr val="990033"/>
                </a:solidFill>
              </a:rPr>
              <a:t>етонмет</a:t>
            </a:r>
            <a:r>
              <a:rPr lang="ru-RU" b="1" dirty="0" smtClean="0">
                <a:solidFill>
                  <a:srgbClr val="990033"/>
                </a:solidFill>
              </a:rPr>
              <a:t> рассказывать гурд другу </a:t>
            </a:r>
            <a:r>
              <a:rPr lang="ru-RU" b="1" dirty="0" err="1" smtClean="0">
                <a:solidFill>
                  <a:srgbClr val="990033"/>
                </a:solidFill>
              </a:rPr>
              <a:t>икзакс</a:t>
            </a:r>
            <a:r>
              <a:rPr lang="ru-RU" b="1" dirty="0" smtClean="0">
                <a:solidFill>
                  <a:srgbClr val="990033"/>
                </a:solidFill>
              </a:rPr>
              <a:t>. С начала </a:t>
            </a:r>
            <a:r>
              <a:rPr lang="ru-RU" b="1" dirty="0" err="1" smtClean="0">
                <a:solidFill>
                  <a:srgbClr val="990033"/>
                </a:solidFill>
              </a:rPr>
              <a:t>лазакссар</a:t>
            </a:r>
            <a:r>
              <a:rPr lang="ru-RU" b="1" dirty="0" smtClean="0">
                <a:solidFill>
                  <a:srgbClr val="990033"/>
                </a:solidFill>
              </a:rPr>
              <a:t> Мишка, </a:t>
            </a:r>
            <a:r>
              <a:rPr lang="ru-RU" b="1" dirty="0" err="1" smtClean="0">
                <a:solidFill>
                  <a:srgbClr val="990033"/>
                </a:solidFill>
              </a:rPr>
              <a:t>мотоп</a:t>
            </a:r>
            <a:r>
              <a:rPr lang="ru-RU" b="1" dirty="0" smtClean="0">
                <a:solidFill>
                  <a:srgbClr val="990033"/>
                </a:solidFill>
              </a:rPr>
              <a:t> я, а когда </a:t>
            </a:r>
            <a:r>
              <a:rPr lang="ru-RU" b="1" dirty="0" err="1" smtClean="0">
                <a:solidFill>
                  <a:srgbClr val="990033"/>
                </a:solidFill>
              </a:rPr>
              <a:t>ьдеречо</a:t>
            </a:r>
            <a:r>
              <a:rPr lang="ru-RU" b="1" dirty="0" smtClean="0">
                <a:solidFill>
                  <a:srgbClr val="990033"/>
                </a:solidFill>
              </a:rPr>
              <a:t> дошла од  Кости, но начал </a:t>
            </a:r>
            <a:r>
              <a:rPr lang="ru-RU" b="1" dirty="0" err="1" smtClean="0">
                <a:solidFill>
                  <a:srgbClr val="990033"/>
                </a:solidFill>
              </a:rPr>
              <a:t>от-юукак</a:t>
            </a:r>
            <a:r>
              <a:rPr lang="ru-RU" b="1" dirty="0" smtClean="0">
                <a:solidFill>
                  <a:srgbClr val="990033"/>
                </a:solidFill>
              </a:rPr>
              <a:t> длинную </a:t>
            </a:r>
            <a:r>
              <a:rPr lang="ru-RU" b="1" dirty="0" err="1" smtClean="0">
                <a:solidFill>
                  <a:srgbClr val="990033"/>
                </a:solidFill>
              </a:rPr>
              <a:t>юуншартс</a:t>
            </a:r>
            <a:r>
              <a:rPr lang="ru-RU" b="1" dirty="0" smtClean="0">
                <a:solidFill>
                  <a:srgbClr val="990033"/>
                </a:solidFill>
              </a:rPr>
              <a:t> сказку </a:t>
            </a:r>
            <a:r>
              <a:rPr lang="ru-RU" b="1" dirty="0" err="1" smtClean="0">
                <a:solidFill>
                  <a:srgbClr val="990033"/>
                </a:solidFill>
              </a:rPr>
              <a:t>орп</a:t>
            </a:r>
            <a:r>
              <a:rPr lang="ru-RU" b="1" dirty="0" smtClean="0">
                <a:solidFill>
                  <a:srgbClr val="990033"/>
                </a:solidFill>
              </a:rPr>
              <a:t> колдунов, </a:t>
            </a:r>
            <a:r>
              <a:rPr lang="ru-RU" b="1" dirty="0" err="1" smtClean="0">
                <a:solidFill>
                  <a:srgbClr val="990033"/>
                </a:solidFill>
              </a:rPr>
              <a:t>орп</a:t>
            </a:r>
            <a:r>
              <a:rPr lang="ru-RU" b="1" dirty="0" smtClean="0">
                <a:solidFill>
                  <a:srgbClr val="990033"/>
                </a:solidFill>
              </a:rPr>
              <a:t> ведьм, </a:t>
            </a:r>
            <a:r>
              <a:rPr lang="ru-RU" b="1" dirty="0" err="1" smtClean="0">
                <a:solidFill>
                  <a:srgbClr val="990033"/>
                </a:solidFill>
              </a:rPr>
              <a:t>орп</a:t>
            </a:r>
            <a:r>
              <a:rPr lang="ru-RU" b="1" dirty="0" smtClean="0">
                <a:solidFill>
                  <a:srgbClr val="990033"/>
                </a:solidFill>
              </a:rPr>
              <a:t> чертей и про </a:t>
            </a:r>
            <a:r>
              <a:rPr lang="ru-RU" b="1" dirty="0" err="1" smtClean="0">
                <a:solidFill>
                  <a:srgbClr val="990033"/>
                </a:solidFill>
              </a:rPr>
              <a:t>яещоК</a:t>
            </a:r>
            <a:r>
              <a:rPr lang="ru-RU" b="1" dirty="0" smtClean="0">
                <a:solidFill>
                  <a:srgbClr val="990033"/>
                </a:solidFill>
              </a:rPr>
              <a:t> Бессмертного. </a:t>
            </a:r>
            <a:r>
              <a:rPr lang="ru-RU" b="1" dirty="0" err="1" smtClean="0">
                <a:solidFill>
                  <a:srgbClr val="990033"/>
                </a:solidFill>
              </a:rPr>
              <a:t>акшиМ</a:t>
            </a:r>
            <a:r>
              <a:rPr lang="ru-RU" b="1" dirty="0" smtClean="0">
                <a:solidFill>
                  <a:srgbClr val="990033"/>
                </a:solidFill>
              </a:rPr>
              <a:t> от </a:t>
            </a:r>
            <a:r>
              <a:rPr lang="ru-RU" b="1" dirty="0" err="1" smtClean="0">
                <a:solidFill>
                  <a:srgbClr val="990033"/>
                </a:solidFill>
              </a:rPr>
              <a:t>ахартс</a:t>
            </a:r>
            <a:r>
              <a:rPr lang="ru-RU" b="1" dirty="0" smtClean="0">
                <a:solidFill>
                  <a:srgbClr val="990033"/>
                </a:solidFill>
              </a:rPr>
              <a:t> закутался с головой в одеяло и стал </a:t>
            </a:r>
            <a:r>
              <a:rPr lang="ru-RU" b="1" dirty="0" err="1" smtClean="0">
                <a:solidFill>
                  <a:srgbClr val="990033"/>
                </a:solidFill>
              </a:rPr>
              <a:t>ьтисорп</a:t>
            </a:r>
            <a:r>
              <a:rPr lang="ru-RU" b="1" dirty="0" smtClean="0">
                <a:solidFill>
                  <a:srgbClr val="990033"/>
                </a:solidFill>
              </a:rPr>
              <a:t>  Костю </a:t>
            </a:r>
            <a:r>
              <a:rPr lang="ru-RU" b="1" dirty="0" err="1" smtClean="0">
                <a:solidFill>
                  <a:srgbClr val="990033"/>
                </a:solidFill>
              </a:rPr>
              <a:t>ен</a:t>
            </a:r>
            <a:r>
              <a:rPr lang="ru-RU" b="1" dirty="0" smtClean="0">
                <a:solidFill>
                  <a:srgbClr val="990033"/>
                </a:solidFill>
              </a:rPr>
              <a:t> рассказывать </a:t>
            </a:r>
            <a:r>
              <a:rPr lang="ru-RU" b="1" dirty="0" err="1" smtClean="0">
                <a:solidFill>
                  <a:srgbClr val="990033"/>
                </a:solidFill>
              </a:rPr>
              <a:t>ешьлоб</a:t>
            </a:r>
            <a:r>
              <a:rPr lang="ru-RU" b="1" dirty="0" smtClean="0">
                <a:solidFill>
                  <a:srgbClr val="990033"/>
                </a:solidFill>
              </a:rPr>
              <a:t>  сказку. А Костя, </a:t>
            </a:r>
            <a:r>
              <a:rPr lang="ru-RU" b="1" dirty="0" err="1" smtClean="0">
                <a:solidFill>
                  <a:srgbClr val="990033"/>
                </a:solidFill>
              </a:rPr>
              <a:t>ботч</a:t>
            </a:r>
            <a:r>
              <a:rPr lang="ru-RU" b="1" dirty="0" smtClean="0">
                <a:solidFill>
                  <a:srgbClr val="990033"/>
                </a:solidFill>
              </a:rPr>
              <a:t> попугать </a:t>
            </a:r>
            <a:r>
              <a:rPr lang="ru-RU" b="1" dirty="0" err="1" smtClean="0">
                <a:solidFill>
                  <a:srgbClr val="990033"/>
                </a:solidFill>
              </a:rPr>
              <a:t>укшиМ</a:t>
            </a:r>
            <a:r>
              <a:rPr lang="ru-RU" b="1" dirty="0" smtClean="0">
                <a:solidFill>
                  <a:srgbClr val="990033"/>
                </a:solidFill>
              </a:rPr>
              <a:t> принялся  </a:t>
            </a:r>
            <a:r>
              <a:rPr lang="ru-RU" b="1" dirty="0" err="1" smtClean="0">
                <a:solidFill>
                  <a:srgbClr val="990033"/>
                </a:solidFill>
              </a:rPr>
              <a:t>имакалук</a:t>
            </a:r>
            <a:r>
              <a:rPr lang="ru-RU" b="1" dirty="0" smtClean="0">
                <a:solidFill>
                  <a:srgbClr val="990033"/>
                </a:solidFill>
              </a:rPr>
              <a:t> по </a:t>
            </a:r>
            <a:r>
              <a:rPr lang="ru-RU" b="1" dirty="0" err="1" smtClean="0">
                <a:solidFill>
                  <a:srgbClr val="990033"/>
                </a:solidFill>
              </a:rPr>
              <a:t>енетс</a:t>
            </a:r>
            <a:r>
              <a:rPr lang="ru-RU" b="1" dirty="0" smtClean="0">
                <a:solidFill>
                  <a:srgbClr val="990033"/>
                </a:solidFill>
              </a:rPr>
              <a:t> стучать и говорить, </a:t>
            </a:r>
            <a:r>
              <a:rPr lang="ru-RU" b="1" dirty="0" err="1" smtClean="0">
                <a:solidFill>
                  <a:srgbClr val="990033"/>
                </a:solidFill>
              </a:rPr>
              <a:t>отч</a:t>
            </a:r>
            <a:r>
              <a:rPr lang="ru-RU" b="1" dirty="0" smtClean="0">
                <a:solidFill>
                  <a:srgbClr val="990033"/>
                </a:solidFill>
              </a:rPr>
              <a:t> это </a:t>
            </a:r>
            <a:r>
              <a:rPr lang="ru-RU" b="1" dirty="0" err="1" smtClean="0">
                <a:solidFill>
                  <a:srgbClr val="990033"/>
                </a:solidFill>
              </a:rPr>
              <a:t>итреч</a:t>
            </a:r>
            <a:r>
              <a:rPr lang="ru-RU" b="1" dirty="0" smtClean="0">
                <a:solidFill>
                  <a:srgbClr val="990033"/>
                </a:solidFill>
              </a:rPr>
              <a:t> стучат.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u="sng" dirty="0" smtClean="0">
                <a:solidFill>
                  <a:srgbClr val="990033"/>
                </a:solidFill>
              </a:rPr>
              <a:t>Задание 2: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endParaRPr lang="ru-RU" sz="2000" b="1" u="sng" dirty="0" smtClean="0">
              <a:solidFill>
                <a:srgbClr val="990033"/>
              </a:solidFill>
            </a:endParaRPr>
          </a:p>
          <a:p>
            <a:r>
              <a:rPr lang="ru-RU" sz="2000" b="1" u="sng" dirty="0" smtClean="0">
                <a:solidFill>
                  <a:srgbClr val="990033"/>
                </a:solidFill>
              </a:rPr>
              <a:t>В выделенных глаголах сначала записаны согласные, затем гласные. Распредели гласные между согласными так, чтобы получилось верное слово.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Жалобы зайца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2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   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Жвшьиё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в лесу.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Встшьаё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рано утром.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Зслшшьаыи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шорох,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впргншьыые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из куста, да и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ппдшьоаё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охотнику под ноги.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Хтршьии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лквшьуаи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, а рано или поздно всё равно беды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не 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збжшьиеи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. 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Дшьиё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к речке и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глдшьяи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, не </a:t>
            </a:r>
            <a:r>
              <a:rPr lang="ru-RU" sz="2200" b="1" dirty="0" err="1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спртлсяая</a:t>
            </a:r>
            <a:r>
              <a:rPr lang="ru-RU" sz="2200" b="1" dirty="0" smtClean="0">
                <a:solidFill>
                  <a:srgbClr val="990033"/>
                </a:solidFill>
                <a:ea typeface="Times New Roman" pitchFamily="18" charset="0"/>
                <a:cs typeface="Times New Roman" pitchFamily="18" charset="0"/>
              </a:rPr>
              <a:t> ли кто на берегу.</a:t>
            </a:r>
            <a:endParaRPr lang="ru-RU" sz="2200" b="1" dirty="0" smtClean="0">
              <a:solidFill>
                <a:srgbClr val="990033"/>
              </a:solidFill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33"/>
                </a:solidFill>
              </a:rPr>
              <a:t>Задание 3: </a:t>
            </a:r>
            <a:br>
              <a:rPr lang="ru-RU" dirty="0" smtClean="0">
                <a:solidFill>
                  <a:srgbClr val="990033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b="1" dirty="0" smtClean="0">
              <a:solidFill>
                <a:srgbClr val="990033"/>
              </a:solidFill>
            </a:endParaRPr>
          </a:p>
          <a:p>
            <a:r>
              <a:rPr lang="ru-RU" b="1" u="sng" dirty="0" smtClean="0">
                <a:solidFill>
                  <a:srgbClr val="990033"/>
                </a:solidFill>
              </a:rPr>
              <a:t>Прочитайте текст, вставляя пропущенные буквы.</a:t>
            </a:r>
          </a:p>
          <a:p>
            <a:endParaRPr lang="ru-RU" b="1" dirty="0" smtClean="0">
              <a:solidFill>
                <a:srgbClr val="990033"/>
              </a:solidFill>
            </a:endParaRPr>
          </a:p>
          <a:p>
            <a:r>
              <a:rPr lang="ru-RU" b="1" dirty="0" smtClean="0">
                <a:solidFill>
                  <a:srgbClr val="990033"/>
                </a:solidFill>
              </a:rPr>
              <a:t>И отовсюду ста….   сбегаться  </a:t>
            </a:r>
            <a:r>
              <a:rPr lang="ru-RU" b="1" dirty="0" err="1" smtClean="0">
                <a:solidFill>
                  <a:srgbClr val="990033"/>
                </a:solidFill>
              </a:rPr>
              <a:t>несмет</a:t>
            </a:r>
            <a:r>
              <a:rPr lang="ru-RU" b="1" dirty="0" smtClean="0">
                <a:solidFill>
                  <a:srgbClr val="990033"/>
                </a:solidFill>
              </a:rPr>
              <a:t>…   полчища  мышей.</a:t>
            </a:r>
          </a:p>
          <a:p>
            <a:r>
              <a:rPr lang="ru-RU" b="1" dirty="0" smtClean="0">
                <a:solidFill>
                  <a:srgbClr val="990033"/>
                </a:solidFill>
              </a:rPr>
              <a:t>Они  выстроились  в боев…..    </a:t>
            </a:r>
            <a:r>
              <a:rPr lang="ru-RU" b="1" dirty="0" err="1" smtClean="0">
                <a:solidFill>
                  <a:srgbClr val="990033"/>
                </a:solidFill>
              </a:rPr>
              <a:t>поряд</a:t>
            </a:r>
            <a:r>
              <a:rPr lang="ru-RU" b="1" dirty="0" smtClean="0">
                <a:solidFill>
                  <a:srgbClr val="990033"/>
                </a:solidFill>
              </a:rPr>
              <a:t>…. прямо перед   Мари  и замер……,  словно ожидая чьей-то  </a:t>
            </a:r>
            <a:r>
              <a:rPr lang="ru-RU" b="1" dirty="0" err="1" smtClean="0">
                <a:solidFill>
                  <a:srgbClr val="990033"/>
                </a:solidFill>
              </a:rPr>
              <a:t>коман</a:t>
            </a:r>
            <a:r>
              <a:rPr lang="ru-RU" b="1" dirty="0" smtClean="0">
                <a:solidFill>
                  <a:srgbClr val="990033"/>
                </a:solidFill>
              </a:rPr>
              <a:t>…. .  Вдруг  треснул, приподнял…..   пол посреди гости…., разбрызгивая звон…..    янтарные  половицы. Из-под  пола  с </a:t>
            </a:r>
            <a:r>
              <a:rPr lang="ru-RU" b="1" dirty="0" err="1" smtClean="0">
                <a:solidFill>
                  <a:srgbClr val="990033"/>
                </a:solidFill>
              </a:rPr>
              <a:t>отвратитель</a:t>
            </a:r>
            <a:r>
              <a:rPr lang="ru-RU" b="1" dirty="0" smtClean="0">
                <a:solidFill>
                  <a:srgbClr val="990033"/>
                </a:solidFill>
              </a:rPr>
              <a:t>….   шипением  показа….  семь гадких     </a:t>
            </a:r>
            <a:r>
              <a:rPr lang="ru-RU" b="1" dirty="0" err="1" smtClean="0">
                <a:solidFill>
                  <a:srgbClr val="990033"/>
                </a:solidFill>
              </a:rPr>
              <a:t>мышин</a:t>
            </a:r>
            <a:r>
              <a:rPr lang="ru-RU" b="1" dirty="0" smtClean="0">
                <a:solidFill>
                  <a:srgbClr val="990033"/>
                </a:solidFill>
              </a:rPr>
              <a:t>…   голов  в сверкающих  корон…, которые  покачивал…  на  </a:t>
            </a:r>
            <a:r>
              <a:rPr lang="ru-RU" b="1" dirty="0" err="1" smtClean="0">
                <a:solidFill>
                  <a:srgbClr val="990033"/>
                </a:solidFill>
              </a:rPr>
              <a:t>толстеньк</a:t>
            </a:r>
            <a:r>
              <a:rPr lang="ru-RU" b="1" dirty="0" smtClean="0">
                <a:solidFill>
                  <a:srgbClr val="990033"/>
                </a:solidFill>
              </a:rPr>
              <a:t>….  сером  тельце, это  был </a:t>
            </a:r>
            <a:r>
              <a:rPr lang="ru-RU" b="1" dirty="0" err="1" smtClean="0">
                <a:solidFill>
                  <a:srgbClr val="990033"/>
                </a:solidFill>
              </a:rPr>
              <a:t>срашн</a:t>
            </a:r>
            <a:r>
              <a:rPr lang="ru-RU" b="1" dirty="0" smtClean="0">
                <a:solidFill>
                  <a:srgbClr val="990033"/>
                </a:solidFill>
              </a:rPr>
              <a:t>…. мышиный король. И в тот же миг под предводительств…   своего </a:t>
            </a:r>
            <a:r>
              <a:rPr lang="ru-RU" b="1" dirty="0" err="1" smtClean="0">
                <a:solidFill>
                  <a:srgbClr val="990033"/>
                </a:solidFill>
              </a:rPr>
              <a:t>семиголового</a:t>
            </a:r>
            <a:r>
              <a:rPr lang="ru-RU" b="1" dirty="0" smtClean="0">
                <a:solidFill>
                  <a:srgbClr val="990033"/>
                </a:solidFill>
              </a:rPr>
              <a:t>  </a:t>
            </a:r>
            <a:r>
              <a:rPr lang="ru-RU" b="1" dirty="0" err="1" smtClean="0">
                <a:solidFill>
                  <a:srgbClr val="990033"/>
                </a:solidFill>
              </a:rPr>
              <a:t>предводите</a:t>
            </a:r>
            <a:r>
              <a:rPr lang="ru-RU" b="1" dirty="0" smtClean="0">
                <a:solidFill>
                  <a:srgbClr val="990033"/>
                </a:solidFill>
              </a:rPr>
              <a:t>…  </a:t>
            </a:r>
            <a:r>
              <a:rPr lang="ru-RU" b="1" dirty="0" err="1" smtClean="0">
                <a:solidFill>
                  <a:srgbClr val="990033"/>
                </a:solidFill>
              </a:rPr>
              <a:t>мышин</a:t>
            </a:r>
            <a:r>
              <a:rPr lang="ru-RU" b="1" dirty="0" smtClean="0">
                <a:solidFill>
                  <a:srgbClr val="990033"/>
                </a:solidFill>
              </a:rPr>
              <a:t>… войско стало надвигать… на Мари, в ужасе  прижавшую…. к шкафу.</a:t>
            </a:r>
          </a:p>
          <a:p>
            <a:pPr>
              <a:buNone/>
            </a:pPr>
            <a:r>
              <a:rPr lang="ru-RU" b="1" dirty="0" smtClean="0">
                <a:solidFill>
                  <a:srgbClr val="990033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171400"/>
            <a:ext cx="7355160" cy="1512168"/>
          </a:xfrm>
        </p:spPr>
        <p:txBody>
          <a:bodyPr>
            <a:noAutofit/>
          </a:bodyPr>
          <a:lstStyle/>
          <a:p>
            <a:r>
              <a:rPr lang="ru-RU" sz="3200" u="sng" dirty="0" smtClean="0">
                <a:solidFill>
                  <a:srgbClr val="990033"/>
                </a:solidFill>
              </a:rPr>
              <a:t/>
            </a:r>
            <a:br>
              <a:rPr lang="ru-RU" sz="3200" u="sng" dirty="0" smtClean="0">
                <a:solidFill>
                  <a:srgbClr val="990033"/>
                </a:solidFill>
              </a:rPr>
            </a:br>
            <a:r>
              <a:rPr lang="ru-RU" sz="3200" u="sng" dirty="0" smtClean="0">
                <a:solidFill>
                  <a:srgbClr val="990033"/>
                </a:solidFill>
              </a:rPr>
              <a:t/>
            </a:r>
            <a:br>
              <a:rPr lang="ru-RU" sz="3200" u="sng" dirty="0" smtClean="0">
                <a:solidFill>
                  <a:srgbClr val="990033"/>
                </a:solidFill>
              </a:rPr>
            </a:br>
            <a:r>
              <a:rPr lang="ru-RU" sz="3200" u="sng" dirty="0" smtClean="0">
                <a:solidFill>
                  <a:srgbClr val="990033"/>
                </a:solidFill>
              </a:rPr>
              <a:t/>
            </a:r>
            <a:br>
              <a:rPr lang="ru-RU" sz="3200" u="sng" dirty="0" smtClean="0">
                <a:solidFill>
                  <a:srgbClr val="990033"/>
                </a:solidFill>
              </a:rPr>
            </a:br>
            <a:r>
              <a:rPr lang="ru-RU" sz="2800" u="sng" dirty="0" smtClean="0">
                <a:solidFill>
                  <a:srgbClr val="990033"/>
                </a:solidFill>
              </a:rPr>
              <a:t>Корректировка </a:t>
            </a:r>
            <a:br>
              <a:rPr lang="ru-RU" sz="2800" u="sng" dirty="0" smtClean="0">
                <a:solidFill>
                  <a:srgbClr val="990033"/>
                </a:solidFill>
              </a:rPr>
            </a:br>
            <a:r>
              <a:rPr lang="ru-RU" sz="2800" u="sng" dirty="0" smtClean="0">
                <a:solidFill>
                  <a:srgbClr val="990033"/>
                </a:solidFill>
              </a:rPr>
              <a:t>деформированных предложений </a:t>
            </a:r>
            <a:br>
              <a:rPr lang="ru-RU" sz="2800" u="sng" dirty="0" smtClean="0">
                <a:solidFill>
                  <a:srgbClr val="990033"/>
                </a:solidFill>
              </a:rPr>
            </a:br>
            <a:r>
              <a:rPr lang="ru-RU" sz="2800" dirty="0" smtClean="0">
                <a:solidFill>
                  <a:srgbClr val="990033"/>
                </a:solidFill>
              </a:rPr>
              <a:t>Задание 4: </a:t>
            </a:r>
            <a:r>
              <a:rPr lang="ru-RU" sz="3200" dirty="0" smtClean="0">
                <a:solidFill>
                  <a:srgbClr val="990033"/>
                </a:solidFill>
              </a:rPr>
              <a:t/>
            </a:r>
            <a:br>
              <a:rPr lang="ru-RU" sz="3200" dirty="0" smtClean="0">
                <a:solidFill>
                  <a:srgbClr val="990033"/>
                </a:solidFill>
              </a:rPr>
            </a:br>
            <a:r>
              <a:rPr lang="ru-RU" sz="3200" u="sng" dirty="0" smtClean="0">
                <a:solidFill>
                  <a:srgbClr val="990033"/>
                </a:solidFill>
              </a:rPr>
              <a:t/>
            </a:r>
            <a:br>
              <a:rPr lang="ru-RU" sz="3200" u="sng" dirty="0" smtClean="0">
                <a:solidFill>
                  <a:srgbClr val="990033"/>
                </a:solidFill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1.стоящего мимо осторожно автомобиля проходи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2. дали каши Маше манной нашей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3. летом одним и зимой цветом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4. рыбу на ловят рыбаки рыбалке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5. ко мне друзья пришли мои на праздник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6. у деда, Мороза красивые легкие сани были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7. любимое дерево мое белая береза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8. в саду в нашем расцвела клубника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9. мы электричке на доехали до станции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rgbClr val="990033"/>
                </a:solidFill>
              </a:rPr>
              <a:t>10. ледяная , крутая и длинная горка была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90033"/>
                </a:solidFill>
              </a:rPr>
              <a:t>Задание 5: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sz="2200" b="1" u="sng" dirty="0" smtClean="0">
                <a:solidFill>
                  <a:srgbClr val="990033"/>
                </a:solidFill>
              </a:rPr>
              <a:t>1.Найди в каждой строчке имя и напиши рядом.</a:t>
            </a:r>
          </a:p>
          <a:p>
            <a:pPr>
              <a:buNone/>
            </a:pPr>
            <a:r>
              <a:rPr lang="ru-RU" sz="2200" b="1" u="sng" dirty="0" smtClean="0">
                <a:solidFill>
                  <a:srgbClr val="990033"/>
                </a:solidFill>
              </a:rPr>
              <a:t> </a:t>
            </a:r>
            <a:endParaRPr lang="ru-RU" sz="2200" b="1" dirty="0" smtClean="0">
              <a:solidFill>
                <a:srgbClr val="990033"/>
              </a:solidFill>
            </a:endParaRPr>
          </a:p>
          <a:p>
            <a:r>
              <a:rPr lang="ru-RU" sz="2200" b="1" dirty="0" smtClean="0">
                <a:solidFill>
                  <a:srgbClr val="990033"/>
                </a:solidFill>
              </a:rPr>
              <a:t>ФЫВАИВАНГОР  _________</a:t>
            </a:r>
          </a:p>
          <a:p>
            <a:r>
              <a:rPr lang="ru-RU" sz="2200" b="1" dirty="0" smtClean="0">
                <a:solidFill>
                  <a:srgbClr val="990033"/>
                </a:solidFill>
              </a:rPr>
              <a:t>САШАИТЮБЬЛТ  _____________</a:t>
            </a:r>
          </a:p>
          <a:p>
            <a:r>
              <a:rPr lang="ru-RU" sz="2200" b="1" dirty="0" smtClean="0">
                <a:solidFill>
                  <a:srgbClr val="990033"/>
                </a:solidFill>
              </a:rPr>
              <a:t>ОНМАКНГТАНЯ   _________________</a:t>
            </a:r>
          </a:p>
          <a:p>
            <a:r>
              <a:rPr lang="ru-RU" sz="2200" b="1" u="sng" dirty="0" smtClean="0">
                <a:solidFill>
                  <a:srgbClr val="990033"/>
                </a:solidFill>
              </a:rPr>
              <a:t>2.Среди букв спрятались названия зверей. Найди и подчеркни.</a:t>
            </a:r>
          </a:p>
          <a:p>
            <a:endParaRPr lang="ru-RU" sz="2200" b="1" dirty="0" smtClean="0">
              <a:solidFill>
                <a:srgbClr val="990033"/>
              </a:solidFill>
            </a:endParaRPr>
          </a:p>
          <a:p>
            <a:r>
              <a:rPr lang="ru-RU" sz="2200" b="1" dirty="0" smtClean="0">
                <a:solidFill>
                  <a:srgbClr val="990033"/>
                </a:solidFill>
              </a:rPr>
              <a:t>ФЫВАПРЕНОТМ </a:t>
            </a:r>
          </a:p>
          <a:p>
            <a:r>
              <a:rPr lang="ru-RU" sz="2200" b="1" dirty="0" smtClean="0">
                <a:solidFill>
                  <a:srgbClr val="990033"/>
                </a:solidFill>
              </a:rPr>
              <a:t>ЯЧСМЕДВЕДЬ </a:t>
            </a:r>
          </a:p>
          <a:p>
            <a:r>
              <a:rPr lang="ru-RU" sz="2200" b="1" dirty="0" smtClean="0">
                <a:solidFill>
                  <a:srgbClr val="990033"/>
                </a:solidFill>
              </a:rPr>
              <a:t>ЭЖДВОРОНАПА </a:t>
            </a:r>
          </a:p>
          <a:p>
            <a:r>
              <a:rPr lang="ru-RU" sz="2200" b="1" dirty="0" smtClean="0">
                <a:solidFill>
                  <a:srgbClr val="990033"/>
                </a:solidFill>
              </a:rPr>
              <a:t>КЕНРОМЫШИ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rgbClr val="FFFF00"/>
                </a:solidFill>
              </a:rPr>
              <a:t>  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rgbClr val="FFFF00"/>
                </a:solidFill>
              </a:rPr>
              <a:t>УСТРАНЕНИЕ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ФОНЕМАТИЧЕСКОЙ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ДИСЛЕКСИИ И ДИСГРАФИИ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фонематического</a:t>
            </a:r>
            <a:br>
              <a:rPr lang="ru-RU" dirty="0" smtClean="0"/>
            </a:br>
            <a:r>
              <a:rPr lang="ru-RU" dirty="0" smtClean="0"/>
              <a:t>анализа и синтеза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</a:rPr>
              <a:t>Учитывая различную сложность форм фонематического анализа и синтеза и последовательность овладения ими в онтогенезе, работа проводится в следующей последовательности: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1. Выделение (узнавание) звука на фоне слова, т.е. определение наличия звука в слове.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2. Вычленение звука в начале в конце слова. Определить первый и последний звук в слове, а также его место (начало, середина, конец слова).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3.  Определение последовательности, количества и места звуков по отношению к другим  звукам.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28184" y="5157192"/>
            <a:ext cx="2483768" cy="144016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851920" y="5157192"/>
            <a:ext cx="2376265" cy="145774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слогового анализа и синтеза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</a:rPr>
              <a:t>Выделение гласного звука из слога.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Предлагаются слоги различной структуры с различными гласными,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например: </a:t>
            </a:r>
            <a:r>
              <a:rPr lang="ru-RU" sz="2000" b="1" dirty="0" err="1" smtClean="0">
                <a:solidFill>
                  <a:schemeClr val="tx1"/>
                </a:solidFill>
              </a:rPr>
              <a:t>ах,ус</a:t>
            </a:r>
            <a:r>
              <a:rPr lang="ru-RU" sz="2000" b="1" dirty="0" smtClean="0">
                <a:solidFill>
                  <a:schemeClr val="tx1"/>
                </a:solidFill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</a:rPr>
              <a:t>ма</a:t>
            </a:r>
            <a:r>
              <a:rPr lang="ru-RU" sz="2000" b="1" dirty="0" smtClean="0">
                <a:solidFill>
                  <a:schemeClr val="tx1"/>
                </a:solidFill>
              </a:rPr>
              <a:t>, да, </a:t>
            </a:r>
            <a:r>
              <a:rPr lang="ru-RU" sz="2000" b="1" dirty="0" err="1" smtClean="0">
                <a:solidFill>
                  <a:schemeClr val="tx1"/>
                </a:solidFill>
              </a:rPr>
              <a:t>кра</a:t>
            </a:r>
            <a:r>
              <a:rPr lang="ru-RU" sz="2000" b="1" dirty="0" smtClean="0">
                <a:solidFill>
                  <a:schemeClr val="tx1"/>
                </a:solidFill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</a:rPr>
              <a:t>аст</a:t>
            </a:r>
            <a:r>
              <a:rPr lang="ru-RU" sz="2000" b="1" dirty="0" smtClean="0">
                <a:solidFill>
                  <a:schemeClr val="tx1"/>
                </a:solidFill>
              </a:rPr>
              <a:t>, зол.</a:t>
            </a:r>
          </a:p>
          <a:p>
            <a:pPr>
              <a:buNone/>
            </a:pPr>
            <a:r>
              <a:rPr lang="ru-RU" sz="2000" b="1" u="sng" dirty="0" smtClean="0">
                <a:solidFill>
                  <a:schemeClr val="tx1"/>
                </a:solidFill>
              </a:rPr>
              <a:t>Рекомендуются следующие задания: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1. Назвать только гласный звук слога.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2. Поднять букву, соответствующую гласному звуку слога.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3. Записать только гласные буквы слогов.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4. Придумать слог с соответствующей гласной.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5. Определить место гласного звука в слоге и показать соответствующую букву.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6.Придумать слог, в котором гласный звук на первом, втором или третьем месте.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слогового анализа</a:t>
            </a:r>
            <a:br>
              <a:rPr lang="ru-RU" dirty="0" smtClean="0"/>
            </a:br>
            <a:r>
              <a:rPr lang="ru-RU" dirty="0" smtClean="0"/>
              <a:t> и синтеза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</a:rPr>
              <a:t>Выделение гласных  звуков из слова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На начальном  этапе работы предлагаются односложные слова различной структуры (ус, на, мак, волк, двор).  В дальнейшем проводится работа на материале  двусложных и трехсложных слов</a:t>
            </a:r>
          </a:p>
          <a:p>
            <a:pPr>
              <a:buNone/>
            </a:pPr>
            <a:r>
              <a:rPr lang="ru-RU" sz="2000" b="1" u="sng" dirty="0" smtClean="0">
                <a:solidFill>
                  <a:schemeClr val="tx1"/>
                </a:solidFill>
              </a:rPr>
              <a:t>Рекомендуются следующие упражнения: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1. Назвать  гласные звуки слова (предлагаются слова, произношение которых не отличается от написания (лапа, лужа, кошка)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2. Записать на схеме только гласные данного слова. Например кошка –-</a:t>
            </a:r>
            <a:r>
              <a:rPr lang="ru-RU" sz="2000" b="1" dirty="0" err="1" smtClean="0">
                <a:solidFill>
                  <a:schemeClr val="tx1"/>
                </a:solidFill>
              </a:rPr>
              <a:t>о-а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3. Выделить гласные звуки из слова, положить соответствующие буквы разрезной азбуки.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4. Разложить картинки под гласными буквами. 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5. Разложить картинки под различными графическими схемами, на которых записаны только гласные буквы : -а-а, -</a:t>
            </a:r>
            <a:r>
              <a:rPr lang="ru-RU" sz="2000" b="1" dirty="0" err="1" smtClean="0">
                <a:solidFill>
                  <a:schemeClr val="tx1"/>
                </a:solidFill>
              </a:rPr>
              <a:t>о-а</a:t>
            </a:r>
            <a:r>
              <a:rPr lang="ru-RU" sz="2000" b="1" dirty="0" smtClean="0">
                <a:solidFill>
                  <a:schemeClr val="tx1"/>
                </a:solidFill>
              </a:rPr>
              <a:t>, -</a:t>
            </a:r>
            <a:r>
              <a:rPr lang="ru-RU" sz="2000" b="1" dirty="0" err="1" smtClean="0">
                <a:solidFill>
                  <a:schemeClr val="tx1"/>
                </a:solidFill>
              </a:rPr>
              <a:t>у-а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6.Придумать слова по различным графическим схемам, на которых записаны гласные буквы.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0"/>
            <a:ext cx="1547664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анализа структуры</a:t>
            </a:r>
            <a:br>
              <a:rPr lang="ru-RU" dirty="0" smtClean="0"/>
            </a:br>
            <a:r>
              <a:rPr lang="ru-RU" dirty="0" smtClean="0"/>
              <a:t> предложения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r>
              <a:rPr lang="ru-RU" sz="2200" b="1" dirty="0" smtClean="0">
                <a:solidFill>
                  <a:srgbClr val="FF0000"/>
                </a:solidFill>
              </a:rPr>
              <a:t>С целью формирования умения определять количество, последовательность и место слов в предложении предлагаются следующие задания:</a:t>
            </a:r>
            <a:endParaRPr lang="ru-RU" sz="22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1. Определить границы предложения в тексте.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2. Придумать предложение по сюжетной картинке и определить количество слов в нем.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3. Придумать предложение с определенным количеством слов.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4. Увеличить количество слов в предложении.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5. Составить предложение из слов, данных в беспорядке.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6.Составить предложения по нескольким картинкам, на которых изображен один и тот же предмет в различных ситуациях (мяч лежит на полке, на мяч села муха, мальчик играет мячом)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704856" cy="148478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Приоритетные направления ППМС сопровождения: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0000"/>
                </a:solidFill>
              </a:rPr>
              <a:t>актуальное-ориентированное</a:t>
            </a:r>
            <a:r>
              <a:rPr lang="ru-RU" dirty="0" smtClean="0">
                <a:solidFill>
                  <a:srgbClr val="000000"/>
                </a:solidFill>
              </a:rPr>
              <a:t> на решение уже имеющихся трудностей , возникших у ребенка;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525963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0000"/>
                </a:solidFill>
              </a:rPr>
              <a:t>перспективное-ориентированное</a:t>
            </a:r>
            <a:r>
              <a:rPr lang="ru-RU" dirty="0" smtClean="0">
                <a:solidFill>
                  <a:srgbClr val="000000"/>
                </a:solidFill>
              </a:rPr>
              <a:t> на профилактику  отклонений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</a:rPr>
              <a:t>    в обучении и развитии.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8" name="Picture 2" descr="C:\Users\admin\Desktop\IMG_20190214_131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221088"/>
            <a:ext cx="3312368" cy="2275497"/>
          </a:xfrm>
          <a:prstGeom prst="rect">
            <a:avLst/>
          </a:prstGeom>
          <a:noFill/>
        </p:spPr>
      </p:pic>
      <p:pic>
        <p:nvPicPr>
          <p:cNvPr id="10" name="Picture 3" descr="C:\Users\admin\Desktop\IMG_20191007_154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221088"/>
            <a:ext cx="3528392" cy="22046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анализа структуры</a:t>
            </a:r>
            <a:br>
              <a:rPr lang="ru-RU" dirty="0" smtClean="0"/>
            </a:br>
            <a:r>
              <a:rPr lang="ru-RU" dirty="0" smtClean="0"/>
              <a:t> предложения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</a:t>
            </a:r>
            <a:endParaRPr lang="ru-RU" sz="22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7. Придумать предложение с определенным словом.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8. Составить графическую схему предложения: предложение обозначается целой полоской , слова- маленькими полосками.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9. По графической схеме придумать предложение.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10. Определить место слова в предложении (какое по счету указанное слово).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11. Поднять цифру , соответствующую количеству слов в предложении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(2,3,4,5)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55776" y="4869160"/>
            <a:ext cx="4320481" cy="16561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776864" cy="126876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err="1" smtClean="0"/>
              <a:t>Учебно</a:t>
            </a:r>
            <a:r>
              <a:rPr lang="ru-RU" sz="3100" dirty="0" smtClean="0"/>
              <a:t>- методический комплекс «Логопедическое сопровождение учащихся начальных классов»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2050" name="Picture 2" descr="C:\Users\admin\Desktop\16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2481" t="1783" r="12633"/>
          <a:stretch>
            <a:fillRect/>
          </a:stretch>
        </p:blipFill>
        <p:spPr bwMode="auto">
          <a:xfrm>
            <a:off x="4499992" y="1628800"/>
            <a:ext cx="2088232" cy="2952328"/>
          </a:xfrm>
          <a:prstGeom prst="rect">
            <a:avLst/>
          </a:prstGeom>
          <a:noFill/>
        </p:spPr>
      </p:pic>
      <p:pic>
        <p:nvPicPr>
          <p:cNvPr id="2051" name="Picture 3" descr="C:\Users\admin\Desktop\6998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2016224" cy="2808312"/>
          </a:xfrm>
          <a:prstGeom prst="rect">
            <a:avLst/>
          </a:prstGeom>
          <a:noFill/>
        </p:spPr>
      </p:pic>
      <p:pic>
        <p:nvPicPr>
          <p:cNvPr id="2052" name="Picture 4" descr="C:\Users\admin\Desktop\700-n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 l="14160" r="12737"/>
          <a:stretch>
            <a:fillRect/>
          </a:stretch>
        </p:blipFill>
        <p:spPr bwMode="auto">
          <a:xfrm>
            <a:off x="6804248" y="1628800"/>
            <a:ext cx="2088232" cy="2952329"/>
          </a:xfrm>
          <a:prstGeom prst="rect">
            <a:avLst/>
          </a:prstGeom>
          <a:noFill/>
        </p:spPr>
      </p:pic>
      <p:pic>
        <p:nvPicPr>
          <p:cNvPr id="2053" name="Picture 5" descr="C:\Users\admin\Desktop\700-nw (1).jpg"/>
          <p:cNvPicPr>
            <a:picLocks noChangeAspect="1" noChangeArrowheads="1"/>
          </p:cNvPicPr>
          <p:nvPr/>
        </p:nvPicPr>
        <p:blipFill>
          <a:blip r:embed="rId6" cstate="print"/>
          <a:srcRect l="12200" r="13281"/>
          <a:stretch>
            <a:fillRect/>
          </a:stretch>
        </p:blipFill>
        <p:spPr bwMode="auto">
          <a:xfrm>
            <a:off x="2195736" y="1628800"/>
            <a:ext cx="2016224" cy="2880320"/>
          </a:xfrm>
          <a:prstGeom prst="rect">
            <a:avLst/>
          </a:prstGeom>
          <a:noFill/>
        </p:spPr>
      </p:pic>
      <p:pic>
        <p:nvPicPr>
          <p:cNvPr id="2054" name="Picture 6" descr="C:\Users\admin\Desktop\be20fb004dd792540fcf1921b59ed9c3_290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3861048"/>
            <a:ext cx="2088232" cy="2664296"/>
          </a:xfrm>
          <a:prstGeom prst="rect">
            <a:avLst/>
          </a:prstGeom>
          <a:noFill/>
        </p:spPr>
      </p:pic>
      <p:pic>
        <p:nvPicPr>
          <p:cNvPr id="2055" name="Picture 7" descr="C:\Users\admin\Desktop\origin_1_cf74a002112d2b156676979846f33f6c.jpg"/>
          <p:cNvPicPr>
            <a:picLocks noChangeAspect="1" noChangeArrowheads="1"/>
          </p:cNvPicPr>
          <p:nvPr/>
        </p:nvPicPr>
        <p:blipFill>
          <a:blip r:embed="rId8" cstate="print"/>
          <a:srcRect l="9401" t="5901" r="8001" b="5901"/>
          <a:stretch>
            <a:fillRect/>
          </a:stretch>
        </p:blipFill>
        <p:spPr bwMode="auto">
          <a:xfrm>
            <a:off x="4427984" y="3861048"/>
            <a:ext cx="2160240" cy="2736304"/>
          </a:xfrm>
          <a:prstGeom prst="rect">
            <a:avLst/>
          </a:prstGeom>
          <a:noFill/>
        </p:spPr>
      </p:pic>
      <p:pic>
        <p:nvPicPr>
          <p:cNvPr id="2057" name="Picture 9" descr="C:\Users\admin\Desktop\chtenie-41.jpg"/>
          <p:cNvPicPr>
            <a:picLocks noChangeAspect="1" noChangeArrowheads="1"/>
          </p:cNvPicPr>
          <p:nvPr/>
        </p:nvPicPr>
        <p:blipFill>
          <a:blip r:embed="rId9" cstate="print"/>
          <a:srcRect b="13889"/>
          <a:stretch>
            <a:fillRect/>
          </a:stretch>
        </p:blipFill>
        <p:spPr bwMode="auto">
          <a:xfrm>
            <a:off x="0" y="3861048"/>
            <a:ext cx="2051720" cy="2736304"/>
          </a:xfrm>
          <a:prstGeom prst="rect">
            <a:avLst/>
          </a:prstGeom>
          <a:noFill/>
        </p:spPr>
      </p:pic>
      <p:pic>
        <p:nvPicPr>
          <p:cNvPr id="2058" name="Picture 10" descr="C:\Users\admin\Desktop\origin_0_a6fc24c7583cfe7b5c317e92982998f1.jpg"/>
          <p:cNvPicPr>
            <a:picLocks noChangeAspect="1" noChangeArrowheads="1"/>
          </p:cNvPicPr>
          <p:nvPr/>
        </p:nvPicPr>
        <p:blipFill>
          <a:blip r:embed="rId10" cstate="print"/>
          <a:srcRect l="12600" t="8400" r="7601" b="5501"/>
          <a:stretch>
            <a:fillRect/>
          </a:stretch>
        </p:blipFill>
        <p:spPr bwMode="auto">
          <a:xfrm>
            <a:off x="6804248" y="3833664"/>
            <a:ext cx="2088232" cy="26916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344816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«Азбука письма» О.В. Чистякова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1008112" cy="1008112"/>
          </a:xfrm>
          <a:prstGeom prst="rect">
            <a:avLst/>
          </a:prstGeom>
        </p:spPr>
      </p:pic>
      <p:pic>
        <p:nvPicPr>
          <p:cNvPr id="3075" name="Picture 3" descr="C:\Users\admin\Desktop\product-565852-1.jpg"/>
          <p:cNvPicPr>
            <a:picLocks noChangeAspect="1" noChangeArrowheads="1"/>
          </p:cNvPicPr>
          <p:nvPr/>
        </p:nvPicPr>
        <p:blipFill>
          <a:blip r:embed="rId3" cstate="print"/>
          <a:srcRect l="17280" t="6480" r="15761" b="5372"/>
          <a:stretch>
            <a:fillRect/>
          </a:stretch>
        </p:blipFill>
        <p:spPr bwMode="auto">
          <a:xfrm>
            <a:off x="6876256" y="1916832"/>
            <a:ext cx="2267744" cy="3888432"/>
          </a:xfrm>
          <a:prstGeom prst="rect">
            <a:avLst/>
          </a:prstGeom>
          <a:noFill/>
        </p:spPr>
      </p:pic>
      <p:pic>
        <p:nvPicPr>
          <p:cNvPr id="3076" name="Picture 4" descr="C:\Users\admin\Desktop\45258684.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2267744" cy="4032448"/>
          </a:xfrm>
          <a:prstGeom prst="rect">
            <a:avLst/>
          </a:prstGeom>
          <a:noFill/>
        </p:spPr>
      </p:pic>
      <p:pic>
        <p:nvPicPr>
          <p:cNvPr id="3077" name="Picture 5" descr="C:\Users\admin\Desktop\Dddh9eBMoCo.jpg"/>
          <p:cNvPicPr>
            <a:picLocks noChangeAspect="1" noChangeArrowheads="1"/>
          </p:cNvPicPr>
          <p:nvPr/>
        </p:nvPicPr>
        <p:blipFill>
          <a:blip r:embed="rId5" cstate="print"/>
          <a:srcRect l="33463" t="3941" r="2146" b="3941"/>
          <a:stretch>
            <a:fillRect/>
          </a:stretch>
        </p:blipFill>
        <p:spPr bwMode="auto">
          <a:xfrm>
            <a:off x="2267744" y="1916832"/>
            <a:ext cx="4608512" cy="3888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Занимательные карточки</a:t>
            </a:r>
            <a:br>
              <a:rPr lang="ru-RU" dirty="0" smtClean="0"/>
            </a:br>
            <a:r>
              <a:rPr lang="ru-RU" sz="3100" dirty="0" smtClean="0"/>
              <a:t>обучение грамоте</a:t>
            </a:r>
            <a:endParaRPr lang="ru-RU" sz="3100" dirty="0"/>
          </a:p>
        </p:txBody>
      </p:sp>
      <p:pic>
        <p:nvPicPr>
          <p:cNvPr id="4" name="Объект 3" descr="E:\семинар Коррекция дислексии\фото пособия\20170117_101657.jpg"/>
          <p:cNvPicPr>
            <a:picLocks noGrp="1"/>
          </p:cNvPicPr>
          <p:nvPr>
            <p:ph idx="1"/>
          </p:nvPr>
        </p:nvPicPr>
        <p:blipFill>
          <a:blip r:embed="rId2" cstate="print"/>
          <a:srcRect b="4435"/>
          <a:stretch>
            <a:fillRect/>
          </a:stretch>
        </p:blipFill>
        <p:spPr>
          <a:xfrm>
            <a:off x="395536" y="1484784"/>
            <a:ext cx="8424936" cy="5373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1008112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coordinadoratutelar.geniusdisenys.com/images/backgrounds/coordinadoratutelar_fon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85720" y="2786058"/>
            <a:ext cx="8572560" cy="1857388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E:\Фото тренажеры\CAM021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22000" contrast="30000"/>
          </a:blip>
          <a:srcRect l="9583" t="29932" b="8597"/>
          <a:stretch>
            <a:fillRect/>
          </a:stretch>
        </p:blipFill>
        <p:spPr bwMode="auto">
          <a:xfrm>
            <a:off x="214282" y="4786322"/>
            <a:ext cx="2021697" cy="1904073"/>
          </a:xfrm>
          <a:prstGeom prst="rect">
            <a:avLst/>
          </a:prstGeom>
          <a:noFill/>
        </p:spPr>
      </p:pic>
      <p:pic>
        <p:nvPicPr>
          <p:cNvPr id="8" name="Picture 2" descr="E:\Фото тренажеры\CAM021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lum bright="22000" contrast="30000"/>
          </a:blip>
          <a:srcRect t="19844" b="13144"/>
          <a:stretch>
            <a:fillRect/>
          </a:stretch>
        </p:blipFill>
        <p:spPr bwMode="auto">
          <a:xfrm>
            <a:off x="4500562" y="4786322"/>
            <a:ext cx="2158748" cy="1928826"/>
          </a:xfrm>
          <a:prstGeom prst="rect">
            <a:avLst/>
          </a:prstGeom>
          <a:noFill/>
        </p:spPr>
      </p:pic>
      <p:pic>
        <p:nvPicPr>
          <p:cNvPr id="9" name="Picture 3" descr="E:\Фото тренажеры\CAM021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lum bright="22000" contrast="30000"/>
          </a:blip>
          <a:srcRect t="19175" b="12403"/>
          <a:stretch>
            <a:fillRect/>
          </a:stretch>
        </p:blipFill>
        <p:spPr bwMode="auto">
          <a:xfrm>
            <a:off x="2285984" y="4786322"/>
            <a:ext cx="2192528" cy="1928826"/>
          </a:xfrm>
          <a:prstGeom prst="rect">
            <a:avLst/>
          </a:prstGeom>
          <a:noFill/>
        </p:spPr>
      </p:pic>
      <p:pic>
        <p:nvPicPr>
          <p:cNvPr id="10" name="Picture 2" descr="E:\Фото тренажеры\CAM021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lum bright="22000" contrast="30000"/>
          </a:blip>
          <a:srcRect l="2564" t="8236" r="10654" b="4981"/>
          <a:stretch>
            <a:fillRect/>
          </a:stretch>
        </p:blipFill>
        <p:spPr bwMode="auto">
          <a:xfrm>
            <a:off x="3714744" y="428604"/>
            <a:ext cx="1695377" cy="2260502"/>
          </a:xfrm>
          <a:prstGeom prst="rect">
            <a:avLst/>
          </a:prstGeom>
          <a:noFill/>
        </p:spPr>
      </p:pic>
      <p:pic>
        <p:nvPicPr>
          <p:cNvPr id="11" name="Picture 3" descr="E:\Фото тренажеры\CAM0210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>
            <a:lum bright="22000" contrast="30000"/>
          </a:blip>
          <a:srcRect t="21545" b="9534"/>
          <a:stretch>
            <a:fillRect/>
          </a:stretch>
        </p:blipFill>
        <p:spPr bwMode="auto">
          <a:xfrm>
            <a:off x="6715140" y="4786322"/>
            <a:ext cx="2176706" cy="1928826"/>
          </a:xfrm>
          <a:prstGeom prst="rect">
            <a:avLst/>
          </a:prstGeom>
          <a:noFill/>
        </p:spPr>
      </p:pic>
      <p:pic>
        <p:nvPicPr>
          <p:cNvPr id="12" name="Picture 2" descr="E:\Фото тренажеры\CAM02100.jpg"/>
          <p:cNvPicPr>
            <a:picLocks noChangeAspect="1" noChangeArrowheads="1"/>
          </p:cNvPicPr>
          <p:nvPr/>
        </p:nvPicPr>
        <p:blipFill>
          <a:blip r:embed="rId8" cstate="print">
            <a:lum bright="22000" contrast="30000"/>
          </a:blip>
          <a:srcRect/>
          <a:stretch>
            <a:fillRect/>
          </a:stretch>
        </p:blipFill>
        <p:spPr bwMode="auto">
          <a:xfrm>
            <a:off x="1928794" y="428604"/>
            <a:ext cx="1710651" cy="2280868"/>
          </a:xfrm>
          <a:prstGeom prst="rect">
            <a:avLst/>
          </a:prstGeom>
          <a:noFill/>
        </p:spPr>
      </p:pic>
      <p:pic>
        <p:nvPicPr>
          <p:cNvPr id="13" name="Picture 3" descr="E:\Фото тренажеры\CAM02101.jpg"/>
          <p:cNvPicPr>
            <a:picLocks noChangeAspect="1" noChangeArrowheads="1"/>
          </p:cNvPicPr>
          <p:nvPr/>
        </p:nvPicPr>
        <p:blipFill>
          <a:blip r:embed="rId9" cstate="print">
            <a:lum bright="22000" contrast="30000"/>
          </a:blip>
          <a:srcRect/>
          <a:stretch>
            <a:fillRect/>
          </a:stretch>
        </p:blipFill>
        <p:spPr bwMode="auto">
          <a:xfrm>
            <a:off x="142844" y="428604"/>
            <a:ext cx="1695376" cy="2260502"/>
          </a:xfrm>
          <a:prstGeom prst="rect">
            <a:avLst/>
          </a:prstGeom>
          <a:noFill/>
        </p:spPr>
      </p:pic>
      <p:pic>
        <p:nvPicPr>
          <p:cNvPr id="14" name="Picture 2" descr="E:\Фото тренажеры\CAM02098.jpg"/>
          <p:cNvPicPr>
            <a:picLocks noChangeAspect="1" noChangeArrowheads="1"/>
          </p:cNvPicPr>
          <p:nvPr/>
        </p:nvPicPr>
        <p:blipFill>
          <a:blip r:embed="rId10" cstate="print">
            <a:lum bright="22000" contrast="30000"/>
          </a:blip>
          <a:srcRect/>
          <a:stretch>
            <a:fillRect/>
          </a:stretch>
        </p:blipFill>
        <p:spPr bwMode="auto">
          <a:xfrm>
            <a:off x="5500694" y="428604"/>
            <a:ext cx="1710651" cy="2280868"/>
          </a:xfrm>
          <a:prstGeom prst="rect">
            <a:avLst/>
          </a:prstGeom>
          <a:noFill/>
        </p:spPr>
      </p:pic>
      <p:pic>
        <p:nvPicPr>
          <p:cNvPr id="15" name="Picture 3" descr="E:\Фото тренажеры\CAM02099.jpg"/>
          <p:cNvPicPr>
            <a:picLocks noChangeAspect="1" noChangeArrowheads="1"/>
          </p:cNvPicPr>
          <p:nvPr/>
        </p:nvPicPr>
        <p:blipFill>
          <a:blip r:embed="rId11" cstate="print">
            <a:lum bright="22000" contrast="30000"/>
          </a:blip>
          <a:srcRect/>
          <a:stretch>
            <a:fillRect/>
          </a:stretch>
        </p:blipFill>
        <p:spPr bwMode="auto">
          <a:xfrm>
            <a:off x="7286644" y="428604"/>
            <a:ext cx="1714512" cy="2286016"/>
          </a:xfrm>
          <a:prstGeom prst="rect">
            <a:avLst/>
          </a:prstGeom>
          <a:noFill/>
        </p:spPr>
      </p:pic>
      <p:pic>
        <p:nvPicPr>
          <p:cNvPr id="16" name="Picture 10" descr="http://img-fotki.yandex.ru/get/6114/54833049.43/0_9698c_82f421c9_XL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6200000">
            <a:off x="-181545" y="3253322"/>
            <a:ext cx="1259351" cy="324822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42910" y="2899286"/>
            <a:ext cx="80010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Одной из задач федерального государственного образовательного стандарта начального образования является задача формирования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компетенций обучающихся, а именно – развитие навыков самоконтроля как одного из важнейших компонентов учебной деятельности. Наряду со множеством современных средств обучения эту задачу умело и эффективно помогают решать интерактивные тренажёры.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Тренажёр по русскому языку</a:t>
            </a:r>
            <a:br>
              <a:rPr lang="ru-RU" dirty="0" smtClean="0"/>
            </a:br>
            <a:r>
              <a:rPr lang="ru-RU" dirty="0" smtClean="0"/>
              <a:t>1-4 классы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1008112" cy="1008112"/>
          </a:xfrm>
          <a:prstGeom prst="rect">
            <a:avLst/>
          </a:prstGeom>
        </p:spPr>
      </p:pic>
      <p:pic>
        <p:nvPicPr>
          <p:cNvPr id="4098" name="Picture 2" descr="C:\Users\admin\AppData\Local\Temp\HamsterArc4\{02941916-6d2c-492c-8fa4-2af6f66d1c27}\17-02-2021_11-39-55\16135500869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9505" t="2061" r="8173"/>
          <a:stretch>
            <a:fillRect/>
          </a:stretch>
        </p:blipFill>
        <p:spPr bwMode="auto">
          <a:xfrm rot="5400000">
            <a:off x="89757" y="1683061"/>
            <a:ext cx="4320478" cy="4499992"/>
          </a:xfrm>
          <a:prstGeom prst="rect">
            <a:avLst/>
          </a:prstGeom>
          <a:noFill/>
        </p:spPr>
      </p:pic>
      <p:pic>
        <p:nvPicPr>
          <p:cNvPr id="4099" name="Picture 3" descr="C:\Users\admin\Desktop\1(8)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700808"/>
            <a:ext cx="4716015" cy="43924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1008112" cy="9361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2996952"/>
            <a:ext cx="856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Логопедическая  работа  по устранению нарушений чтения и письма</a:t>
            </a:r>
            <a:endParaRPr lang="ru-RU" sz="2800" dirty="0"/>
          </a:p>
        </p:txBody>
      </p:sp>
      <p:pic>
        <p:nvPicPr>
          <p:cNvPr id="4" name="Picture 2" descr="http://images.myshared.ru/4/258569/slide_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61" t="13875" r="5505" b="43272"/>
          <a:stretch/>
        </p:blipFill>
        <p:spPr bwMode="auto">
          <a:xfrm>
            <a:off x="899592" y="1988840"/>
            <a:ext cx="734481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8145" y="5805264"/>
            <a:ext cx="2592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И.Н. </a:t>
            </a:r>
            <a:r>
              <a:rPr lang="ru-RU" sz="2400" b="1" dirty="0" err="1" smtClean="0"/>
              <a:t>Садовникова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6192688" cy="1143000"/>
          </a:xfrm>
        </p:spPr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1772816"/>
            <a:ext cx="8424936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772816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частичное нарушение процесса письма, проявляющееся в стойких, повторяющихся ошибках, обусловленных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высших психических функций участвующих в процессе письма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Аграфия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отсутствие процесса письма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Дислексия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частичное специфическое нарушение процесса чтения, обусловленное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(нарушением) высших психических функций и проявляющееся в повторяющихся ошибках стойкого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полная неспособность или потеря способности овладения процессом чтения.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Факторы</a:t>
            </a:r>
            <a:endParaRPr lang="ru-RU" sz="5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pic>
        <p:nvPicPr>
          <p:cNvPr id="8" name="Рисунок 3" descr="http://nsc.1september.ru/2009/17/5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04"/>
          <a:stretch>
            <a:fillRect/>
          </a:stretch>
        </p:blipFill>
        <p:spPr bwMode="auto">
          <a:xfrm>
            <a:off x="323528" y="1700808"/>
            <a:ext cx="8496944" cy="484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в обучении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435280" cy="4968552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008112" cy="936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1700808"/>
            <a:ext cx="8208912" cy="48245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снижается учебная мотивация;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ребёнок не понимает смысла прочитанного, а значит не сможет успешно овладевать учебными предметами;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психологического развития.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6424bb74491cab6b7d181424c48a17c090ce5e"/>
</p:tagLst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сполнительная">
    <a:dk1>
      <a:sysClr val="windowText" lastClr="000000"/>
    </a:dk1>
    <a:lt1>
      <a:sysClr val="window" lastClr="FFFFFF"/>
    </a:lt1>
    <a:dk2>
      <a:srgbClr val="2F5897"/>
    </a:dk2>
    <a:lt2>
      <a:srgbClr val="E4E9EF"/>
    </a:lt2>
    <a:accent1>
      <a:srgbClr val="6076B4"/>
    </a:accent1>
    <a:accent2>
      <a:srgbClr val="9C5252"/>
    </a:accent2>
    <a:accent3>
      <a:srgbClr val="E68422"/>
    </a:accent3>
    <a:accent4>
      <a:srgbClr val="846648"/>
    </a:accent4>
    <a:accent5>
      <a:srgbClr val="63891F"/>
    </a:accent5>
    <a:accent6>
      <a:srgbClr val="758085"/>
    </a:accent6>
    <a:hlink>
      <a:srgbClr val="3399FF"/>
    </a:hlink>
    <a:folHlink>
      <a:srgbClr val="B2B2B2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10171</TotalTime>
  <Words>2621</Words>
  <Application>Microsoft Office PowerPoint</Application>
  <PresentationFormat>Экран (4:3)</PresentationFormat>
  <Paragraphs>327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  «Траектория» </vt:lpstr>
      <vt:lpstr>Слайд 2</vt:lpstr>
      <vt:lpstr>Сопровождение детей с ОВЗ</vt:lpstr>
      <vt:lpstr>Слайд 4</vt:lpstr>
      <vt:lpstr>Приоритетные направления ППМС сопровождения: </vt:lpstr>
      <vt:lpstr>Логопедическая  работа  по устранению нарушений чтения и письма</vt:lpstr>
      <vt:lpstr>Определение</vt:lpstr>
      <vt:lpstr>Факторы</vt:lpstr>
      <vt:lpstr>Проблемы в обучении :</vt:lpstr>
      <vt:lpstr>Симптоматика дисграфии</vt:lpstr>
      <vt:lpstr>Виды дисграфии </vt:lpstr>
      <vt:lpstr>Слайд 12</vt:lpstr>
      <vt:lpstr>Виды дислексии</vt:lpstr>
      <vt:lpstr>Основные принципы коррекционной работы</vt:lpstr>
      <vt:lpstr>Основные принципы коррекционной работы</vt:lpstr>
      <vt:lpstr> УСТРАНЕНИЕ ОПТИЧЕСКОЙ  ДИСГРАФИИ И ДИСЛЕКСИИ</vt:lpstr>
      <vt:lpstr>Оптическая дисграфия и дислексия проявляется в трудностях усвоения и в смешениях сходных графически букв и их взаимных заменах . Нарушения в воспроизведении букв на письме бывают разных видов:</vt:lpstr>
      <vt:lpstr>В связи с этим при устранении таких нарушений чтения и письма проводится работа в следующих направлениях: </vt:lpstr>
      <vt:lpstr>  С целью развития предметного зрительного гнозиса рекомендуются такие задания: 1. Назвать предметы по их контурам:     </vt:lpstr>
      <vt:lpstr>2.Назвать недорисованные предметы:</vt:lpstr>
      <vt:lpstr>Формирование буквенного гнозиса</vt:lpstr>
      <vt:lpstr>3.Назвать перечеркнутые изображения:</vt:lpstr>
      <vt:lpstr>Слайд 23</vt:lpstr>
      <vt:lpstr> Формирование пространственного восприятия и   представлений, зрительно-пространственного анализа и синтеза </vt:lpstr>
      <vt:lpstr>  4. Выделить предметные изображения, наложенные друг на друга: </vt:lpstr>
      <vt:lpstr>Формирование буквенного гнозиса </vt:lpstr>
      <vt:lpstr>Определить, что неправильно нарисовал художник:</vt:lpstr>
      <vt:lpstr>Показать правильную букву среди пар букв, изображенных правильно и зеркально</vt:lpstr>
      <vt:lpstr>6. Распределить предметы по величине (учитывая реальные размеры):</vt:lpstr>
      <vt:lpstr>Слайд 30</vt:lpstr>
      <vt:lpstr>Найди нужные заплатки</vt:lpstr>
      <vt:lpstr>Формирование буквенного гнозиса Реконструирование букв</vt:lpstr>
      <vt:lpstr>Различение букв ш-щ</vt:lpstr>
      <vt:lpstr>С целью развития зрительной памяти предлагаются следующие задания:</vt:lpstr>
      <vt:lpstr>Зрительные диктанты по методике  И.Т. Федоренко</vt:lpstr>
      <vt:lpstr>Зрительные диктанты по методике  И.Т. Федоренко</vt:lpstr>
      <vt:lpstr>Устранение семантической дислексии</vt:lpstr>
      <vt:lpstr>С целью развития звукового и слогового синтеза рекомендуются следующие задания:</vt:lpstr>
      <vt:lpstr>Одновременно проводится работа над пониманием прочитанных слов, предложений, текста</vt:lpstr>
      <vt:lpstr>  РАБОТА С ДЕФОРМИРОВАННЫМ ТЕКСТОМ Задание 1:  </vt:lpstr>
      <vt:lpstr>Задание 2: </vt:lpstr>
      <vt:lpstr>Задание 3:  </vt:lpstr>
      <vt:lpstr>   Корректировка  деформированных предложений  Задание 4:   </vt:lpstr>
      <vt:lpstr>Задание 5:</vt:lpstr>
      <vt:lpstr>Слайд 45</vt:lpstr>
      <vt:lpstr>Развитие фонематического анализа и синтеза</vt:lpstr>
      <vt:lpstr> Развитие слогового анализа и синтеза </vt:lpstr>
      <vt:lpstr> Развитие слогового анализа  и синтеза </vt:lpstr>
      <vt:lpstr> Развитие анализа структуры  предложения </vt:lpstr>
      <vt:lpstr> Развитие анализа структуры  предложения </vt:lpstr>
      <vt:lpstr>  Учебно- методический комплекс «Логопедическое сопровождение учащихся начальных классов» </vt:lpstr>
      <vt:lpstr>«Азбука письма» О.В. Чистякова</vt:lpstr>
      <vt:lpstr>Занимательные карточки обучение грамоте</vt:lpstr>
      <vt:lpstr>Слайд 54</vt:lpstr>
      <vt:lpstr>Тренажёр по русскому языку 1-4 классы</vt:lpstr>
      <vt:lpstr>Слайд 56</vt:lpstr>
    </vt:vector>
  </TitlesOfParts>
  <Company>presentation-creation.ru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Планета со шлейом</dc:title>
  <dc:creator>obstinate</dc:creator>
  <dc:description>Шаблон презентации с сайта http://presentation-creation.ru/</dc:description>
  <cp:lastModifiedBy>admin</cp:lastModifiedBy>
  <cp:revision>778</cp:revision>
  <dcterms:created xsi:type="dcterms:W3CDTF">2018-03-28T17:21:40Z</dcterms:created>
  <dcterms:modified xsi:type="dcterms:W3CDTF">2021-02-19T09:42:47Z</dcterms:modified>
</cp:coreProperties>
</file>