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50" r:id="rId1"/>
  </p:sldMasterIdLst>
  <p:sldIdLst>
    <p:sldId id="256" r:id="rId2"/>
    <p:sldId id="26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7" r:id="rId1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Rg st="1" end="11"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7AB14CF-A977-4091-A4A9-64F6345DCCE9}" v="414" dt="2019-10-27T11:17:18.61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446534" y="3085764"/>
            <a:ext cx="11298932" cy="333814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1191" y="1020431"/>
            <a:ext cx="10993549" cy="1475013"/>
          </a:xfrm>
          <a:effectLst/>
        </p:spPr>
        <p:txBody>
          <a:bodyPr anchor="b">
            <a:normAutofit/>
          </a:bodyPr>
          <a:lstStyle>
            <a:lvl1pPr>
              <a:defRPr sz="3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81194" y="2495445"/>
            <a:ext cx="10993546" cy="590321"/>
          </a:xfrm>
        </p:spPr>
        <p:txBody>
          <a:bodyPr anchor="t">
            <a:normAutofit/>
          </a:bodyPr>
          <a:lstStyle>
            <a:lvl1pPr marL="0" indent="0" algn="l">
              <a:buNone/>
              <a:defRPr sz="1600" cap="all">
                <a:solidFill>
                  <a:schemeClr val="accent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FA0ACE7-29A8-47D3-A7D9-257B711D80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10/27/2019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DEC604B9-52E9-4810-8359-47206518D0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5898A89F-CA25-400F-B05A-AECBF2517E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159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013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ED4963-E985-44C4-B8C4-FDD613B7C2F8}" type="datetime1">
              <a:rPr lang="en-US" smtClean="0"/>
              <a:t>10/27/2019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822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ChangeAspect="1"/>
          </p:cNvSpPr>
          <p:nvPr/>
        </p:nvSpPr>
        <p:spPr>
          <a:xfrm>
            <a:off x="8058151" y="599725"/>
            <a:ext cx="3687316" cy="581695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204200" y="863600"/>
            <a:ext cx="3124200" cy="4807326"/>
          </a:xfrm>
        </p:spPr>
        <p:txBody>
          <a:bodyPr vert="eaVert"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4923" y="863600"/>
            <a:ext cx="7161625" cy="4807326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6423B97-A5D4-47B9-8861-73B3707A04CF}"/>
              </a:ext>
            </a:extLst>
          </p:cNvPr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AEC0421-37B4-4481-A10D-69FDF5EC7909}"/>
              </a:ext>
            </a:extLst>
          </p:cNvPr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F7265B5-9F97-4F1E-99E9-74F7B7E62337}"/>
              </a:ext>
            </a:extLst>
          </p:cNvPr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Date Placeholder 10">
            <a:extLst>
              <a:ext uri="{FF2B5EF4-FFF2-40B4-BE49-F238E27FC236}">
                <a16:creationId xmlns:a16="http://schemas.microsoft.com/office/drawing/2014/main" id="{5C74A470-3BD3-4F33-80E5-67E6E87FC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291B17-9318-49DB-B28B-6E5994AE9581}" type="datetime1">
              <a:rPr lang="en-US" smtClean="0"/>
              <a:t>10/27/2019</a:t>
            </a:fld>
            <a:endParaRPr lang="en-US" dirty="0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9A3A30BA-DB50-4D7D-BCDE-17D20FB35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76FF9E58-C0B2-436B-A21C-DB45A00D6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0844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2" y="702156"/>
            <a:ext cx="11029616" cy="118872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1192" y="2340864"/>
            <a:ext cx="11029615" cy="36344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770E6237-3456-439F-802D-3BA93FC7E3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DD82B9-B8EE-4375-B6FF-88FA6ABB15D9}" type="datetime1">
              <a:rPr lang="en-US" smtClean="0"/>
              <a:t>10/27/2019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1356D3B5-6063-4A89-B88F-9D3043916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02B78BF7-69D3-4CE0-A631-50EFD41EEE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89100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ChangeAspect="1"/>
          </p:cNvSpPr>
          <p:nvPr/>
        </p:nvSpPr>
        <p:spPr>
          <a:xfrm>
            <a:off x="447817" y="5141974"/>
            <a:ext cx="11290860" cy="125882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2393950"/>
            <a:ext cx="11029615" cy="2147467"/>
          </a:xfrm>
        </p:spPr>
        <p:txBody>
          <a:bodyPr anchor="b">
            <a:normAutofit/>
          </a:bodyPr>
          <a:lstStyle>
            <a:lvl1pPr algn="l">
              <a:defRPr sz="3600" b="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4541417"/>
            <a:ext cx="11029615" cy="600556"/>
          </a:xfrm>
        </p:spPr>
        <p:txBody>
          <a:bodyPr anchor="t">
            <a:normAutofit/>
          </a:bodyPr>
          <a:lstStyle>
            <a:lvl1pPr marL="0" indent="0" algn="l">
              <a:buNone/>
              <a:defRPr sz="1800" cap="all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1582016-5696-4A93-887F-BBB3B9002F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497495-0637-405E-AE64-5CC7506D51F5}" type="datetime1">
              <a:rPr lang="en-US" smtClean="0"/>
              <a:t>10/27/2019</a:t>
            </a:fld>
            <a:endParaRPr lang="en-US" dirty="0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857CFCD5-1192-4E18-8A8F-29E153B44D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E39A109E-5018-4794-92B3-FD5E5BCD9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198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81193" y="2228003"/>
            <a:ext cx="5194767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16039" y="2228003"/>
            <a:ext cx="5194769" cy="3633047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FFD690-9426-415D-8B65-26881E07B2D4}" type="datetime1">
              <a:rPr lang="en-US" smtClean="0"/>
              <a:t>10/27/2019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160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581193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1" y="2250891"/>
            <a:ext cx="5194769" cy="557784"/>
          </a:xfrm>
        </p:spPr>
        <p:txBody>
          <a:bodyPr anchor="ctr">
            <a:noAutofit/>
          </a:bodyPr>
          <a:lstStyle>
            <a:lvl1pPr marL="0" indent="0">
              <a:buNone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1194" y="2926052"/>
            <a:ext cx="5194766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416039" y="2250892"/>
            <a:ext cx="5194770" cy="553373"/>
          </a:xfrm>
        </p:spPr>
        <p:txBody>
          <a:bodyPr anchor="ctr">
            <a:no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 sz="20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600"/>
              </a:spcAft>
              <a:buClr>
                <a:schemeClr val="accent1"/>
              </a:buClr>
              <a:buSzPct val="92000"/>
              <a:buFont typeface="Wingdings 2" panose="05020102010507070707" pitchFamily="18" charset="2"/>
              <a:buNone/>
              <a:tabLst/>
              <a:defRPr/>
            </a:pPr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416037" y="2926052"/>
            <a:ext cx="5194771" cy="2934999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C4989A-474C-40DE-95B9-011C28B71673}" type="datetime1">
              <a:rPr lang="en-US" smtClean="0"/>
              <a:t>10/27/2019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277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575894" y="729658"/>
            <a:ext cx="11029616" cy="988332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B4ED54-5B5E-4A04-93D3-5772E3CE3818}" type="datetime1">
              <a:rPr lang="en-US" smtClean="0"/>
              <a:t>10/27/2019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6861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DE50D6-574B-40AF-946F-D52A04ADE379}" type="datetime1">
              <a:rPr lang="en-US" smtClean="0"/>
              <a:t>10/27/2019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16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 noChangeAspect="1"/>
          </p:cNvSpPr>
          <p:nvPr/>
        </p:nvSpPr>
        <p:spPr>
          <a:xfrm>
            <a:off x="447817" y="601200"/>
            <a:ext cx="3682723" cy="581547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7857" y="933450"/>
            <a:ext cx="3031852" cy="1722419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0928" y="1179829"/>
            <a:ext cx="6650991" cy="4658216"/>
          </a:xfrm>
        </p:spPr>
        <p:txBody>
          <a:bodyPr anchor="ctr">
            <a:normAutofit/>
          </a:bodyPr>
          <a:lstStyle>
            <a:lvl1pPr>
              <a:defRPr sz="20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  <a:lvl6pPr>
              <a:defRPr sz="1400">
                <a:solidFill>
                  <a:schemeClr val="tx2"/>
                </a:solidFill>
              </a:defRPr>
            </a:lvl6pPr>
            <a:lvl7pPr>
              <a:defRPr sz="1400">
                <a:solidFill>
                  <a:schemeClr val="tx2"/>
                </a:solidFill>
              </a:defRPr>
            </a:lvl7pPr>
            <a:lvl8pPr>
              <a:defRPr sz="1400">
                <a:solidFill>
                  <a:schemeClr val="tx2"/>
                </a:solidFill>
              </a:defRPr>
            </a:lvl8pPr>
            <a:lvl9pPr>
              <a:defRPr sz="1400">
                <a:solidFill>
                  <a:schemeClr val="tx2"/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7857" y="2836654"/>
            <a:ext cx="3031852" cy="3001392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rgbClr val="FFFFFF"/>
                </a:solidFill>
              </a:defRPr>
            </a:lvl1pPr>
            <a:lvl2pPr marL="457200" indent="0">
              <a:buNone/>
              <a:defRPr sz="11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0B919CC2-2A65-446F-B538-9E62490354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7605951" y="6456916"/>
            <a:ext cx="2844799" cy="365125"/>
          </a:xfrm>
        </p:spPr>
        <p:txBody>
          <a:bodyPr/>
          <a:lstStyle/>
          <a:p>
            <a:fld id="{D82884F1-FFEA-405F-9602-3DCA865EDA4E}" type="datetime1">
              <a:rPr lang="en-US" smtClean="0"/>
              <a:t>10/27/2019</a:t>
            </a:fld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72412AE-119E-4982-8B24-63365EFCA7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81192" y="6452590"/>
            <a:ext cx="6917210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7FC4BB19-6AD1-45CF-9F99-00B109890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0558300" y="6456916"/>
            <a:ext cx="1052510" cy="365125"/>
          </a:xfrm>
        </p:spPr>
        <p:txBody>
          <a:bodyPr/>
          <a:lstStyle/>
          <a:p>
            <a:fld id="{3A98EE3D-8CD1-4C3F-BD1C-C98C9596463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5950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1193" y="4693389"/>
            <a:ext cx="11029616" cy="566738"/>
          </a:xfrm>
        </p:spPr>
        <p:txBody>
          <a:bodyPr anchor="b">
            <a:normAutofit/>
          </a:bodyPr>
          <a:lstStyle>
            <a:lvl1pPr algn="l">
              <a:defRPr sz="2400" b="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47817" y="641350"/>
            <a:ext cx="11290859" cy="3651249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81192" y="5260127"/>
            <a:ext cx="11029617" cy="998148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18DB4A-8810-4A10-AD5C-D5E2C667F5B3}" type="datetime1">
              <a:rPr lang="en-US" smtClean="0"/>
              <a:t>10/27/2019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/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216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81192" y="705124"/>
            <a:ext cx="11029616" cy="11895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81192" y="2336002"/>
            <a:ext cx="11029616" cy="36520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05951" y="6423914"/>
            <a:ext cx="28447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ED291B17-9318-49DB-B28B-6E5994AE9581}" type="datetime1">
              <a:rPr lang="en-US" smtClean="0"/>
              <a:t>10/27/2019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81192" y="6423914"/>
            <a:ext cx="69172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 cap="all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58300" y="6423914"/>
            <a:ext cx="105251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3A98EE3D-8CD1-4C3F-BD1C-C98C9596463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" name="Rectangle 9"/>
          <p:cNvSpPr/>
          <p:nvPr/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1" name="Rectangle 10"/>
          <p:cNvSpPr/>
          <p:nvPr/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994338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52" r:id="rId2"/>
    <p:sldLayoutId id="2147483675" r:id="rId3"/>
    <p:sldLayoutId id="2147483674" r:id="rId4"/>
    <p:sldLayoutId id="2147483673" r:id="rId5"/>
    <p:sldLayoutId id="2147483656" r:id="rId6"/>
    <p:sldLayoutId id="2147483672" r:id="rId7"/>
    <p:sldLayoutId id="2147483658" r:id="rId8"/>
    <p:sldLayoutId id="2147483671" r:id="rId9"/>
    <p:sldLayoutId id="2147483670" r:id="rId10"/>
    <p:sldLayoutId id="2147483669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2800" b="0" kern="1200" cap="all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06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630000" indent="-306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900000" indent="-270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24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602000" indent="-2340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9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2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5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2"/>
        </a:buClr>
        <a:buSzPct val="92000"/>
        <a:buFont typeface="Wingdings 2" panose="05020102010507070707" pitchFamily="18" charset="2"/>
        <a:buChar char="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educalengua.wordpress.com/literatura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creativecommons.org/licenses/by-nc-sa/3.0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ulture.ru/materials/164578/literatura-sofi-kovalevskoi" TargetMode="External"/><Relationship Id="rId2" Type="http://schemas.openxmlformats.org/officeDocument/2006/relationships/hyperlink" Target="http://lomonosov.niv.ru/lomonosov/nauka/po-fizike-i-himii-1738-1746/science-3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sites.google.com/site/matematikailiteratura/kozagalanterea/dublenki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askor.ru/culture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creativecommons.org/licenses/by/3.0/" TargetMode="External"/><Relationship Id="rId5" Type="http://schemas.openxmlformats.org/officeDocument/2006/relationships/hyperlink" Target="https://creativecommons.org/licenses/by-sa/3.0/" TargetMode="External"/><Relationship Id="rId4" Type="http://schemas.openxmlformats.org/officeDocument/2006/relationships/hyperlink" Target="https://ru.wikiquote.org/wiki/%D0%94%D0%BC%D0%B8%D1%82%D1%80%D0%B8%D0%B9_%D0%A1%D0%B5%D1%80%D0%B3%D0%B5%D0%B5%D0%B2%D0%B8%D1%87_%D0%9B%D0%B8%D1%85%D0%B0%D1%87%D1%91%D0%B2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n.wikipedia.org/wiki/Mikhail_Lomonosov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askor.ru/article/mihajlo_lomonosov_voin_progressa_12633" TargetMode="Externa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/3.0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orodskievesti.ru/2016/11/19/test-kak-horosho-vy-znaete-mihaila-lomonosova/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nc-sa/3.0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9A%D0%BE%D0%B2%D0%B0%D0%BB%D0%B5%D0%B2%D1%81%D0%BA%D0%B0%D1%8F,_%D0%A1%D0%BE%D1%84%D1%8C%D1%8F_%D0%92%D0%B0%D1%81%D0%B8%D0%BB%D1%8C%D0%B5%D0%B2%D0%BD%D0%B0" TargetMode="Externa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no.wikipedia.org/wiki/Fil:Nansen_Family_1902.jpg" TargetMode="Externa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%D0%A4%D0%B0%D0%B9%D0%BB:Orest_Kiprensky_-_%D0%9F%D0%BE%D1%80%D1%82%D1%80%D0%B5%D1%82_%D0%BF%D0%BE%D1%8D%D1%82%D0%B0_%D0%90.%D0%A1.%D0%9F%D1%83%D1%88%D0%BA%D0%B8%D0%BD%D0%B0_-_Google_Art_Project.jpg" TargetMode="Externa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creativecommons.org/licenses/by-sa/3.0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0">
            <a:extLst>
              <a:ext uri="{FF2B5EF4-FFF2-40B4-BE49-F238E27FC236}">
                <a16:creationId xmlns:a16="http://schemas.microsoft.com/office/drawing/2014/main" id="{E08D4B6A-8113-4DFB-B82E-B60CAC8E0A5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Gill Sans MT" panose="020B0502020104020203"/>
              <a:ea typeface="+mn-ea"/>
              <a:cs typeface="+mn-cs"/>
            </a:endParaRPr>
          </a:p>
        </p:txBody>
      </p:sp>
      <p:sp>
        <p:nvSpPr>
          <p:cNvPr id="19" name="Rectangle 12">
            <a:extLst>
              <a:ext uri="{FF2B5EF4-FFF2-40B4-BE49-F238E27FC236}">
                <a16:creationId xmlns:a16="http://schemas.microsoft.com/office/drawing/2014/main" id="{9822E561-F97C-4CBB-A9A6-A6BF6317BC8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lumOff val="1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F22BA4D-D259-450A-AD13-F9F1E66679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109235" y="863695"/>
            <a:ext cx="3511233" cy="3779995"/>
          </a:xfrm>
        </p:spPr>
        <p:txBody>
          <a:bodyPr anchor="ctr">
            <a:norm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Талантлив в одном-талантлив и в другом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C8A1B7E-33ED-4D72-AFFE-6A1A4F6EA1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109236" y="4739780"/>
            <a:ext cx="3511233" cy="1147054"/>
          </a:xfrm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300"/>
              <a:t>Зубинова Софья</a:t>
            </a:r>
          </a:p>
          <a:p>
            <a:pPr lvl="0">
              <a:lnSpc>
                <a:spcPct val="90000"/>
              </a:lnSpc>
              <a:buClr>
                <a:srgbClr val="5FCBEF"/>
              </a:buClr>
            </a:pPr>
            <a:r>
              <a:rPr lang="ru-RU" sz="1300"/>
              <a:t>МБОУ Одинцовская гимназия номер 11</a:t>
            </a:r>
          </a:p>
          <a:p>
            <a:pPr lvl="0">
              <a:lnSpc>
                <a:spcPct val="90000"/>
              </a:lnSpc>
              <a:buClr>
                <a:srgbClr val="5FCBEF"/>
              </a:buClr>
            </a:pPr>
            <a:r>
              <a:rPr lang="ru-RU" sz="1300"/>
              <a:t>Каширина Елена Александровна</a:t>
            </a:r>
          </a:p>
          <a:p>
            <a:pPr lvl="0">
              <a:lnSpc>
                <a:spcPct val="90000"/>
              </a:lnSpc>
              <a:buClr>
                <a:srgbClr val="5FCBEF"/>
              </a:buClr>
            </a:pPr>
            <a:endParaRPr lang="ru-RU" sz="1300"/>
          </a:p>
          <a:p>
            <a:pPr>
              <a:lnSpc>
                <a:spcPct val="90000"/>
              </a:lnSpc>
            </a:pPr>
            <a:endParaRPr lang="ru-RU" sz="1300"/>
          </a:p>
        </p:txBody>
      </p:sp>
      <p:pic>
        <p:nvPicPr>
          <p:cNvPr id="5" name="Рисунок 4" descr="Изображение выглядит как внутренний, стол, сидит, деревянный&#10;&#10;Автоматически созданное описание">
            <a:extLst>
              <a:ext uri="{FF2B5EF4-FFF2-40B4-BE49-F238E27FC236}">
                <a16:creationId xmlns:a16="http://schemas.microsoft.com/office/drawing/2014/main" id="{5B9E4D5A-0637-43DE-8369-DFD39E8743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7154" r="-1" b="1863"/>
          <a:stretch/>
        </p:blipFill>
        <p:spPr>
          <a:xfrm>
            <a:off x="20" y="10"/>
            <a:ext cx="7537685" cy="6857990"/>
          </a:xfrm>
          <a:prstGeom prst="rect">
            <a:avLst/>
          </a:prstGeom>
        </p:spPr>
      </p:pic>
      <p:sp>
        <p:nvSpPr>
          <p:cNvPr id="20" name="Rectangle 14">
            <a:extLst>
              <a:ext uri="{FF2B5EF4-FFF2-40B4-BE49-F238E27FC236}">
                <a16:creationId xmlns:a16="http://schemas.microsoft.com/office/drawing/2014/main" id="{B01B0E58-A5C8-4CDA-A2E0-35DF94E598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109235" y="457200"/>
            <a:ext cx="3511233" cy="91439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A692B5-792F-487C-8A25-5C40E8259DE4}"/>
              </a:ext>
            </a:extLst>
          </p:cNvPr>
          <p:cNvSpPr txBox="1"/>
          <p:nvPr/>
        </p:nvSpPr>
        <p:spPr>
          <a:xfrm>
            <a:off x="4458015" y="6657945"/>
            <a:ext cx="3079690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ru-RU" sz="700">
                <a:solidFill>
                  <a:srgbClr val="FFFFFF"/>
                </a:solidFill>
                <a:hlinkClick r:id="rId3" tooltip="https://educalengua.wordpress.com/literatura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Это изображение</a:t>
            </a:r>
            <a:r>
              <a:rPr lang="ru-RU" sz="700">
                <a:solidFill>
                  <a:srgbClr val="FFFFFF"/>
                </a:solidFill>
              </a:rPr>
              <a:t>, автор: Неизвестный автор, лицензия: </a:t>
            </a:r>
            <a:r>
              <a:rPr lang="ru-RU" sz="700">
                <a:solidFill>
                  <a:srgbClr val="FFFFFF"/>
                </a:solidFill>
                <a:hlinkClick r:id="rId4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endParaRPr lang="ru-RU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0467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5" name="Rectangle 14">
            <a:extLst>
              <a:ext uri="{FF2B5EF4-FFF2-40B4-BE49-F238E27FC236}">
                <a16:creationId xmlns:a16="http://schemas.microsoft.com/office/drawing/2014/main" id="{A43B05A4-157F-403C-939A-ED1B6A0A02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A1CC768-50E1-458D-9164-F6F7A4D7D7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60745" y="2164405"/>
            <a:ext cx="5120255" cy="656991"/>
          </a:xfrm>
        </p:spPr>
        <p:txBody>
          <a:bodyPr anchor="t">
            <a:normAutofit/>
          </a:bodyPr>
          <a:lstStyle/>
          <a:p>
            <a:r>
              <a:rPr lang="ru-RU" sz="1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Мало кому известно, как А. С. Пушкин на прямую связан с математикой.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8CCE107-A70B-4916-9A0B-751C70B9B5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rgbClr val="969FA7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A925BC7-7CC5-4A0C-9B3D-8829EBF28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4244340" y="3329711"/>
            <a:ext cx="3703320" cy="587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BDF699F-1808-4D4B-B7E7-189051113F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62191" y="2164405"/>
            <a:ext cx="5169064" cy="2389336"/>
          </a:xfrm>
          <a:ln w="57150">
            <a:noFill/>
          </a:ln>
        </p:spPr>
        <p:txBody>
          <a:bodyPr anchor="t"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400" dirty="0"/>
              <a:t>Если обратиться к книге «Пушкин А. С. Сочинения», автором которой является Сытин, то можно узнать, что Александр Сергеевич провёл целую работу, в которой пытался объяснить принцип начертания арабских цифр. </a:t>
            </a:r>
          </a:p>
          <a:p>
            <a:pPr>
              <a:lnSpc>
                <a:spcPct val="90000"/>
              </a:lnSpc>
            </a:pPr>
            <a:r>
              <a:rPr lang="ru-RU" sz="1400" dirty="0"/>
              <a:t>Оказывается, арабским цифрам в их первоначальном варианте было придано значение в строгом соответствии с числом углов, которые образуют иероглифы цифр. То есть иероглиф, изображающий цифру 1, образует один угол, иероглиф 2- два угла и т. д. Это однозначно остроумная и удачная догадка.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E67D916-28C7-4965-BA3C-287FB85797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rgbClr val="969FA7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11" name="Рисунок 10" descr="Изображение выглядит как стол, часы&#10;&#10;Автоматически созданное описание">
            <a:extLst>
              <a:ext uri="{FF2B5EF4-FFF2-40B4-BE49-F238E27FC236}">
                <a16:creationId xmlns:a16="http://schemas.microsoft.com/office/drawing/2014/main" id="{CD980D61-2967-4BDE-BD75-42BF4AF9B7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471" y="3331755"/>
            <a:ext cx="4569981" cy="704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673147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43B05A4-157F-403C-939A-ED1B6A0A02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4C5D86-E21B-4E95-8917-BCF5E3CEA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6535" y="1995487"/>
            <a:ext cx="5254746" cy="2093187"/>
          </a:xfrm>
        </p:spPr>
        <p:txBody>
          <a:bodyPr anchor="t">
            <a:normAutofit/>
          </a:bodyPr>
          <a:lstStyle/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ВИДЕОРОЛИК –</a:t>
            </a:r>
            <a:b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ПодведеНИЕ ИТОГов ПРОЕКТНОЙ РАБОТЫ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8CCE107-A70B-4916-9A0B-751C70B9B5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rgbClr val="969FA7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925BC7-7CC5-4A0C-9B3D-8829EBF28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4244340" y="3329711"/>
            <a:ext cx="3703320" cy="587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" name="Итог работы">
            <a:hlinkClick r:id="" action="ppaction://media"/>
            <a:extLst>
              <a:ext uri="{FF2B5EF4-FFF2-40B4-BE49-F238E27FC236}">
                <a16:creationId xmlns:a16="http://schemas.microsoft.com/office/drawing/2014/main" id="{28B87C24-2121-49DC-8818-59B48FC4009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>
                  <p14:bmkLst>
                    <p14:bmk name="Закладка 1" time="0"/>
                  </p14:bmkLst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42075" y="1995487"/>
            <a:ext cx="5168900" cy="2929209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6E67D916-28C7-4965-BA3C-287FB85797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rgbClr val="969FA7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480789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26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A43B05A4-157F-403C-939A-ED1B6A0A02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DDBF47-7981-4CB4-8A4A-E9D72D8F14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2" y="1507414"/>
            <a:ext cx="5120255" cy="3903332"/>
          </a:xfrm>
        </p:spPr>
        <p:txBody>
          <a:bodyPr anchor="t">
            <a:normAutofit/>
          </a:bodyPr>
          <a:lstStyle/>
          <a:p>
            <a:r>
              <a:rPr lang="ru-RU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Список используемых источников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8CCE107-A70B-4916-9A0B-751C70B9B5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rgbClr val="969FA7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9A925BC7-7CC5-4A0C-9B3D-8829EBF28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4244340" y="3329711"/>
            <a:ext cx="3703320" cy="587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E4A9901-9328-4573-99F1-34C85B3DDD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41743" y="1507415"/>
            <a:ext cx="5169064" cy="3903331"/>
          </a:xfrm>
          <a:ln w="57150">
            <a:noFill/>
          </a:ln>
        </p:spPr>
        <p:txBody>
          <a:bodyPr anchor="t">
            <a:normAutofit/>
          </a:bodyPr>
          <a:lstStyle/>
          <a:p>
            <a:r>
              <a:rPr lang="ru-RU" sz="2000" dirty="0"/>
              <a:t>Ссылки на источники:</a:t>
            </a:r>
          </a:p>
          <a:p>
            <a:r>
              <a:rPr lang="ru-RU" sz="2000" dirty="0">
                <a:solidFill>
                  <a:schemeClr val="tx1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http://lomonosov.niv.ru/lomonosov/nauka/po-fizike-i-himii-1738-1746/science-3.htm</a:t>
            </a:r>
            <a:endParaRPr lang="ru-RU" sz="2000" dirty="0">
              <a:solidFill>
                <a:schemeClr val="tx1"/>
              </a:solidFill>
            </a:endParaRPr>
          </a:p>
          <a:p>
            <a:r>
              <a:rPr lang="ru-RU" sz="2000" dirty="0">
                <a:solidFill>
                  <a:schemeClr val="tx1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https://www.culture.ru/materials/164578/literatura-sofi-kovalevskoi</a:t>
            </a:r>
            <a:endParaRPr lang="ru-RU" sz="2000" dirty="0">
              <a:solidFill>
                <a:schemeClr val="tx1"/>
              </a:solidFill>
            </a:endParaRPr>
          </a:p>
          <a:p>
            <a:r>
              <a:rPr lang="ru-RU" sz="2000" dirty="0">
                <a:solidFill>
                  <a:schemeClr val="tx1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https://www.sites.google.com/site/matematikailiteratura/kozagalanterea/dublenki</a:t>
            </a:r>
            <a:endParaRPr lang="ru-RU" sz="2000" dirty="0">
              <a:solidFill>
                <a:schemeClr val="tx1"/>
              </a:solidFill>
            </a:endParaRPr>
          </a:p>
          <a:p>
            <a:r>
              <a:rPr lang="ru-RU" sz="2000" dirty="0"/>
              <a:t>Книга «Меткое слово» ОРИС Санкт-Петербург 1994</a:t>
            </a:r>
          </a:p>
          <a:p>
            <a:r>
              <a:rPr lang="ru-RU" sz="2000" dirty="0"/>
              <a:t>Википедия Ломоносов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E67D916-28C7-4965-BA3C-287FB85797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rgbClr val="969FA7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5564687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chemeClr val="bg1">
                <a:tint val="90000"/>
                <a:lumMod val="110000"/>
              </a:schemeClr>
            </a:gs>
            <a:gs pos="100000">
              <a:schemeClr val="bg1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A43B05A4-157F-403C-939A-ED1B6A0A02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4C5D86-E21B-4E95-8917-BCF5E3CEA1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025" y="1902671"/>
            <a:ext cx="5426886" cy="1497043"/>
          </a:xfrm>
        </p:spPr>
        <p:txBody>
          <a:bodyPr anchor="t">
            <a:normAutofit/>
          </a:bodyPr>
          <a:lstStyle/>
          <a:p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ВИДЕОРОЛИК – </a:t>
            </a:r>
            <a:b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</a:br>
            <a:r>
              <a:rPr lang="ru-RU" sz="24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ВВЕДЕНИЕ в ПРОЕКТНУЮ РАБОТУ.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8CCE107-A70B-4916-9A0B-751C70B9B5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3642"/>
            <a:ext cx="11298933" cy="512708"/>
          </a:xfrm>
          <a:prstGeom prst="rect">
            <a:avLst/>
          </a:prstGeom>
          <a:solidFill>
            <a:srgbClr val="969FA7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A925BC7-7CC5-4A0C-9B3D-8829EBF281B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 flipV="1">
            <a:off x="4244340" y="3329711"/>
            <a:ext cx="3703320" cy="58726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E67D916-28C7-4965-BA3C-287FB85797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5878019"/>
            <a:ext cx="11298933" cy="512708"/>
          </a:xfrm>
          <a:prstGeom prst="rect">
            <a:avLst/>
          </a:prstGeom>
          <a:solidFill>
            <a:srgbClr val="969FA7">
              <a:alpha val="50000"/>
            </a:srgb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4" name="Введение">
            <a:hlinkClick r:id="" action="ppaction://media"/>
            <a:extLst>
              <a:ext uri="{FF2B5EF4-FFF2-40B4-BE49-F238E27FC236}">
                <a16:creationId xmlns:a16="http://schemas.microsoft.com/office/drawing/2014/main" id="{2593138B-5FB1-4D52-806F-06A2EE081E00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6441539" y="1995486"/>
            <a:ext cx="5169436" cy="2926023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39956382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333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66">
            <a:extLst>
              <a:ext uri="{FF2B5EF4-FFF2-40B4-BE49-F238E27FC236}">
                <a16:creationId xmlns:a16="http://schemas.microsoft.com/office/drawing/2014/main" id="{E9751CB9-7B25-4EB8-9A6F-82F822549F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68">
            <a:extLst>
              <a:ext uri="{FF2B5EF4-FFF2-40B4-BE49-F238E27FC236}">
                <a16:creationId xmlns:a16="http://schemas.microsoft.com/office/drawing/2014/main" id="{E1317383-CF3B-4B02-9512-BECBEF636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6" name="Rectangle 70">
            <a:extLst>
              <a:ext uri="{FF2B5EF4-FFF2-40B4-BE49-F238E27FC236}">
                <a16:creationId xmlns:a16="http://schemas.microsoft.com/office/drawing/2014/main" id="{B1D4C7A0-6DF2-4F2D-A45D-F111582974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7" name="Rectangle 72">
            <a:extLst>
              <a:ext uri="{FF2B5EF4-FFF2-40B4-BE49-F238E27FC236}">
                <a16:creationId xmlns:a16="http://schemas.microsoft.com/office/drawing/2014/main" id="{DBF3943D-BCB6-4B31-809D-A005686483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8" name="Rectangle 74">
            <a:extLst>
              <a:ext uri="{FF2B5EF4-FFF2-40B4-BE49-F238E27FC236}">
                <a16:creationId xmlns:a16="http://schemas.microsoft.com/office/drawing/2014/main" id="{39373A6F-2E1F-4613-8E1D-D68057D29F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01200"/>
            <a:ext cx="3707477" cy="562497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8343DBC-DE4A-4FB6-8D62-6974CCFEA4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223" y="1132828"/>
            <a:ext cx="3409783" cy="1300365"/>
          </a:xfrm>
        </p:spPr>
        <p:txBody>
          <a:bodyPr>
            <a:normAutofit fontScale="90000"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Все искусства — это одно искусство. </a:t>
            </a:r>
            <a:br>
              <a:rPr lang="ru-RU" sz="1400" dirty="0">
                <a:solidFill>
                  <a:srgbClr val="FFFFFF"/>
                </a:solidFill>
              </a:rPr>
            </a:br>
            <a:r>
              <a:rPr lang="ru-RU" sz="1400" dirty="0">
                <a:solidFill>
                  <a:srgbClr val="FFFFFF"/>
                </a:solidFill>
              </a:rPr>
              <a:t>Все науки — это одна наука. Поэтому талантлив в одном-талантлив и в другом.</a:t>
            </a:r>
            <a:br>
              <a:rPr lang="ru-RU" sz="1400" dirty="0">
                <a:solidFill>
                  <a:srgbClr val="FFFFFF"/>
                </a:solidFill>
              </a:rPr>
            </a:br>
            <a:r>
              <a:rPr lang="ru-RU" sz="1400" dirty="0">
                <a:solidFill>
                  <a:srgbClr val="FFFFFF"/>
                </a:solidFill>
              </a:rPr>
              <a:t>                                                               Д. С. Лихачёв.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br>
              <a:rPr lang="ru-RU" sz="1100" dirty="0">
                <a:solidFill>
                  <a:srgbClr val="FFFFFF"/>
                </a:solidFill>
              </a:rPr>
            </a:br>
            <a:endParaRPr lang="ru-RU" sz="1100" dirty="0">
              <a:solidFill>
                <a:srgbClr val="FFFFFF"/>
              </a:solidFill>
            </a:endParaRP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0A734D7C-8DF7-402A-8FE8-8AD824B569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1255" y="2433193"/>
            <a:ext cx="3409782" cy="3823607"/>
          </a:xfrm>
        </p:spPr>
        <p:txBody>
          <a:bodyPr>
            <a:normAutofit/>
          </a:bodyPr>
          <a:lstStyle/>
          <a:p>
            <a:r>
              <a:rPr lang="ru-RU" sz="1400" dirty="0">
                <a:solidFill>
                  <a:srgbClr val="FFFFFF"/>
                </a:solidFill>
              </a:rPr>
              <a:t>С давних времен принято разделять людей на гуманитариев и математиков. Но в данной работе я хочу доказать вам то, что литература и математика- две неразрывные науки, тем самым подчеркнуть правильность слов совестного и российского филолога, культуролога, искусствоведа и профессора, Дмитрия Сергеевича Лихачёва.</a:t>
            </a:r>
          </a:p>
          <a:p>
            <a:endParaRPr lang="ru-RU" sz="1700" dirty="0">
              <a:solidFill>
                <a:srgbClr val="FFFFFF"/>
              </a:solidFill>
            </a:endParaRPr>
          </a:p>
          <a:p>
            <a:endParaRPr lang="ru-RU" sz="1700" dirty="0">
              <a:solidFill>
                <a:srgbClr val="FFFFFF"/>
              </a:solidFill>
            </a:endParaRPr>
          </a:p>
        </p:txBody>
      </p:sp>
      <p:pic>
        <p:nvPicPr>
          <p:cNvPr id="61" name="Рисунок 60" descr="Изображение выглядит как человек, мужчина, галстук, книга&#10;&#10;Автоматически созданное описание">
            <a:extLst>
              <a:ext uri="{FF2B5EF4-FFF2-40B4-BE49-F238E27FC236}">
                <a16:creationId xmlns:a16="http://schemas.microsoft.com/office/drawing/2014/main" id="{D817EFFA-0D61-45F1-954A-24F2574B8EB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592231" y="1370843"/>
            <a:ext cx="6831503" cy="409890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32591F82-7426-49A8-A16F-51C426DA9547}"/>
              </a:ext>
            </a:extLst>
          </p:cNvPr>
          <p:cNvSpPr txBox="1"/>
          <p:nvPr/>
        </p:nvSpPr>
        <p:spPr>
          <a:xfrm>
            <a:off x="9440926" y="6870700"/>
            <a:ext cx="2751074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ru-RU" sz="700">
                <a:solidFill>
                  <a:srgbClr val="FFFFFF"/>
                </a:solidFill>
                <a:hlinkClick r:id="rId4" tooltip="https://ru.wikiquote.org/wiki/%D0%94%D0%BC%D0%B8%D1%82%D1%80%D0%B8%D0%B9_%D0%A1%D0%B5%D1%80%D0%B3%D0%B5%D0%B5%D0%B2%D0%B8%D1%87_%D0%9B%D0%B8%D1%85%D0%B0%D1%87%D1%91%D0%B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Это изображение</a:t>
            </a:r>
            <a:r>
              <a:rPr lang="ru-RU" sz="700">
                <a:solidFill>
                  <a:srgbClr val="FFFFFF"/>
                </a:solidFill>
              </a:rPr>
              <a:t>, автор: Неизвестный автор, лицензия: </a:t>
            </a:r>
            <a:r>
              <a:rPr lang="ru-RU" sz="700">
                <a:solidFill>
                  <a:srgbClr val="FFFFFF"/>
                </a:solidFill>
                <a:hlinkClick r:id="rId5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ru-RU" sz="700">
              <a:solidFill>
                <a:srgbClr val="FFFFFF"/>
              </a:solidFill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C0F7193B-EF9E-4703-9829-B087279A4C08}"/>
              </a:ext>
            </a:extLst>
          </p:cNvPr>
          <p:cNvSpPr txBox="1"/>
          <p:nvPr/>
        </p:nvSpPr>
        <p:spPr>
          <a:xfrm>
            <a:off x="8810519" y="5269689"/>
            <a:ext cx="2613215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ru-RU" sz="700">
                <a:solidFill>
                  <a:srgbClr val="FFFFFF"/>
                </a:solidFill>
                <a:hlinkClick r:id="rId3" tooltip="http://www.chaskor.ru/culture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Это изображение</a:t>
            </a:r>
            <a:r>
              <a:rPr lang="ru-RU" sz="700">
                <a:solidFill>
                  <a:srgbClr val="FFFFFF"/>
                </a:solidFill>
              </a:rPr>
              <a:t>, автор: Неизвестный автор, лицензия: </a:t>
            </a:r>
            <a:r>
              <a:rPr lang="ru-RU" sz="700">
                <a:solidFill>
                  <a:srgbClr val="FFFFFF"/>
                </a:solidFill>
                <a:hlinkClick r:id="rId6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ru-RU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71624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2">
            <a:extLst>
              <a:ext uri="{FF2B5EF4-FFF2-40B4-BE49-F238E27FC236}">
                <a16:creationId xmlns:a16="http://schemas.microsoft.com/office/drawing/2014/main" id="{88C97474-5879-4DB5-B4F3-F0357104B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14">
            <a:extLst>
              <a:ext uri="{FF2B5EF4-FFF2-40B4-BE49-F238E27FC236}">
                <a16:creationId xmlns:a16="http://schemas.microsoft.com/office/drawing/2014/main" id="{9831CBB7-4817-4B54-A7F9-0AE2D0C47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67029" y="457200"/>
            <a:ext cx="5010912" cy="9144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6" name="Рисунок 5" descr="Изображение выглядит как внутренний, сидит, мужчина, стол&#10;&#10;Автоматически созданное описание">
            <a:extLst>
              <a:ext uri="{FF2B5EF4-FFF2-40B4-BE49-F238E27FC236}">
                <a16:creationId xmlns:a16="http://schemas.microsoft.com/office/drawing/2014/main" id="{45AC4369-C8F9-408D-992A-3148F61BD82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295048" y="634550"/>
            <a:ext cx="4327550" cy="5789365"/>
          </a:xfrm>
          <a:prstGeom prst="rect">
            <a:avLst/>
          </a:prstGeom>
        </p:spPr>
      </p:pic>
      <p:sp>
        <p:nvSpPr>
          <p:cNvPr id="23" name="Rectangle 16">
            <a:extLst>
              <a:ext uri="{FF2B5EF4-FFF2-40B4-BE49-F238E27FC236}">
                <a16:creationId xmlns:a16="http://schemas.microsoft.com/office/drawing/2014/main" id="{96BC321D-B05F-4857-8880-97F61B9B78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67791" y="601200"/>
            <a:ext cx="5009388" cy="578936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8C86BEE-724A-4B51-8059-71C3BA16EF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606" y="732484"/>
            <a:ext cx="4597758" cy="795244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Прекрасным примером может послужить Русский учёный, наша гордость, Михаил Васильевич Ломоносов.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A807B05-225D-45DF-8B62-2B08AD432A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7646" y="1527728"/>
            <a:ext cx="4597758" cy="5330272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А. С. Пушкин так характеризует деятельность Ломоносова: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Ломоносов обнял все отрасли просвещения. Жажда науки была сильнейшею страстью сей души, исполненной страстей. Историк, ритор, механик, химик, минералог, художник и стихотворец, он всё испытал и всё проник: первый углубляется в историю отечества, утверждает правила общественного языка его, даёт законы и образцы классического красноречия, с несчастным </a:t>
            </a:r>
            <a:r>
              <a:rPr lang="ru-RU" sz="1400" dirty="0" err="1">
                <a:solidFill>
                  <a:srgbClr val="FFFFFF"/>
                </a:solidFill>
              </a:rPr>
              <a:t>Рихманом</a:t>
            </a:r>
            <a:r>
              <a:rPr lang="ru-RU" sz="1400" dirty="0">
                <a:solidFill>
                  <a:srgbClr val="FFFFFF"/>
                </a:solidFill>
              </a:rPr>
              <a:t> предугадывает открытие Франклина, учреждает фабрику, сам сооружает махины, дарит художественные </a:t>
            </a:r>
            <a:r>
              <a:rPr lang="ru-RU" sz="1400" dirty="0" err="1">
                <a:solidFill>
                  <a:srgbClr val="FFFFFF"/>
                </a:solidFill>
              </a:rPr>
              <a:t>мозаические</a:t>
            </a:r>
            <a:r>
              <a:rPr lang="ru-RU" sz="1400" dirty="0">
                <a:solidFill>
                  <a:srgbClr val="FFFFFF"/>
                </a:solidFill>
              </a:rPr>
              <a:t> произведения, и наконец открывает нам истинные источники нашего поэтического языка.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Также поэт говорил: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Ломоносов был великий человек. Между Петром I и Екатериной II он один является самобытным сподвижником просвещения. Он создал первый университет. Он, лучше сказать, сам был первым нашим университетом.</a:t>
            </a:r>
          </a:p>
          <a:p>
            <a:pPr>
              <a:lnSpc>
                <a:spcPct val="90000"/>
              </a:lnSpc>
            </a:pPr>
            <a:endParaRPr lang="ru-RU" sz="1100" dirty="0">
              <a:solidFill>
                <a:srgbClr val="FFFFFF"/>
              </a:solidFill>
            </a:endParaRPr>
          </a:p>
          <a:p>
            <a:pPr>
              <a:lnSpc>
                <a:spcPct val="90000"/>
              </a:lnSpc>
            </a:pPr>
            <a:endParaRPr lang="ru-RU" sz="1100" dirty="0">
              <a:solidFill>
                <a:srgbClr val="FFFFFF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CDFC05-4CC9-4EE4-BCB5-9F4191E3F39B}"/>
              </a:ext>
            </a:extLst>
          </p:cNvPr>
          <p:cNvSpPr txBox="1"/>
          <p:nvPr/>
        </p:nvSpPr>
        <p:spPr>
          <a:xfrm>
            <a:off x="2885951" y="6223860"/>
            <a:ext cx="2736647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ru-RU" sz="700">
                <a:solidFill>
                  <a:srgbClr val="FFFFFF"/>
                </a:solidFill>
                <a:hlinkClick r:id="rId3" tooltip="https://en.wikipedia.org/wiki/Mikhail_Lomonosov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Это изображение</a:t>
            </a:r>
            <a:r>
              <a:rPr lang="ru-RU" sz="700">
                <a:solidFill>
                  <a:srgbClr val="FFFFFF"/>
                </a:solidFill>
              </a:rPr>
              <a:t>, автор: Неизвестный автор, лицензия: </a:t>
            </a:r>
            <a:r>
              <a:rPr lang="ru-RU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ru-RU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952941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E9751CB9-7B25-4EB8-9A6F-82F822549F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1317383-CF3B-4B02-9512-BECBEF636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1D4C7A0-6DF2-4F2D-A45D-F111582974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BF3943D-BCB6-4B31-809D-A005686483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39373A6F-2E1F-4613-8E1D-D68057D29F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01200"/>
            <a:ext cx="3707477" cy="562497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D18DBD-7A2C-45CF-A999-C8FBBE498D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223" y="1301529"/>
            <a:ext cx="3409783" cy="1300365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Литература также является одной из главных составляющих разнообразной деятельности Ломоносова. </a:t>
            </a:r>
            <a:br>
              <a:rPr lang="ru-RU" sz="1100" dirty="0">
                <a:solidFill>
                  <a:srgbClr val="FFFFFF"/>
                </a:solidFill>
              </a:rPr>
            </a:br>
            <a:endParaRPr lang="ru-RU" sz="1100" dirty="0">
              <a:solidFill>
                <a:srgbClr val="FFFFFF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168674-FE5E-4A18-97AF-9F46B5C3BA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378" y="2177142"/>
            <a:ext cx="3707476" cy="3823607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Литературоведы по сей день восхищаются гениальными творениями  Михаила Васильевича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Чувство благоговения охватывает любого, кто познакомится с «Одой на день восшествия на Всероссийский престол Ее величества государыни императрицы Елизаветы Петровны, 1747 года»</a:t>
            </a:r>
          </a:p>
        </p:txBody>
      </p:sp>
      <p:pic>
        <p:nvPicPr>
          <p:cNvPr id="11" name="Рисунок 10" descr="Изображение выглядит как человек, внутренний, мужчина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430565D8-B375-4C29-A09D-5524BCBD80D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760724" y="936141"/>
            <a:ext cx="6494516" cy="496830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6695ED49-B41A-4821-871F-B5048DE9627A}"/>
              </a:ext>
            </a:extLst>
          </p:cNvPr>
          <p:cNvSpPr txBox="1"/>
          <p:nvPr/>
        </p:nvSpPr>
        <p:spPr>
          <a:xfrm>
            <a:off x="8642025" y="5704391"/>
            <a:ext cx="2613215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ru-RU" sz="700">
                <a:solidFill>
                  <a:srgbClr val="FFFFFF"/>
                </a:solidFill>
                <a:hlinkClick r:id="rId3" tooltip="http://www.chaskor.ru/article/mihajlo_lomonosov_voin_progressa_1263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Это изображение</a:t>
            </a:r>
            <a:r>
              <a:rPr lang="ru-RU" sz="700">
                <a:solidFill>
                  <a:srgbClr val="FFFFFF"/>
                </a:solidFill>
              </a:rPr>
              <a:t>, автор: Неизвестный автор, лицензия: </a:t>
            </a:r>
            <a:r>
              <a:rPr lang="ru-RU" sz="700">
                <a:solidFill>
                  <a:srgbClr val="FFFFFF"/>
                </a:solidFill>
                <a:hlinkClick r:id="rId4" tooltip="https://creativecommons.org/licenses/by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</a:t>
            </a:r>
            <a:endParaRPr lang="ru-RU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04107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10">
            <a:extLst>
              <a:ext uri="{FF2B5EF4-FFF2-40B4-BE49-F238E27FC236}">
                <a16:creationId xmlns:a16="http://schemas.microsoft.com/office/drawing/2014/main" id="{E9751CB9-7B25-4EB8-9A6F-82F822549F1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12">
            <a:extLst>
              <a:ext uri="{FF2B5EF4-FFF2-40B4-BE49-F238E27FC236}">
                <a16:creationId xmlns:a16="http://schemas.microsoft.com/office/drawing/2014/main" id="{E1317383-CF3B-4B02-9512-BECBEF6362A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6534" y="457200"/>
            <a:ext cx="3703320" cy="94997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5" name="Rectangle 14">
            <a:extLst>
              <a:ext uri="{FF2B5EF4-FFF2-40B4-BE49-F238E27FC236}">
                <a16:creationId xmlns:a16="http://schemas.microsoft.com/office/drawing/2014/main" id="{B1D4C7A0-6DF2-4F2D-A45D-F111582974C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41830" y="457200"/>
            <a:ext cx="3703320" cy="9144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Rectangle 16">
            <a:extLst>
              <a:ext uri="{FF2B5EF4-FFF2-40B4-BE49-F238E27FC236}">
                <a16:creationId xmlns:a16="http://schemas.microsoft.com/office/drawing/2014/main" id="{DBF3943D-BCB6-4B31-809D-A005686483B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8042147" y="453643"/>
            <a:ext cx="3703320" cy="98554"/>
          </a:xfrm>
          <a:prstGeom prst="rect">
            <a:avLst/>
          </a:prstGeom>
          <a:solidFill>
            <a:srgbClr val="969FA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7" name="Rectangle 18">
            <a:extLst>
              <a:ext uri="{FF2B5EF4-FFF2-40B4-BE49-F238E27FC236}">
                <a16:creationId xmlns:a16="http://schemas.microsoft.com/office/drawing/2014/main" id="{39373A6F-2E1F-4613-8E1D-D68057D29F3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42377" y="601200"/>
            <a:ext cx="3707477" cy="5624979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094444-2CB9-411A-B345-FF508D051C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1193" y="670966"/>
            <a:ext cx="3568661" cy="84316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Помимо письменных трудов, Михаил Васильевич Ломоносов обожал точные науки.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641444A-8298-469B-B938-F7598FACAD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2377" y="1814732"/>
            <a:ext cx="3568660" cy="4186017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В первую очередь он известен многим людям как физик и химик. Но сам учёный писал: «Математику изучать надобно, поскольку она в порядок ум приводит». Также ему принадлежат следующие высказывания: «Химия-правая рука физики, математика- ее глаза». «Стремящийся к ближайшему изучению химии должен быть сведущ и в математике». «Спел физик без математики». В дневниках Ломоносова были найдены сведения о том, что он занимался вопросами взаимосвязи и приложения математики к химии. 5 (16) ноября 1740 года Михаил Васильевич, находясь в Марбурге, отправляет своё письмо в Академию Наук, в котором пишет: «Теперь я проживаю инкогнито у моих друзей в Марбурге и упражняюсь в алгебре, намереваясь приложить ее к химии и физике мельчайших частиц».</a:t>
            </a:r>
          </a:p>
        </p:txBody>
      </p:sp>
      <p:pic>
        <p:nvPicPr>
          <p:cNvPr id="5" name="Рисунок 4" descr="Изображение выглядит как человек, мужчина, сидит, женщина&#10;&#10;Автоматически созданное описание">
            <a:extLst>
              <a:ext uri="{FF2B5EF4-FFF2-40B4-BE49-F238E27FC236}">
                <a16:creationId xmlns:a16="http://schemas.microsoft.com/office/drawing/2014/main" id="{C3324FF2-6CB5-4C7D-A2C6-11CEDF737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4592231" y="1003649"/>
            <a:ext cx="6831503" cy="483328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A9134F03-08CF-4718-9FF4-539BAD3D69A9}"/>
              </a:ext>
            </a:extLst>
          </p:cNvPr>
          <p:cNvSpPr txBox="1"/>
          <p:nvPr/>
        </p:nvSpPr>
        <p:spPr>
          <a:xfrm>
            <a:off x="8526787" y="5636882"/>
            <a:ext cx="2896947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ru-RU" sz="700">
                <a:solidFill>
                  <a:srgbClr val="FFFFFF"/>
                </a:solidFill>
                <a:hlinkClick r:id="rId3" tooltip="https://www.gorodskievesti.ru/2016/11/19/test-kak-horosho-vy-znaete-mihaila-lomonosova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Это изображение</a:t>
            </a:r>
            <a:r>
              <a:rPr lang="ru-RU" sz="700">
                <a:solidFill>
                  <a:srgbClr val="FFFFFF"/>
                </a:solidFill>
              </a:rPr>
              <a:t>, автор: Неизвестный автор, лицензия: </a:t>
            </a:r>
            <a:r>
              <a:rPr lang="ru-RU" sz="700">
                <a:solidFill>
                  <a:srgbClr val="FFFFFF"/>
                </a:solidFill>
                <a:hlinkClick r:id="rId4" tooltip="https://creativecommons.org/licenses/by-nc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BY-SA-NC</a:t>
            </a:r>
            <a:endParaRPr lang="ru-RU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9000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Rectangle 31">
            <a:extLst>
              <a:ext uri="{FF2B5EF4-FFF2-40B4-BE49-F238E27FC236}">
                <a16:creationId xmlns:a16="http://schemas.microsoft.com/office/drawing/2014/main" id="{88C97474-5879-4DB5-B4F3-F0357104B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33">
            <a:extLst>
              <a:ext uri="{FF2B5EF4-FFF2-40B4-BE49-F238E27FC236}">
                <a16:creationId xmlns:a16="http://schemas.microsoft.com/office/drawing/2014/main" id="{9831CBB7-4817-4B54-A7F9-0AE2D0C47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67029" y="457200"/>
            <a:ext cx="5010912" cy="9144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Рисунок 4" descr="Изображение выглядит как человек, фотография, старый, женщина&#10;&#10;Автоматически созданное описание">
            <a:extLst>
              <a:ext uri="{FF2B5EF4-FFF2-40B4-BE49-F238E27FC236}">
                <a16:creationId xmlns:a16="http://schemas.microsoft.com/office/drawing/2014/main" id="{287F886B-AE27-48E8-92E0-B8D12E9BB8F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l="2825" r="3" b="3"/>
          <a:stretch/>
        </p:blipFill>
        <p:spPr>
          <a:xfrm>
            <a:off x="1602306" y="634550"/>
            <a:ext cx="3713034" cy="5789365"/>
          </a:xfrm>
          <a:prstGeom prst="rect">
            <a:avLst/>
          </a:prstGeom>
        </p:spPr>
      </p:pic>
      <p:sp>
        <p:nvSpPr>
          <p:cNvPr id="45" name="Rectangle 35">
            <a:extLst>
              <a:ext uri="{FF2B5EF4-FFF2-40B4-BE49-F238E27FC236}">
                <a16:creationId xmlns:a16="http://schemas.microsoft.com/office/drawing/2014/main" id="{96BC321D-B05F-4857-8880-97F61B9B78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67791" y="601200"/>
            <a:ext cx="5009388" cy="578936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19BA0D0-FA5E-4FA2-B7F5-793763AF44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2844" y="662147"/>
            <a:ext cx="4597758" cy="496883"/>
          </a:xfrm>
        </p:spPr>
        <p:txBody>
          <a:bodyPr>
            <a:normAutofit/>
          </a:bodyPr>
          <a:lstStyle/>
          <a:p>
            <a:r>
              <a:rPr lang="ru-RU" sz="1400" dirty="0">
                <a:solidFill>
                  <a:srgbClr val="FFFFFF"/>
                </a:solidFill>
              </a:rPr>
              <a:t>Софья Ковалевская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94F144F-9E73-4C58-9469-EB2A4BAB45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5505" y="1487466"/>
            <a:ext cx="5010912" cy="4646636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Многим из нас эта прекрасная женщина известна, как Российский математик и механик, первая в Российской империи и Северной Европе женщина-профессор и первая в мире женщина- профессор математики. 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Однако, помимо этого, она испытывала сильнейшую любовь к литературе. Написание книг было ее страстным увлечением. Она не раз признавалась друзьям, что на протяжении всей жизни не могла определиться, к чему больше лежит ее душа- к литературе или математике. 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Изучив работы Пуанкаре о дифференциальных уравнениях, Софья Ковалевская защитила докторскую диссертацию по теории дифференциальных уравнений и вдруг неожиданно ее посетила гениальная идея. Она решила применить данную теорию в литературе. 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Ковалевская провела аналогию между уравнениями и поступками людей. Она считала, что все наши действия предопределены заранее, так же, как и действия ветвей дифференциальных уравнений. Всегда можно вычислить, в каком месте они отходят. Но в определенный момент каждому из нас приходится делать выбор, который так, или иначе отразится на нашей судьбе. Точно так же и в математике, ведь по какой траектории пойдут ветви уравнения предсказать невозможно.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C9B854-C8C9-4017-A4C3-9519C50D4051}"/>
              </a:ext>
            </a:extLst>
          </p:cNvPr>
          <p:cNvSpPr txBox="1"/>
          <p:nvPr/>
        </p:nvSpPr>
        <p:spPr>
          <a:xfrm>
            <a:off x="2578693" y="6223860"/>
            <a:ext cx="2736647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ru-RU" sz="700">
                <a:solidFill>
                  <a:srgbClr val="FFFFFF"/>
                </a:solidFill>
                <a:hlinkClick r:id="rId3" tooltip="https://ru.wikipedia.org/wiki/%D0%9A%D0%BE%D0%B2%D0%B0%D0%BB%D0%B5%D0%B2%D1%81%D0%BA%D0%B0%D1%8F,_%D0%A1%D0%BE%D1%84%D1%8C%D1%8F_%D0%92%D0%B0%D1%81%D0%B8%D0%BB%D1%8C%D0%B5%D0%B2%D0%BD%D0%B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Это изображение</a:t>
            </a:r>
            <a:r>
              <a:rPr lang="ru-RU" sz="700">
                <a:solidFill>
                  <a:srgbClr val="FFFFFF"/>
                </a:solidFill>
              </a:rPr>
              <a:t>, автор: Неизвестный автор, лицензия: </a:t>
            </a:r>
            <a:r>
              <a:rPr lang="ru-RU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ru-RU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226932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8C97474-5879-4DB5-B4F3-F0357104B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831CBB7-4817-4B54-A7F9-0AE2D0C47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67029" y="457200"/>
            <a:ext cx="5010912" cy="9144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Рисунок 4" descr="Изображение выглядит как здание, человек, фотография, мужчина&#10;&#10;Автоматически созданное описание">
            <a:extLst>
              <a:ext uri="{FF2B5EF4-FFF2-40B4-BE49-F238E27FC236}">
                <a16:creationId xmlns:a16="http://schemas.microsoft.com/office/drawing/2014/main" id="{2599FB7C-1A31-46FF-9059-20CAE17285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1251628" y="634550"/>
            <a:ext cx="4414390" cy="578936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6BC321D-B05F-4857-8880-97F61B9B78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67791" y="601200"/>
            <a:ext cx="5009388" cy="578936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86C4FE-D551-494A-A55C-8E14723A71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606" y="769572"/>
            <a:ext cx="4597758" cy="553153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выдающиеся открытия Софья Ковалевской на этом не заканчиваются.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940B66-CF0B-41D1-B412-65E6687233F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3606" y="1960026"/>
            <a:ext cx="4597758" cy="3793237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Ещё одним из самых значимых достижений на поприще математического анализа стало исследование теории вращения твёрдых тел.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Свойства волчка издавна привлекали многих учёных. Твёрдое тело в механике — это тело, которое вращается около какой-то оси, имеющей неподвижную точку. Математическое решение о вращении твёрдого тела вокруг неподвижной точки представляет собой большую сложность. 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Полностью эта задача не решена и до настоящего времени. Основоположниками этой теории являются Л. Эйлер и Ж. Л. Лагранж. Но продолжить исследование не мог ни один учёный. Задача тревожила умы людей почти в течение ста лет. 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Французская Академия наук решилась установить премию </a:t>
            </a:r>
            <a:r>
              <a:rPr lang="ru-RU" sz="1400" dirty="0" err="1">
                <a:solidFill>
                  <a:srgbClr val="FFFFFF"/>
                </a:solidFill>
              </a:rPr>
              <a:t>Бордена</a:t>
            </a:r>
            <a:r>
              <a:rPr lang="ru-RU" sz="1400" dirty="0">
                <a:solidFill>
                  <a:srgbClr val="FFFFFF"/>
                </a:solidFill>
              </a:rPr>
              <a:t> лишь за усовершенствование решения этой задачи. И вот на конкурс, проходивший в 1888 году поступили труды участников , но из всех наибольший восторг вызвала работа под девизом: «Говори, что знаешь, делай, что обязан, будь, чему быть.», автором которого является Софья Васильевна Ковалевская.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04B99BF-F712-4A5A-B0E4-CE8F18CD6E09}"/>
              </a:ext>
            </a:extLst>
          </p:cNvPr>
          <p:cNvSpPr txBox="1"/>
          <p:nvPr/>
        </p:nvSpPr>
        <p:spPr>
          <a:xfrm>
            <a:off x="2914944" y="6223860"/>
            <a:ext cx="2751074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ru-RU" sz="700">
                <a:solidFill>
                  <a:srgbClr val="FFFFFF"/>
                </a:solidFill>
                <a:hlinkClick r:id="rId3" tooltip="https://no.wikipedia.org/wiki/Fil:Nansen_Family_1902.jp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Это изображение</a:t>
            </a:r>
            <a:r>
              <a:rPr lang="ru-RU" sz="700">
                <a:solidFill>
                  <a:srgbClr val="FFFFFF"/>
                </a:solidFill>
              </a:rPr>
              <a:t>, автор: Неизвестный автор, лицензия: </a:t>
            </a:r>
            <a:r>
              <a:rPr lang="ru-RU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ru-RU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011848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88C97474-5879-4DB5-B4F3-F0357104BC8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831CBB7-4817-4B54-A7F9-0AE2D0C4787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67029" y="457200"/>
            <a:ext cx="5010912" cy="91440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5" name="Рисунок 4" descr="Изображение выглядит как человек, внутренний, мужчина, одежда&#10;&#10;Автоматически созданное описание">
            <a:extLst>
              <a:ext uri="{FF2B5EF4-FFF2-40B4-BE49-F238E27FC236}">
                <a16:creationId xmlns:a16="http://schemas.microsoft.com/office/drawing/2014/main" id="{FB00B229-C732-4ABE-80A5-EAAC8B505A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954923" y="634550"/>
            <a:ext cx="5007800" cy="5789365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6BC321D-B05F-4857-8880-97F61B9B785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667791" y="601200"/>
            <a:ext cx="5009388" cy="5789365"/>
          </a:xfrm>
          <a:prstGeom prst="rect">
            <a:avLst/>
          </a:prstGeom>
          <a:solidFill>
            <a:srgbClr val="46535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C780A8-763E-4C75-84F6-33AEAB3FA35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73606" y="758002"/>
            <a:ext cx="4597758" cy="539086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Нельзя не сказать о гении русской литературы, А. С. Пушкине.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6709B7-68DC-41C1-B3B8-8CEB57B7EA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17646" y="1947208"/>
            <a:ext cx="4597758" cy="3793237"/>
          </a:xfrm>
        </p:spPr>
        <p:txBody>
          <a:bodyPr>
            <a:noAutofit/>
          </a:bodyPr>
          <a:lstStyle/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Несмотря на то, что в школе с математикой поэт не дружил, отпечаток в его, к сожалению, не продолжительностей жизни, математики все же оставила. 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На самом деле, интересы Александра Сергеевича были разнообразными и охватывали различные сферы. Вяземский П.А. писал о Пушкине, что тот был "страстен и к наукам естественным и особенно математическим, которые составляли значительнейший капитал его знаний, и были до конца любимым предметом его учебных занятий и глубоких исследований".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Пушкинист Б. В. Томашевский установил интереснейший факт. Суть его состоит в том, что Пушкин, восхищаясь таблицами по экономике, составлении французским математиком Шарлем Дюпеном, назвал их философскими таблицами. </a:t>
            </a:r>
          </a:p>
          <a:p>
            <a:pPr>
              <a:lnSpc>
                <a:spcPct val="90000"/>
              </a:lnSpc>
            </a:pPr>
            <a:r>
              <a:rPr lang="ru-RU" sz="1400" dirty="0">
                <a:solidFill>
                  <a:srgbClr val="FFFFFF"/>
                </a:solidFill>
              </a:rPr>
              <a:t>Также знакомство с известным русским математиком и автором неевклидовой геометрии Н.И. Лобачевским произвело особое впечатление на поэта, ведь после встречи с ним Пушкин произнёс свою знаменитую фразу: «Вдохновение нужно в геометрии не меньше, чем в поэзии»...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99D9FB4-32F2-4FC2-BBAD-1CFEFA0A299A}"/>
              </a:ext>
            </a:extLst>
          </p:cNvPr>
          <p:cNvSpPr txBox="1"/>
          <p:nvPr/>
        </p:nvSpPr>
        <p:spPr>
          <a:xfrm>
            <a:off x="3211650" y="6223860"/>
            <a:ext cx="2751073" cy="200055"/>
          </a:xfrm>
          <a:prstGeom prst="rect">
            <a:avLst/>
          </a:prstGeom>
          <a:solidFill>
            <a:srgbClr val="000000"/>
          </a:solidFill>
        </p:spPr>
        <p:txBody>
          <a:bodyPr wrap="none" rtlCol="0">
            <a:spAutoFit/>
          </a:bodyPr>
          <a:lstStyle/>
          <a:p>
            <a:pPr algn="r">
              <a:spcAft>
                <a:spcPts val="600"/>
              </a:spcAft>
            </a:pPr>
            <a:r>
              <a:rPr lang="ru-RU" sz="700">
                <a:solidFill>
                  <a:srgbClr val="FFFFFF"/>
                </a:solidFill>
                <a:hlinkClick r:id="rId3" tooltip="https://ru.wikipedia.org/wiki/%D0%A4%D0%B0%D0%B9%D0%BB:Orest_Kiprensky_-_%D0%9F%D0%BE%D1%80%D1%82%D1%80%D0%B5%D1%82_%D0%BF%D0%BE%D1%8D%D1%82%D0%B0_%D0%90.%D0%A1.%D0%9F%D1%83%D1%88%D0%BA%D0%B8%D0%BD%D0%B0_-_Google_Art_Project.jpg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Это изображение</a:t>
            </a:r>
            <a:r>
              <a:rPr lang="ru-RU" sz="700">
                <a:solidFill>
                  <a:srgbClr val="FFFFFF"/>
                </a:solidFill>
              </a:rPr>
              <a:t>, автор: Неизвестный автор, лицензия: </a:t>
            </a:r>
            <a:r>
              <a:rPr lang="ru-RU" sz="700">
                <a:solidFill>
                  <a:srgbClr val="FFFFFF"/>
                </a:solidFill>
                <a:hlinkClick r:id="rId4" tooltip="https://creativecommons.org/licenses/by-sa/3.0/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CC BY-SA</a:t>
            </a:r>
            <a:endParaRPr lang="ru-RU" sz="7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0013376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ividendVTI">
  <a:themeElements>
    <a:clrScheme name="DividendVTI">
      <a:dk1>
        <a:sysClr val="windowText" lastClr="000000"/>
      </a:dk1>
      <a:lt1>
        <a:sysClr val="window" lastClr="FFFFFF"/>
      </a:lt1>
      <a:dk2>
        <a:srgbClr val="3D3D3D"/>
      </a:dk2>
      <a:lt2>
        <a:srgbClr val="EBEBEB"/>
      </a:lt2>
      <a:accent1>
        <a:srgbClr val="ED8428"/>
      </a:accent1>
      <a:accent2>
        <a:srgbClr val="E6C46D"/>
      </a:accent2>
      <a:accent3>
        <a:srgbClr val="537685"/>
      </a:accent3>
      <a:accent4>
        <a:srgbClr val="969FA7"/>
      </a:accent4>
      <a:accent5>
        <a:srgbClr val="A9C37C"/>
      </a:accent5>
      <a:accent6>
        <a:srgbClr val="5A8071"/>
      </a:accent6>
      <a:hlink>
        <a:srgbClr val="828282"/>
      </a:hlink>
      <a:folHlink>
        <a:srgbClr val="A5A5A5"/>
      </a:folHlink>
    </a:clrScheme>
    <a:fontScheme name="Dividend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vidend">
      <a:fillStyleLst>
        <a:solidFill>
          <a:schemeClr val="phClr"/>
        </a:solidFill>
        <a:gradFill rotWithShape="1">
          <a:gsLst>
            <a:gs pos="0">
              <a:schemeClr val="phClr">
                <a:tint val="68000"/>
                <a:alpha val="90000"/>
                <a:lumMod val="100000"/>
              </a:schemeClr>
            </a:gs>
            <a:gs pos="100000">
              <a:schemeClr val="phClr">
                <a:tint val="90000"/>
                <a:lumMod val="9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lumMod val="110000"/>
              </a:schemeClr>
            </a:gs>
            <a:gs pos="84000">
              <a:schemeClr val="phClr">
                <a:shade val="90000"/>
                <a:lumMod val="88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>
              <a:lumMod val="90000"/>
            </a:schemeClr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55000"/>
              </a:srgbClr>
            </a:outerShdw>
          </a:effectLst>
        </a:effectStyle>
        <a:effectStyle>
          <a:effectLst>
            <a:outerShdw blurRad="88900" dist="38100" dir="504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381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88000">
              <a:schemeClr val="phClr">
                <a:shade val="94000"/>
                <a:satMod val="110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8000"/>
                <a:satMod val="110000"/>
                <a:lumMod val="8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videndVTI" id="{97558BDE-0B66-457C-BB6F-7B1B22DAA9B8}" vid="{F53508A3-AC60-448A-AF37-934D5F1A0D5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1222</Words>
  <Application>Microsoft Office PowerPoint</Application>
  <PresentationFormat>Широкоэкранный</PresentationFormat>
  <Paragraphs>52</Paragraphs>
  <Slides>12</Slides>
  <Notes>0</Notes>
  <HiddenSlides>0</HiddenSlides>
  <MMClips>2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Corbel</vt:lpstr>
      <vt:lpstr>Gill Sans MT</vt:lpstr>
      <vt:lpstr>Wingdings 2</vt:lpstr>
      <vt:lpstr>DividendVTI</vt:lpstr>
      <vt:lpstr>Талантлив в одном-талантлив и в другом</vt:lpstr>
      <vt:lpstr>ВИДЕОРОЛИК –  ВВЕДЕНИЕ в ПРОЕКТНУЮ РАБОТУ.</vt:lpstr>
      <vt:lpstr>Все искусства — это одно искусство.  Все науки — это одна наука. Поэтому талантлив в одном-талантлив и в другом.                                                                Д. С. Лихачёв.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vt:lpstr>
      <vt:lpstr>Прекрасным примером может послужить Русский учёный, наша гордость, Михаил Васильевич Ломоносов. </vt:lpstr>
      <vt:lpstr>Литература также является одной из главных составляющих разнообразной деятельности Ломоносова.  </vt:lpstr>
      <vt:lpstr>Помимо письменных трудов, Михаил Васильевич Ломоносов обожал точные науки. </vt:lpstr>
      <vt:lpstr>Софья Ковалевская</vt:lpstr>
      <vt:lpstr>выдающиеся открытия Софья Ковалевской на этом не заканчиваются. </vt:lpstr>
      <vt:lpstr>Нельзя не сказать о гении русской литературы, А. С. Пушкине. </vt:lpstr>
      <vt:lpstr>Мало кому известно, как А. С. Пушкин на прямую связан с математикой. </vt:lpstr>
      <vt:lpstr>ВИДЕОРОЛИК – ПодведеНИЕ ИТОГов ПРОЕКТНОЙ РАБОТЫ</vt:lpstr>
      <vt:lpstr>Список используемых источников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Талантлив в одном-талантлив и в другом</dc:title>
  <dc:creator>Алексей Зубинов</dc:creator>
  <cp:lastModifiedBy>Алексей Зубинов</cp:lastModifiedBy>
  <cp:revision>5</cp:revision>
  <dcterms:created xsi:type="dcterms:W3CDTF">2019-10-27T12:09:06Z</dcterms:created>
  <dcterms:modified xsi:type="dcterms:W3CDTF">2019-10-27T12:34:02Z</dcterms:modified>
</cp:coreProperties>
</file>