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8" r:id="rId2"/>
    <p:sldId id="257" r:id="rId3"/>
    <p:sldId id="278" r:id="rId4"/>
    <p:sldId id="259" r:id="rId5"/>
    <p:sldId id="316" r:id="rId6"/>
    <p:sldId id="318" r:id="rId7"/>
    <p:sldId id="271" r:id="rId8"/>
    <p:sldId id="295" r:id="rId9"/>
    <p:sldId id="272" r:id="rId10"/>
    <p:sldId id="289" r:id="rId11"/>
    <p:sldId id="292" r:id="rId12"/>
    <p:sldId id="329" r:id="rId13"/>
    <p:sldId id="266" r:id="rId14"/>
    <p:sldId id="330" r:id="rId15"/>
    <p:sldId id="291" r:id="rId16"/>
    <p:sldId id="265" r:id="rId17"/>
    <p:sldId id="260" r:id="rId18"/>
    <p:sldId id="274" r:id="rId19"/>
    <p:sldId id="300" r:id="rId20"/>
    <p:sldId id="262" r:id="rId21"/>
    <p:sldId id="267" r:id="rId22"/>
    <p:sldId id="268" r:id="rId23"/>
    <p:sldId id="280" r:id="rId24"/>
    <p:sldId id="283" r:id="rId25"/>
    <p:sldId id="319" r:id="rId26"/>
    <p:sldId id="273" r:id="rId27"/>
    <p:sldId id="269" r:id="rId28"/>
    <p:sldId id="281" r:id="rId29"/>
    <p:sldId id="321" r:id="rId30"/>
    <p:sldId id="322" r:id="rId31"/>
    <p:sldId id="320" r:id="rId32"/>
    <p:sldId id="290" r:id="rId33"/>
    <p:sldId id="328" r:id="rId34"/>
    <p:sldId id="323" r:id="rId35"/>
    <p:sldId id="331" r:id="rId36"/>
    <p:sldId id="307" r:id="rId37"/>
    <p:sldId id="324" r:id="rId38"/>
    <p:sldId id="325" r:id="rId39"/>
    <p:sldId id="326" r:id="rId40"/>
    <p:sldId id="327" r:id="rId41"/>
    <p:sldId id="288" r:id="rId42"/>
    <p:sldId id="294" r:id="rId43"/>
    <p:sldId id="30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BFED8"/>
    <a:srgbClr val="FDC2A1"/>
    <a:srgbClr val="FFF5D5"/>
    <a:srgbClr val="FF9933"/>
    <a:srgbClr val="FCBF8C"/>
    <a:srgbClr val="FEA402"/>
    <a:srgbClr val="FEF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27" autoAdjust="0"/>
    <p:restoredTop sz="94643" autoAdjust="0"/>
  </p:normalViewPr>
  <p:slideViewPr>
    <p:cSldViewPr>
      <p:cViewPr>
        <p:scale>
          <a:sx n="100" d="100"/>
          <a:sy n="100" d="100"/>
        </p:scale>
        <p:origin x="-931" y="5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70"/>
    </p:cViewPr>
  </p:sorterViewPr>
  <p:notesViewPr>
    <p:cSldViewPr>
      <p:cViewPr varScale="1">
        <p:scale>
          <a:sx n="82" d="100"/>
          <a:sy n="82" d="100"/>
        </p:scale>
        <p:origin x="-318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Средний балл по математике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23094222749037863"/>
          <c:y val="0.15560218312858706"/>
          <c:w val="0.7732097550306215"/>
          <c:h val="0.619953339165937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Лист1!$A$10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Лист1!$B$9:$D$9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Лист1!$B$10:$D$10</c:f>
              <c:numCache>
                <c:formatCode>General</c:formatCode>
                <c:ptCount val="3"/>
                <c:pt idx="0">
                  <c:v>3.67</c:v>
                </c:pt>
                <c:pt idx="1">
                  <c:v>3.71</c:v>
                </c:pt>
                <c:pt idx="2">
                  <c:v>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870272"/>
        <c:axId val="194872064"/>
        <c:axId val="0"/>
      </c:bar3DChart>
      <c:catAx>
        <c:axId val="1948702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872064"/>
        <c:crosses val="autoZero"/>
        <c:auto val="1"/>
        <c:lblAlgn val="ctr"/>
        <c:lblOffset val="100"/>
        <c:noMultiLvlLbl val="0"/>
      </c:catAx>
      <c:valAx>
        <c:axId val="1948720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94870272"/>
        <c:crosses val="autoZero"/>
        <c:crossBetween val="between"/>
        <c:majorUnit val="6.0000000000000331E-2"/>
      </c:valAx>
      <c:dTable>
        <c:showHorzBorder val="1"/>
        <c:showVertBorder val="1"/>
        <c:showOutline val="1"/>
        <c:showKeys val="1"/>
      </c:dTable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rgbClr val="F79646">
        <a:lumMod val="20000"/>
        <a:lumOff val="80000"/>
      </a:srgb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Средние показатели</a:t>
            </a:r>
            <a:r>
              <a:rPr lang="ru-RU" baseline="0" dirty="0"/>
              <a:t> качества знаний по </a:t>
            </a:r>
            <a:r>
              <a:rPr lang="ru-RU" dirty="0"/>
              <a:t>математике</a:t>
            </a:r>
          </a:p>
        </c:rich>
      </c:tx>
      <c:layout>
        <c:manualLayout>
          <c:xMode val="edge"/>
          <c:yMode val="edge"/>
          <c:x val="9.1610157459215386E-2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24331413253450596"/>
          <c:y val="0.25010876942621951"/>
          <c:w val="0.77320975503062161"/>
          <c:h val="0.51821741032370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Лист1!$B$2:$D$2</c:f>
              <c:numCache>
                <c:formatCode>0%</c:formatCode>
                <c:ptCount val="3"/>
                <c:pt idx="0">
                  <c:v>0.48000000000000032</c:v>
                </c:pt>
                <c:pt idx="1">
                  <c:v>0.51</c:v>
                </c:pt>
                <c:pt idx="2">
                  <c:v>0.53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783872"/>
        <c:axId val="194785664"/>
        <c:axId val="0"/>
      </c:bar3DChart>
      <c:catAx>
        <c:axId val="1947838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785664"/>
        <c:crosses val="autoZero"/>
        <c:auto val="1"/>
        <c:lblAlgn val="ctr"/>
        <c:lblOffset val="100"/>
        <c:noMultiLvlLbl val="0"/>
      </c:catAx>
      <c:valAx>
        <c:axId val="194785664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94783872"/>
        <c:crosses val="autoZero"/>
        <c:crossBetween val="between"/>
        <c:majorUnit val="2.0000000000000011E-2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Успеваемость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20158991790861347"/>
          <c:y val="0.19480351414406533"/>
          <c:w val="0.7984100820913862"/>
          <c:h val="0.542615558471857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Лист1!$A$6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Лист1!$B$5:$D$5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Лист1!$B$6:$D$6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Лист1!$A$7</c:f>
              <c:strCache>
                <c:ptCount val="1"/>
                <c:pt idx="0">
                  <c:v>физика</c:v>
                </c:pt>
              </c:strCache>
            </c:strRef>
          </c:tx>
          <c:invertIfNegative val="0"/>
          <c:cat>
            <c:strRef>
              <c:f>Лист1!$B$5:$D$5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Лист1!$B$7:$D$7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801024"/>
        <c:axId val="194823296"/>
        <c:axId val="0"/>
      </c:bar3DChart>
      <c:catAx>
        <c:axId val="1948010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823296"/>
        <c:crosses val="autoZero"/>
        <c:auto val="1"/>
        <c:lblAlgn val="ctr"/>
        <c:lblOffset val="100"/>
        <c:noMultiLvlLbl val="0"/>
      </c:catAx>
      <c:valAx>
        <c:axId val="194823296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9480102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Средний балл</a:t>
            </a:r>
            <a:r>
              <a:rPr lang="ru-RU" baseline="0"/>
              <a:t> по </a:t>
            </a:r>
            <a:r>
              <a:rPr lang="ru-RU"/>
              <a:t>физике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физика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Лист1!$B$9:$D$9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Лист1!$B$11:$D$11</c:f>
              <c:numCache>
                <c:formatCode>General</c:formatCode>
                <c:ptCount val="3"/>
                <c:pt idx="0">
                  <c:v>3.98</c:v>
                </c:pt>
                <c:pt idx="1">
                  <c:v>4.05</c:v>
                </c:pt>
                <c:pt idx="2">
                  <c:v>4.1199999999999966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940928"/>
        <c:axId val="194942464"/>
        <c:axId val="0"/>
      </c:bar3DChart>
      <c:catAx>
        <c:axId val="1949409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942464"/>
        <c:crosses val="autoZero"/>
        <c:auto val="1"/>
        <c:lblAlgn val="ctr"/>
        <c:lblOffset val="100"/>
        <c:noMultiLvlLbl val="0"/>
      </c:catAx>
      <c:valAx>
        <c:axId val="1949424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9494092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Средние показатели качества знаний по физике</a:t>
            </a:r>
          </a:p>
        </c:rich>
      </c:tx>
      <c:layout>
        <c:manualLayout>
          <c:xMode val="edge"/>
          <c:yMode val="edge"/>
          <c:x val="0.15401756623298141"/>
          <c:y val="3.232300609046879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16509488489454879"/>
          <c:y val="0.22762675326856818"/>
          <c:w val="0.82917034612448293"/>
          <c:h val="0.590596663462644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физика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Лист1!$B$1:$D$1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Лист1!$B$3:$D$3</c:f>
              <c:numCache>
                <c:formatCode>0%</c:formatCode>
                <c:ptCount val="3"/>
                <c:pt idx="0">
                  <c:v>0.68</c:v>
                </c:pt>
                <c:pt idx="1">
                  <c:v>0.69000000000000061</c:v>
                </c:pt>
                <c:pt idx="2">
                  <c:v>0.71000000000000063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960768"/>
        <c:axId val="194966656"/>
        <c:axId val="0"/>
      </c:bar3DChart>
      <c:catAx>
        <c:axId val="1949607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94966656"/>
        <c:crosses val="autoZero"/>
        <c:auto val="1"/>
        <c:lblAlgn val="ctr"/>
        <c:lblOffset val="100"/>
        <c:noMultiLvlLbl val="0"/>
      </c:catAx>
      <c:valAx>
        <c:axId val="194966656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0%" sourceLinked="1"/>
        <c:majorTickMark val="none"/>
        <c:minorTickMark val="none"/>
        <c:tickLblPos val="nextTo"/>
        <c:crossAx val="194960768"/>
        <c:crosses val="autoZero"/>
        <c:crossBetween val="between"/>
        <c:majorUnit val="1.0000000000000005E-2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Успеваемость</a:t>
            </a:r>
          </a:p>
        </c:rich>
      </c:tx>
      <c:layout>
        <c:manualLayout>
          <c:xMode val="edge"/>
          <c:yMode val="edge"/>
          <c:x val="0.43743662421926244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2">
            <a:lumMod val="40000"/>
            <a:lumOff val="60000"/>
          </a:schemeClr>
        </a:solidFill>
      </c:spPr>
    </c:sideWall>
    <c:backWall>
      <c:thickness val="0"/>
      <c:spPr>
        <a:solidFill>
          <a:schemeClr val="accent2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25062803905006492"/>
          <c:y val="0.20198900046038826"/>
          <c:w val="0.74265419947506561"/>
          <c:h val="0.542615558471857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Лист1!$A$6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Лист1!$B$5:$D$5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Лист1!$B$6:$D$6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Лист1!$A$7</c:f>
              <c:strCache>
                <c:ptCount val="1"/>
                <c:pt idx="0">
                  <c:v>физика</c:v>
                </c:pt>
              </c:strCache>
            </c:strRef>
          </c:tx>
          <c:invertIfNegative val="0"/>
          <c:cat>
            <c:strRef>
              <c:f>Лист1!$B$5:$D$5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Лист1!$B$7:$D$7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5002752"/>
        <c:axId val="195004288"/>
        <c:axId val="0"/>
      </c:bar3DChart>
      <c:catAx>
        <c:axId val="1950027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5004288"/>
        <c:crosses val="autoZero"/>
        <c:auto val="1"/>
        <c:lblAlgn val="ctr"/>
        <c:lblOffset val="100"/>
        <c:noMultiLvlLbl val="0"/>
      </c:catAx>
      <c:valAx>
        <c:axId val="19500428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950027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EC6DD-16A3-450B-869A-63A0DAE640E9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4F763-86F5-49EE-8A46-4622E86F17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85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4F763-86F5-49EE-8A46-4622E86F17F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4F763-86F5-49EE-8A46-4622E86F17F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DAF2B-EA3B-4CB2-ABCA-3D9FE037A7B4}" type="datetimeFigureOut">
              <a:rPr lang="ru-RU" smtClean="0"/>
              <a:pPr/>
              <a:t>14.10.2021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60217-AA03-483C-A7E6-9E9FECEC2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600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7;&#1086;&#1088;&#1090;&#1092;&#1086;&#1083;&#1080;&#1086;\Butalova_vals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d/g11Dw9FbevUdz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hyperlink" Target="https://docs.google.com/document/d/10TzY9r1uN4PfoJFBDam9ngkVkUTPpMwqeHOKIeH9MR8/edit?hl=ru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87;&#1086;&#1088;&#1090;&#1092;&#1086;&#1083;&#1080;&#1086;\&#1060;&#1088;&#1072;&#1075;&#1084;&#1077;&#1085;&#1090;%20&#1091;&#1088;&#1086;&#1082;&#1072;.wmv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d/g11Dw9FbevUdz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3.pn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3.pn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3.png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7;&#1086;&#1088;&#1090;&#1092;&#1086;&#1083;&#1080;&#1086;\didyulya_-_grecheskaya_(zaycev.net).mp3" TargetMode="External"/><Relationship Id="rId6" Type="http://schemas.openxmlformats.org/officeDocument/2006/relationships/hyperlink" Target="https://yadi.sk/d/g11Dw9FbevUdz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69.jpeg"/><Relationship Id="rId7" Type="http://schemas.openxmlformats.org/officeDocument/2006/relationships/image" Target="../media/image76.jpeg"/><Relationship Id="rId12" Type="http://schemas.openxmlformats.org/officeDocument/2006/relationships/image" Target="../media/image8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0.jpeg"/><Relationship Id="rId5" Type="http://schemas.openxmlformats.org/officeDocument/2006/relationships/image" Target="../media/image75.jpeg"/><Relationship Id="rId10" Type="http://schemas.openxmlformats.org/officeDocument/2006/relationships/image" Target="../media/image79.jpeg"/><Relationship Id="rId4" Type="http://schemas.openxmlformats.org/officeDocument/2006/relationships/image" Target="../media/image74.jpeg"/><Relationship Id="rId9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3.png"/><Relationship Id="rId7" Type="http://schemas.openxmlformats.org/officeDocument/2006/relationships/image" Target="../media/image86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ldv.ru/" TargetMode="Externa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info@znanika.ru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102.jpeg"/><Relationship Id="rId18" Type="http://schemas.openxmlformats.org/officeDocument/2006/relationships/image" Target="../media/image107.jpeg"/><Relationship Id="rId26" Type="http://schemas.openxmlformats.org/officeDocument/2006/relationships/image" Target="../media/image115.png"/><Relationship Id="rId3" Type="http://schemas.openxmlformats.org/officeDocument/2006/relationships/image" Target="../media/image93.jpeg"/><Relationship Id="rId21" Type="http://schemas.openxmlformats.org/officeDocument/2006/relationships/image" Target="../media/image110.jpeg"/><Relationship Id="rId7" Type="http://schemas.openxmlformats.org/officeDocument/2006/relationships/image" Target="../media/image97.jpeg"/><Relationship Id="rId12" Type="http://schemas.openxmlformats.org/officeDocument/2006/relationships/image" Target="../media/image101.jpeg"/><Relationship Id="rId17" Type="http://schemas.openxmlformats.org/officeDocument/2006/relationships/image" Target="../media/image106.jpeg"/><Relationship Id="rId25" Type="http://schemas.openxmlformats.org/officeDocument/2006/relationships/image" Target="../media/image114.jpeg"/><Relationship Id="rId2" Type="http://schemas.openxmlformats.org/officeDocument/2006/relationships/image" Target="../media/image82.jpeg"/><Relationship Id="rId16" Type="http://schemas.openxmlformats.org/officeDocument/2006/relationships/image" Target="../media/image105.jpeg"/><Relationship Id="rId20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11" Type="http://schemas.openxmlformats.org/officeDocument/2006/relationships/image" Target="../media/image3.png"/><Relationship Id="rId24" Type="http://schemas.openxmlformats.org/officeDocument/2006/relationships/image" Target="../media/image113.jpeg"/><Relationship Id="rId5" Type="http://schemas.openxmlformats.org/officeDocument/2006/relationships/image" Target="../media/image95.jpeg"/><Relationship Id="rId15" Type="http://schemas.openxmlformats.org/officeDocument/2006/relationships/image" Target="../media/image104.jpeg"/><Relationship Id="rId23" Type="http://schemas.openxmlformats.org/officeDocument/2006/relationships/image" Target="../media/image112.jpeg"/><Relationship Id="rId10" Type="http://schemas.openxmlformats.org/officeDocument/2006/relationships/image" Target="../media/image100.jpeg"/><Relationship Id="rId19" Type="http://schemas.openxmlformats.org/officeDocument/2006/relationships/image" Target="../media/image108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Relationship Id="rId14" Type="http://schemas.openxmlformats.org/officeDocument/2006/relationships/image" Target="../media/image103.jpeg"/><Relationship Id="rId22" Type="http://schemas.openxmlformats.org/officeDocument/2006/relationships/image" Target="../media/image1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69.jpeg"/><Relationship Id="rId7" Type="http://schemas.openxmlformats.org/officeDocument/2006/relationships/image" Target="../media/image1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8.jpeg"/><Relationship Id="rId4" Type="http://schemas.openxmlformats.org/officeDocument/2006/relationships/image" Target="../media/image3.png"/><Relationship Id="rId9" Type="http://schemas.openxmlformats.org/officeDocument/2006/relationships/image" Target="../media/image1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di.sk/d/g11Dw9FbevUdz" TargetMode="External"/><Relationship Id="rId4" Type="http://schemas.openxmlformats.org/officeDocument/2006/relationships/image" Target="../media/image1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7" Type="http://schemas.openxmlformats.org/officeDocument/2006/relationships/image" Target="../media/image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7" Type="http://schemas.openxmlformats.org/officeDocument/2006/relationships/image" Target="../media/image13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4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3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jpe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7" Type="http://schemas.openxmlformats.org/officeDocument/2006/relationships/image" Target="../media/image14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3.jpeg"/><Relationship Id="rId7" Type="http://schemas.openxmlformats.org/officeDocument/2006/relationships/image" Target="../media/image146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3.png"/><Relationship Id="rId7" Type="http://schemas.openxmlformats.org/officeDocument/2006/relationships/image" Target="../media/image151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Relationship Id="rId9" Type="http://schemas.openxmlformats.org/officeDocument/2006/relationships/image" Target="../media/image15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7" Type="http://schemas.openxmlformats.org/officeDocument/2006/relationships/image" Target="../media/image15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87;&#1086;&#1088;&#1090;&#1092;&#1086;&#1083;&#1080;&#1086;\&#1084;&#1086;&#1081;%20&#1082;&#1083;&#1072;&#1089;&#1089;.wmv" TargetMode="External"/><Relationship Id="rId5" Type="http://schemas.openxmlformats.org/officeDocument/2006/relationships/image" Target="../media/image159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3.pn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6314" y="3714752"/>
            <a:ext cx="27915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Ситдиковой</a:t>
            </a:r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Миляуши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Рашитовны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5429264"/>
            <a:ext cx="1025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высшей категории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1071546"/>
            <a:ext cx="46493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учителя математики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ФГБСУВУ 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Раифское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специальное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профессиональное училище № 1 закрытого типа»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детей и подростков с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учитель года\SAM_2993.JPG"/>
          <p:cNvPicPr>
            <a:picLocks noChangeAspect="1" noChangeArrowheads="1"/>
          </p:cNvPicPr>
          <p:nvPr/>
        </p:nvPicPr>
        <p:blipFill>
          <a:blip r:embed="rId4" cstate="print"/>
          <a:srcRect l="14843" t="34375" r="49219" b="17708"/>
          <a:stretch>
            <a:fillRect/>
          </a:stretch>
        </p:blipFill>
        <p:spPr bwMode="auto">
          <a:xfrm>
            <a:off x="571472" y="857232"/>
            <a:ext cx="328614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429124" y="285728"/>
            <a:ext cx="36350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Портфолио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2" name="Butalova_va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3048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214422"/>
            <a:ext cx="892971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Рабочие программы по математике: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https://yadi.sk/d/g11Dw9FbevUdz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Н.Я.Виленкина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Н.Я.Виленкина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класс (алгебра-линия Ю.Н.Макарычева, геометрия-линия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Л.С.Атанасяна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класс (алгебра-линия Ю.Н.Макарычева, геометрия-линия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Л.С.Атанасяна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класс (алгебра-линия Ю.Н.Макарычева, геометрия-линия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Л.С.Атанасяна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класс (алгебра-линия А.Н.Колмогорова, геометрия-линия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Л.С.Атанасяна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 класс (алгебра-линия А.Н.Колмогорова, геометрия-линия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Л.С.Атанасяна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85725"/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725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Рабочие программы по физике: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https://yadi.sk/d/g11Dw9FbevUdz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868613"/>
            <a:endParaRPr 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868613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А.В.Перышкина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68613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А.В.Перышкина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68613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А.В.Перышкина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68613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Л.Э.Генденштейн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68613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 класс (линия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Л.Э.Генденштейн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68613"/>
            <a:endParaRPr lang="ru-RU" sz="2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  <a:hlinkClick r:id="rId4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  <a:hlinkClick r:id="rId4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714412" y="571480"/>
            <a:ext cx="9715568" cy="428628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Инновационно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методическая деятельность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1285860"/>
            <a:ext cx="88582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Выступление на Межрегиональной научно-методической конференции:</a:t>
            </a:r>
          </a:p>
          <a:p>
            <a:pPr marL="449263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Психолого-педагогическое сопровождение подростков с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</a:t>
            </a:r>
          </a:p>
          <a:p>
            <a:pPr marL="449263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Выступление на Республиканском научно-практическом   семинаре:</a:t>
            </a:r>
          </a:p>
          <a:p>
            <a:pPr marL="457200" indent="-9525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Создание образовательно-воспитательного пространства для успешной социализации личности подростка с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поведением.</a:t>
            </a:r>
          </a:p>
          <a:p>
            <a:pPr marL="457200" indent="352425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Выступление на педсоветах:</a:t>
            </a:r>
          </a:p>
          <a:p>
            <a:pPr marL="457200" indent="-9525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Использование интерактивного комплекса в практике работы учителя</a:t>
            </a:r>
          </a:p>
          <a:p>
            <a:pPr marL="457200" indent="-9525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Адаптация в образовательной среде</a:t>
            </a:r>
          </a:p>
          <a:p>
            <a:pPr marL="2066925" indent="-9525"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Выступление на заседании ШМО:</a:t>
            </a:r>
          </a:p>
          <a:p>
            <a:pPr marL="2695575">
              <a:buFont typeface="Arial" pitchFamily="34" charset="0"/>
              <a:buChar char="•"/>
              <a:tabLst>
                <a:tab pos="2686050" algn="l"/>
              </a:tabLst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Методика подготовки к экзаменам в условиях учреждения закрытого типа.</a:t>
            </a:r>
          </a:p>
          <a:p>
            <a:pPr marL="2695575">
              <a:buFont typeface="Arial" pitchFamily="34" charset="0"/>
              <a:buChar char="•"/>
              <a:tabLst>
                <a:tab pos="2686050" algn="l"/>
              </a:tabLst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Применение тестов на уроках математики на разных этапах обучения.</a:t>
            </a:r>
          </a:p>
          <a:p>
            <a:pPr marL="457200" indent="-457200"/>
            <a:endParaRPr lang="ru-RU" sz="20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собственного педагогического опыта</a:t>
            </a:r>
            <a:endParaRPr lang="ru-RU" sz="29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собственного педагогического опыта</a:t>
            </a:r>
            <a:endParaRPr lang="ru-RU" sz="29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242886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Видео ролик</a:t>
            </a:r>
            <a:endParaRPr lang="ru-RU" dirty="0"/>
          </a:p>
        </p:txBody>
      </p:sp>
      <p:pic>
        <p:nvPicPr>
          <p:cNvPr id="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8" name="Фрагмент уро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571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собственного педагогического опыта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096188" y="4429132"/>
            <a:ext cx="4096066" cy="2057625"/>
            <a:chOff x="4096188" y="4429132"/>
            <a:chExt cx="4096066" cy="2057625"/>
          </a:xfrm>
        </p:grpSpPr>
        <p:pic>
          <p:nvPicPr>
            <p:cNvPr id="6" name="Picture 7" descr="C:\Users\Альфия Нурхалясовна\Desktop\наши\Свидетельство Классный час на тему -Успех-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90005">
              <a:off x="6929625" y="4597885"/>
              <a:ext cx="1262629" cy="180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Picture 2" descr="C:\Users\Альфия Нурхалясовна\Desktop\портфолио\Свидетельство интегрированный урок токарное дело и математика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00694" y="4429132"/>
              <a:ext cx="1254534" cy="180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8" name="Picture 4" descr="C:\Users\Альфия Нурхалясовна\Desktop\портфолио\Свидетельство объем прямоугольного параллелепипеда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0159677">
              <a:off x="4096188" y="4686757"/>
              <a:ext cx="1298019" cy="180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2" name="TextBox 11"/>
          <p:cNvSpPr txBox="1"/>
          <p:nvPr/>
        </p:nvSpPr>
        <p:spPr>
          <a:xfrm>
            <a:off x="285720" y="928670"/>
            <a:ext cx="84296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– игра  по физике  тема «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Инерция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7 классе    (Районный семинар-практикум «Методы, формы  и средства по воспитанию интереса к учебе у подростков с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 в условиях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Раифского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СПУ№1 закрытого типа»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 по алгебре  тема «Биквадратные уравнения» в 9 классе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 рамках декады предметов естественно -математического цикла, 2012 год)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- обобщение по геометрии «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Четырехугольники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8 классе (Республиканский семинар «Создание образовательно-воспитательного пространства для успешной социализации личности подростка с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поведением»  « 2010  год)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0" name="Picture 4" descr="IMG_0164"/>
          <p:cNvPicPr>
            <a:picLocks noChangeAspect="1" noChangeArrowheads="1"/>
          </p:cNvPicPr>
          <p:nvPr/>
        </p:nvPicPr>
        <p:blipFill>
          <a:blip r:embed="rId7" cstate="print"/>
          <a:srcRect l="11268"/>
          <a:stretch>
            <a:fillRect/>
          </a:stretch>
        </p:blipFill>
        <p:spPr bwMode="auto">
          <a:xfrm>
            <a:off x="285720" y="4429132"/>
            <a:ext cx="3238522" cy="2222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3571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собственного педагогического опыта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28670"/>
            <a:ext cx="9144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Открытые уроки: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интегрированный  урок с токарным делом «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Обработка конических поверхностей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(в рамках декады предметов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профцикла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2013 год)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по геометрии «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прямоугольного параллелепипеда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11 классе (всероссийский семинар «Технологии информационной деятельности </a:t>
            </a:r>
          </a:p>
          <a:p>
            <a:pPr marL="361950" indent="-180975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детьми с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поведением» 2014 год)</a:t>
            </a:r>
          </a:p>
          <a:p>
            <a:pPr marL="361950" indent="-180975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 по физике по теме «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Законы Ньютона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9 классе (внутри училищный семинар «Применение ИКТ на уроках» 2014 год)</a:t>
            </a:r>
          </a:p>
          <a:p>
            <a:pPr marL="361950" indent="-180975">
              <a:buFont typeface="Arial" pitchFamily="34" charset="0"/>
              <a:buChar char="•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1" name="Picture 3" descr="C:\Users\Альфия Нурхалясовна\Desktop\DCIM\101PHOTO\SAM_5323.JPG"/>
          <p:cNvPicPr>
            <a:picLocks noChangeAspect="1" noChangeArrowheads="1"/>
          </p:cNvPicPr>
          <p:nvPr/>
        </p:nvPicPr>
        <p:blipFill>
          <a:blip r:embed="rId4" cstate="print"/>
          <a:srcRect l="15306" t="12500"/>
          <a:stretch>
            <a:fillRect/>
          </a:stretch>
        </p:blipFill>
        <p:spPr bwMode="auto">
          <a:xfrm>
            <a:off x="4929190" y="3643314"/>
            <a:ext cx="3524245" cy="2675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Группа 9"/>
          <p:cNvGrpSpPr/>
          <p:nvPr/>
        </p:nvGrpSpPr>
        <p:grpSpPr>
          <a:xfrm>
            <a:off x="277556" y="3714752"/>
            <a:ext cx="4115971" cy="2443027"/>
            <a:chOff x="277556" y="3714752"/>
            <a:chExt cx="4115971" cy="2443027"/>
          </a:xfrm>
        </p:grpSpPr>
        <p:pic>
          <p:nvPicPr>
            <p:cNvPr id="1027" name="Picture 3" descr="C:\Users\Альфия Нурхалясовна\Desktop\справка2.png"/>
            <p:cNvPicPr>
              <a:picLocks noChangeAspect="1" noChangeArrowheads="1"/>
            </p:cNvPicPr>
            <p:nvPr/>
          </p:nvPicPr>
          <p:blipFill>
            <a:blip r:embed="rId5" cstate="print"/>
            <a:srcRect r="53636" b="39130"/>
            <a:stretch>
              <a:fillRect/>
            </a:stretch>
          </p:blipFill>
          <p:spPr bwMode="auto">
            <a:xfrm rot="20605767">
              <a:off x="277556" y="3893693"/>
              <a:ext cx="1571635" cy="2175287"/>
            </a:xfrm>
            <a:prstGeom prst="rect">
              <a:avLst/>
            </a:prstGeom>
            <a:noFill/>
          </p:spPr>
        </p:pic>
        <p:pic>
          <p:nvPicPr>
            <p:cNvPr id="1026" name="Picture 2" descr="C:\Users\Альфия Нурхалясовна\Desktop\справка.png"/>
            <p:cNvPicPr>
              <a:picLocks noChangeAspect="1" noChangeArrowheads="1"/>
            </p:cNvPicPr>
            <p:nvPr/>
          </p:nvPicPr>
          <p:blipFill>
            <a:blip r:embed="rId6" cstate="print"/>
            <a:srcRect r="60938" b="17748"/>
            <a:stretch>
              <a:fillRect/>
            </a:stretch>
          </p:blipFill>
          <p:spPr bwMode="auto">
            <a:xfrm>
              <a:off x="1643042" y="3714752"/>
              <a:ext cx="1643473" cy="2301139"/>
            </a:xfrm>
            <a:prstGeom prst="rect">
              <a:avLst/>
            </a:prstGeom>
            <a:noFill/>
          </p:spPr>
        </p:pic>
        <p:pic>
          <p:nvPicPr>
            <p:cNvPr id="1028" name="Picture 4" descr="C:\Users\Альфия Нурхалясовна\Desktop\справка32.png"/>
            <p:cNvPicPr>
              <a:picLocks noChangeAspect="1" noChangeArrowheads="1"/>
            </p:cNvPicPr>
            <p:nvPr/>
          </p:nvPicPr>
          <p:blipFill>
            <a:blip r:embed="rId7" cstate="print"/>
            <a:srcRect r="52273" b="28261"/>
            <a:stretch>
              <a:fillRect/>
            </a:stretch>
          </p:blipFill>
          <p:spPr bwMode="auto">
            <a:xfrm rot="956844">
              <a:off x="2908198" y="4020553"/>
              <a:ext cx="1485329" cy="213722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596" y="1357298"/>
            <a:ext cx="835824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Внеклассные мероприятия :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 https://yadi.sk/d/g11Dw9FbevUdz</a:t>
            </a:r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солдат умом и силой богат (6, 7 классы, 2011 г)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Слабое звено (7, 8 классы, 2011г.)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Форт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Боярд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(8, 9 классы, 2012г)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Спортивно-интеллектуальная эстафета (10, 11 классы, 2012г)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Самый умный (10, 11 классы, 2013г)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Здравствуй, Здравствуй Новый год. Новогодний костер (2014г)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помним Беслан (9 класс, 2014г)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Успешный человек. Какой он? (8 класс. 2015г)</a:t>
            </a:r>
          </a:p>
          <a:p>
            <a:pPr marL="457200" indent="-457200" algn="ctr"/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</a:t>
            </a:r>
            <a:b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собственного педагогического опыта</a:t>
            </a:r>
            <a:endParaRPr lang="ru-RU" sz="29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Альфия Нурхалясовна\Desktop\DCIM\мне\Декада общеобразовательных предметов\IMG_2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14818"/>
            <a:ext cx="3095617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9" name="Picture 2" descr="C:\Users\Альфия Нурхалясовна\Desktop\komp\фотки\DCIM\мне\Декада общеобразовательных предметов\IMG_2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4214818"/>
            <a:ext cx="3214710" cy="2411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14348" y="357166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Результаты моей научно-методической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деятельности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r="781" b="1744"/>
          <a:stretch>
            <a:fillRect/>
          </a:stretch>
        </p:blipFill>
        <p:spPr bwMode="auto">
          <a:xfrm>
            <a:off x="142844" y="2928934"/>
            <a:ext cx="2857520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hlinkClick r:id="" action="ppaction://noaction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216249">
            <a:off x="3159561" y="3052014"/>
            <a:ext cx="2580094" cy="3304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:\Users\Альфия Нурхалясовна\Desktop\портфолио\Сертификат Ситдикова Миляуша Рашитовн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786058"/>
            <a:ext cx="2520207" cy="3564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57224" y="100010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428737"/>
            <a:ext cx="79296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Публикация в сборнике исследовательских статей</a:t>
            </a:r>
          </a:p>
          <a:p>
            <a:r>
              <a:rPr lang="ru-RU" sz="2000" dirty="0" smtClean="0"/>
              <a:t> Взаимосвязь стилей поведения подростков в конфликтных ситуациях с мотивацией </a:t>
            </a:r>
            <a:r>
              <a:rPr lang="ru-RU" sz="2000" dirty="0" err="1" smtClean="0"/>
              <a:t>аффилиацией</a:t>
            </a:r>
            <a:r>
              <a:rPr lang="ru-RU" sz="2000" dirty="0" smtClean="0"/>
              <a:t> и боязнью быть отверженным. </a:t>
            </a:r>
          </a:p>
          <a:p>
            <a:pPr marL="361950"/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Персональный сайт </a:t>
            </a:r>
            <a:r>
              <a:rPr lang="ru-RU" sz="2000" dirty="0" smtClean="0"/>
              <a:t> </a:t>
            </a:r>
            <a:r>
              <a:rPr lang="en-US" sz="2000" dirty="0" smtClean="0"/>
              <a:t>http://multiurok.ru/</a:t>
            </a:r>
            <a:endParaRPr lang="ru-RU" dirty="0" smtClean="0"/>
          </a:p>
        </p:txBody>
      </p:sp>
      <p:pic>
        <p:nvPicPr>
          <p:cNvPr id="9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28662" y="428604"/>
            <a:ext cx="7548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повышения квалификации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57166"/>
            <a:ext cx="802328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2009 г  </a:t>
            </a:r>
            <a:r>
              <a:rPr lang="ru-RU" i="1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Институт повышения квалификации и переподготовки педагогических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кадров ГОУ ВПО КГТУ им. А.Н.Туполева по программе: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i="1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педагогические технологии в образовании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2010 г  - Межрегиональный институт повышения квалификации СНПО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по теме «Психолого-педагогические основы работы с подростками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поведением»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2011 г  -  Межрегиональный центр «Здоровье» по теме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технологии»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2012 г  - Приволжский центр повышения квалификации и профессиональной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переподготовки работников образования по теме «Интерактивные,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технологии, как компонент профессиональной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компетенции учителя».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749292">
            <a:off x="6403639" y="4160770"/>
            <a:ext cx="1548268" cy="282496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85946">
            <a:off x="3903254" y="4724103"/>
            <a:ext cx="2642176" cy="152199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47284">
            <a:off x="2749258" y="4531160"/>
            <a:ext cx="2176926" cy="133265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013407">
            <a:off x="901869" y="4145019"/>
            <a:ext cx="1428208" cy="241374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профессиональных конкурсах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650797"/>
              </p:ext>
            </p:extLst>
          </p:nvPr>
        </p:nvGraphicFramePr>
        <p:xfrm>
          <a:off x="571472" y="1142984"/>
          <a:ext cx="7528920" cy="2330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5038"/>
                <a:gridCol w="2227305"/>
                <a:gridCol w="2676577"/>
              </a:tblGrid>
              <a:tr h="355793">
                <a:tc>
                  <a:txBody>
                    <a:bodyPr/>
                    <a:lstStyle/>
                    <a:p>
                      <a:r>
                        <a:rPr lang="ru-RU" dirty="0" smtClean="0"/>
                        <a:t>Конкурс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Диплом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Электронный адрес</a:t>
                      </a:r>
                      <a:endParaRPr lang="ru-RU" dirty="0"/>
                    </a:p>
                  </a:txBody>
                  <a:tcPr/>
                </a:tc>
              </a:tr>
              <a:tr h="62263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Я  преподаватель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Диплом 1 степени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http://maksimus42.ru/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263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Инновационный урок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Диплом 1 степени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http://parnas42.ru/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49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Адаптация: как ее пережить?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http://parnas42.ru/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Альфия Нурхалясовна\Downloads\Ситдикова,Саидгара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714752"/>
            <a:ext cx="1707467" cy="2348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0A81~1\AppData\Local\Temp\Rar$DI00.961\ситдикова м 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714752"/>
            <a:ext cx="1714128" cy="2357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71480"/>
            <a:ext cx="7929618" cy="642918"/>
          </a:xfrm>
        </p:spPr>
        <p:txBody>
          <a:bodyPr>
            <a:normAutofit fontScale="90000"/>
          </a:bodyPr>
          <a:lstStyle/>
          <a:p>
            <a:r>
              <a:rPr lang="ru-RU" sz="33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Инновационно</a:t>
            </a:r>
            <a:r>
              <a:rPr lang="ru-RU" sz="33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методическая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107154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Дифференцированное обучение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1142984"/>
            <a:ext cx="3181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Обучение в сотрудничестве</a:t>
            </a:r>
            <a:endParaRPr lang="ru-RU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14752"/>
            <a:ext cx="2375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Игровые технологии</a:t>
            </a:r>
            <a:endParaRPr lang="ru-RU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714752"/>
            <a:ext cx="35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Информационно-коммуникационные технологии</a:t>
            </a:r>
            <a:endParaRPr lang="ru-RU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</p:txBody>
      </p:sp>
      <p:pic>
        <p:nvPicPr>
          <p:cNvPr id="12" name="Picture 4" descr="G:\Новая папка (5)\учитель года\IMG_1391.JPG"/>
          <p:cNvPicPr>
            <a:picLocks noChangeAspect="1" noChangeArrowheads="1"/>
          </p:cNvPicPr>
          <p:nvPr/>
        </p:nvPicPr>
        <p:blipFill>
          <a:blip r:embed="rId4" cstate="print"/>
          <a:srcRect l="13333" b="16324"/>
          <a:stretch>
            <a:fillRect/>
          </a:stretch>
        </p:blipFill>
        <p:spPr bwMode="auto">
          <a:xfrm>
            <a:off x="357158" y="4643446"/>
            <a:ext cx="2996661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 descr="C:\Users\Альфия Нурхалясовна\Desktop\komp\фотки\_0А_Для школы на педсовет\Декада общеобразовательных предметов\SAM_5167.JPG"/>
          <p:cNvPicPr>
            <a:picLocks noChangeAspect="1" noChangeArrowheads="1"/>
          </p:cNvPicPr>
          <p:nvPr/>
        </p:nvPicPr>
        <p:blipFill>
          <a:blip r:embed="rId5" cstate="print"/>
          <a:srcRect l="13626" t="22393" b="11111"/>
          <a:stretch>
            <a:fillRect/>
          </a:stretch>
        </p:blipFill>
        <p:spPr bwMode="auto">
          <a:xfrm>
            <a:off x="4857752" y="1643050"/>
            <a:ext cx="3214710" cy="1984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0" descr="G:\ПП\SAM_51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572008"/>
            <a:ext cx="2500330" cy="1933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3" descr="C:\Users\Альфия Нурхалясовна\Desktop\komp\фотки\DCIM\мне\101PHOTO\SAM_51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643306" y="4429132"/>
            <a:ext cx="2143140" cy="1607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E:\DCIM\101PHOTO\SAM_6898.JPG"/>
          <p:cNvPicPr>
            <a:picLocks noChangeAspect="1" noChangeArrowheads="1"/>
          </p:cNvPicPr>
          <p:nvPr/>
        </p:nvPicPr>
        <p:blipFill>
          <a:blip r:embed="rId8" cstate="print"/>
          <a:srcRect l="17968" t="16667" r="7422"/>
          <a:stretch>
            <a:fillRect/>
          </a:stretch>
        </p:blipFill>
        <p:spPr bwMode="auto">
          <a:xfrm>
            <a:off x="928662" y="1500174"/>
            <a:ext cx="3429024" cy="2154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928670"/>
            <a:ext cx="4857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1987 г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Казанский Государственный </a:t>
            </a:r>
          </a:p>
          <a:p>
            <a:pPr marL="355600"/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педагогический институт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Факультет: физико-математический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Специальность: Учитель математики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428604"/>
            <a:ext cx="4883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 - высшее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льфия Нурхалясовна\Pictures\картинки н\IMG_7551.jpg"/>
          <p:cNvPicPr>
            <a:picLocks noChangeAspect="1" noChangeArrowheads="1"/>
          </p:cNvPicPr>
          <p:nvPr/>
        </p:nvPicPr>
        <p:blipFill>
          <a:blip r:embed="rId3" cstate="print"/>
          <a:srcRect b="9759"/>
          <a:stretch>
            <a:fillRect/>
          </a:stretch>
        </p:blipFill>
        <p:spPr bwMode="auto">
          <a:xfrm>
            <a:off x="5143504" y="1071547"/>
            <a:ext cx="3240000" cy="2119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Альфия Нурхалясовна\Pictures\картинки н\i (2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500440"/>
            <a:ext cx="3384000" cy="2012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57158" y="2857496"/>
            <a:ext cx="464347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1998 г.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Институт повышения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квалификации и развития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образования     РТ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Специальность: педагог - психолог, 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педагог логопед.</a:t>
            </a:r>
          </a:p>
          <a:p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285728"/>
            <a:ext cx="87154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Результаты моей педагогической деятельности</a:t>
            </a:r>
            <a:endParaRPr lang="ru-RU" sz="3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0" y="785794"/>
          <a:ext cx="450056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429124" y="785794"/>
          <a:ext cx="4714876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2357422" y="4214818"/>
          <a:ext cx="6786578" cy="264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357290" y="500042"/>
            <a:ext cx="6331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моей педагогической деятельности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-142908" y="1000108"/>
          <a:ext cx="500062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00562" y="1000108"/>
          <a:ext cx="464343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357422" y="4214818"/>
          <a:ext cx="6786578" cy="264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5720" y="500042"/>
            <a:ext cx="80724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Результаты моей педагогической деятельности</a:t>
            </a:r>
            <a:endParaRPr lang="ru-RU" sz="3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1142984"/>
            <a:ext cx="3714776" cy="1643074"/>
          </a:xfrm>
          <a:prstGeom prst="roundRect">
            <a:avLst/>
          </a:prstGeom>
          <a:solidFill>
            <a:schemeClr val="tx2">
              <a:lumMod val="20000"/>
              <a:lumOff val="80000"/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Промежуточная аттестация (средние показатели за три года)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Физика  – 56%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 – 38%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29124" y="1214422"/>
            <a:ext cx="3857652" cy="164307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4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Итоговая аттестация 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(средние показатели  за три года)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Физика - 52%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 – 38%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928934"/>
            <a:ext cx="3786214" cy="157163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Контрольные срезы (средние показатели за три года)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Физика – 57%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 – 36%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3" name="Picture 5" descr="G:\Новая папка (5)\учитель года\IMG_13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286124"/>
            <a:ext cx="3964809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2214546" y="6488668"/>
            <a:ext cx="3512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https://yadi.sk/d/g11Dw9FbevUdz</a:t>
            </a:r>
            <a:endParaRPr lang="ru-RU" dirty="0"/>
          </a:p>
        </p:txBody>
      </p:sp>
      <p:pic>
        <p:nvPicPr>
          <p:cNvPr id="14" name="didyulya_-_grecheskay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950122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2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методическом объединении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1214422"/>
            <a:ext cx="7214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Являюсь руководителем методического объединения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учителей школы уже 15 лет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00024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Совместно, с коллегами участвую в организации и        проведении  предметной декады, в рамках которой проходят школьные конкурсы, викторины, интеллектуальные состязания, математические вечера.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Информационная деятельность по подготовке учащихся к государственным выпускным экзаменам</a:t>
            </a:r>
          </a:p>
        </p:txBody>
      </p:sp>
      <p:pic>
        <p:nvPicPr>
          <p:cNvPr id="6" name="Picture 3" descr="C:\Users\Альфия Нурхалясовна\Desktop\миле\Олин фото\P1080073.JPG"/>
          <p:cNvPicPr>
            <a:picLocks noChangeAspect="1" noChangeArrowheads="1"/>
          </p:cNvPicPr>
          <p:nvPr/>
        </p:nvPicPr>
        <p:blipFill>
          <a:blip r:embed="rId3" cstate="print"/>
          <a:srcRect b="14285"/>
          <a:stretch>
            <a:fillRect/>
          </a:stretch>
        </p:blipFill>
        <p:spPr bwMode="auto">
          <a:xfrm>
            <a:off x="3571868" y="4357694"/>
            <a:ext cx="3000363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Сидит старик у обочины и смотрит на дорогу. Видит идёт человек, </a:t>
            </a:r>
          </a:p>
          <a:p>
            <a:r>
              <a:rPr lang="ru-RU" b="1" dirty="0" smtClean="0"/>
              <a:t>а за ним еле поспевает маленький мальчик. </a:t>
            </a:r>
          </a:p>
          <a:p>
            <a:r>
              <a:rPr lang="ru-RU" b="1" dirty="0" smtClean="0"/>
              <a:t>– Тебе ведь доверили этого ребёнка на воспитание? - спросил старик.</a:t>
            </a:r>
          </a:p>
          <a:p>
            <a:r>
              <a:rPr lang="ru-RU" b="1" dirty="0" smtClean="0"/>
              <a:t>– Верно! – удивился человек.</a:t>
            </a:r>
            <a:endParaRPr lang="ru-RU" dirty="0" smtClean="0"/>
          </a:p>
          <a:p>
            <a:r>
              <a:rPr lang="ru-RU" b="1" dirty="0" smtClean="0"/>
              <a:t>– Так бери с собой мудрость:</a:t>
            </a:r>
            <a:endParaRPr lang="ru-RU" dirty="0" smtClean="0"/>
          </a:p>
          <a:p>
            <a:pPr marL="712788"/>
            <a:r>
              <a:rPr lang="ru-RU" b="1" i="1" dirty="0" smtClean="0"/>
              <a:t>Если хочешь посадить человеку дерево, посади плодовое деревцо.</a:t>
            </a:r>
            <a:endParaRPr lang="ru-RU" i="1" dirty="0" smtClean="0"/>
          </a:p>
          <a:p>
            <a:pPr marL="712788"/>
            <a:r>
              <a:rPr lang="ru-RU" b="1" i="1" dirty="0" smtClean="0"/>
              <a:t>Если хочешь подарить человеку лошадь, бери лучшего скакуна.</a:t>
            </a:r>
            <a:endParaRPr lang="ru-RU" i="1" dirty="0" smtClean="0"/>
          </a:p>
          <a:p>
            <a:pPr marL="712788"/>
            <a:r>
              <a:rPr lang="ru-RU" b="1" i="1" dirty="0" smtClean="0"/>
              <a:t>Но если тебе доверили ребёнка на воспитание, то верни его крылатым.</a:t>
            </a:r>
            <a:endParaRPr lang="ru-RU" i="1" dirty="0" smtClean="0"/>
          </a:p>
          <a:p>
            <a:r>
              <a:rPr lang="ru-RU" b="1" dirty="0" smtClean="0"/>
              <a:t>– Как я это сделаю, старик, если сам не умею летать? – удивился человек.</a:t>
            </a:r>
            <a:endParaRPr lang="ru-RU" dirty="0" smtClean="0"/>
          </a:p>
          <a:p>
            <a:r>
              <a:rPr lang="ru-RU" b="1" dirty="0" smtClean="0"/>
              <a:t>– Тогда не бери мальчика на воспитание! – сказал старик и направил взор на небо.</a:t>
            </a:r>
            <a:endParaRPr lang="ru-RU" dirty="0" smtClean="0"/>
          </a:p>
          <a:p>
            <a:pPr algn="ctr"/>
            <a:r>
              <a:rPr lang="ru-RU" b="1" dirty="0" smtClean="0"/>
              <a:t> Прошли годы.</a:t>
            </a:r>
            <a:endParaRPr lang="ru-RU" dirty="0" smtClean="0"/>
          </a:p>
          <a:p>
            <a:r>
              <a:rPr lang="ru-RU" b="1" dirty="0" smtClean="0"/>
              <a:t>Старик сидит на том же месте и смотрит в небо. Видит: летит мальчик, а за ним –</a:t>
            </a:r>
          </a:p>
          <a:p>
            <a:r>
              <a:rPr lang="ru-RU" b="1" dirty="0" smtClean="0"/>
              <a:t> его учитель. Они опустились пред стариком и поклонились ему.</a:t>
            </a:r>
            <a:endParaRPr lang="ru-RU" dirty="0" smtClean="0"/>
          </a:p>
          <a:p>
            <a:pPr marL="2151063"/>
            <a:r>
              <a:rPr lang="ru-RU" b="1" dirty="0" smtClean="0"/>
              <a:t>–  Старик, помнишь, ты велел мне вернуть мальчика крылатым. Я нашёл способ…. </a:t>
            </a:r>
          </a:p>
          <a:p>
            <a:pPr marL="2151063"/>
            <a:r>
              <a:rPr lang="ru-RU" b="1" dirty="0" smtClean="0"/>
              <a:t>– Видишь, какие выросли у него крылья! – сказал учитель гордо и с лаской обвёл крылья своего воспитанника.</a:t>
            </a:r>
            <a:endParaRPr lang="ru-RU" dirty="0" smtClean="0"/>
          </a:p>
          <a:p>
            <a:pPr marL="2151063"/>
            <a:r>
              <a:rPr lang="ru-RU" b="1" dirty="0" smtClean="0"/>
              <a:t>Но старик дотронулся до крыльев учителя, приласкал их и прошептал:</a:t>
            </a:r>
            <a:endParaRPr lang="ru-RU" dirty="0" smtClean="0"/>
          </a:p>
          <a:p>
            <a:pPr marL="2151063"/>
            <a:r>
              <a:rPr lang="ru-RU" dirty="0" smtClean="0"/>
              <a:t> </a:t>
            </a:r>
            <a:r>
              <a:rPr lang="ru-RU" b="1" dirty="0" smtClean="0"/>
              <a:t>–  Меня больше радуют твои пёрышки…</a:t>
            </a:r>
            <a:endParaRPr lang="ru-RU" dirty="0" smtClean="0"/>
          </a:p>
          <a:p>
            <a:pPr marL="2151063"/>
            <a:r>
              <a:rPr lang="ru-RU" b="1" dirty="0" smtClean="0">
                <a:solidFill>
                  <a:srgbClr val="C00000"/>
                </a:solidFill>
              </a:rPr>
              <a:t>На следующем сайте мы увидим детские крылья</a:t>
            </a:r>
            <a:endParaRPr lang="ru-RU" dirty="0" smtClean="0">
              <a:solidFill>
                <a:srgbClr val="C00000"/>
              </a:solidFill>
            </a:endParaRPr>
          </a:p>
          <a:p>
            <a:pPr marL="2151063"/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2" name="Picture 2" descr="G:\Дукович\Изображение 011.jpg"/>
          <p:cNvPicPr>
            <a:picLocks noChangeAspect="1" noChangeArrowheads="1"/>
          </p:cNvPicPr>
          <p:nvPr/>
        </p:nvPicPr>
        <p:blipFill>
          <a:blip r:embed="rId4" cstate="print"/>
          <a:srcRect l="19875" r="6832" b="6832"/>
          <a:stretch>
            <a:fillRect/>
          </a:stretch>
        </p:blipFill>
        <p:spPr bwMode="auto">
          <a:xfrm>
            <a:off x="4071934" y="3000372"/>
            <a:ext cx="3786214" cy="3208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5" cstate="print"/>
          <a:srcRect l="18387" r="11935" b="24726"/>
          <a:stretch>
            <a:fillRect/>
          </a:stretch>
        </p:blipFill>
        <p:spPr bwMode="auto">
          <a:xfrm>
            <a:off x="785786" y="1142984"/>
            <a:ext cx="2571768" cy="3228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571472" y="57148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 есть чем гордится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8" name="Picture 2" descr="C:\Users\Альфия Нурхалясовна\Desktop\УСПЕШНЫЕ ВЫПУСКНИКИ\Фасхиев\Фасхиев-5.jpg"/>
          <p:cNvPicPr>
            <a:picLocks noChangeAspect="1" noChangeArrowheads="1"/>
          </p:cNvPicPr>
          <p:nvPr/>
        </p:nvPicPr>
        <p:blipFill>
          <a:blip r:embed="rId7" cstate="print"/>
          <a:srcRect r="15000"/>
          <a:stretch>
            <a:fillRect/>
          </a:stretch>
        </p:blipFill>
        <p:spPr bwMode="auto">
          <a:xfrm>
            <a:off x="-5286444" y="10501362"/>
            <a:ext cx="2286016" cy="3387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E:\Новая папка (4)\дорох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82868" y="10406069"/>
            <a:ext cx="2803974" cy="3738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/>
          <a:srcRect t="19987"/>
          <a:stretch>
            <a:fillRect/>
          </a:stretch>
        </p:blipFill>
        <p:spPr bwMode="auto">
          <a:xfrm>
            <a:off x="1928794" y="10300812"/>
            <a:ext cx="3000396" cy="3775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E:\Новая папка (4)\серег2.jpg"/>
          <p:cNvPicPr>
            <a:picLocks noChangeAspect="1" noChangeArrowheads="1"/>
          </p:cNvPicPr>
          <p:nvPr/>
        </p:nvPicPr>
        <p:blipFill>
          <a:blip r:embed="rId10" cstate="print"/>
          <a:srcRect l="15189" r="2495"/>
          <a:stretch>
            <a:fillRect/>
          </a:stretch>
        </p:blipFill>
        <p:spPr bwMode="auto">
          <a:xfrm>
            <a:off x="10072726" y="10358486"/>
            <a:ext cx="2357422" cy="383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E:\Новая папка (4)\атрощ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1928858" y="10358486"/>
            <a:ext cx="2643206" cy="3524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C:\Users\Альфия Нурхалясовна\Desktop\УСПЕШНЫЕ ВЫПУСКНИКИ\Плотников Сергей.JPG"/>
          <p:cNvPicPr>
            <a:picLocks noChangeAspect="1" noChangeArrowheads="1"/>
          </p:cNvPicPr>
          <p:nvPr/>
        </p:nvPicPr>
        <p:blipFill>
          <a:blip r:embed="rId12" cstate="print"/>
          <a:srcRect r="1562"/>
          <a:stretch>
            <a:fillRect/>
          </a:stretch>
        </p:blipFill>
        <p:spPr bwMode="auto">
          <a:xfrm>
            <a:off x="13073122" y="10215610"/>
            <a:ext cx="3688020" cy="2809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4286248" y="1142984"/>
            <a:ext cx="3857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Выпускник 2014 года, </a:t>
            </a:r>
          </a:p>
          <a:p>
            <a:r>
              <a:rPr lang="ru-RU" dirty="0" smtClean="0"/>
              <a:t>сдал ЕГЭ: Математика – 60 баллов,</a:t>
            </a:r>
          </a:p>
          <a:p>
            <a:r>
              <a:rPr lang="ru-RU" dirty="0" smtClean="0"/>
              <a:t>                  Физика – 47 баллов. </a:t>
            </a:r>
          </a:p>
          <a:p>
            <a:r>
              <a:rPr lang="ru-RU" dirty="0" smtClean="0"/>
              <a:t>Поступил в Санкт-Петербургскую Михайловскую военную артиллерийскую  академию.</a:t>
            </a:r>
            <a:endParaRPr lang="ru-RU" dirty="0"/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85784" y="0"/>
            <a:ext cx="8715404" cy="17144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международных конкурсах и олимпиадах  2011-2014 гг.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3" y="1428736"/>
          <a:ext cx="8358246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4480"/>
                <a:gridCol w="1723817"/>
                <a:gridCol w="1458615"/>
                <a:gridCol w="1038061"/>
                <a:gridCol w="3143273"/>
              </a:tblGrid>
              <a:tr h="36333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Всего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Победители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Призеры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Участие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Электронный адрес</a:t>
                      </a:r>
                      <a:endParaRPr lang="ru-RU" dirty="0"/>
                    </a:p>
                  </a:txBody>
                  <a:tcPr/>
                </a:tc>
              </a:tr>
              <a:tr h="447951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Конкурс «Эрудиты Планеты»</a:t>
                      </a:r>
                      <a:endParaRPr lang="ru-RU" sz="24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795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    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u="sng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http://club.cnews.ru/m/events/view/mezhdunarodnaya_olimpiada_erudity_planety_sochi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6313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«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Videouroki.net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Дистанционная </a:t>
                      </a:r>
                      <a:r>
                        <a:rPr lang="en-US" sz="24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олимпиада по математике</a:t>
                      </a:r>
                      <a:endParaRPr lang="ru-RU" sz="24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33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sng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http://lk.videouroki.net/</a:t>
                      </a:r>
                      <a:endParaRPr lang="ru-RU" sz="1400" u="sng" kern="1200" dirty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0" name="Picture 9" descr="C:\Users\Альфия Нурхалясовна\Desktop\печать\Федоров  Максим - сертифика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80844">
            <a:off x="148159" y="5469876"/>
            <a:ext cx="1616573" cy="1143008"/>
          </a:xfrm>
          <a:prstGeom prst="rect">
            <a:avLst/>
          </a:prstGeom>
          <a:noFill/>
        </p:spPr>
      </p:pic>
      <p:pic>
        <p:nvPicPr>
          <p:cNvPr id="11" name="Picture 5" descr="C:\Users\Альфия Нурхалясовна\Downloads\Дильдин Сергей - диплом первой степен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000504"/>
            <a:ext cx="1616573" cy="1143008"/>
          </a:xfrm>
          <a:prstGeom prst="rect">
            <a:avLst/>
          </a:prstGeom>
          <a:noFill/>
        </p:spPr>
      </p:pic>
      <p:pic>
        <p:nvPicPr>
          <p:cNvPr id="12" name="Picture 8" descr="C:\Users\Альфия Нурхалясовна\Desktop\печать\Ульяненко Даниил - диплом второй степен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000504"/>
            <a:ext cx="1643074" cy="1161745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214818"/>
            <a:ext cx="1214413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rcRect l="7076" t="4329" r="3301" b="2596"/>
          <a:stretch>
            <a:fillRect/>
          </a:stretch>
        </p:blipFill>
        <p:spPr bwMode="auto">
          <a:xfrm>
            <a:off x="7429520" y="4214818"/>
            <a:ext cx="121444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C:\Users\Альфия Нурхалясовна\Downloads\Багаутдинов  Ильдар - сертификат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24143">
            <a:off x="1575970" y="5454349"/>
            <a:ext cx="1643074" cy="1161746"/>
          </a:xfrm>
          <a:prstGeom prst="rect">
            <a:avLst/>
          </a:prstGeom>
          <a:noFill/>
        </p:spPr>
      </p:pic>
      <p:pic>
        <p:nvPicPr>
          <p:cNvPr id="8" name="Picture 2" descr="C:\Users\Альфия Нурхалясовна\Downloads\Данилов Александр - сертификат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481363">
            <a:off x="2926335" y="5486583"/>
            <a:ext cx="1616574" cy="1143008"/>
          </a:xfrm>
          <a:prstGeom prst="rect">
            <a:avLst/>
          </a:prstGeom>
          <a:noFill/>
        </p:spPr>
      </p:pic>
      <p:pic>
        <p:nvPicPr>
          <p:cNvPr id="6" name="Picture 2" descr="C:\Users\Альфия Нурхалясовна\Downloads\Данилов Александр - сертификат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481363">
            <a:off x="4426534" y="5486584"/>
            <a:ext cx="1616574" cy="11430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1472" y="357166"/>
            <a:ext cx="7286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«Учитель - это жертвенная профессия, это человек, способный спуститься с высот своих знаний до незнания ученика и вместе с ним совершать восхождение» .             </a:t>
            </a:r>
            <a:r>
              <a:rPr lang="ru-RU" sz="2400" dirty="0" smtClean="0"/>
              <a:t>Авиценна.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льфия Нурхалясовна\Desktop\миле\IMG_6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214554"/>
            <a:ext cx="5214974" cy="3770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DC2A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во всероссийских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конкурсах и олимпиадах 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071543"/>
          <a:ext cx="9144000" cy="5529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01"/>
                <a:gridCol w="1857388"/>
                <a:gridCol w="1571636"/>
                <a:gridCol w="1553665"/>
                <a:gridCol w="3161210"/>
              </a:tblGrid>
              <a:tr h="481073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Победители 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Призеры 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Электронный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дрес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04748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Математический конкурс «Ребус»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518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http://www.mldv.ru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10482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по математике и физике «Я энциклопедия»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8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3"/>
                        </a:rPr>
                        <a:t>YA-ENCIKLOPEDIA.RU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hlinkClick r:id="rId3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3340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по математике «Волшебный сундучок»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51866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info@znanika.ru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.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3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6198"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по математике «Продленка»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51866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4"/>
                        </a:rPr>
                        <a:t>http://www.prodlenka.org/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hlinkClick r:id="rId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494"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по математике «Молодежное движение»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kern="120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980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3"/>
                        </a:rPr>
                        <a:t> http://www.mldv.ru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hlinkClick r:id="rId3"/>
                      </a:endParaRPr>
                    </a:p>
                  </a:txBody>
                  <a:tcPr/>
                </a:tc>
              </a:tr>
              <a:tr h="466819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Конкурс по математике «</a:t>
                      </a:r>
                      <a:r>
                        <a:rPr lang="ru-RU" sz="2400" b="1" kern="120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Инфоурок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2400" b="1" kern="1200" dirty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68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ru-RU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ru-RU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3"/>
                        </a:rPr>
                        <a:t>http://konkurs.infourok.ru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hlinkClick r:id="rId3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-14290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15375" cy="17145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детей во всероссийских конкурсах и олимпиадах  2011-2014 гг.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70769">
            <a:off x="416841" y="1791009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1287">
            <a:off x="987291" y="1823098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54748">
            <a:off x="1537741" y="1738775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500306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28499">
            <a:off x="2136011" y="1755056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617995">
            <a:off x="1447751" y="2344877"/>
            <a:ext cx="756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2428868"/>
            <a:ext cx="756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885207">
            <a:off x="513384" y="3254093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89782" y="-142900"/>
            <a:ext cx="1154218" cy="1208082"/>
          </a:xfrm>
          <a:prstGeom prst="rect">
            <a:avLst/>
          </a:prstGeom>
          <a:noFill/>
        </p:spPr>
      </p:pic>
      <p:pic>
        <p:nvPicPr>
          <p:cNvPr id="19" name="Рисунок 18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4845520">
            <a:off x="1302342" y="3045296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4966183">
            <a:off x="2078371" y="3171224"/>
            <a:ext cx="72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/>
          <p:nvPr/>
        </p:nvPicPr>
        <p:blipFill>
          <a:blip r:embed="rId14" cstate="print"/>
          <a:srcRect r="3846"/>
          <a:stretch>
            <a:fillRect/>
          </a:stretch>
        </p:blipFill>
        <p:spPr bwMode="auto">
          <a:xfrm>
            <a:off x="6429388" y="1571612"/>
            <a:ext cx="1785951" cy="26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583612">
            <a:off x="3186718" y="1697710"/>
            <a:ext cx="108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21373127">
            <a:off x="3975364" y="1534219"/>
            <a:ext cx="108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971358">
            <a:off x="4894207" y="1622181"/>
            <a:ext cx="108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643306" y="2571744"/>
            <a:ext cx="108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505959">
            <a:off x="4528873" y="2500273"/>
            <a:ext cx="108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льфия Нурхалясовна\Desktop\наши\Новая папка\format_A5_document_136701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714876" y="4214818"/>
            <a:ext cx="839867" cy="1188000"/>
          </a:xfrm>
          <a:prstGeom prst="rect">
            <a:avLst/>
          </a:prstGeom>
          <a:noFill/>
        </p:spPr>
      </p:pic>
      <p:pic>
        <p:nvPicPr>
          <p:cNvPr id="1027" name="Picture 3" descr="C:\Users\Альфия Нурхалясовна\Desktop\наши\Новая папка\format_A5_document_174269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572132" y="4214818"/>
            <a:ext cx="839869" cy="1188000"/>
          </a:xfrm>
          <a:prstGeom prst="rect">
            <a:avLst/>
          </a:prstGeom>
          <a:noFill/>
        </p:spPr>
      </p:pic>
      <p:pic>
        <p:nvPicPr>
          <p:cNvPr id="1028" name="Picture 4" descr="C:\Users\Альфия Нурхалясовна\Desktop\наши\Новая папка\format_A5_document_681040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214942" y="4929198"/>
            <a:ext cx="788962" cy="1116000"/>
          </a:xfrm>
          <a:prstGeom prst="rect">
            <a:avLst/>
          </a:prstGeom>
          <a:noFill/>
        </p:spPr>
      </p:pic>
      <p:pic>
        <p:nvPicPr>
          <p:cNvPr id="1029" name="Picture 5" descr="C:\Users\Альфия Нурхалясовна\Downloads\magicbox2014-diploma3-hires (1)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643042" y="4357694"/>
            <a:ext cx="2643206" cy="1868628"/>
          </a:xfrm>
          <a:prstGeom prst="rect">
            <a:avLst/>
          </a:prstGeom>
          <a:noFill/>
        </p:spPr>
      </p:pic>
      <p:pic>
        <p:nvPicPr>
          <p:cNvPr id="2051" name="Picture 3" descr="C:\Users\Альфия Нурхалясовна\Downloads\Ситдикова Миляуша Рашитовна - свидетельство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643702" y="4429132"/>
            <a:ext cx="1171052" cy="828000"/>
          </a:xfrm>
          <a:prstGeom prst="rect">
            <a:avLst/>
          </a:prstGeom>
          <a:noFill/>
        </p:spPr>
      </p:pic>
      <p:pic>
        <p:nvPicPr>
          <p:cNvPr id="29" name="Picture 2" descr="C:\Users\Альфия Нурхалясовна\Downloads\Ситдикова Миляуша Рашитовна - благодарность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500958" y="4929198"/>
            <a:ext cx="1000132" cy="714380"/>
          </a:xfrm>
          <a:prstGeom prst="rect">
            <a:avLst/>
          </a:prstGeom>
          <a:noFill/>
        </p:spPr>
      </p:pic>
      <p:pic>
        <p:nvPicPr>
          <p:cNvPr id="2052" name="Picture 4" descr="C:\Users\Альфия Нурхалясовна\Downloads\Старцев Александр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429388" y="5214950"/>
            <a:ext cx="1214446" cy="8586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285728"/>
            <a:ext cx="4149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Мои дипломы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96745">
            <a:off x="565250" y="1360465"/>
            <a:ext cx="3646319" cy="2815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/>
          <p:nvPr/>
        </p:nvPicPr>
        <p:blipFill>
          <a:blip r:embed="rId4" cstate="print"/>
          <a:srcRect t="1660" r="1458"/>
          <a:stretch>
            <a:fillRect/>
          </a:stretch>
        </p:blipFill>
        <p:spPr bwMode="auto">
          <a:xfrm rot="20487447">
            <a:off x="3915250" y="3111427"/>
            <a:ext cx="4313895" cy="2863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Поздравляю себя с получением диплом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785794"/>
            <a:ext cx="928694" cy="1359609"/>
          </a:xfrm>
          <a:prstGeom prst="rect">
            <a:avLst/>
          </a:prstGeom>
          <a:noFill/>
        </p:spPr>
      </p:pic>
      <p:pic>
        <p:nvPicPr>
          <p:cNvPr id="1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7170" name="Picture 2" descr="Fонтаны / Публикации MaxLove / Etherway Porta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18030">
            <a:off x="6271793" y="1154131"/>
            <a:ext cx="953329" cy="12969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 t="19987"/>
          <a:stretch>
            <a:fillRect/>
          </a:stretch>
        </p:blipFill>
        <p:spPr bwMode="auto">
          <a:xfrm>
            <a:off x="2643174" y="3571876"/>
            <a:ext cx="1633865" cy="2302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E:\Новая папка (4)\атрощ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214818"/>
            <a:ext cx="1857420" cy="2476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C:\Users\Альфия Нурхалясовна\Desktop\УСПЕШНЫЕ ВЫПУСКНИКИ\Плотников Сергей.JPG"/>
          <p:cNvPicPr>
            <a:picLocks noChangeAspect="1" noChangeArrowheads="1"/>
          </p:cNvPicPr>
          <p:nvPr/>
        </p:nvPicPr>
        <p:blipFill>
          <a:blip r:embed="rId7" cstate="print"/>
          <a:srcRect r="1562"/>
          <a:stretch>
            <a:fillRect/>
          </a:stretch>
        </p:blipFill>
        <p:spPr bwMode="auto">
          <a:xfrm>
            <a:off x="4857752" y="5143512"/>
            <a:ext cx="1812738" cy="1381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85719" y="571481"/>
          <a:ext cx="6286545" cy="2644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9"/>
                <a:gridCol w="1857388"/>
                <a:gridCol w="785818"/>
                <a:gridCol w="857256"/>
                <a:gridCol w="1214446"/>
                <a:gridCol w="785818"/>
              </a:tblGrid>
              <a:tr h="6939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выпуск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учатся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Работа</a:t>
                      </a:r>
                    </a:p>
                    <a:p>
                      <a:pPr algn="ctr"/>
                      <a:r>
                        <a:rPr lang="ru-RU" sz="1400" dirty="0" smtClean="0"/>
                        <a:t>ют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служат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не работают </a:t>
                      </a:r>
                    </a:p>
                    <a:p>
                      <a:pPr algn="ctr"/>
                      <a:r>
                        <a:rPr lang="ru-RU" sz="1400" dirty="0" smtClean="0"/>
                        <a:t>и не учатся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рецидив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5900">
                <a:tc>
                  <a:txBody>
                    <a:bodyPr/>
                    <a:lstStyle/>
                    <a:p>
                      <a:r>
                        <a:rPr lang="ru-RU" dirty="0" smtClean="0"/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              (школа)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1561">
                <a:tc>
                  <a:txBody>
                    <a:bodyPr/>
                    <a:lstStyle/>
                    <a:p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(школа, техникум, по профессии)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5900">
                <a:tc>
                  <a:txBody>
                    <a:bodyPr/>
                    <a:lstStyle/>
                    <a:p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  (школа,</a:t>
                      </a:r>
                      <a:r>
                        <a:rPr lang="ru-RU" sz="1400" baseline="0" dirty="0" smtClean="0"/>
                        <a:t>  </a:t>
                      </a:r>
                      <a:r>
                        <a:rPr lang="ru-RU" sz="1400" dirty="0" smtClean="0"/>
                        <a:t>с/</a:t>
                      </a:r>
                      <a:r>
                        <a:rPr lang="ru-RU" sz="1400" dirty="0" err="1" smtClean="0"/>
                        <a:t>х</a:t>
                      </a:r>
                      <a:r>
                        <a:rPr lang="ru-RU" sz="1400" baseline="0" dirty="0" smtClean="0"/>
                        <a:t> колледж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1561">
                <a:tc>
                  <a:txBody>
                    <a:bodyPr/>
                    <a:lstStyle/>
                    <a:p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2 (военное,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по профессии)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нет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143108" y="1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</a:rPr>
              <a:t>Постинтернат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571876"/>
            <a:ext cx="20717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(космические войска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 Москва) в/ч 30616 - 4 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мотострелковые войска Владимирская область, г.Ковров.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571876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Екатеринбург внутренние войска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28794" y="5929330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служит в войсковой части 02511  пос. Каменка, Ленинградской области  в спортивной роте.</a:t>
            </a:r>
          </a:p>
        </p:txBody>
      </p:sp>
      <p:pic>
        <p:nvPicPr>
          <p:cNvPr id="25" name="Picture 2" descr="E:\Новая папка (4)\серегин.jpg"/>
          <p:cNvPicPr>
            <a:picLocks noChangeAspect="1" noChangeArrowheads="1"/>
          </p:cNvPicPr>
          <p:nvPr/>
        </p:nvPicPr>
        <p:blipFill>
          <a:blip r:embed="rId8" cstate="print"/>
          <a:srcRect l="24859" t="10170" r="25423" b="35593"/>
          <a:stretch>
            <a:fillRect/>
          </a:stretch>
        </p:blipFill>
        <p:spPr bwMode="auto">
          <a:xfrm>
            <a:off x="7027680" y="3643314"/>
            <a:ext cx="1473409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Прямоугольник 25"/>
          <p:cNvSpPr/>
          <p:nvPr/>
        </p:nvSpPr>
        <p:spPr>
          <a:xfrm>
            <a:off x="6715140" y="5929330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Южная Осетия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в/ч 66431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гвардейская база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ьфия Нурхалясовна\Desktop\учитель года ситдикова\уч\x_3fe7d0b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1500174"/>
            <a:ext cx="2124823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11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3" name="Picture 3" descr="E:\Новая папка (4)\доро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786058"/>
            <a:ext cx="2803974" cy="3738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C:\Users\Альфия Нурхалясовна\Desktop\УСПЕШНЫЕ ВЫПУСКНИКИ\Фасхиев\Фасхиев-5.jpg"/>
          <p:cNvPicPr>
            <a:picLocks noChangeAspect="1" noChangeArrowheads="1"/>
          </p:cNvPicPr>
          <p:nvPr/>
        </p:nvPicPr>
        <p:blipFill>
          <a:blip r:embed="rId5" cstate="print"/>
          <a:srcRect r="15000"/>
          <a:stretch>
            <a:fillRect/>
          </a:stretch>
        </p:blipFill>
        <p:spPr bwMode="auto">
          <a:xfrm>
            <a:off x="928662" y="2357430"/>
            <a:ext cx="2571768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572000" y="1500174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в/ч 30632/а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Хабаровский край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Князе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Волконское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мотострелковые войска (военная разведка)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14488"/>
            <a:ext cx="3154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Воздушно –Десантные Войска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500042"/>
            <a:ext cx="692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эти ребята являются нашими  коллегами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542926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Выпуск 2009 года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585789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Выпуск 2011 года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428604"/>
            <a:ext cx="7286676" cy="78581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Педагогические идеи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1357298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142984"/>
            <a:ext cx="878687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своей работе я опираюсь на педагогические идеи великих педагогов </a:t>
            </a:r>
          </a:p>
          <a:p>
            <a:r>
              <a:rPr lang="ru-RU" b="1" dirty="0" smtClean="0"/>
              <a:t>Макаренко А.П.  и Сухомлинского В.А. :</a:t>
            </a:r>
            <a:r>
              <a:rPr lang="ru-RU" dirty="0" smtClean="0"/>
              <a:t> главная задача педагогического коллектива школы — создать благоприятные условия для формирования и развития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Личности</a:t>
            </a:r>
            <a:r>
              <a:rPr lang="ru-RU" dirty="0" smtClean="0"/>
              <a:t>.</a:t>
            </a:r>
            <a:endParaRPr lang="ru-RU" b="1" dirty="0" smtClean="0"/>
          </a:p>
          <a:p>
            <a:r>
              <a:rPr lang="ru-RU" b="1" dirty="0" smtClean="0"/>
              <a:t>Дисциплина</a:t>
            </a:r>
            <a:r>
              <a:rPr lang="ru-RU" dirty="0" smtClean="0"/>
              <a:t> – это не средство и не метод воспитания. Это результат всей воспитательной системы. Воспитание –это хорошо организованная жизнь детей.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Режим </a:t>
            </a:r>
            <a:r>
              <a:rPr lang="ru-RU" dirty="0" smtClean="0"/>
              <a:t>– средство (метод) воспитания. Он должен быть обязателен для всех, точно по времени. Макаренко не мыслил свою систему </a:t>
            </a:r>
            <a:r>
              <a:rPr lang="ru-RU" b="1" dirty="0" smtClean="0"/>
              <a:t>Воспитания</a:t>
            </a:r>
            <a:r>
              <a:rPr lang="ru-RU" dirty="0" smtClean="0"/>
              <a:t> без участия в производительном труде, воспитание детей в коллектив</a:t>
            </a:r>
          </a:p>
          <a:p>
            <a:r>
              <a:rPr lang="ru-RU" b="1" dirty="0" smtClean="0"/>
              <a:t> Коллектив</a:t>
            </a:r>
            <a:r>
              <a:rPr lang="ru-RU" dirty="0" smtClean="0"/>
              <a:t> – это контактная совокупность людей, основанная на следующих принципах:</a:t>
            </a:r>
          </a:p>
          <a:p>
            <a:pPr marL="2063750"/>
            <a:r>
              <a:rPr lang="ru-RU" dirty="0" smtClean="0"/>
              <a:t> общая цель;</a:t>
            </a:r>
          </a:p>
          <a:p>
            <a:pPr marL="2063750"/>
            <a:r>
              <a:rPr lang="ru-RU" dirty="0" smtClean="0"/>
              <a:t> общая деятельность;</a:t>
            </a:r>
          </a:p>
          <a:p>
            <a:pPr marL="2063750"/>
            <a:r>
              <a:rPr lang="ru-RU" dirty="0" smtClean="0"/>
              <a:t> дисциплина;</a:t>
            </a:r>
          </a:p>
          <a:p>
            <a:pPr marL="2063750"/>
            <a:r>
              <a:rPr lang="ru-RU" dirty="0" smtClean="0"/>
              <a:t> органы самоуправления;</a:t>
            </a:r>
          </a:p>
          <a:p>
            <a:pPr marL="2063750"/>
            <a:r>
              <a:rPr lang="ru-RU" dirty="0" smtClean="0"/>
              <a:t> связь данного коллектива </a:t>
            </a:r>
          </a:p>
          <a:p>
            <a:pPr marL="2063750"/>
            <a:r>
              <a:rPr lang="ru-RU" dirty="0" smtClean="0"/>
              <a:t>с обществом;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Picture 3" descr="C:\Users\Альфия Нурхалясовна\Desktop\komp\фотки\DCIM\мне\101PHOTO\SAM_5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572132" y="4071942"/>
            <a:ext cx="2905113" cy="217883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00043"/>
            <a:ext cx="864396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Я  -  классный руководитель,  в своей работе использую воспитательную программу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«Развитие творческого потенциала учащихся через систему патриотической работы».</a:t>
            </a: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18260" r="10031"/>
          <a:stretch>
            <a:fillRect/>
          </a:stretch>
        </p:blipFill>
        <p:spPr bwMode="auto">
          <a:xfrm>
            <a:off x="2214546" y="2071678"/>
            <a:ext cx="4286280" cy="3109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643174" y="5572140"/>
            <a:ext cx="521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Программа предусматривает различные формы и методы работы: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https://yadi.sk/d/g11Dw9FbevUdz</a:t>
            </a:r>
            <a:endParaRPr lang="ru-RU" dirty="0"/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Трудовое воспитание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428736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Picture 11" descr="100_28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8855"/>
          <a:stretch>
            <a:fillRect/>
          </a:stretch>
        </p:blipFill>
        <p:spPr bwMode="auto">
          <a:xfrm>
            <a:off x="642910" y="642918"/>
            <a:ext cx="3643338" cy="2750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642918"/>
            <a:ext cx="3673814" cy="2762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642910" y="3500438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Помощь ветеранам   войны и труженикам тыла, уход за памятниками</a:t>
            </a:r>
          </a:p>
        </p:txBody>
      </p:sp>
      <p:pic>
        <p:nvPicPr>
          <p:cNvPr id="13" name="Picture 2" descr="E:\учитель года ситдикова\SAM_65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857628"/>
            <a:ext cx="3714776" cy="2786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E:\учитель года ситдикова\SAM_66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1999" y="3929066"/>
            <a:ext cx="3929091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9286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Военно-патриотическое воспитание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428736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 descr="C:\Users\Альфия Нурхалясовна\Desktop\марш памяти 2015\101CANON\IMG_6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857232"/>
            <a:ext cx="3333773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Альфия Нурхалясовна\Desktop\марш памяти 2015\101CANON\IMG_66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785794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2000232" y="3286124"/>
            <a:ext cx="5954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Марш Памяти по районам Татарстана</a:t>
            </a:r>
            <a:endParaRPr lang="ru-RU" sz="2800" dirty="0"/>
          </a:p>
        </p:txBody>
      </p:sp>
      <p:pic>
        <p:nvPicPr>
          <p:cNvPr id="14" name="Picture 2" descr="C:\Users\Альфия Нурхалясовна\Desktop\марш памяти 2015\101CANON\IMG_6498.JPG"/>
          <p:cNvPicPr>
            <a:picLocks noChangeAspect="1" noChangeArrowheads="1"/>
          </p:cNvPicPr>
          <p:nvPr/>
        </p:nvPicPr>
        <p:blipFill>
          <a:blip r:embed="rId5" cstate="print"/>
          <a:srcRect l="11220" t="9257" r="8645" b="9216"/>
          <a:stretch>
            <a:fillRect/>
          </a:stretch>
        </p:blipFill>
        <p:spPr bwMode="auto">
          <a:xfrm>
            <a:off x="4786314" y="3857628"/>
            <a:ext cx="3429024" cy="249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1027" name="Picture 3" descr="E:\учитель года ситдикова\уч\IMG_6700.JPG"/>
          <p:cNvPicPr>
            <a:picLocks noChangeAspect="1" noChangeArrowheads="1"/>
          </p:cNvPicPr>
          <p:nvPr/>
        </p:nvPicPr>
        <p:blipFill>
          <a:blip r:embed="rId7" cstate="print"/>
          <a:srcRect l="2031" t="12806" r="3842"/>
          <a:stretch>
            <a:fillRect/>
          </a:stretch>
        </p:blipFill>
        <p:spPr bwMode="auto">
          <a:xfrm flipH="1">
            <a:off x="785786" y="3857628"/>
            <a:ext cx="3500462" cy="2432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214290"/>
            <a:ext cx="6640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Военно-патриотическое воспитание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IMG_350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rcRect t="2733" b="4351"/>
          <a:stretch>
            <a:fillRect/>
          </a:stretch>
        </p:blipFill>
        <p:spPr>
          <a:xfrm>
            <a:off x="357158" y="4071942"/>
            <a:ext cx="371477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G:\Новая папка (3)\DSC00607.JPG"/>
          <p:cNvPicPr>
            <a:picLocks noChangeAspect="1" noChangeArrowheads="1"/>
          </p:cNvPicPr>
          <p:nvPr/>
        </p:nvPicPr>
        <p:blipFill>
          <a:blip r:embed="rId4" cstate="print"/>
          <a:srcRect t="2657" b="6993"/>
          <a:stretch>
            <a:fillRect/>
          </a:stretch>
        </p:blipFill>
        <p:spPr bwMode="auto">
          <a:xfrm>
            <a:off x="4572000" y="4071942"/>
            <a:ext cx="3929090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G_3067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rcRect b="34868"/>
          <a:stretch>
            <a:fillRect/>
          </a:stretch>
        </p:blipFill>
        <p:spPr>
          <a:xfrm>
            <a:off x="4643438" y="857232"/>
            <a:ext cx="394854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9" name="Рисунок 8" descr="IMG_3008.JPG"/>
          <p:cNvPicPr>
            <a:picLocks noGrp="1" noChangeAspect="1"/>
          </p:cNvPicPr>
          <p:nvPr isPhoto="1"/>
        </p:nvPicPr>
        <p:blipFill>
          <a:blip r:embed="rId7" cstate="print">
            <a:lum/>
          </a:blip>
          <a:srcRect t="24096" r="18011" b="12578"/>
          <a:stretch>
            <a:fillRect/>
          </a:stretch>
        </p:blipFill>
        <p:spPr>
          <a:xfrm>
            <a:off x="357158" y="857232"/>
            <a:ext cx="3857652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643042" y="3500438"/>
            <a:ext cx="6603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Поисковая экспедиция в Ленинградскую область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Духовно-нравственное воспитание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642918"/>
            <a:ext cx="378621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0"/>
          <a:stretch>
            <a:fillRect/>
          </a:stretch>
        </p:blipFill>
        <p:spPr bwMode="auto">
          <a:xfrm>
            <a:off x="4463972" y="3786190"/>
            <a:ext cx="4181736" cy="2765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42918"/>
            <a:ext cx="4000528" cy="2722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E:\учитель года ситдикова\IMG_61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28596" y="3786190"/>
            <a:ext cx="3857654" cy="2768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Спортивно-оздоровительные мероприятия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финал 2 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"/>
          <a:stretch>
            <a:fillRect/>
          </a:stretch>
        </p:blipFill>
        <p:spPr bwMode="auto">
          <a:xfrm>
            <a:off x="500034" y="3857628"/>
            <a:ext cx="398621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G:\Новая папка (5)\учитель года\IMG_3060.JPG"/>
          <p:cNvPicPr>
            <a:picLocks noChangeAspect="1" noChangeArrowheads="1"/>
          </p:cNvPicPr>
          <p:nvPr/>
        </p:nvPicPr>
        <p:blipFill>
          <a:blip r:embed="rId4" cstate="print"/>
          <a:srcRect l="7143"/>
          <a:stretch>
            <a:fillRect/>
          </a:stretch>
        </p:blipFill>
        <p:spPr bwMode="auto">
          <a:xfrm>
            <a:off x="357158" y="714356"/>
            <a:ext cx="4071966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E:\уч\SAM_4776.JPG"/>
          <p:cNvPicPr>
            <a:picLocks noChangeAspect="1" noChangeArrowheads="1"/>
          </p:cNvPicPr>
          <p:nvPr/>
        </p:nvPicPr>
        <p:blipFill>
          <a:blip r:embed="rId5" cstate="print"/>
          <a:srcRect t="14815" r="20634"/>
          <a:stretch>
            <a:fillRect/>
          </a:stretch>
        </p:blipFill>
        <p:spPr bwMode="auto">
          <a:xfrm>
            <a:off x="4714876" y="714356"/>
            <a:ext cx="3786214" cy="2875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2" name="Picture 2" descr="C:\Users\Альфия Нурхалясовна\YandexDisk\Фотокамера\2015-02-19 03-34-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3682" y="3857628"/>
            <a:ext cx="399172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"/>
            <a:ext cx="9144000" cy="6858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357167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Исследовательская деятельность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C:\Users\Альфия Нурхалясовна\Desktop\ФОТО ЮБИЛЕЙ 50\DAN_8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53618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Альфия Нурхалясовна\Desktop\komp\фотки\DCIM\Новая папка (3)\Новая папка\SAM_6324.JPG"/>
          <p:cNvPicPr>
            <a:picLocks noChangeAspect="1" noChangeArrowheads="1"/>
          </p:cNvPicPr>
          <p:nvPr/>
        </p:nvPicPr>
        <p:blipFill>
          <a:blip r:embed="rId4" cstate="print"/>
          <a:srcRect l="11940" b="8209"/>
          <a:stretch>
            <a:fillRect/>
          </a:stretch>
        </p:blipFill>
        <p:spPr bwMode="auto">
          <a:xfrm>
            <a:off x="357158" y="3714752"/>
            <a:ext cx="210742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G:\Новая папка (5)\учитель года\SAM_1525.JPG"/>
          <p:cNvPicPr>
            <a:picLocks noChangeAspect="1" noChangeArrowheads="1"/>
          </p:cNvPicPr>
          <p:nvPr/>
        </p:nvPicPr>
        <p:blipFill>
          <a:blip r:embed="rId5" cstate="print"/>
          <a:srcRect t="17636" r="18966"/>
          <a:stretch>
            <a:fillRect/>
          </a:stretch>
        </p:blipFill>
        <p:spPr bwMode="auto">
          <a:xfrm>
            <a:off x="1142976" y="1000108"/>
            <a:ext cx="3092511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4102" name="Picture 6" descr="C:\Users\Альфия Нурхалясовна\YandexDisk\Фотокамера\2015-02-27 10-06-22.JPG"/>
          <p:cNvPicPr>
            <a:picLocks noChangeAspect="1" noChangeArrowheads="1"/>
          </p:cNvPicPr>
          <p:nvPr/>
        </p:nvPicPr>
        <p:blipFill>
          <a:blip r:embed="rId7" cstate="print"/>
          <a:srcRect l="23945" r="19887"/>
          <a:stretch>
            <a:fillRect/>
          </a:stretch>
        </p:blipFill>
        <p:spPr bwMode="auto">
          <a:xfrm>
            <a:off x="6143636" y="3643314"/>
            <a:ext cx="2672167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IMG_46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5"/>
          <a:stretch>
            <a:fillRect/>
          </a:stretch>
        </p:blipFill>
        <p:spPr bwMode="auto">
          <a:xfrm>
            <a:off x="2786050" y="4071942"/>
            <a:ext cx="2714125" cy="2214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7158" y="845626"/>
            <a:ext cx="56231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трудовой стаж            –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34 года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стаж             –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34 года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Стаж работы  в</a:t>
            </a:r>
          </a:p>
          <a:p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ФГБСУВУ  «</a:t>
            </a:r>
            <a:r>
              <a:rPr lang="ru-RU" sz="2400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Раифское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специальное </a:t>
            </a:r>
          </a:p>
          <a:p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профессиональное  училище № 1 </a:t>
            </a:r>
          </a:p>
          <a:p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закрытого типа»                   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32 года</a:t>
            </a:r>
          </a:p>
          <a:p>
            <a:r>
              <a:rPr lang="ru-RU" sz="2400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Раифская</a:t>
            </a: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                      -      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года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E:\фото отборка\Видовые август 2014\IMG_4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876"/>
            <a:ext cx="3643338" cy="273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69" name="Picture 1" descr="C:\Users\Альфия Нурхалясовна\Desktop\komp\фотки\_0А_Для школы на педсовет\Декада общеобразовательных предметов\SAM_51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71480"/>
            <a:ext cx="2143140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47664" y="404664"/>
            <a:ext cx="4442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Общие сведения</a:t>
            </a:r>
          </a:p>
        </p:txBody>
      </p:sp>
      <p:pic>
        <p:nvPicPr>
          <p:cNvPr id="9" name="Picture 2" descr="C:\Users\Альфия Нурхалясовна\Desktop\komp\фотки\_0А_Для школы на педсовет\IMG_4157.jpg"/>
          <p:cNvPicPr>
            <a:picLocks noChangeAspect="1" noChangeArrowheads="1"/>
          </p:cNvPicPr>
          <p:nvPr/>
        </p:nvPicPr>
        <p:blipFill>
          <a:blip r:embed="rId6" cstate="print"/>
          <a:srcRect l="9721" t="28658" r="4166" b="20934"/>
          <a:stretch>
            <a:fillRect/>
          </a:stretch>
        </p:blipFill>
        <p:spPr bwMode="auto">
          <a:xfrm>
            <a:off x="357158" y="3500438"/>
            <a:ext cx="3500462" cy="2732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285728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Внеурочная</a:t>
            </a:r>
          </a:p>
          <a:p>
            <a:pPr algn="r">
              <a:spcBef>
                <a:spcPct val="0"/>
              </a:spcBef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деятельность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7" descr="G:\Новая папка (5)\учитель года\SAM_2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3143272" cy="2357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Альфия Нурхалясовна\Desktop\komp\фотки\DCIM\мне\101PHOTO\SAM_51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480" y="4429132"/>
            <a:ext cx="285752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G:\Новая папка (5)\учитель года\IMG_49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285860"/>
            <a:ext cx="3248430" cy="2165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C:\Users\Альфия Нурхалясовна\Desktop\komp\фотки\DCIM\мне\закрытие\конкурс чтецов 15 февраля 2014\IMG_31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3857628"/>
            <a:ext cx="3147379" cy="2360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E:\Новая папка\P10803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928670"/>
            <a:ext cx="3170905" cy="2378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E:\Новая папка\юбю - копия.jpg"/>
          <p:cNvPicPr>
            <a:picLocks noChangeAspect="1" noChangeArrowheads="1"/>
          </p:cNvPicPr>
          <p:nvPr/>
        </p:nvPicPr>
        <p:blipFill>
          <a:blip r:embed="rId9" cstate="print"/>
          <a:srcRect l="19492" t="24921" r="20818" b="10996"/>
          <a:stretch>
            <a:fillRect/>
          </a:stretch>
        </p:blipFill>
        <p:spPr bwMode="auto">
          <a:xfrm>
            <a:off x="6429388" y="1928802"/>
            <a:ext cx="257173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5122" name="Picture 2" descr="G:\Новая папка (5)\учитель года\IMG_5167.JPG"/>
          <p:cNvPicPr>
            <a:picLocks noChangeAspect="1" noChangeArrowheads="1"/>
          </p:cNvPicPr>
          <p:nvPr/>
        </p:nvPicPr>
        <p:blipFill>
          <a:blip r:embed="rId3" cstate="print"/>
          <a:srcRect t="8602"/>
          <a:stretch>
            <a:fillRect/>
          </a:stretch>
        </p:blipFill>
        <p:spPr bwMode="auto">
          <a:xfrm>
            <a:off x="4857752" y="500042"/>
            <a:ext cx="385597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" descr="G:\Новая папка (5)\учитель года\IMG_48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429000"/>
            <a:ext cx="407196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4" descr="IMG_476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357562"/>
            <a:ext cx="392909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-214338"/>
            <a:ext cx="1154218" cy="1208082"/>
          </a:xfrm>
          <a:prstGeom prst="rect">
            <a:avLst/>
          </a:prstGeom>
          <a:noFill/>
        </p:spPr>
      </p:pic>
      <p:pic>
        <p:nvPicPr>
          <p:cNvPr id="1026" name="Picture 2" descr="C:\Users\Альфия Нурхалясовна\Desktop\учитель года ситдикова\уч\IMG_5830.jpg"/>
          <p:cNvPicPr>
            <a:picLocks noChangeAspect="1" noChangeArrowheads="1"/>
          </p:cNvPicPr>
          <p:nvPr/>
        </p:nvPicPr>
        <p:blipFill>
          <a:blip r:embed="rId7" cstate="print"/>
          <a:srcRect l="20695" t="33939" r="14118" b="10303"/>
          <a:stretch>
            <a:fillRect/>
          </a:stretch>
        </p:blipFill>
        <p:spPr bwMode="auto">
          <a:xfrm>
            <a:off x="357158" y="428604"/>
            <a:ext cx="3967871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pic>
        <p:nvPicPr>
          <p:cNvPr id="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pic>
        <p:nvPicPr>
          <p:cNvPr id="4" name="мой клас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79151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00100" y="428604"/>
            <a:ext cx="72866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- учитель… Случай иль судьба?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Жизнь моя – восторг и наказанье…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То, что я царица и раба,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гордо именуется признаньем.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1619250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учитель…   Вправе ли уметь?</a:t>
            </a:r>
          </a:p>
          <a:p>
            <a:pPr marL="16192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за что дано такое право:</a:t>
            </a:r>
          </a:p>
          <a:p>
            <a:pPr marL="16192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сомневаясь, знать…   И все же сметь</a:t>
            </a:r>
          </a:p>
          <a:p>
            <a:pPr marL="16192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будущее вырастить державе?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– учитель…  И глаза в глаза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Оправдать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ребячье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  доверье!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как будто театральный зал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то, что ждёт меня за этой дверью…</a:t>
            </a:r>
          </a:p>
          <a:p>
            <a:pPr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20637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 не хочет сердце на покой,</a:t>
            </a:r>
          </a:p>
          <a:p>
            <a:pPr marL="20637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Полон смысла день и снова ясен.</a:t>
            </a:r>
          </a:p>
          <a:p>
            <a:pPr marL="20637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– учитель. Труден жребий мой.</a:t>
            </a:r>
          </a:p>
          <a:p>
            <a:pPr marL="2063750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он труден, Боже, но… прекрасен!</a:t>
            </a:r>
          </a:p>
          <a:p>
            <a:pPr algn="r" fontAlgn="base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                                           Лариса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Ратич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00430" y="188640"/>
            <a:ext cx="272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грамоты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928726" y="2714620"/>
            <a:ext cx="3228856" cy="3304750"/>
            <a:chOff x="9144001" y="785794"/>
            <a:chExt cx="4129893" cy="5472529"/>
          </a:xfrm>
        </p:grpSpPr>
        <p:pic>
          <p:nvPicPr>
            <p:cNvPr id="7" name="Рисунок 6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00948" y="1900604"/>
              <a:ext cx="2572946" cy="43577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2" name="Прямоугольник 21"/>
            <p:cNvSpPr/>
            <p:nvPr/>
          </p:nvSpPr>
          <p:spPr>
            <a:xfrm>
              <a:off x="9144001" y="785794"/>
              <a:ext cx="2910264" cy="89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500166" y="2214554"/>
            <a:ext cx="3011939" cy="3490027"/>
            <a:chOff x="14096530" y="500042"/>
            <a:chExt cx="3852444" cy="5779341"/>
          </a:xfrm>
        </p:grpSpPr>
        <p:pic>
          <p:nvPicPr>
            <p:cNvPr id="6" name="Рисунок 5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0800000">
              <a:off x="15376028" y="1921665"/>
              <a:ext cx="2572946" cy="435771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5" name="Прямоугольник 24"/>
            <p:cNvSpPr/>
            <p:nvPr/>
          </p:nvSpPr>
          <p:spPr>
            <a:xfrm>
              <a:off x="14096530" y="500042"/>
              <a:ext cx="3727202" cy="848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500562" y="3143248"/>
            <a:ext cx="2260316" cy="3104652"/>
            <a:chOff x="18742763" y="1126127"/>
            <a:chExt cx="2891075" cy="5141174"/>
          </a:xfrm>
        </p:grpSpPr>
        <p:pic>
          <p:nvPicPr>
            <p:cNvPr id="11" name="Рисунок 10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060892" y="1955375"/>
              <a:ext cx="2572946" cy="431192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7" name="Прямоугольник 26"/>
            <p:cNvSpPr/>
            <p:nvPr/>
          </p:nvSpPr>
          <p:spPr>
            <a:xfrm>
              <a:off x="18742763" y="1126127"/>
              <a:ext cx="2706035" cy="800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858016" y="2714620"/>
            <a:ext cx="2145867" cy="3136580"/>
            <a:chOff x="22788690" y="1131747"/>
            <a:chExt cx="2744688" cy="5194048"/>
          </a:xfrm>
        </p:grpSpPr>
        <p:pic>
          <p:nvPicPr>
            <p:cNvPr id="10" name="Рисунок 9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78401" y="2013869"/>
              <a:ext cx="2572946" cy="431192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9" name="Прямоугольник 28"/>
            <p:cNvSpPr/>
            <p:nvPr/>
          </p:nvSpPr>
          <p:spPr>
            <a:xfrm>
              <a:off x="22788690" y="1131747"/>
              <a:ext cx="2744688" cy="800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06701" y="642264"/>
            <a:ext cx="754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Почетная грамота Министерство Просвещения РФ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Почетная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грамота МО и Н РТ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2014 год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Почетная грамота управления образования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Зеленодольского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района РТ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2008 год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Почетная грамота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Раифского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СПУ №1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2011год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Почетная грамота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Раифского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СПУ №1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2009 год</a:t>
            </a:r>
          </a:p>
        </p:txBody>
      </p:sp>
      <p:pic>
        <p:nvPicPr>
          <p:cNvPr id="2" name="Picture 2" descr="C:\Users\Альфия Нурхалясовна\Desktop\ФОТО ЮБИЛЕЙ 50\DAN_9247.JPG"/>
          <p:cNvPicPr>
            <a:picLocks noChangeAspect="1" noChangeArrowheads="1"/>
          </p:cNvPicPr>
          <p:nvPr/>
        </p:nvPicPr>
        <p:blipFill>
          <a:blip r:embed="rId7" cstate="print"/>
          <a:srcRect l="7500" t="26638" r="49999" b="13749"/>
          <a:stretch>
            <a:fillRect/>
          </a:stretch>
        </p:blipFill>
        <p:spPr bwMode="auto">
          <a:xfrm>
            <a:off x="7072330" y="1000108"/>
            <a:ext cx="1928826" cy="1937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857356" y="357166"/>
            <a:ext cx="5440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грамоты,  дипломы, благодарности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grpSp>
        <p:nvGrpSpPr>
          <p:cNvPr id="31" name="Группа 30"/>
          <p:cNvGrpSpPr/>
          <p:nvPr/>
        </p:nvGrpSpPr>
        <p:grpSpPr>
          <a:xfrm>
            <a:off x="-19216854" y="1098000"/>
            <a:ext cx="25810826" cy="5760000"/>
            <a:chOff x="-20717052" y="1098000"/>
            <a:chExt cx="25810826" cy="5760000"/>
          </a:xfrm>
        </p:grpSpPr>
        <p:pic>
          <p:nvPicPr>
            <p:cNvPr id="10" name="Рисунок 9"/>
            <p:cNvPicPr/>
            <p:nvPr/>
          </p:nvPicPr>
          <p:blipFill>
            <a:blip r:embed="rId4" cstate="print"/>
            <a:srcRect t="675" r="1911"/>
            <a:stretch>
              <a:fillRect/>
            </a:stretch>
          </p:blipFill>
          <p:spPr bwMode="auto">
            <a:xfrm>
              <a:off x="-20717052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9" name="Рисунок 8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6287896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8" name="Рисунок 7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-11858740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8" name="Picture 3" descr="C:\Users\Альфия Нурхалясовна\Desktop\наши\Новая папка\format_A5_document_48109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7429584" y="1098000"/>
              <a:ext cx="3879363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7" name="Picture 4" descr="C:\Users\Альфия Нурхалясовна\Desktop\наши\Новая папка\format_A5_document_48109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3214742" y="1098000"/>
              <a:ext cx="3840993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9" name="Picture 2" descr="C:\Users\Альфия Нурхалясовна\Desktop\наши\Новая папка\format_A5_document_149068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14414" y="1098000"/>
              <a:ext cx="387936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2" name="Группа 31"/>
          <p:cNvGrpSpPr/>
          <p:nvPr/>
        </p:nvGrpSpPr>
        <p:grpSpPr>
          <a:xfrm>
            <a:off x="-19788358" y="1098000"/>
            <a:ext cx="27048524" cy="5760000"/>
            <a:chOff x="5357818" y="1098000"/>
            <a:chExt cx="27048524" cy="5760000"/>
          </a:xfrm>
        </p:grpSpPr>
        <p:pic>
          <p:nvPicPr>
            <p:cNvPr id="4" name="Рисунок 3"/>
            <p:cNvPicPr/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360062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" name="Рисунок 4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8073782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Рисунок 6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6646342" y="1714488"/>
              <a:ext cx="5760000" cy="39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Рисунок 12"/>
            <p:cNvPicPr/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501222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4" name="Рисунок 13"/>
            <p:cNvPicPr/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3858940" y="1098000"/>
              <a:ext cx="3960000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Рисунок 10"/>
            <p:cNvPicPr/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rot="10800000">
              <a:off x="5357818" y="1098000"/>
              <a:ext cx="3857652" cy="5760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428604"/>
            <a:ext cx="7532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 педагогическая концепция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3643314"/>
            <a:ext cx="60722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каждом шагу перед ребенком, подростком, </a:t>
            </a:r>
          </a:p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юношей — камень, который можно обойти, но можно и убрать с дороги, освободив ее для других людей и расчистив тропинку к собственной совести. Искусство и мастерство воспитания заключается в том, чтобы ни один камушек не остался обойденным …»    </a:t>
            </a:r>
          </a:p>
          <a:p>
            <a:pPr algn="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(Сухомлинский).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57158" y="1785926"/>
            <a:ext cx="835824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730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цель, как педагога – показать ученику то, что он кладезь возможностей, помочь ему поверить в себя, в свои силы, предоставить возможность получать удовольствие и радость от результатов своего труда, создать ситуацию успеха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«Трудные дети»-  это дети, которым трудно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000108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3050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главная задача – «зажигать огоньки добра и знаний в глазах учеников»</a:t>
            </a:r>
          </a:p>
        </p:txBody>
      </p:sp>
      <p:pic>
        <p:nvPicPr>
          <p:cNvPr id="8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" charset="0"/>
                <a:cs typeface="Arial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500042"/>
            <a:ext cx="4094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Учебная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нагрузка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142984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учебном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веду уроки: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математики  в 6,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7,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8, 9, 10 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11 классах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,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9782" y="0"/>
            <a:ext cx="1154218" cy="120808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57224" y="2070391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Являюсь классным руководителем 8 А класса.</a:t>
            </a:r>
          </a:p>
        </p:txBody>
      </p:sp>
      <p:pic>
        <p:nvPicPr>
          <p:cNvPr id="1026" name="Picture 2" descr="E:\DCIM\101PHOTO\SAM_68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857496"/>
            <a:ext cx="5929354" cy="3335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ьфия Нурхалясовна\Pictures\картинки н\056401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  <a:ln>
            <a:solidFill>
              <a:srgbClr val="FDC2A1"/>
            </a:solidFill>
          </a:ln>
        </p:spPr>
      </p:pic>
      <p:sp>
        <p:nvSpPr>
          <p:cNvPr id="11" name="Трапеция 10"/>
          <p:cNvSpPr/>
          <p:nvPr/>
        </p:nvSpPr>
        <p:spPr>
          <a:xfrm rot="17593458">
            <a:off x="7802014" y="2318939"/>
            <a:ext cx="785818" cy="5992822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рапеция 11"/>
          <p:cNvSpPr/>
          <p:nvPr/>
        </p:nvSpPr>
        <p:spPr>
          <a:xfrm rot="19537030">
            <a:off x="5880936" y="4039083"/>
            <a:ext cx="785818" cy="5637834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 rot="5560088">
            <a:off x="-392910" y="535930"/>
            <a:ext cx="785818" cy="5992822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 rot="6996494">
            <a:off x="-38231" y="-1303060"/>
            <a:ext cx="785818" cy="5992822"/>
          </a:xfrm>
          <a:prstGeom prst="trapezoid">
            <a:avLst>
              <a:gd name="adj" fmla="val 26645"/>
            </a:avLst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gradFill>
                <a:gsLst>
                  <a:gs pos="0">
                    <a:srgbClr val="FF0000"/>
                  </a:gs>
                  <a:gs pos="50000">
                    <a:srgbClr val="FFFF00"/>
                  </a:gs>
                  <a:gs pos="100000">
                    <a:srgbClr val="FBFED8"/>
                  </a:gs>
                </a:gsLst>
                <a:lin ang="5400000" scaled="0"/>
              </a:gradFill>
            </a:endParaRPr>
          </a:p>
        </p:txBody>
      </p:sp>
      <p:sp>
        <p:nvSpPr>
          <p:cNvPr id="16" name="Трапеция 15"/>
          <p:cNvSpPr/>
          <p:nvPr/>
        </p:nvSpPr>
        <p:spPr>
          <a:xfrm rot="3733062">
            <a:off x="21119" y="2676473"/>
            <a:ext cx="785818" cy="6031548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gradFill>
                <a:gsLst>
                  <a:gs pos="0">
                    <a:srgbClr val="FEA402"/>
                  </a:gs>
                  <a:gs pos="50000">
                    <a:srgbClr val="FFFF00"/>
                  </a:gs>
                  <a:gs pos="100000">
                    <a:srgbClr val="FFF5D5"/>
                  </a:gs>
                </a:gsLst>
                <a:lin ang="5400000" scaled="0"/>
              </a:gradFill>
            </a:endParaRPr>
          </a:p>
        </p:txBody>
      </p:sp>
      <p:sp>
        <p:nvSpPr>
          <p:cNvPr id="18" name="Трапеция 17"/>
          <p:cNvSpPr/>
          <p:nvPr/>
        </p:nvSpPr>
        <p:spPr>
          <a:xfrm rot="1487019">
            <a:off x="2300198" y="4458807"/>
            <a:ext cx="785818" cy="6034680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57290" y="357166"/>
            <a:ext cx="6072230" cy="164307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Стороны    деятельности 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 rot="1311044">
            <a:off x="5909473" y="3069148"/>
            <a:ext cx="5979108" cy="1218662"/>
            <a:chOff x="4790673" y="-177796"/>
            <a:chExt cx="5979108" cy="1218662"/>
          </a:xfrm>
        </p:grpSpPr>
        <p:sp>
          <p:nvSpPr>
            <p:cNvPr id="9" name="Трапеция 8"/>
            <p:cNvSpPr/>
            <p:nvPr/>
          </p:nvSpPr>
          <p:spPr>
            <a:xfrm rot="14760982">
              <a:off x="7387318" y="-2774441"/>
              <a:ext cx="785818" cy="5979108"/>
            </a:xfrm>
            <a:prstGeom prst="trapezoid">
              <a:avLst/>
            </a:prstGeom>
            <a:gradFill>
              <a:gsLst>
                <a:gs pos="0">
                  <a:srgbClr val="FF6600"/>
                </a:gs>
                <a:gs pos="50000">
                  <a:srgbClr val="FFFF00"/>
                </a:gs>
                <a:gs pos="100000">
                  <a:srgbClr val="FFF5D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 rot="20288956">
              <a:off x="5070180" y="486868"/>
              <a:ext cx="289484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педагогическая</a:t>
              </a:r>
              <a:endParaRPr lang="ru-RU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Трапеция 9"/>
          <p:cNvSpPr/>
          <p:nvPr/>
        </p:nvSpPr>
        <p:spPr>
          <a:xfrm rot="14493618">
            <a:off x="8094771" y="-1497347"/>
            <a:ext cx="664430" cy="5995893"/>
          </a:xfrm>
          <a:prstGeom prst="trapezoid">
            <a:avLst/>
          </a:prstGeom>
          <a:gradFill>
            <a:gsLst>
              <a:gs pos="0">
                <a:srgbClr val="FF6600"/>
              </a:gs>
              <a:gs pos="50000">
                <a:srgbClr val="FFFF00"/>
              </a:gs>
              <a:gs pos="100000">
                <a:srgbClr val="FFF5D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gradFill>
                <a:gsLst>
                  <a:gs pos="0">
                    <a:srgbClr val="FEA402"/>
                  </a:gs>
                  <a:gs pos="50000">
                    <a:srgbClr val="FFFF00"/>
                  </a:gs>
                  <a:gs pos="100000">
                    <a:srgbClr val="FFF5D5"/>
                  </a:gs>
                </a:gsLst>
                <a:lin ang="5400000" scaled="0"/>
              </a:gradFill>
            </a:endParaRPr>
          </a:p>
        </p:txBody>
      </p:sp>
      <p:sp>
        <p:nvSpPr>
          <p:cNvPr id="21" name="TextBox 20"/>
          <p:cNvSpPr txBox="1"/>
          <p:nvPr/>
        </p:nvSpPr>
        <p:spPr>
          <a:xfrm rot="19763721">
            <a:off x="5494405" y="1114673"/>
            <a:ext cx="5862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научно-методическая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395291">
            <a:off x="5774975" y="4760528"/>
            <a:ext cx="38110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воспитательная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691976">
            <a:off x="1878686" y="4888699"/>
            <a:ext cx="35638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внеурочная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696892">
            <a:off x="429543" y="2143677"/>
            <a:ext cx="29448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проф. развитие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3332679">
            <a:off x="4229132" y="6253515"/>
            <a:ext cx="38170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творческая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191028">
            <a:off x="-108000" y="3276000"/>
            <a:ext cx="2981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доп. образование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20017635">
            <a:off x="118015" y="4668614"/>
            <a:ext cx="3070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самообразование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ьфия Нурхалясовна\Desktop\миле\Олин фото\P108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16"/>
            <a:ext cx="3429025" cy="2714644"/>
          </a:xfrm>
          <a:prstGeom prst="ellipse">
            <a:avLst/>
          </a:prstGeom>
          <a:ln w="38100" cap="rnd">
            <a:solidFill>
              <a:srgbClr val="FDC2A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Picture 2" descr="C:\Users\Альфия Нурхалясовна\Pictures\logo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0"/>
            <a:ext cx="1154218" cy="1208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5" grpId="0"/>
      <p:bldP spid="10" grpId="0" animBg="1"/>
      <p:bldP spid="21" grpId="0"/>
      <p:bldP spid="22" grpId="0"/>
      <p:bldP spid="22" grpId="1"/>
      <p:bldP spid="23" grpId="0"/>
      <p:bldP spid="24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4732</TotalTime>
  <Words>1706</Words>
  <Application>Microsoft Office PowerPoint</Application>
  <PresentationFormat>Экран (4:3)</PresentationFormat>
  <Paragraphs>364</Paragraphs>
  <Slides>43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</vt:lpstr>
      <vt:lpstr>Презентация PowerPoint</vt:lpstr>
      <vt:lpstr>Инновационно - методическая деятельность</vt:lpstr>
      <vt:lpstr>Обобщение и распространение собственного педагогического опыта</vt:lpstr>
      <vt:lpstr>Обобщение и распространение собственного педагогического опыта</vt:lpstr>
      <vt:lpstr>Обобщение и распространение собственного педагогического опыта</vt:lpstr>
      <vt:lpstr>Обобщение и распространение собственного педагогического опыта</vt:lpstr>
      <vt:lpstr>Обобщение и распространение  собственного педагогического опыта</vt:lpstr>
      <vt:lpstr>Презентация PowerPoint</vt:lpstr>
      <vt:lpstr>Презентация PowerPoint</vt:lpstr>
      <vt:lpstr> Участие в профессиональных конкурсах</vt:lpstr>
      <vt:lpstr>Инновационно - методическая деятельность </vt:lpstr>
      <vt:lpstr>Презентация PowerPoint</vt:lpstr>
      <vt:lpstr>Презентация PowerPoint</vt:lpstr>
      <vt:lpstr>Презентация PowerPoint</vt:lpstr>
      <vt:lpstr>Работа в методическом объединении</vt:lpstr>
      <vt:lpstr>Презентация PowerPoint</vt:lpstr>
      <vt:lpstr>Презентация PowerPoint</vt:lpstr>
      <vt:lpstr>Участие в международных конкурсах и олимпиадах  2011-2014 гг.</vt:lpstr>
      <vt:lpstr>Презентация PowerPoint</vt:lpstr>
      <vt:lpstr>Участие во всероссийских  конкурсах и олимпиадах   </vt:lpstr>
      <vt:lpstr>Участие детей во всероссийских конкурсах и олимпиадах  2011-2014 гг.</vt:lpstr>
      <vt:lpstr>Презентация PowerPoint</vt:lpstr>
      <vt:lpstr>Презентация PowerPoint</vt:lpstr>
      <vt:lpstr>Педагогические идеи</vt:lpstr>
      <vt:lpstr>Презентация PowerPoint</vt:lpstr>
      <vt:lpstr>Трудовое воспитание </vt:lpstr>
      <vt:lpstr>Военно-патриотическое воспитание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Альфия Нурхалясовна</dc:creator>
  <cp:lastModifiedBy>Зуфар</cp:lastModifiedBy>
  <cp:revision>421</cp:revision>
  <dcterms:created xsi:type="dcterms:W3CDTF">2015-01-21T06:25:52Z</dcterms:created>
  <dcterms:modified xsi:type="dcterms:W3CDTF">2021-10-14T14:05:37Z</dcterms:modified>
</cp:coreProperties>
</file>