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77" r:id="rId3"/>
    <p:sldId id="262" r:id="rId4"/>
    <p:sldId id="257" r:id="rId5"/>
    <p:sldId id="258" r:id="rId6"/>
    <p:sldId id="259" r:id="rId7"/>
    <p:sldId id="260" r:id="rId8"/>
    <p:sldId id="261" r:id="rId9"/>
    <p:sldId id="263" r:id="rId10"/>
    <p:sldId id="264" r:id="rId11"/>
    <p:sldId id="271" r:id="rId12"/>
    <p:sldId id="265" r:id="rId13"/>
    <p:sldId id="266" r:id="rId14"/>
    <p:sldId id="272" r:id="rId15"/>
    <p:sldId id="270" r:id="rId16"/>
    <p:sldId id="269" r:id="rId17"/>
    <p:sldId id="273" r:id="rId18"/>
    <p:sldId id="274" r:id="rId19"/>
    <p:sldId id="275" r:id="rId20"/>
    <p:sldId id="276" r:id="rId21"/>
    <p:sldId id="267" r:id="rId22"/>
    <p:sldId id="278" r:id="rId23"/>
    <p:sldId id="268"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76" autoAdjust="0"/>
    <p:restoredTop sz="94660"/>
  </p:normalViewPr>
  <p:slideViewPr>
    <p:cSldViewPr snapToGrid="0">
      <p:cViewPr varScale="1">
        <p:scale>
          <a:sx n="115" d="100"/>
          <a:sy n="115" d="100"/>
        </p:scale>
        <p:origin x="258"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10/23/2021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10/23/2021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10/23/2021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10/23/2021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10/23/2021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10/23/2021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10/23/2021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10/23/2021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10/23/2021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10/23/2021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10/23/2021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10/23/2021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10/23/2021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ru.wikipedia.org/wiki/%D0%A1%D0%B8%D0%B1%D0%B8%D1%80%D1%8C" TargetMode="External"/><Relationship Id="rId2" Type="http://schemas.openxmlformats.org/officeDocument/2006/relationships/hyperlink" Target="https://ru.wikipedia.org/wiki/%D0%9D%D0%B5%D0%BA%D1%80%D0%B0%D1%81%D0%BE%D0%B2,_%D0%9D%D0%B8%D0%BA%D0%BE%D0%BB%D0%B0%D0%B9_%D0%90%D0%BB%D0%B5%D0%BA%D1%81%D0%B5%D0%B5%D0%B2%D0%B8%D1%87"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hyperlink" Target="http://cbs.irkipedia.ru/dom-kotoryiy-rasskazhet-o-mnogom-istoricheskiy-lektoriy-o-dome-muzee-dekabrista-sergeya-volkonskogo/" TargetMode="External"/><Relationship Id="rId7" Type="http://schemas.openxmlformats.org/officeDocument/2006/relationships/hyperlink" Target="https://ru.wikipedia.org/wiki/%D0%A0%D1%83%D1%81%D1%81%D0%BA%D0%B8%D0%B5_%D0%B6%D0%B5%D0%BD%D1%89%D0%B8%D0%BD%D1%8B_(%D0%BF%D0%BE%D1%8D%D0%BC%D0%B0)" TargetMode="External"/><Relationship Id="rId2" Type="http://schemas.openxmlformats.org/officeDocument/2006/relationships/hyperlink" Target="http://www.poetomu.ru/publ/zhurnal/semja/chto_sluchilos_s_zhenami_dekabristov/2-1-0-299" TargetMode="External"/><Relationship Id="rId1" Type="http://schemas.openxmlformats.org/officeDocument/2006/relationships/slideLayout" Target="../slideLayouts/slideLayout2.xml"/><Relationship Id="rId6" Type="http://schemas.openxmlformats.org/officeDocument/2006/relationships/hyperlink" Target="https://zhiznteatr.mirtesen.ru/blog/43258330212/Velikie-istorii-lyubvi.-ZHenyi-dekabristki,-ch.1" TargetMode="External"/><Relationship Id="rId5" Type="http://schemas.openxmlformats.org/officeDocument/2006/relationships/hyperlink" Target="http://art-tns.blogspot.ru/2012/11/blog-post_9218.html" TargetMode="External"/><Relationship Id="rId4" Type="http://schemas.openxmlformats.org/officeDocument/2006/relationships/hyperlink" Target="http://likeness.ru/blog/tag/%D1%85%D0%B5%D0%BB%D0%B5%D0%BD%D0%B0+%D0%B1%D0%BE%D0%BD%D0%B5%D0%BC+%D0%BA%D0%B0%D1%80%D1%82%D0%B5%D1%80/3/"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086293" y="1"/>
            <a:ext cx="8915399" cy="1996440"/>
          </a:xfrm>
        </p:spPr>
        <p:txBody>
          <a:bodyPr/>
          <a:lstStyle/>
          <a:p>
            <a:r>
              <a:rPr lang="ru-RU" dirty="0" smtClean="0"/>
              <a:t>Русские женщины</a:t>
            </a:r>
            <a:endParaRPr lang="ru-RU" dirty="0"/>
          </a:p>
        </p:txBody>
      </p:sp>
      <p:sp>
        <p:nvSpPr>
          <p:cNvPr id="3" name="Подзаголовок 2"/>
          <p:cNvSpPr>
            <a:spLocks noGrp="1"/>
          </p:cNvSpPr>
          <p:nvPr>
            <p:ph type="subTitle" idx="1"/>
          </p:nvPr>
        </p:nvSpPr>
        <p:spPr>
          <a:xfrm>
            <a:off x="9172893" y="4526280"/>
            <a:ext cx="2668587" cy="2133600"/>
          </a:xfrm>
        </p:spPr>
        <p:txBody>
          <a:bodyPr>
            <a:normAutofit lnSpcReduction="10000"/>
          </a:bodyPr>
          <a:lstStyle/>
          <a:p>
            <a:pPr>
              <a:lnSpc>
                <a:spcPct val="80000"/>
              </a:lnSpc>
              <a:defRPr/>
            </a:pPr>
            <a:r>
              <a:rPr lang="ru-RU" altLang="ru-RU" dirty="0"/>
              <a:t>Презентацию подготовила</a:t>
            </a:r>
          </a:p>
          <a:p>
            <a:pPr>
              <a:lnSpc>
                <a:spcPct val="80000"/>
              </a:lnSpc>
              <a:defRPr/>
            </a:pPr>
            <a:r>
              <a:rPr lang="ru-RU" altLang="ru-RU" dirty="0"/>
              <a:t>Учитель </a:t>
            </a:r>
            <a:r>
              <a:rPr lang="ru-RU" altLang="ru-RU" dirty="0" smtClean="0"/>
              <a:t>русского языка и литературы МОБУ </a:t>
            </a:r>
            <a:r>
              <a:rPr lang="ru-RU" altLang="ru-RU" dirty="0"/>
              <a:t>СОШ № 24</a:t>
            </a:r>
          </a:p>
          <a:p>
            <a:pPr>
              <a:lnSpc>
                <a:spcPct val="80000"/>
              </a:lnSpc>
              <a:defRPr/>
            </a:pPr>
            <a:r>
              <a:rPr lang="ru-RU" altLang="ru-RU" dirty="0"/>
              <a:t>имени С. И. Климакова</a:t>
            </a:r>
          </a:p>
          <a:p>
            <a:pPr>
              <a:lnSpc>
                <a:spcPct val="80000"/>
              </a:lnSpc>
              <a:defRPr/>
            </a:pPr>
            <a:r>
              <a:rPr lang="ru-RU" altLang="ru-RU" dirty="0"/>
              <a:t> Зуева О. Д.</a:t>
            </a:r>
          </a:p>
          <a:p>
            <a:pPr>
              <a:lnSpc>
                <a:spcPct val="80000"/>
              </a:lnSpc>
              <a:defRPr/>
            </a:pPr>
            <a:endParaRPr lang="ru-RU" altLang="ru-RU" dirty="0"/>
          </a:p>
          <a:p>
            <a:endParaRPr lang="ru-RU" dirty="0"/>
          </a:p>
        </p:txBody>
      </p:sp>
      <p:pic>
        <p:nvPicPr>
          <p:cNvPr id="4" name="Рисунок 3"/>
          <p:cNvPicPr>
            <a:picLocks noChangeAspect="1"/>
          </p:cNvPicPr>
          <p:nvPr/>
        </p:nvPicPr>
        <p:blipFill rotWithShape="1">
          <a:blip r:embed="rId2"/>
          <a:srcRect l="14500" t="27999" r="17000" b="10445"/>
          <a:stretch/>
        </p:blipFill>
        <p:spPr>
          <a:xfrm>
            <a:off x="1706880" y="2232660"/>
            <a:ext cx="6263640" cy="4221480"/>
          </a:xfrm>
          <a:prstGeom prst="rect">
            <a:avLst/>
          </a:prstGeom>
        </p:spPr>
      </p:pic>
    </p:spTree>
    <p:extLst>
      <p:ext uri="{BB962C8B-B14F-4D97-AF65-F5344CB8AC3E}">
        <p14:creationId xmlns:p14="http://schemas.microsoft.com/office/powerpoint/2010/main" val="13360467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54481" y="624110"/>
            <a:ext cx="9950132" cy="823690"/>
          </a:xfrm>
        </p:spPr>
        <p:txBody>
          <a:bodyPr>
            <a:noAutofit/>
          </a:bodyPr>
          <a:lstStyle/>
          <a:p>
            <a:r>
              <a:rPr lang="ru-RU" sz="4000" b="1" dirty="0"/>
              <a:t>Жёны декабристов</a:t>
            </a:r>
            <a:br>
              <a:rPr lang="ru-RU" sz="4000" b="1" dirty="0"/>
            </a:br>
            <a:endParaRPr lang="ru-RU" sz="4000" dirty="0"/>
          </a:p>
        </p:txBody>
      </p:sp>
      <p:sp>
        <p:nvSpPr>
          <p:cNvPr id="3" name="Объект 2"/>
          <p:cNvSpPr>
            <a:spLocks noGrp="1"/>
          </p:cNvSpPr>
          <p:nvPr>
            <p:ph idx="1"/>
          </p:nvPr>
        </p:nvSpPr>
        <p:spPr>
          <a:xfrm>
            <a:off x="2118360" y="1554480"/>
            <a:ext cx="9386252" cy="4356742"/>
          </a:xfrm>
        </p:spPr>
        <p:txBody>
          <a:bodyPr>
            <a:noAutofit/>
          </a:bodyPr>
          <a:lstStyle/>
          <a:p>
            <a:r>
              <a:rPr lang="ru-RU" sz="2800" dirty="0"/>
              <a:t>Решившись уехать вслед за опальными мужьями в ссылку, дамы лишались всех своих привилегий и титулов. Отныне они стали жёнами </a:t>
            </a:r>
            <a:r>
              <a:rPr lang="ru-RU" sz="2800" dirty="0" err="1"/>
              <a:t>ссыльно</a:t>
            </a:r>
            <a:r>
              <a:rPr lang="ru-RU" sz="2800" dirty="0"/>
              <a:t>-каторжных. Впрочем, даже утрата статуса не лишила их силы духа. По-разному отнеслись родные и близкие к решению последовать за мужьями. Некоторых откровенно осуждали и всячески отговаривали, других наоборот поддерживали.</a:t>
            </a:r>
          </a:p>
        </p:txBody>
      </p:sp>
    </p:spTree>
    <p:extLst>
      <p:ext uri="{BB962C8B-B14F-4D97-AF65-F5344CB8AC3E}">
        <p14:creationId xmlns:p14="http://schemas.microsoft.com/office/powerpoint/2010/main" val="28506693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6577012" y="0"/>
            <a:ext cx="5133975" cy="6667500"/>
          </a:xfrm>
          <a:prstGeom prst="rect">
            <a:avLst/>
          </a:prstGeom>
        </p:spPr>
      </p:pic>
      <p:sp>
        <p:nvSpPr>
          <p:cNvPr id="2" name="Заголовок 1"/>
          <p:cNvSpPr>
            <a:spLocks noGrp="1"/>
          </p:cNvSpPr>
          <p:nvPr>
            <p:ph type="title"/>
          </p:nvPr>
        </p:nvSpPr>
        <p:spPr>
          <a:xfrm>
            <a:off x="944880" y="182150"/>
            <a:ext cx="8911687" cy="473170"/>
          </a:xfrm>
        </p:spPr>
        <p:txBody>
          <a:bodyPr>
            <a:normAutofit fontScale="90000"/>
          </a:bodyPr>
          <a:lstStyle/>
          <a:p>
            <a:r>
              <a:rPr lang="ru-RU" dirty="0"/>
              <a:t>Волконская Мария Николаевна</a:t>
            </a:r>
          </a:p>
        </p:txBody>
      </p:sp>
      <p:sp>
        <p:nvSpPr>
          <p:cNvPr id="3" name="Объект 2"/>
          <p:cNvSpPr>
            <a:spLocks noGrp="1"/>
          </p:cNvSpPr>
          <p:nvPr>
            <p:ph idx="1"/>
          </p:nvPr>
        </p:nvSpPr>
        <p:spPr>
          <a:xfrm>
            <a:off x="350520" y="1017270"/>
            <a:ext cx="6226492" cy="5334000"/>
          </a:xfrm>
        </p:spPr>
        <p:txBody>
          <a:bodyPr>
            <a:noAutofit/>
          </a:bodyPr>
          <a:lstStyle/>
          <a:p>
            <a:r>
              <a:rPr lang="ru-RU" sz="2800" dirty="0"/>
              <a:t>Дочь генерала Раевского Н.Н., была выдана за генерала С.Г</a:t>
            </a:r>
            <a:r>
              <a:rPr lang="ru-RU" sz="2800" dirty="0" smtClean="0"/>
              <a:t>. Волконского</a:t>
            </a:r>
            <a:r>
              <a:rPr lang="ru-RU" sz="2800" dirty="0"/>
              <a:t>, который был старше ее на 17 лет. Портрет этот она заказала художнику Соколову, и тот изобразил ее с сыном, которого она оставляла у родителей, т.к. царь запретил брать в Сибирь детей. В Сибири у нее родятся двое детей – сын и дочь.</a:t>
            </a:r>
          </a:p>
        </p:txBody>
      </p:sp>
    </p:spTree>
    <p:extLst>
      <p:ext uri="{BB962C8B-B14F-4D97-AF65-F5344CB8AC3E}">
        <p14:creationId xmlns:p14="http://schemas.microsoft.com/office/powerpoint/2010/main" val="7244806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39610" y="212630"/>
            <a:ext cx="8911687" cy="705490"/>
          </a:xfrm>
        </p:spPr>
        <p:txBody>
          <a:bodyPr/>
          <a:lstStyle/>
          <a:p>
            <a:r>
              <a:rPr lang="ru-RU" dirty="0" smtClean="0"/>
              <a:t>Волконская Мария Николаевна</a:t>
            </a:r>
            <a:endParaRPr lang="ru-RU" dirty="0"/>
          </a:p>
        </p:txBody>
      </p:sp>
      <p:pic>
        <p:nvPicPr>
          <p:cNvPr id="4" name="Объект 3"/>
          <p:cNvPicPr>
            <a:picLocks noGrp="1" noChangeAspect="1"/>
          </p:cNvPicPr>
          <p:nvPr>
            <p:ph idx="1"/>
          </p:nvPr>
        </p:nvPicPr>
        <p:blipFill rotWithShape="1">
          <a:blip r:embed="rId2"/>
          <a:srcRect l="47996" t="-941"/>
          <a:stretch/>
        </p:blipFill>
        <p:spPr>
          <a:xfrm>
            <a:off x="7589814" y="1280514"/>
            <a:ext cx="4127863" cy="4907522"/>
          </a:xfrm>
          <a:prstGeom prst="rect">
            <a:avLst/>
          </a:prstGeom>
        </p:spPr>
      </p:pic>
      <p:sp>
        <p:nvSpPr>
          <p:cNvPr id="5" name="TextBox 4"/>
          <p:cNvSpPr txBox="1"/>
          <p:nvPr/>
        </p:nvSpPr>
        <p:spPr>
          <a:xfrm>
            <a:off x="472440" y="918120"/>
            <a:ext cx="7117374" cy="6124754"/>
          </a:xfrm>
          <a:prstGeom prst="rect">
            <a:avLst/>
          </a:prstGeom>
          <a:noFill/>
        </p:spPr>
        <p:txBody>
          <a:bodyPr wrap="square" rtlCol="0">
            <a:spAutoFit/>
          </a:bodyPr>
          <a:lstStyle/>
          <a:p>
            <a:r>
              <a:rPr lang="ru-RU" sz="2400" dirty="0" smtClean="0"/>
              <a:t> </a:t>
            </a:r>
            <a:r>
              <a:rPr lang="ru-RU" sz="2800" dirty="0"/>
              <a:t>Мария Волконская писала в своих записках:</a:t>
            </a:r>
            <a:br>
              <a:rPr lang="ru-RU" sz="2800" dirty="0"/>
            </a:br>
            <a:r>
              <a:rPr lang="ru-RU" sz="2800" dirty="0"/>
              <a:t>"Действительно, если даже смотреть на убеждения декабристов, как на безумие и политический бред, все же справедливость требует признать, что тот, кто жертвует жизнью за свои убеждения, не может не заслуживать уважения соотечественников. Кто кладет голову свою на плаху за свои убеждения, тот истинно любит отечество, хотя, может быть, и преждевременно затеял свое дело".</a:t>
            </a:r>
            <a:br>
              <a:rPr lang="ru-RU" sz="2800" dirty="0"/>
            </a:br>
            <a:endParaRPr lang="ru-RU" sz="2800" dirty="0"/>
          </a:p>
        </p:txBody>
      </p:sp>
    </p:spTree>
    <p:extLst>
      <p:ext uri="{BB962C8B-B14F-4D97-AF65-F5344CB8AC3E}">
        <p14:creationId xmlns:p14="http://schemas.microsoft.com/office/powerpoint/2010/main" val="6216489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74765" y="136430"/>
            <a:ext cx="8911687" cy="732250"/>
          </a:xfrm>
        </p:spPr>
        <p:txBody>
          <a:bodyPr/>
          <a:lstStyle/>
          <a:p>
            <a:r>
              <a:rPr lang="ru-RU" dirty="0" smtClean="0"/>
              <a:t>Александра Григорьевна Муравьева</a:t>
            </a:r>
            <a:endParaRPr lang="ru-RU" dirty="0"/>
          </a:p>
        </p:txBody>
      </p:sp>
      <p:pic>
        <p:nvPicPr>
          <p:cNvPr id="4" name="Объект 3"/>
          <p:cNvPicPr>
            <a:picLocks noGrp="1" noChangeAspect="1"/>
          </p:cNvPicPr>
          <p:nvPr>
            <p:ph idx="1"/>
          </p:nvPr>
        </p:nvPicPr>
        <p:blipFill>
          <a:blip r:embed="rId2"/>
          <a:stretch>
            <a:fillRect/>
          </a:stretch>
        </p:blipFill>
        <p:spPr>
          <a:xfrm>
            <a:off x="7576199" y="1280160"/>
            <a:ext cx="4372498" cy="4692160"/>
          </a:xfrm>
          <a:prstGeom prst="rect">
            <a:avLst/>
          </a:prstGeom>
        </p:spPr>
      </p:pic>
      <p:sp>
        <p:nvSpPr>
          <p:cNvPr id="6" name="TextBox 5"/>
          <p:cNvSpPr txBox="1"/>
          <p:nvPr/>
        </p:nvSpPr>
        <p:spPr>
          <a:xfrm>
            <a:off x="487680" y="1136061"/>
            <a:ext cx="6659674" cy="5262979"/>
          </a:xfrm>
          <a:prstGeom prst="rect">
            <a:avLst/>
          </a:prstGeom>
          <a:noFill/>
        </p:spPr>
        <p:txBody>
          <a:bodyPr wrap="square" rtlCol="0">
            <a:spAutoFit/>
          </a:bodyPr>
          <a:lstStyle/>
          <a:p>
            <a:r>
              <a:rPr lang="ru-RU" sz="2400" dirty="0"/>
              <a:t>Декабристы, заключенные в Читинском остроге, называли эту очаровательную женщину своим "ангелом-хранителем".</a:t>
            </a:r>
            <a:br>
              <a:rPr lang="ru-RU" sz="2400" dirty="0"/>
            </a:br>
            <a:r>
              <a:rPr lang="ru-RU" sz="2400" dirty="0"/>
              <a:t>Она была вынуждена оставить в Петербурге на попечение родственников троих малолетних детей, которых она больше никогда не увидит.</a:t>
            </a:r>
            <a:br>
              <a:rPr lang="ru-RU" sz="2400" dirty="0"/>
            </a:br>
            <a:r>
              <a:rPr lang="ru-RU" sz="2400" dirty="0"/>
              <a:t>Также отреклась от гражданских прав, подписав те страшные условия -текст которых начертала на батистовом платке – до наших дней сохранилась эта реликвия – свидетельство величайшей душевной щедрости, на которую способна русская женщина.</a:t>
            </a:r>
          </a:p>
        </p:txBody>
      </p:sp>
    </p:spTree>
    <p:extLst>
      <p:ext uri="{BB962C8B-B14F-4D97-AF65-F5344CB8AC3E}">
        <p14:creationId xmlns:p14="http://schemas.microsoft.com/office/powerpoint/2010/main" val="38452061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a:xfrm>
            <a:off x="1402080" y="319310"/>
            <a:ext cx="10072051" cy="717010"/>
          </a:xfrm>
        </p:spPr>
        <p:txBody>
          <a:bodyPr/>
          <a:lstStyle/>
          <a:p>
            <a:r>
              <a:rPr lang="ru-RU" dirty="0"/>
              <a:t>Александра Григорьевна Муравьева</a:t>
            </a:r>
          </a:p>
        </p:txBody>
      </p:sp>
      <p:sp>
        <p:nvSpPr>
          <p:cNvPr id="10" name="Объект 9"/>
          <p:cNvSpPr>
            <a:spLocks noGrp="1"/>
          </p:cNvSpPr>
          <p:nvPr>
            <p:ph sz="half" idx="1"/>
          </p:nvPr>
        </p:nvSpPr>
        <p:spPr>
          <a:xfrm>
            <a:off x="1783080" y="914400"/>
            <a:ext cx="5119996" cy="4996822"/>
          </a:xfrm>
        </p:spPr>
        <p:txBody>
          <a:bodyPr>
            <a:noAutofit/>
          </a:bodyPr>
          <a:lstStyle/>
          <a:p>
            <a:r>
              <a:rPr lang="ru-RU" sz="2400" dirty="0"/>
              <a:t>Легальными и нелегальными путями она получала из России огромные денежные суммы и все тратила на то, чтобы облегчить, украсить жизнь декабристов.</a:t>
            </a:r>
            <a:br>
              <a:rPr lang="ru-RU" sz="2400" dirty="0"/>
            </a:br>
            <a:r>
              <a:rPr lang="ru-RU" sz="2400" dirty="0"/>
              <a:t>Глубочайшим горем была гибель двух ее дочерей, родившихся в Петровском заводе в 1830 и 1832 годах- до последнего часа жизни она оплакивала этих младенцев, умерших на ее руках.</a:t>
            </a:r>
          </a:p>
        </p:txBody>
      </p:sp>
      <p:pic>
        <p:nvPicPr>
          <p:cNvPr id="12" name="Объект 11"/>
          <p:cNvPicPr>
            <a:picLocks noGrp="1" noChangeAspect="1"/>
          </p:cNvPicPr>
          <p:nvPr>
            <p:ph sz="half" idx="2"/>
          </p:nvPr>
        </p:nvPicPr>
        <p:blipFill>
          <a:blip r:embed="rId2"/>
          <a:stretch>
            <a:fillRect/>
          </a:stretch>
        </p:blipFill>
        <p:spPr>
          <a:xfrm>
            <a:off x="7528560" y="1036320"/>
            <a:ext cx="4053284" cy="5404380"/>
          </a:xfrm>
          <a:prstGeom prst="rect">
            <a:avLst/>
          </a:prstGeom>
        </p:spPr>
      </p:pic>
    </p:spTree>
    <p:extLst>
      <p:ext uri="{BB962C8B-B14F-4D97-AF65-F5344CB8AC3E}">
        <p14:creationId xmlns:p14="http://schemas.microsoft.com/office/powerpoint/2010/main" val="12680952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92924" y="0"/>
            <a:ext cx="8911687" cy="620495"/>
          </a:xfrm>
        </p:spPr>
        <p:txBody>
          <a:bodyPr>
            <a:normAutofit fontScale="90000"/>
          </a:bodyPr>
          <a:lstStyle/>
          <a:p>
            <a:r>
              <a:rPr lang="ru-RU" dirty="0" smtClean="0"/>
              <a:t>Екатерина Ивановна Трубецкая</a:t>
            </a:r>
            <a:endParaRPr lang="ru-RU" dirty="0"/>
          </a:p>
        </p:txBody>
      </p:sp>
      <p:pic>
        <p:nvPicPr>
          <p:cNvPr id="4" name="Объект 3"/>
          <p:cNvPicPr>
            <a:picLocks noGrp="1" noChangeAspect="1"/>
          </p:cNvPicPr>
          <p:nvPr>
            <p:ph idx="1"/>
          </p:nvPr>
        </p:nvPicPr>
        <p:blipFill>
          <a:blip r:embed="rId2"/>
          <a:stretch>
            <a:fillRect/>
          </a:stretch>
        </p:blipFill>
        <p:spPr>
          <a:xfrm>
            <a:off x="7665720" y="864335"/>
            <a:ext cx="4307741" cy="5613395"/>
          </a:xfrm>
          <a:prstGeom prst="rect">
            <a:avLst/>
          </a:prstGeom>
        </p:spPr>
      </p:pic>
      <p:sp>
        <p:nvSpPr>
          <p:cNvPr id="5" name="TextBox 4"/>
          <p:cNvSpPr txBox="1"/>
          <p:nvPr/>
        </p:nvSpPr>
        <p:spPr>
          <a:xfrm>
            <a:off x="533400" y="864335"/>
            <a:ext cx="6995160" cy="5632311"/>
          </a:xfrm>
          <a:prstGeom prst="rect">
            <a:avLst/>
          </a:prstGeom>
          <a:noFill/>
        </p:spPr>
        <p:txBody>
          <a:bodyPr wrap="square" rtlCol="0">
            <a:spAutoFit/>
          </a:bodyPr>
          <a:lstStyle/>
          <a:p>
            <a:r>
              <a:rPr lang="ru-RU" sz="2400" dirty="0"/>
              <a:t>Последовала за мужем в Сибирь на следующий день, после того</a:t>
            </a:r>
            <a:r>
              <a:rPr lang="ru-RU" sz="2400" dirty="0" smtClean="0"/>
              <a:t>, как </a:t>
            </a:r>
            <a:r>
              <a:rPr lang="ru-RU" sz="2400" dirty="0"/>
              <a:t>он был отправлен туда в цепях под конвоем.</a:t>
            </a:r>
            <a:br>
              <a:rPr lang="ru-RU" sz="2400" dirty="0"/>
            </a:br>
            <a:r>
              <a:rPr lang="ru-RU" sz="2400" dirty="0"/>
              <a:t> Во дворце своих родителей ходила по мрамору, выписанному из Италии, жила в невероятной роскоши</a:t>
            </a:r>
            <a:r>
              <a:rPr lang="ru-RU" sz="2400" dirty="0" smtClean="0"/>
              <a:t>. Родила </a:t>
            </a:r>
            <a:r>
              <a:rPr lang="ru-RU" sz="2400" dirty="0"/>
              <a:t>в Сибири 7-х детей, трое умерли в младенчестве. Умерла в Иркутске 14 октября 1854 года, не дожив до амнистии мужа 1 год.</a:t>
            </a:r>
            <a:br>
              <a:rPr lang="ru-RU" sz="2400" dirty="0"/>
            </a:br>
            <a:r>
              <a:rPr lang="ru-RU" sz="2400" dirty="0"/>
              <a:t> Похоронена в ограде Знаменского монастыря в Иркутске. </a:t>
            </a:r>
            <a:br>
              <a:rPr lang="ru-RU" sz="2400" dirty="0"/>
            </a:br>
            <a:r>
              <a:rPr lang="ru-RU" sz="2400" dirty="0"/>
              <a:t>Покидая навсегда Сибирь, Трубецкой провел на могиле жены целый день –рыдая над той, что пожертвовала всем ради</a:t>
            </a:r>
          </a:p>
          <a:p>
            <a:r>
              <a:rPr lang="ru-RU" sz="2400" dirty="0"/>
              <a:t>его.</a:t>
            </a:r>
          </a:p>
        </p:txBody>
      </p:sp>
    </p:spTree>
    <p:extLst>
      <p:ext uri="{BB962C8B-B14F-4D97-AF65-F5344CB8AC3E}">
        <p14:creationId xmlns:p14="http://schemas.microsoft.com/office/powerpoint/2010/main" val="34364431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96200" y="213360"/>
            <a:ext cx="3320732" cy="527692"/>
          </a:xfrm>
        </p:spPr>
        <p:txBody>
          <a:bodyPr>
            <a:normAutofit fontScale="90000"/>
          </a:bodyPr>
          <a:lstStyle/>
          <a:p>
            <a:r>
              <a:rPr lang="ru-RU" u="sng" dirty="0"/>
              <a:t>ПОЛИНА ГЕБЛЬ</a:t>
            </a:r>
            <a:endParaRPr lang="ru-RU" dirty="0"/>
          </a:p>
        </p:txBody>
      </p:sp>
      <p:pic>
        <p:nvPicPr>
          <p:cNvPr id="5" name="Рисунок 4"/>
          <p:cNvPicPr>
            <a:picLocks noChangeAspect="1"/>
          </p:cNvPicPr>
          <p:nvPr/>
        </p:nvPicPr>
        <p:blipFill>
          <a:blip r:embed="rId2"/>
          <a:stretch>
            <a:fillRect/>
          </a:stretch>
        </p:blipFill>
        <p:spPr>
          <a:xfrm>
            <a:off x="7696200" y="893452"/>
            <a:ext cx="4407853" cy="5734050"/>
          </a:xfrm>
          <a:prstGeom prst="rect">
            <a:avLst/>
          </a:prstGeom>
        </p:spPr>
      </p:pic>
      <p:sp>
        <p:nvSpPr>
          <p:cNvPr id="6" name="Объект 5"/>
          <p:cNvSpPr>
            <a:spLocks noGrp="1"/>
          </p:cNvSpPr>
          <p:nvPr>
            <p:ph idx="1"/>
          </p:nvPr>
        </p:nvSpPr>
        <p:spPr>
          <a:xfrm>
            <a:off x="198120" y="213360"/>
            <a:ext cx="7498079" cy="6644640"/>
          </a:xfrm>
        </p:spPr>
        <p:txBody>
          <a:bodyPr>
            <a:noAutofit/>
          </a:bodyPr>
          <a:lstStyle/>
          <a:p>
            <a:r>
              <a:rPr lang="ru-RU" sz="2400" dirty="0"/>
              <a:t>Полина, которой были свойственны исключительная энергия и поразительное мужество, распродала все свое имущество, чтобы попытаться освободить Анненкова из крепости и дать ему возможность бежать за границу.</a:t>
            </a:r>
            <a:br>
              <a:rPr lang="ru-RU" sz="2400" dirty="0"/>
            </a:br>
            <a:r>
              <a:rPr lang="ru-RU" sz="2400" dirty="0"/>
              <a:t>Когда дерзкий план не осуществился, Полина решила последовать за любимым на каторгу, но для этого требовалось особое разрешение царя, т.к. она не была венчана с декабристом. Ей удалось получить разрешение на отъезд в Сибирь и в читинской церкви </a:t>
            </a:r>
            <a:r>
              <a:rPr lang="ru-RU" sz="2400" dirty="0" smtClean="0"/>
              <a:t>состоялось венчание. Полина </a:t>
            </a:r>
            <a:r>
              <a:rPr lang="ru-RU" sz="2400" dirty="0" err="1"/>
              <a:t>Гебль</a:t>
            </a:r>
            <a:r>
              <a:rPr lang="ru-RU" sz="2400" dirty="0"/>
              <a:t> очень благотворно влияла на Анненкова, товарищи его считали, что она спасла ему жизнь, он без нее не перенес бы каторги.</a:t>
            </a:r>
          </a:p>
        </p:txBody>
      </p:sp>
    </p:spTree>
    <p:extLst>
      <p:ext uri="{BB962C8B-B14F-4D97-AF65-F5344CB8AC3E}">
        <p14:creationId xmlns:p14="http://schemas.microsoft.com/office/powerpoint/2010/main" val="4687653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27807" y="349790"/>
            <a:ext cx="3976805" cy="1280890"/>
          </a:xfrm>
        </p:spPr>
        <p:txBody>
          <a:bodyPr>
            <a:noAutofit/>
          </a:bodyPr>
          <a:lstStyle/>
          <a:p>
            <a:r>
              <a:rPr lang="ru-RU" sz="4000" u="sng" dirty="0"/>
              <a:t>НАТАЛЬЯ ФОНВИЗИНА</a:t>
            </a:r>
            <a:endParaRPr lang="ru-RU" sz="4000" dirty="0"/>
          </a:p>
        </p:txBody>
      </p:sp>
      <p:pic>
        <p:nvPicPr>
          <p:cNvPr id="4" name="Объект 3"/>
          <p:cNvPicPr>
            <a:picLocks noGrp="1" noChangeAspect="1"/>
          </p:cNvPicPr>
          <p:nvPr>
            <p:ph idx="1"/>
          </p:nvPr>
        </p:nvPicPr>
        <p:blipFill>
          <a:blip r:embed="rId2"/>
          <a:stretch>
            <a:fillRect/>
          </a:stretch>
        </p:blipFill>
        <p:spPr>
          <a:xfrm>
            <a:off x="7527807" y="1798319"/>
            <a:ext cx="3976805" cy="4715075"/>
          </a:xfrm>
          <a:prstGeom prst="rect">
            <a:avLst/>
          </a:prstGeom>
        </p:spPr>
      </p:pic>
      <p:sp>
        <p:nvSpPr>
          <p:cNvPr id="5" name="TextBox 4"/>
          <p:cNvSpPr txBox="1"/>
          <p:nvPr/>
        </p:nvSpPr>
        <p:spPr>
          <a:xfrm>
            <a:off x="2468880" y="594360"/>
            <a:ext cx="3916680" cy="707886"/>
          </a:xfrm>
          <a:prstGeom prst="rect">
            <a:avLst/>
          </a:prstGeom>
          <a:noFill/>
        </p:spPr>
        <p:txBody>
          <a:bodyPr wrap="square" rtlCol="0">
            <a:spAutoFit/>
          </a:bodyPr>
          <a:lstStyle/>
          <a:p>
            <a:r>
              <a:rPr lang="ru-RU" sz="4000" u="sng" dirty="0"/>
              <a:t>АННА РОЗЕН</a:t>
            </a:r>
            <a:endParaRPr lang="ru-RU" sz="4000" dirty="0"/>
          </a:p>
        </p:txBody>
      </p:sp>
      <p:pic>
        <p:nvPicPr>
          <p:cNvPr id="6" name="Рисунок 5"/>
          <p:cNvPicPr>
            <a:picLocks noChangeAspect="1"/>
          </p:cNvPicPr>
          <p:nvPr/>
        </p:nvPicPr>
        <p:blipFill>
          <a:blip r:embed="rId3"/>
          <a:stretch>
            <a:fillRect/>
          </a:stretch>
        </p:blipFill>
        <p:spPr>
          <a:xfrm>
            <a:off x="1922145" y="1798319"/>
            <a:ext cx="3867150" cy="4562475"/>
          </a:xfrm>
          <a:prstGeom prst="rect">
            <a:avLst/>
          </a:prstGeom>
        </p:spPr>
      </p:pic>
    </p:spTree>
    <p:extLst>
      <p:ext uri="{BB962C8B-B14F-4D97-AF65-F5344CB8AC3E}">
        <p14:creationId xmlns:p14="http://schemas.microsoft.com/office/powerpoint/2010/main" val="12233813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6858001" y="1463040"/>
            <a:ext cx="4436878" cy="5353312"/>
          </a:xfrm>
          <a:prstGeom prst="rect">
            <a:avLst/>
          </a:prstGeom>
        </p:spPr>
      </p:pic>
      <p:sp>
        <p:nvSpPr>
          <p:cNvPr id="2" name="Заголовок 1"/>
          <p:cNvSpPr>
            <a:spLocks noGrp="1"/>
          </p:cNvSpPr>
          <p:nvPr>
            <p:ph type="title"/>
          </p:nvPr>
        </p:nvSpPr>
        <p:spPr>
          <a:xfrm>
            <a:off x="7239000" y="182150"/>
            <a:ext cx="4250372" cy="1280890"/>
          </a:xfrm>
        </p:spPr>
        <p:txBody>
          <a:bodyPr>
            <a:noAutofit/>
          </a:bodyPr>
          <a:lstStyle/>
          <a:p>
            <a:r>
              <a:rPr lang="ru-RU" sz="4000" u="sng" dirty="0"/>
              <a:t>ЕЛИЗАВЕТА НАРЫШКИНА</a:t>
            </a:r>
            <a:endParaRPr lang="ru-RU" sz="4000" dirty="0"/>
          </a:p>
        </p:txBody>
      </p:sp>
      <p:pic>
        <p:nvPicPr>
          <p:cNvPr id="5" name="Рисунок 4"/>
          <p:cNvPicPr>
            <a:picLocks noChangeAspect="1"/>
          </p:cNvPicPr>
          <p:nvPr/>
        </p:nvPicPr>
        <p:blipFill>
          <a:blip r:embed="rId3"/>
          <a:stretch>
            <a:fillRect/>
          </a:stretch>
        </p:blipFill>
        <p:spPr>
          <a:xfrm>
            <a:off x="1988820" y="1568898"/>
            <a:ext cx="3832860" cy="4831421"/>
          </a:xfrm>
          <a:prstGeom prst="rect">
            <a:avLst/>
          </a:prstGeom>
        </p:spPr>
      </p:pic>
      <p:sp>
        <p:nvSpPr>
          <p:cNvPr id="6" name="TextBox 5"/>
          <p:cNvSpPr txBox="1"/>
          <p:nvPr/>
        </p:nvSpPr>
        <p:spPr>
          <a:xfrm>
            <a:off x="1996440" y="245459"/>
            <a:ext cx="3611880" cy="1323439"/>
          </a:xfrm>
          <a:prstGeom prst="rect">
            <a:avLst/>
          </a:prstGeom>
          <a:noFill/>
        </p:spPr>
        <p:txBody>
          <a:bodyPr wrap="square" rtlCol="0">
            <a:spAutoFit/>
          </a:bodyPr>
          <a:lstStyle/>
          <a:p>
            <a:r>
              <a:rPr lang="ru-RU" sz="4000" u="sng" dirty="0"/>
              <a:t>КАМИЛЛА ИВАШЕВА</a:t>
            </a:r>
            <a:endParaRPr lang="ru-RU" sz="4000" dirty="0"/>
          </a:p>
        </p:txBody>
      </p:sp>
    </p:spTree>
    <p:extLst>
      <p:ext uri="{BB962C8B-B14F-4D97-AF65-F5344CB8AC3E}">
        <p14:creationId xmlns:p14="http://schemas.microsoft.com/office/powerpoint/2010/main" val="25467107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a:bodyPr>
          <a:lstStyle/>
          <a:p>
            <a:r>
              <a:rPr lang="ru-RU" sz="2400" dirty="0"/>
              <a:t>Интерес к судьбам жен декабристов в русском обществе усилился еще задолго до появления поэмы Некрасова "Русские женщины" Помогая мужьям и их собратьям выносить тяготы острожного быта, жены декабристов добивались уступок тюремного начальства, возбуждали общественное мнение через переписку с влиятельными родственниками и друзьями. Однажды Николай I воскликнул: "Меня мучают со всех сторон.... Я больше всего боюсь этих женщин".</a:t>
            </a:r>
          </a:p>
        </p:txBody>
      </p:sp>
    </p:spTree>
    <p:extLst>
      <p:ext uri="{BB962C8B-B14F-4D97-AF65-F5344CB8AC3E}">
        <p14:creationId xmlns:p14="http://schemas.microsoft.com/office/powerpoint/2010/main" val="30943722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Русские женщины</a:t>
            </a:r>
            <a:endParaRPr lang="ru-RU" dirty="0"/>
          </a:p>
        </p:txBody>
      </p:sp>
      <p:sp>
        <p:nvSpPr>
          <p:cNvPr id="3" name="Объект 2"/>
          <p:cNvSpPr>
            <a:spLocks noGrp="1"/>
          </p:cNvSpPr>
          <p:nvPr>
            <p:ph idx="1"/>
          </p:nvPr>
        </p:nvSpPr>
        <p:spPr/>
        <p:txBody>
          <a:bodyPr>
            <a:normAutofit/>
          </a:bodyPr>
          <a:lstStyle/>
          <a:p>
            <a:r>
              <a:rPr lang="ru-RU" sz="2400" b="1" dirty="0">
                <a:solidFill>
                  <a:schemeClr val="tx1"/>
                </a:solidFill>
              </a:rPr>
              <a:t>«</a:t>
            </a:r>
            <a:r>
              <a:rPr lang="ru-RU" sz="2400" b="1" dirty="0" err="1">
                <a:solidFill>
                  <a:schemeClr val="tx1"/>
                </a:solidFill>
              </a:rPr>
              <a:t>Ру́сские</a:t>
            </a:r>
            <a:r>
              <a:rPr lang="ru-RU" sz="2400" b="1" dirty="0">
                <a:solidFill>
                  <a:schemeClr val="tx1"/>
                </a:solidFill>
              </a:rPr>
              <a:t> </a:t>
            </a:r>
            <a:r>
              <a:rPr lang="ru-RU" sz="2400" b="1" dirty="0" err="1">
                <a:solidFill>
                  <a:schemeClr val="tx1"/>
                </a:solidFill>
              </a:rPr>
              <a:t>же́нщины</a:t>
            </a:r>
            <a:r>
              <a:rPr lang="ru-RU" sz="2400" b="1" dirty="0">
                <a:solidFill>
                  <a:schemeClr val="tx1"/>
                </a:solidFill>
              </a:rPr>
              <a:t>»</a:t>
            </a:r>
            <a:r>
              <a:rPr lang="ru-RU" sz="2400" dirty="0">
                <a:solidFill>
                  <a:schemeClr val="tx1"/>
                </a:solidFill>
              </a:rPr>
              <a:t> — поэма </a:t>
            </a:r>
            <a:r>
              <a:rPr lang="ru-RU" sz="2400" dirty="0">
                <a:solidFill>
                  <a:schemeClr val="tx1"/>
                </a:solidFill>
                <a:hlinkClick r:id="rId2" tooltip="Некрасов, Николай Алексеевич"/>
              </a:rPr>
              <a:t>Николая Алексеевича Некрасова</a:t>
            </a:r>
            <a:r>
              <a:rPr lang="ru-RU" sz="2400" dirty="0">
                <a:solidFill>
                  <a:schemeClr val="tx1"/>
                </a:solidFill>
              </a:rPr>
              <a:t>, рассказывающая о жёнах декабристов, </a:t>
            </a:r>
            <a:r>
              <a:rPr lang="ru-RU" sz="2400" dirty="0" smtClean="0">
                <a:solidFill>
                  <a:schemeClr val="tx1"/>
                </a:solidFill>
              </a:rPr>
              <a:t>последовавших </a:t>
            </a:r>
            <a:r>
              <a:rPr lang="ru-RU" sz="2400" dirty="0">
                <a:solidFill>
                  <a:schemeClr val="tx1"/>
                </a:solidFill>
              </a:rPr>
              <a:t>за мужьями в </a:t>
            </a:r>
            <a:r>
              <a:rPr lang="ru-RU" sz="2400" u="sng" dirty="0">
                <a:solidFill>
                  <a:schemeClr val="tx1"/>
                </a:solidFill>
                <a:hlinkClick r:id="rId3"/>
              </a:rPr>
              <a:t>Сибирь</a:t>
            </a:r>
            <a:r>
              <a:rPr lang="ru-RU" sz="2400" dirty="0" smtClean="0">
                <a:solidFill>
                  <a:schemeClr val="tx1"/>
                </a:solidFill>
              </a:rPr>
              <a:t>.</a:t>
            </a:r>
          </a:p>
          <a:p>
            <a:endParaRPr lang="ru-RU" sz="2400" dirty="0">
              <a:solidFill>
                <a:schemeClr val="tx1"/>
              </a:solidFill>
            </a:endParaRPr>
          </a:p>
          <a:p>
            <a:r>
              <a:rPr lang="ru-RU" sz="2400" dirty="0" smtClean="0">
                <a:solidFill>
                  <a:schemeClr val="tx1"/>
                </a:solidFill>
              </a:rPr>
              <a:t>Но кто это жены декабристов?</a:t>
            </a:r>
          </a:p>
          <a:p>
            <a:r>
              <a:rPr lang="ru-RU" sz="2400" dirty="0" smtClean="0">
                <a:solidFill>
                  <a:schemeClr val="tx1"/>
                </a:solidFill>
              </a:rPr>
              <a:t>С чего все началось.</a:t>
            </a:r>
            <a:endParaRPr lang="ru-RU" sz="2400" dirty="0">
              <a:solidFill>
                <a:schemeClr val="tx1"/>
              </a:solidFill>
            </a:endParaRPr>
          </a:p>
        </p:txBody>
      </p:sp>
    </p:spTree>
    <p:extLst>
      <p:ext uri="{BB962C8B-B14F-4D97-AF65-F5344CB8AC3E}">
        <p14:creationId xmlns:p14="http://schemas.microsoft.com/office/powerpoint/2010/main" val="37367786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92925" y="624110"/>
            <a:ext cx="8911687" cy="377972"/>
          </a:xfrm>
        </p:spPr>
        <p:txBody>
          <a:bodyPr>
            <a:normAutofit fontScale="90000"/>
          </a:bodyPr>
          <a:lstStyle/>
          <a:p>
            <a:endParaRPr lang="ru-RU" dirty="0"/>
          </a:p>
        </p:txBody>
      </p:sp>
      <p:sp>
        <p:nvSpPr>
          <p:cNvPr id="3" name="Объект 2"/>
          <p:cNvSpPr>
            <a:spLocks noGrp="1"/>
          </p:cNvSpPr>
          <p:nvPr>
            <p:ph idx="1"/>
          </p:nvPr>
        </p:nvSpPr>
        <p:spPr>
          <a:xfrm>
            <a:off x="1453019" y="1002083"/>
            <a:ext cx="10051593" cy="5411244"/>
          </a:xfrm>
        </p:spPr>
        <p:txBody>
          <a:bodyPr>
            <a:noAutofit/>
          </a:bodyPr>
          <a:lstStyle/>
          <a:p>
            <a:r>
              <a:rPr lang="ru-RU" sz="2400" dirty="0"/>
              <a:t>Еще про поэме Некрасова "Русские женщины" мы помним, как Екатерина (</a:t>
            </a:r>
            <a:r>
              <a:rPr lang="ru-RU" sz="2400" dirty="0" err="1"/>
              <a:t>Каташа</a:t>
            </a:r>
            <a:r>
              <a:rPr lang="ru-RU" sz="2400" dirty="0"/>
              <a:t>, как ее ласково звали подруги) Трубецкая, поехавшая в Сибирь первой, подписывала в </a:t>
            </a:r>
            <a:r>
              <a:rPr lang="ru-RU" sz="2400" dirty="0" smtClean="0"/>
              <a:t>Иркутске отречение </a:t>
            </a:r>
            <a:r>
              <a:rPr lang="ru-RU" sz="2400" dirty="0"/>
              <a:t>от дворянского звания и имущества. Отныне и </a:t>
            </a:r>
            <a:r>
              <a:rPr lang="ru-RU" sz="2400" dirty="0" smtClean="0"/>
              <a:t>она, </a:t>
            </a:r>
            <a:r>
              <a:rPr lang="ru-RU" sz="2400" dirty="0"/>
              <a:t>и ее рожденные в Сибири дети (но детей к этому времени у Трубецких не </a:t>
            </a:r>
            <a:r>
              <a:rPr lang="ru-RU" sz="2400" dirty="0" smtClean="0"/>
              <a:t>было</a:t>
            </a:r>
            <a:r>
              <a:rPr lang="ru-RU" sz="2400" dirty="0"/>
              <a:t>) должны будут именоваться женой и детьми "</a:t>
            </a:r>
            <a:r>
              <a:rPr lang="ru-RU" sz="2400" dirty="0" err="1"/>
              <a:t>ссыльно</a:t>
            </a:r>
            <a:r>
              <a:rPr lang="ru-RU" sz="2400" dirty="0"/>
              <a:t>-каторжных". Трубецкую это не остановило. И тогда царь придумал новое, казалось бы, непреодолимое </a:t>
            </a:r>
            <a:r>
              <a:rPr lang="ru-RU" sz="2400" dirty="0" smtClean="0"/>
              <a:t>препятствие. </a:t>
            </a:r>
          </a:p>
          <a:p>
            <a:r>
              <a:rPr lang="ru-RU" sz="2400" dirty="0" smtClean="0"/>
              <a:t>Неплохой </a:t>
            </a:r>
            <a:r>
              <a:rPr lang="ru-RU" sz="2400" dirty="0"/>
              <a:t>психолог, Николай знал, что женщине труднее всего расставаться со своими детьми, и поэтому приказал, чтобы жены декабристов, пожелавшие отправиться к мужьям, оставили своих детей в России, Муж или дети - вот какой выбор </a:t>
            </a:r>
            <a:r>
              <a:rPr lang="ru-RU" sz="2400" dirty="0" smtClean="0"/>
              <a:t>должна  </a:t>
            </a:r>
            <a:r>
              <a:rPr lang="ru-RU" sz="2400" dirty="0"/>
              <a:t>была сделать каждая женщина.</a:t>
            </a:r>
          </a:p>
        </p:txBody>
      </p:sp>
    </p:spTree>
    <p:extLst>
      <p:ext uri="{BB962C8B-B14F-4D97-AF65-F5344CB8AC3E}">
        <p14:creationId xmlns:p14="http://schemas.microsoft.com/office/powerpoint/2010/main" val="59769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37361" y="624110"/>
            <a:ext cx="3901440" cy="4115530"/>
          </a:xfrm>
        </p:spPr>
        <p:txBody>
          <a:bodyPr>
            <a:normAutofit/>
          </a:bodyPr>
          <a:lstStyle/>
          <a:p>
            <a:r>
              <a:rPr lang="ru-RU" dirty="0"/>
              <a:t>Памятник женам декабристов в Иркутске. Скульптор М. </a:t>
            </a:r>
            <a:r>
              <a:rPr lang="ru-RU" dirty="0" err="1"/>
              <a:t>Переяславец</a:t>
            </a:r>
            <a:endParaRPr lang="ru-RU" dirty="0"/>
          </a:p>
        </p:txBody>
      </p:sp>
      <p:pic>
        <p:nvPicPr>
          <p:cNvPr id="4" name="Объект 3"/>
          <p:cNvPicPr>
            <a:picLocks noGrp="1" noChangeAspect="1"/>
          </p:cNvPicPr>
          <p:nvPr>
            <p:ph idx="1"/>
          </p:nvPr>
        </p:nvPicPr>
        <p:blipFill>
          <a:blip r:embed="rId2"/>
          <a:stretch>
            <a:fillRect/>
          </a:stretch>
        </p:blipFill>
        <p:spPr>
          <a:xfrm>
            <a:off x="6141720" y="195579"/>
            <a:ext cx="4145280" cy="6532961"/>
          </a:xfrm>
          <a:prstGeom prst="rect">
            <a:avLst/>
          </a:prstGeom>
        </p:spPr>
      </p:pic>
    </p:spTree>
    <p:extLst>
      <p:ext uri="{BB962C8B-B14F-4D97-AF65-F5344CB8AC3E}">
        <p14:creationId xmlns:p14="http://schemas.microsoft.com/office/powerpoint/2010/main" val="38554081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691050" y="185699"/>
            <a:ext cx="8911687" cy="1292372"/>
          </a:xfrm>
        </p:spPr>
        <p:txBody>
          <a:bodyPr/>
          <a:lstStyle/>
          <a:p>
            <a:r>
              <a:rPr lang="ru-RU" dirty="0" err="1" smtClean="0"/>
              <a:t>Магила</a:t>
            </a:r>
            <a:r>
              <a:rPr lang="ru-RU" dirty="0" smtClean="0"/>
              <a:t> Трубецкой</a:t>
            </a:r>
            <a:endParaRPr lang="ru-RU" dirty="0"/>
          </a:p>
        </p:txBody>
      </p:sp>
      <p:pic>
        <p:nvPicPr>
          <p:cNvPr id="4" name="Объект 3"/>
          <p:cNvPicPr>
            <a:picLocks noGrp="1" noChangeAspect="1"/>
          </p:cNvPicPr>
          <p:nvPr>
            <p:ph sz="half" idx="1"/>
          </p:nvPr>
        </p:nvPicPr>
        <p:blipFill>
          <a:blip r:embed="rId2"/>
          <a:stretch>
            <a:fillRect/>
          </a:stretch>
        </p:blipFill>
        <p:spPr>
          <a:xfrm>
            <a:off x="839244" y="1941534"/>
            <a:ext cx="6142310" cy="4294012"/>
          </a:xfrm>
          <a:prstGeom prst="rect">
            <a:avLst/>
          </a:prstGeom>
        </p:spPr>
      </p:pic>
      <p:sp>
        <p:nvSpPr>
          <p:cNvPr id="6" name="Объект 5"/>
          <p:cNvSpPr>
            <a:spLocks noGrp="1"/>
          </p:cNvSpPr>
          <p:nvPr>
            <p:ph sz="half" idx="2"/>
          </p:nvPr>
        </p:nvSpPr>
        <p:spPr>
          <a:xfrm>
            <a:off x="6981554" y="325677"/>
            <a:ext cx="5106062" cy="6532323"/>
          </a:xfrm>
        </p:spPr>
        <p:txBody>
          <a:bodyPr>
            <a:normAutofit/>
          </a:bodyPr>
          <a:lstStyle/>
          <a:p>
            <a:r>
              <a:rPr lang="ru-RU" dirty="0"/>
              <a:t> </a:t>
            </a:r>
            <a:r>
              <a:rPr lang="ru-RU" sz="2400" dirty="0" smtClean="0"/>
              <a:t>могила </a:t>
            </a:r>
            <a:r>
              <a:rPr lang="ru-RU" sz="2400" dirty="0"/>
              <a:t>в Знаменском монастыре, в Иркутске, где похоронена </a:t>
            </a:r>
            <a:r>
              <a:rPr lang="ru-RU" sz="2400" dirty="0" smtClean="0"/>
              <a:t>Екатерина Трубецкая</a:t>
            </a:r>
            <a:r>
              <a:rPr lang="ru-RU" sz="2400" dirty="0" smtClean="0"/>
              <a:t>…</a:t>
            </a:r>
            <a:r>
              <a:rPr lang="ru-RU" sz="2400" dirty="0" smtClean="0"/>
              <a:t> </a:t>
            </a:r>
            <a:endParaRPr lang="ru-RU" sz="2400" dirty="0" smtClean="0"/>
          </a:p>
          <a:p>
            <a:r>
              <a:rPr lang="ru-RU" sz="2400" dirty="0"/>
              <a:t>З</a:t>
            </a:r>
            <a:r>
              <a:rPr lang="ru-RU" sz="2400" dirty="0" smtClean="0"/>
              <a:t>десь вспоминаются </a:t>
            </a:r>
            <a:r>
              <a:rPr lang="ru-RU" sz="2400" dirty="0"/>
              <a:t>слова ее мужа, обращенные к ней: "...любовь и благодарность моя к тебе... горит в сердце моем чистейшим огнем, который и с жизнью моей не угаснет. Сей пламень не есть чувство телесное и потому не может истлеть с телом нашим".</a:t>
            </a:r>
          </a:p>
        </p:txBody>
      </p:sp>
    </p:spTree>
    <p:extLst>
      <p:ext uri="{BB962C8B-B14F-4D97-AF65-F5344CB8AC3E}">
        <p14:creationId xmlns:p14="http://schemas.microsoft.com/office/powerpoint/2010/main" val="32238655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источники</a:t>
            </a:r>
            <a:endParaRPr lang="ru-RU" dirty="0"/>
          </a:p>
        </p:txBody>
      </p:sp>
      <p:sp>
        <p:nvSpPr>
          <p:cNvPr id="3" name="Объект 2"/>
          <p:cNvSpPr>
            <a:spLocks noGrp="1"/>
          </p:cNvSpPr>
          <p:nvPr>
            <p:ph idx="1"/>
          </p:nvPr>
        </p:nvSpPr>
        <p:spPr>
          <a:xfrm>
            <a:off x="2589212" y="1465545"/>
            <a:ext cx="8915400" cy="4797469"/>
          </a:xfrm>
        </p:spPr>
        <p:txBody>
          <a:bodyPr>
            <a:normAutofit lnSpcReduction="10000"/>
          </a:bodyPr>
          <a:lstStyle/>
          <a:p>
            <a:r>
              <a:rPr lang="en-US" dirty="0">
                <a:hlinkClick r:id="rId2"/>
              </a:rPr>
              <a:t>http://900igr.net/prezentatsii/istorija/Dekabristy-zhjony/003-ZHeny-dekabristov-razdelili-uchast-svoikh-muzhej-sovershiv-svoeobraznyj.html</a:t>
            </a:r>
            <a:endParaRPr lang="ru-RU" dirty="0" smtClean="0">
              <a:hlinkClick r:id="rId2"/>
            </a:endParaRPr>
          </a:p>
          <a:p>
            <a:r>
              <a:rPr lang="en-US" dirty="0" smtClean="0">
                <a:hlinkClick r:id="rId2"/>
              </a:rPr>
              <a:t>http</a:t>
            </a:r>
            <a:r>
              <a:rPr lang="en-US" dirty="0">
                <a:hlinkClick r:id="rId2"/>
              </a:rPr>
              <a:t>://</a:t>
            </a:r>
            <a:r>
              <a:rPr lang="en-US" dirty="0" smtClean="0">
                <a:hlinkClick r:id="rId2"/>
              </a:rPr>
              <a:t>www.poetomu.ru/publ/zhurnal/semja/chto_sluchilos_s_zhenami_dekabristov/2-1-0-299</a:t>
            </a:r>
            <a:endParaRPr lang="ru-RU" dirty="0" smtClean="0"/>
          </a:p>
          <a:p>
            <a:r>
              <a:rPr lang="en-US" dirty="0">
                <a:hlinkClick r:id="rId3"/>
              </a:rPr>
              <a:t>http://cbs.irkipedia.ru/dom-kotoryiy-rasskazhet-o-mnogom-istoricheskiy-lektoriy-o-dome-muzee-dekabrista-sergeya-volkonskogo</a:t>
            </a:r>
            <a:r>
              <a:rPr lang="en-US" dirty="0" smtClean="0">
                <a:hlinkClick r:id="rId3"/>
              </a:rPr>
              <a:t>/</a:t>
            </a:r>
            <a:endParaRPr lang="ru-RU" dirty="0" smtClean="0"/>
          </a:p>
          <a:p>
            <a:r>
              <a:rPr lang="en-US" dirty="0">
                <a:hlinkClick r:id="rId4"/>
              </a:rPr>
              <a:t>http://likeness.ru/blog/tag/%D1%85%D0%B5%D0%BB%D0%B5%D0%BD%D0%B0+%D0%B1%D0%BE%D0%BD%D0%B5%D0%BC+%D0%BA%D0%B0%D1%80%D1%82%D0%B5%D1%80/3</a:t>
            </a:r>
            <a:r>
              <a:rPr lang="en-US" dirty="0" smtClean="0">
                <a:hlinkClick r:id="rId4"/>
              </a:rPr>
              <a:t>/</a:t>
            </a:r>
            <a:endParaRPr lang="ru-RU" dirty="0" smtClean="0"/>
          </a:p>
          <a:p>
            <a:r>
              <a:rPr lang="en-US" dirty="0">
                <a:hlinkClick r:id="rId5"/>
              </a:rPr>
              <a:t>http://</a:t>
            </a:r>
            <a:r>
              <a:rPr lang="en-US" dirty="0" smtClean="0">
                <a:hlinkClick r:id="rId5"/>
              </a:rPr>
              <a:t>art-tns.blogspot.ru/2012/11/blog-post_9218.html</a:t>
            </a:r>
            <a:endParaRPr lang="ru-RU" dirty="0" smtClean="0"/>
          </a:p>
          <a:p>
            <a:r>
              <a:rPr lang="en-US" dirty="0">
                <a:hlinkClick r:id="rId6"/>
              </a:rPr>
              <a:t>https://zhiznteatr.mirtesen.ru/blog/43258330212/Velikie-istorii-lyubvi.-ZHenyi-dekabristki,-</a:t>
            </a:r>
            <a:r>
              <a:rPr lang="en-US" dirty="0" smtClean="0">
                <a:hlinkClick r:id="rId6"/>
              </a:rPr>
              <a:t>ch.1</a:t>
            </a:r>
            <a:endParaRPr lang="ru-RU" dirty="0" smtClean="0"/>
          </a:p>
          <a:p>
            <a:r>
              <a:rPr lang="en-US" dirty="0">
                <a:hlinkClick r:id="rId7"/>
              </a:rPr>
              <a:t>https://ru.wikipedia.org/wiki/%D0%A0%D1%83%D1%81%D1%81%D0%BA%D0%B8%D0%B5_%D0%B6%D0%B5%D0%BD%D1%89%D0%B8%D0%BD%D1%8B_(%D0%BF%D0%BE%D1%8D%D0%BC%D0%B0</a:t>
            </a:r>
            <a:r>
              <a:rPr lang="en-US" dirty="0" smtClean="0">
                <a:hlinkClick r:id="rId7"/>
              </a:rPr>
              <a:t>)</a:t>
            </a:r>
            <a:endParaRPr lang="ru-RU" smtClean="0"/>
          </a:p>
          <a:p>
            <a:endParaRPr lang="ru-RU" dirty="0" smtClean="0"/>
          </a:p>
          <a:p>
            <a:endParaRPr lang="ru-RU" dirty="0" smtClean="0"/>
          </a:p>
          <a:p>
            <a:endParaRPr lang="ru-RU" dirty="0"/>
          </a:p>
        </p:txBody>
      </p:sp>
    </p:spTree>
    <p:extLst>
      <p:ext uri="{BB962C8B-B14F-4D97-AF65-F5344CB8AC3E}">
        <p14:creationId xmlns:p14="http://schemas.microsoft.com/office/powerpoint/2010/main" val="24703594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90601" y="304070"/>
            <a:ext cx="9828212" cy="1280890"/>
          </a:xfrm>
        </p:spPr>
        <p:txBody>
          <a:bodyPr>
            <a:normAutofit fontScale="90000"/>
          </a:bodyPr>
          <a:lstStyle/>
          <a:p>
            <a:r>
              <a:rPr lang="ru-RU" b="1" dirty="0"/>
              <a:t> </a:t>
            </a:r>
            <a:r>
              <a:rPr lang="ru-RU" sz="4400" b="1" dirty="0"/>
              <a:t>Восстание на Сенатской площади</a:t>
            </a:r>
            <a:r>
              <a:rPr lang="ru-RU" sz="4000" b="1" dirty="0"/>
              <a:t/>
            </a:r>
            <a:br>
              <a:rPr lang="ru-RU" sz="4000" b="1" dirty="0"/>
            </a:br>
            <a:endParaRPr lang="ru-RU" sz="4000" dirty="0"/>
          </a:p>
        </p:txBody>
      </p:sp>
      <p:sp>
        <p:nvSpPr>
          <p:cNvPr id="3" name="Объект 2"/>
          <p:cNvSpPr>
            <a:spLocks noGrp="1"/>
          </p:cNvSpPr>
          <p:nvPr>
            <p:ph idx="1"/>
          </p:nvPr>
        </p:nvSpPr>
        <p:spPr>
          <a:xfrm>
            <a:off x="1752600" y="1798320"/>
            <a:ext cx="9614852" cy="4356742"/>
          </a:xfrm>
        </p:spPr>
        <p:txBody>
          <a:bodyPr>
            <a:noAutofit/>
          </a:bodyPr>
          <a:lstStyle/>
          <a:p>
            <a:r>
              <a:rPr lang="ru-RU" sz="2800" dirty="0"/>
              <a:t>Декабрь 1825 года принёс Российской Империи не только зимнюю стужу, но и смену монарха. А вместе с этим - попытку государственного переворота, беспрецедентную по своему характеру и сути. Все события эпохи дворцовых переворотов не шли ни в какое сравнение с тем, что случилось в тот день на Сенатской площади Санкт-Петербурга.</a:t>
            </a:r>
          </a:p>
        </p:txBody>
      </p:sp>
    </p:spTree>
    <p:extLst>
      <p:ext uri="{BB962C8B-B14F-4D97-AF65-F5344CB8AC3E}">
        <p14:creationId xmlns:p14="http://schemas.microsoft.com/office/powerpoint/2010/main" val="23183786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41365" y="109363"/>
            <a:ext cx="10025795" cy="1280890"/>
          </a:xfrm>
        </p:spPr>
        <p:txBody>
          <a:bodyPr>
            <a:normAutofit fontScale="90000"/>
          </a:bodyPr>
          <a:lstStyle/>
          <a:p>
            <a:r>
              <a:rPr lang="ru-RU" b="1" dirty="0"/>
              <a:t> </a:t>
            </a:r>
            <a:r>
              <a:rPr lang="ru-RU" sz="4000" b="1" dirty="0"/>
              <a:t>Восстание на Сенатской площади</a:t>
            </a:r>
            <a:br>
              <a:rPr lang="ru-RU" sz="4000" b="1" dirty="0"/>
            </a:br>
            <a:endParaRPr lang="ru-RU" sz="4000" dirty="0"/>
          </a:p>
        </p:txBody>
      </p:sp>
      <p:pic>
        <p:nvPicPr>
          <p:cNvPr id="4" name="Объект 3"/>
          <p:cNvPicPr>
            <a:picLocks noGrp="1" noChangeAspect="1"/>
          </p:cNvPicPr>
          <p:nvPr>
            <p:ph idx="1"/>
          </p:nvPr>
        </p:nvPicPr>
        <p:blipFill>
          <a:blip r:embed="rId2"/>
          <a:stretch>
            <a:fillRect/>
          </a:stretch>
        </p:blipFill>
        <p:spPr>
          <a:xfrm>
            <a:off x="2516725" y="1222613"/>
            <a:ext cx="7374035" cy="5014344"/>
          </a:xfrm>
          <a:prstGeom prst="rect">
            <a:avLst/>
          </a:prstGeom>
        </p:spPr>
      </p:pic>
    </p:spTree>
    <p:extLst>
      <p:ext uri="{BB962C8B-B14F-4D97-AF65-F5344CB8AC3E}">
        <p14:creationId xmlns:p14="http://schemas.microsoft.com/office/powerpoint/2010/main" val="17465489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93521" y="624110"/>
            <a:ext cx="10011092" cy="1280890"/>
          </a:xfrm>
        </p:spPr>
        <p:txBody>
          <a:bodyPr>
            <a:noAutofit/>
          </a:bodyPr>
          <a:lstStyle/>
          <a:p>
            <a:r>
              <a:rPr lang="ru-RU" sz="4000" b="1" dirty="0"/>
              <a:t>Приговор декабристам</a:t>
            </a:r>
            <a:br>
              <a:rPr lang="ru-RU" sz="4000" b="1" dirty="0"/>
            </a:br>
            <a:endParaRPr lang="ru-RU" sz="4000" dirty="0"/>
          </a:p>
        </p:txBody>
      </p:sp>
      <p:sp>
        <p:nvSpPr>
          <p:cNvPr id="3" name="Объект 2"/>
          <p:cNvSpPr>
            <a:spLocks noGrp="1"/>
          </p:cNvSpPr>
          <p:nvPr>
            <p:ph idx="1"/>
          </p:nvPr>
        </p:nvSpPr>
        <p:spPr>
          <a:xfrm>
            <a:off x="1920240" y="1722120"/>
            <a:ext cx="9584372" cy="4189102"/>
          </a:xfrm>
        </p:spPr>
        <p:txBody>
          <a:bodyPr>
            <a:noAutofit/>
          </a:bodyPr>
          <a:lstStyle/>
          <a:p>
            <a:r>
              <a:rPr lang="ru-RU" sz="2800" dirty="0"/>
              <a:t>Под следствие по делу о восстании на Сенатской площади попали почти 600 человек. Из них многие были приговорены к смертной казни, но некоторым из них приговор заменили ссылкой в Сибирь пожизненно или сроком на 20 лет. В числе сосланных большинство были дворянского происхождения, некоторые - с княжеским титулом.</a:t>
            </a:r>
          </a:p>
        </p:txBody>
      </p:sp>
    </p:spTree>
    <p:extLst>
      <p:ext uri="{BB962C8B-B14F-4D97-AF65-F5344CB8AC3E}">
        <p14:creationId xmlns:p14="http://schemas.microsoft.com/office/powerpoint/2010/main" val="32464512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88172" y="0"/>
            <a:ext cx="9816148" cy="1280890"/>
          </a:xfrm>
        </p:spPr>
        <p:txBody>
          <a:bodyPr/>
          <a:lstStyle/>
          <a:p>
            <a:r>
              <a:rPr lang="ru-RU" sz="4000" b="1" dirty="0"/>
              <a:t>Жёны декабристо</a:t>
            </a:r>
            <a:r>
              <a:rPr lang="ru-RU" b="1" dirty="0"/>
              <a:t>в</a:t>
            </a:r>
            <a:br>
              <a:rPr lang="ru-RU" b="1" dirty="0"/>
            </a:br>
            <a:endParaRPr lang="ru-RU" dirty="0"/>
          </a:p>
        </p:txBody>
      </p:sp>
      <p:sp>
        <p:nvSpPr>
          <p:cNvPr id="3" name="Объект 2"/>
          <p:cNvSpPr>
            <a:spLocks noGrp="1"/>
          </p:cNvSpPr>
          <p:nvPr>
            <p:ph idx="1"/>
          </p:nvPr>
        </p:nvSpPr>
        <p:spPr>
          <a:xfrm>
            <a:off x="1188720" y="914400"/>
            <a:ext cx="10759440" cy="5943600"/>
          </a:xfrm>
        </p:spPr>
        <p:txBody>
          <a:bodyPr>
            <a:normAutofit fontScale="85000" lnSpcReduction="20000"/>
          </a:bodyPr>
          <a:lstStyle/>
          <a:p>
            <a:r>
              <a:rPr lang="ru-RU" sz="2800" dirty="0"/>
              <a:t>За своими мужьями в сибирскую ссылку добровольно отправились 11 женщин. Их мало кто помнит поимённо, но память об их поступке жива. Вот их имена</a:t>
            </a:r>
            <a:r>
              <a:rPr lang="ru-RU" sz="2800" dirty="0" smtClean="0"/>
              <a:t>:</a:t>
            </a:r>
          </a:p>
          <a:p>
            <a:r>
              <a:rPr lang="ru-RU" sz="2800" dirty="0" smtClean="0"/>
              <a:t> </a:t>
            </a:r>
            <a:r>
              <a:rPr lang="ru-RU" sz="2800" dirty="0"/>
              <a:t>Прасковья Егоровна Анненкова (Полина </a:t>
            </a:r>
            <a:r>
              <a:rPr lang="ru-RU" sz="2800" dirty="0" err="1"/>
              <a:t>Гебль</a:t>
            </a:r>
            <a:r>
              <a:rPr lang="ru-RU" sz="2800" dirty="0"/>
              <a:t>),</a:t>
            </a:r>
          </a:p>
          <a:p>
            <a:r>
              <a:rPr lang="ru-RU" sz="2800" dirty="0"/>
              <a:t>Мария Николаевна Волконская,</a:t>
            </a:r>
          </a:p>
          <a:p>
            <a:r>
              <a:rPr lang="ru-RU" sz="2800" dirty="0"/>
              <a:t>Александра Ивановна Давыдова,</a:t>
            </a:r>
          </a:p>
          <a:p>
            <a:r>
              <a:rPr lang="ru-RU" sz="2800" dirty="0"/>
              <a:t>Александра Васильевна </a:t>
            </a:r>
            <a:r>
              <a:rPr lang="ru-RU" sz="2800" dirty="0" err="1"/>
              <a:t>Ентальцева</a:t>
            </a:r>
            <a:r>
              <a:rPr lang="ru-RU" sz="2800" dirty="0"/>
              <a:t>,</a:t>
            </a:r>
          </a:p>
          <a:p>
            <a:r>
              <a:rPr lang="ru-RU" sz="2800" dirty="0"/>
              <a:t>Камилла Петровна Ивашева,</a:t>
            </a:r>
          </a:p>
          <a:p>
            <a:r>
              <a:rPr lang="ru-RU" sz="2800" dirty="0"/>
              <a:t>Александра Григорьевна Муравьева,</a:t>
            </a:r>
          </a:p>
          <a:p>
            <a:r>
              <a:rPr lang="ru-RU" sz="2800" dirty="0"/>
              <a:t>Елизавета Петровна Нарышкина,</a:t>
            </a:r>
          </a:p>
          <a:p>
            <a:r>
              <a:rPr lang="ru-RU" sz="2800" dirty="0"/>
              <a:t>Анна Васильевна Розен,</a:t>
            </a:r>
          </a:p>
          <a:p>
            <a:r>
              <a:rPr lang="ru-RU" sz="2800" dirty="0"/>
              <a:t>Екатерина Ивановна Трубецкая,</a:t>
            </a:r>
          </a:p>
          <a:p>
            <a:r>
              <a:rPr lang="ru-RU" sz="2800" dirty="0"/>
              <a:t>Наталья Дмитриевна Фонвизина,</a:t>
            </a:r>
          </a:p>
          <a:p>
            <a:r>
              <a:rPr lang="ru-RU" sz="2800" dirty="0"/>
              <a:t>Мария </a:t>
            </a:r>
            <a:r>
              <a:rPr lang="ru-RU" sz="2800" dirty="0" err="1"/>
              <a:t>Казимировна</a:t>
            </a:r>
            <a:r>
              <a:rPr lang="ru-RU" sz="2800" dirty="0"/>
              <a:t> </a:t>
            </a:r>
            <a:r>
              <a:rPr lang="ru-RU" sz="2800" dirty="0" err="1"/>
              <a:t>Юшневская</a:t>
            </a:r>
            <a:r>
              <a:rPr lang="ru-RU" sz="2800" dirty="0"/>
              <a:t>.</a:t>
            </a:r>
          </a:p>
          <a:p>
            <a:endParaRPr lang="ru-RU" sz="2800" dirty="0"/>
          </a:p>
        </p:txBody>
      </p:sp>
    </p:spTree>
    <p:extLst>
      <p:ext uri="{BB962C8B-B14F-4D97-AF65-F5344CB8AC3E}">
        <p14:creationId xmlns:p14="http://schemas.microsoft.com/office/powerpoint/2010/main" val="15219590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05800" y="1538451"/>
            <a:ext cx="3703320" cy="4008850"/>
          </a:xfrm>
        </p:spPr>
        <p:txBody>
          <a:bodyPr>
            <a:normAutofit/>
          </a:bodyPr>
          <a:lstStyle/>
          <a:p>
            <a:r>
              <a:rPr lang="ru-RU" sz="4000" b="1" dirty="0"/>
              <a:t>Жёны декабристов</a:t>
            </a:r>
            <a:br>
              <a:rPr lang="ru-RU" sz="4000" b="1" dirty="0"/>
            </a:br>
            <a:endParaRPr lang="ru-RU" sz="4000" dirty="0"/>
          </a:p>
        </p:txBody>
      </p:sp>
      <p:pic>
        <p:nvPicPr>
          <p:cNvPr id="4" name="Объект 3"/>
          <p:cNvPicPr>
            <a:picLocks noGrp="1" noChangeAspect="1"/>
          </p:cNvPicPr>
          <p:nvPr>
            <p:ph idx="1"/>
          </p:nvPr>
        </p:nvPicPr>
        <p:blipFill>
          <a:blip r:embed="rId2"/>
          <a:stretch>
            <a:fillRect/>
          </a:stretch>
        </p:blipFill>
        <p:spPr>
          <a:xfrm>
            <a:off x="1495645" y="517430"/>
            <a:ext cx="6559233" cy="6050892"/>
          </a:xfrm>
          <a:prstGeom prst="rect">
            <a:avLst/>
          </a:prstGeom>
        </p:spPr>
      </p:pic>
    </p:spTree>
    <p:extLst>
      <p:ext uri="{BB962C8B-B14F-4D97-AF65-F5344CB8AC3E}">
        <p14:creationId xmlns:p14="http://schemas.microsoft.com/office/powerpoint/2010/main" val="24638683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22365" y="182150"/>
            <a:ext cx="8911687" cy="1280890"/>
          </a:xfrm>
        </p:spPr>
        <p:txBody>
          <a:bodyPr>
            <a:noAutofit/>
          </a:bodyPr>
          <a:lstStyle/>
          <a:p>
            <a:r>
              <a:rPr lang="ru-RU" sz="4000" b="1" dirty="0"/>
              <a:t>Жёны декабристов</a:t>
            </a:r>
            <a:br>
              <a:rPr lang="ru-RU" sz="4000" b="1" dirty="0"/>
            </a:br>
            <a:endParaRPr lang="ru-RU" sz="4000" dirty="0"/>
          </a:p>
        </p:txBody>
      </p:sp>
      <p:sp>
        <p:nvSpPr>
          <p:cNvPr id="3" name="Объект 2"/>
          <p:cNvSpPr>
            <a:spLocks noGrp="1"/>
          </p:cNvSpPr>
          <p:nvPr>
            <p:ph idx="1"/>
          </p:nvPr>
        </p:nvSpPr>
        <p:spPr>
          <a:xfrm>
            <a:off x="1600200" y="1706880"/>
            <a:ext cx="9904412" cy="4204342"/>
          </a:xfrm>
        </p:spPr>
        <p:txBody>
          <a:bodyPr>
            <a:noAutofit/>
          </a:bodyPr>
          <a:lstStyle/>
          <a:p>
            <a:r>
              <a:rPr lang="ru-RU" sz="2800" dirty="0"/>
              <a:t>Несмотря на то, что дамы были разного происхождения, возраста, образования и даже различного социального положения, в решении поддержать своих мужей они оказались на удивление единодушны. Не все пережили сибирскую ссылку: после объявления амнистии декабристам 28 августа 1856 года обратно приехали только восемь, пятеро - вместе с мужьями.</a:t>
            </a:r>
          </a:p>
        </p:txBody>
      </p:sp>
    </p:spTree>
    <p:extLst>
      <p:ext uri="{BB962C8B-B14F-4D97-AF65-F5344CB8AC3E}">
        <p14:creationId xmlns:p14="http://schemas.microsoft.com/office/powerpoint/2010/main" val="4244256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78281" y="624110"/>
            <a:ext cx="10026332" cy="701770"/>
          </a:xfrm>
        </p:spPr>
        <p:txBody>
          <a:bodyPr>
            <a:noAutofit/>
          </a:bodyPr>
          <a:lstStyle/>
          <a:p>
            <a:r>
              <a:rPr lang="ru-RU" sz="4000" b="1" dirty="0"/>
              <a:t>Жёны декабристов</a:t>
            </a:r>
            <a:br>
              <a:rPr lang="ru-RU" sz="4000" b="1" dirty="0"/>
            </a:br>
            <a:endParaRPr lang="ru-RU" sz="4000" dirty="0"/>
          </a:p>
        </p:txBody>
      </p:sp>
      <p:pic>
        <p:nvPicPr>
          <p:cNvPr id="4" name="Объект 3"/>
          <p:cNvPicPr>
            <a:picLocks noGrp="1" noChangeAspect="1"/>
          </p:cNvPicPr>
          <p:nvPr>
            <p:ph idx="1"/>
          </p:nvPr>
        </p:nvPicPr>
        <p:blipFill>
          <a:blip r:embed="rId2"/>
          <a:stretch>
            <a:fillRect/>
          </a:stretch>
        </p:blipFill>
        <p:spPr>
          <a:xfrm>
            <a:off x="1743392" y="1573847"/>
            <a:ext cx="7979727" cy="4775368"/>
          </a:xfrm>
          <a:prstGeom prst="rect">
            <a:avLst/>
          </a:prstGeom>
        </p:spPr>
      </p:pic>
    </p:spTree>
    <p:extLst>
      <p:ext uri="{BB962C8B-B14F-4D97-AF65-F5344CB8AC3E}">
        <p14:creationId xmlns:p14="http://schemas.microsoft.com/office/powerpoint/2010/main" val="42521002"/>
      </p:ext>
    </p:extLst>
  </p:cSld>
  <p:clrMapOvr>
    <a:masterClrMapping/>
  </p:clrMapOvr>
  <p:timing>
    <p:tnLst>
      <p:par>
        <p:cTn id="1" dur="indefinite" restart="never" nodeType="tmRoot"/>
      </p:par>
    </p:tnLst>
  </p:timing>
</p:sld>
</file>

<file path=ppt/theme/theme1.xml><?xml version="1.0" encoding="utf-8"?>
<a:theme xmlns:a="http://schemas.openxmlformats.org/drawingml/2006/main" name="Легкий дым">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77</TotalTime>
  <Words>777</Words>
  <Application>Microsoft Office PowerPoint</Application>
  <PresentationFormat>Широкоэкранный</PresentationFormat>
  <Paragraphs>67</Paragraphs>
  <Slides>23</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23</vt:i4>
      </vt:variant>
    </vt:vector>
  </HeadingPairs>
  <TitlesOfParts>
    <vt:vector size="27" baseType="lpstr">
      <vt:lpstr>Arial</vt:lpstr>
      <vt:lpstr>Century Gothic</vt:lpstr>
      <vt:lpstr>Wingdings 3</vt:lpstr>
      <vt:lpstr>Легкий дым</vt:lpstr>
      <vt:lpstr>Русские женщины</vt:lpstr>
      <vt:lpstr>Русские женщины</vt:lpstr>
      <vt:lpstr> Восстание на Сенатской площади </vt:lpstr>
      <vt:lpstr> Восстание на Сенатской площади </vt:lpstr>
      <vt:lpstr>Приговор декабристам </vt:lpstr>
      <vt:lpstr>Жёны декабристов </vt:lpstr>
      <vt:lpstr>Жёны декабристов </vt:lpstr>
      <vt:lpstr>Жёны декабристов </vt:lpstr>
      <vt:lpstr>Жёны декабристов </vt:lpstr>
      <vt:lpstr>Жёны декабристов </vt:lpstr>
      <vt:lpstr>Волконская Мария Николаевна</vt:lpstr>
      <vt:lpstr>Волконская Мария Николаевна</vt:lpstr>
      <vt:lpstr>Александра Григорьевна Муравьева</vt:lpstr>
      <vt:lpstr>Александра Григорьевна Муравьева</vt:lpstr>
      <vt:lpstr>Екатерина Ивановна Трубецкая</vt:lpstr>
      <vt:lpstr>ПОЛИНА ГЕБЛЬ</vt:lpstr>
      <vt:lpstr>НАТАЛЬЯ ФОНВИЗИНА</vt:lpstr>
      <vt:lpstr>ЕЛИЗАВЕТА НАРЫШКИНА</vt:lpstr>
      <vt:lpstr>Презентация PowerPoint</vt:lpstr>
      <vt:lpstr>Презентация PowerPoint</vt:lpstr>
      <vt:lpstr>Памятник женам декабристов в Иркутске. Скульптор М. Переяславец</vt:lpstr>
      <vt:lpstr>Магила Трубецкой</vt:lpstr>
      <vt:lpstr>источники</vt:lpstr>
    </vt:vector>
  </TitlesOfParts>
  <Company>diakov.net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Жены декабристов</dc:title>
  <dc:creator>Ирина Викторовна</dc:creator>
  <cp:lastModifiedBy>Пользователь Windows</cp:lastModifiedBy>
  <cp:revision>11</cp:revision>
  <dcterms:created xsi:type="dcterms:W3CDTF">2015-02-27T04:23:04Z</dcterms:created>
  <dcterms:modified xsi:type="dcterms:W3CDTF">2021-10-23T02:57:41Z</dcterms:modified>
</cp:coreProperties>
</file>