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9"/>
  </p:notesMasterIdLst>
  <p:sldIdLst>
    <p:sldId id="258" r:id="rId2"/>
    <p:sldId id="313" r:id="rId3"/>
    <p:sldId id="314" r:id="rId4"/>
    <p:sldId id="315" r:id="rId5"/>
    <p:sldId id="316" r:id="rId6"/>
    <p:sldId id="317" r:id="rId7"/>
    <p:sldId id="318" r:id="rId8"/>
    <p:sldId id="303" r:id="rId9"/>
    <p:sldId id="259" r:id="rId10"/>
    <p:sldId id="274" r:id="rId11"/>
    <p:sldId id="320" r:id="rId12"/>
    <p:sldId id="319" r:id="rId13"/>
    <p:sldId id="321" r:id="rId14"/>
    <p:sldId id="322" r:id="rId15"/>
    <p:sldId id="323" r:id="rId16"/>
    <p:sldId id="299" r:id="rId17"/>
    <p:sldId id="297" r:id="rId18"/>
    <p:sldId id="275" r:id="rId19"/>
    <p:sldId id="298" r:id="rId20"/>
    <p:sldId id="276" r:id="rId21"/>
    <p:sldId id="309" r:id="rId22"/>
    <p:sldId id="310" r:id="rId23"/>
    <p:sldId id="311" r:id="rId24"/>
    <p:sldId id="308" r:id="rId25"/>
    <p:sldId id="300" r:id="rId26"/>
    <p:sldId id="278" r:id="rId27"/>
    <p:sldId id="279" r:id="rId28"/>
    <p:sldId id="280" r:id="rId29"/>
    <p:sldId id="281" r:id="rId30"/>
    <p:sldId id="283" r:id="rId31"/>
    <p:sldId id="282" r:id="rId32"/>
    <p:sldId id="307" r:id="rId33"/>
    <p:sldId id="285" r:id="rId34"/>
    <p:sldId id="284" r:id="rId35"/>
    <p:sldId id="312" r:id="rId36"/>
    <p:sldId id="286" r:id="rId37"/>
    <p:sldId id="301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24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E6E6FF"/>
    <a:srgbClr val="0000CC"/>
    <a:srgbClr val="3333FF"/>
    <a:srgbClr val="FF00FF"/>
    <a:srgbClr val="00FFFF"/>
    <a:srgbClr val="00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67" autoAdjust="0"/>
    <p:restoredTop sz="93932" autoAdjust="0"/>
  </p:normalViewPr>
  <p:slideViewPr>
    <p:cSldViewPr snapToGrid="0">
      <p:cViewPr>
        <p:scale>
          <a:sx n="75" d="100"/>
          <a:sy n="75" d="100"/>
        </p:scale>
        <p:origin x="-2058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5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EA90F72-553A-4895-AE46-56D42AF0B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99E891-D394-4D58-AC05-0F755550FB0A}" type="slidenum">
              <a:rPr lang="ru-RU"/>
              <a:pPr/>
              <a:t>9</a:t>
            </a:fld>
            <a:endParaRPr lang="ru-RU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DF5367-1B12-4F8E-A914-DD70AC20AA8F}" type="slidenum">
              <a:rPr lang="ru-RU"/>
              <a:pPr/>
              <a:t>24</a:t>
            </a:fld>
            <a:endParaRPr lang="ru-RU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64265-06CB-476B-A1A9-433115127D94}" type="slidenum">
              <a:rPr lang="ru-RU"/>
              <a:pPr/>
              <a:t>26</a:t>
            </a:fld>
            <a:endParaRPr lang="ru-RU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8658AD-FB02-4A35-A303-ECD13E0FC967}" type="slidenum">
              <a:rPr lang="ru-RU"/>
              <a:pPr/>
              <a:t>27</a:t>
            </a:fld>
            <a:endParaRPr lang="ru-RU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68BC4F-9152-4271-BF9C-61EFA013E865}" type="slidenum">
              <a:rPr lang="ru-RU"/>
              <a:pPr/>
              <a:t>28</a:t>
            </a:fld>
            <a:endParaRPr lang="ru-RU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8C4886-8A96-48E3-BFEA-21BF7EE45249}" type="slidenum">
              <a:rPr lang="ru-RU"/>
              <a:pPr/>
              <a:t>29</a:t>
            </a:fld>
            <a:endParaRPr lang="ru-RU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FDD114-D0E7-41E3-A5B8-2924B9CEF357}" type="slidenum">
              <a:rPr lang="ru-RU"/>
              <a:pPr/>
              <a:t>30</a:t>
            </a:fld>
            <a:endParaRPr lang="ru-RU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A0B56-6FCD-490A-BD4C-2F8BA5D5DE80}" type="slidenum">
              <a:rPr lang="ru-RU"/>
              <a:pPr/>
              <a:t>31</a:t>
            </a:fld>
            <a:endParaRPr lang="ru-RU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112678-A665-4C8B-A4E5-BF72CE844CA4}" type="slidenum">
              <a:rPr lang="ru-RU"/>
              <a:pPr/>
              <a:t>32</a:t>
            </a:fld>
            <a:endParaRPr lang="ru-RU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ED7BA3-1377-4E6A-B2B5-FCDE0C036F5C}" type="slidenum">
              <a:rPr lang="ru-RU"/>
              <a:pPr/>
              <a:t>33</a:t>
            </a:fld>
            <a:endParaRPr lang="ru-RU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96C39C-5E04-4593-9A06-101169618340}" type="slidenum">
              <a:rPr lang="ru-RU"/>
              <a:pPr/>
              <a:t>34</a:t>
            </a:fld>
            <a:endParaRPr lang="ru-RU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D3D962-070C-468F-B245-9F61683330F1}" type="slidenum">
              <a:rPr lang="ru-RU"/>
              <a:pPr/>
              <a:t>10</a:t>
            </a:fld>
            <a:endParaRPr lang="ru-RU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4AC766-D3DF-4AF3-B99F-688169C68780}" type="slidenum">
              <a:rPr lang="ru-RU"/>
              <a:pPr/>
              <a:t>35</a:t>
            </a:fld>
            <a:endParaRPr lang="ru-RU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0B4941-C938-4CD2-A1D3-C14D1AD34FC2}" type="slidenum">
              <a:rPr lang="ru-RU"/>
              <a:pPr/>
              <a:t>36</a:t>
            </a:fld>
            <a:endParaRPr lang="ru-RU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ABF000-42B1-4D48-89DA-BB6461433A7A}" type="slidenum">
              <a:rPr lang="ru-RU"/>
              <a:pPr/>
              <a:t>47</a:t>
            </a:fld>
            <a:endParaRPr lang="ru-RU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7C19E-2DB1-45EE-9483-E5A2A443B3F7}" type="slidenum">
              <a:rPr lang="ru-RU"/>
              <a:pPr/>
              <a:t>17</a:t>
            </a:fld>
            <a:endParaRPr lang="ru-RU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6B3DC1-0022-4416-961B-31C7C1C5DCD4}" type="slidenum">
              <a:rPr lang="ru-RU"/>
              <a:pPr/>
              <a:t>18</a:t>
            </a:fld>
            <a:endParaRPr lang="ru-RU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ADF065-F633-4C76-9206-CA3880A1CCBE}" type="slidenum">
              <a:rPr lang="ru-RU"/>
              <a:pPr/>
              <a:t>19</a:t>
            </a:fld>
            <a:endParaRPr lang="ru-RU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FDA7AA-6159-41C4-A846-DA267168984B}" type="slidenum">
              <a:rPr lang="ru-RU"/>
              <a:pPr/>
              <a:t>20</a:t>
            </a:fld>
            <a:endParaRPr lang="ru-RU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10504-CC93-46ED-9E4A-5B76DC11E1DF}" type="slidenum">
              <a:rPr lang="ru-RU"/>
              <a:pPr/>
              <a:t>21</a:t>
            </a:fld>
            <a:endParaRPr lang="ru-RU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D4597D-685A-492F-A572-592935E60DBF}" type="slidenum">
              <a:rPr lang="ru-RU"/>
              <a:pPr/>
              <a:t>22</a:t>
            </a:fld>
            <a:endParaRPr lang="ru-RU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E430E5-C4AC-4319-AF6A-83BA7D740CB9}" type="slidenum">
              <a:rPr lang="ru-RU"/>
              <a:pPr/>
              <a:t>23</a:t>
            </a:fld>
            <a:endParaRPr lang="ru-RU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2006-201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2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                              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Прямоугольник 7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196B87-3E77-4048-A848-A080022D3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077D5-920D-43F6-AB22-FE7F31633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46179-7CE0-4C6B-B130-D9031A746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2006-201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2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                              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84225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3615" y="294170"/>
            <a:ext cx="8001000" cy="460375"/>
          </a:xfrm>
        </p:spPr>
        <p:txBody>
          <a:bodyPr lIns="0"/>
          <a:lstStyle>
            <a:lvl1pPr algn="l">
              <a:defRPr sz="32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162800" y="0"/>
            <a:ext cx="1981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AF7609-88BB-4C34-888E-89D7D55C0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2006-2011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46037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0"/>
            <a:ext cx="1981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917C68-E51D-4B75-BEA2-3CD18BF224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2006-2011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46037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0"/>
            <a:ext cx="1981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01C58D-47D6-47E1-B2E4-055EAE349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2006-2011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46037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0"/>
            <a:ext cx="1981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B4759B-7D4D-45F0-9DCF-34A2491E2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2006-2011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46037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0"/>
            <a:ext cx="1981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637C47-99BE-4A0B-8DF8-0E5F5EEEF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Логические основы компьютеров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7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2007-2012                                  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9299D2-A0D1-4CA1-ACC8-A09086183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1543ED-7800-4602-B3DA-91C37462F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068216-5DC6-4060-AAA8-CC8BC5A0A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D783E-0150-4DA8-94EA-1F621C4D7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5A732C-4E59-46DB-8103-77612F39F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19E158-781A-433D-8AB5-DD84C41D4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63C43B-5AE3-483C-BC8B-6793EF714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A3696E-A12B-44AB-8308-E85E8AD2D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120AC3-5427-41E9-9191-29B7E0B05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E358BC-214A-41E1-BC6F-ADAC0CB8A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8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51094B-E6A7-4A0F-84CE-C77F01370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88D3D-DE85-43B6-A3B8-658239198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FA8B8-3539-4243-B47C-DB1CC3CE3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0A6CB-D31E-4DA4-BE90-AC0A4E404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82958-7CA4-460F-80C0-5C87F88A1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B2251-1493-419C-AD2D-EC2B0288B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3BB01-FAFA-4AED-999A-9F667CEB9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98317-6F90-4230-A9CC-FF8062827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0225" y="62341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fld id="{42654A04-82D0-4DB3-9B59-7F564C356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842" r:id="rId17"/>
    <p:sldLayoutId id="2147483843" r:id="rId18"/>
    <p:sldLayoutId id="2147483844" r:id="rId19"/>
    <p:sldLayoutId id="2147483845" r:id="rId20"/>
    <p:sldLayoutId id="2147483846" r:id="rId21"/>
    <p:sldLayoutId id="2147483847" r:id="rId22"/>
    <p:sldLayoutId id="2147483848" r:id="rId23"/>
    <p:sldLayoutId id="2147483849" r:id="rId24"/>
    <p:sldLayoutId id="2147483850" r:id="rId25"/>
    <p:sldLayoutId id="2147483851" r:id="rId2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7.xml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30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mailto:kpolyakov@mail.ru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1938" y="854075"/>
            <a:ext cx="8723312" cy="150812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</a:rPr>
              <a:t>Представление информации в компьютере</a:t>
            </a:r>
            <a:endParaRPr lang="ru-RU" b="1" dirty="0" smtClean="0">
              <a:solidFill>
                <a:schemeClr val="accent2"/>
              </a:solidFill>
            </a:endParaRPr>
          </a:p>
        </p:txBody>
      </p:sp>
      <p:sp>
        <p:nvSpPr>
          <p:cNvPr id="235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73088" y="3122613"/>
            <a:ext cx="8118475" cy="2544762"/>
          </a:xfrm>
          <a:noFill/>
        </p:spPr>
        <p:txBody>
          <a:bodyPr/>
          <a:lstStyle/>
          <a:p>
            <a:pPr marL="609600" indent="-609600" algn="l" eaLnBrk="1" hangingPunct="1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hlinkClick r:id="rId2" action="ppaction://hlinksldjump"/>
              </a:rPr>
              <a:t>Язык и кодирование</a:t>
            </a:r>
            <a:endParaRPr lang="en-US" b="1" dirty="0" smtClean="0">
              <a:solidFill>
                <a:srgbClr val="000000"/>
              </a:solidFill>
              <a:hlinkClick r:id="rId3" action="ppaction://hlinksldjump"/>
            </a:endParaRPr>
          </a:p>
          <a:p>
            <a:pPr marL="609600" indent="-609600" algn="l" eaLnBrk="1" hangingPunct="1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hlinkClick r:id="rId3" action="ppaction://hlinksldjump"/>
              </a:rPr>
              <a:t>Двоичное кодирование</a:t>
            </a:r>
            <a:endParaRPr lang="ru-RU" b="1" dirty="0" smtClean="0">
              <a:solidFill>
                <a:srgbClr val="000000"/>
              </a:solidFill>
            </a:endParaRPr>
          </a:p>
          <a:p>
            <a:pPr marL="609600" indent="-609600" algn="l" eaLnBrk="1" hangingPunct="1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hlinkClick r:id="rId4" action="ppaction://hlinksldjump"/>
              </a:rPr>
              <a:t>Кодирование чисел и символов</a:t>
            </a:r>
            <a:endParaRPr lang="ru-RU" b="1" dirty="0" smtClean="0">
              <a:solidFill>
                <a:srgbClr val="000000"/>
              </a:solidFill>
            </a:endParaRPr>
          </a:p>
          <a:p>
            <a:pPr marL="609600" indent="-609600" algn="l" eaLnBrk="1" hangingPunct="1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hlinkClick r:id="rId5" action="ppaction://hlinksldjump"/>
              </a:rPr>
              <a:t>Кодирование рисунков</a:t>
            </a:r>
            <a:endParaRPr lang="ru-RU" b="1" dirty="0" smtClean="0">
              <a:solidFill>
                <a:srgbClr val="000000"/>
              </a:solidFill>
            </a:endParaRPr>
          </a:p>
          <a:p>
            <a:pPr marL="609600" indent="-609600" algn="l" eaLnBrk="1" hangingPunct="1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hlinkClick r:id="rId6" action="ppaction://hlinksldjump"/>
              </a:rPr>
              <a:t>Кодирование звука и видео</a:t>
            </a:r>
            <a:endParaRPr lang="ru-RU" b="1" dirty="0" smtClean="0">
              <a:solidFill>
                <a:srgbClr val="000000"/>
              </a:solidFill>
            </a:endParaRPr>
          </a:p>
          <a:p>
            <a:pPr marL="609600" indent="-609600" algn="l" eaLnBrk="1" hangingPunct="1"/>
            <a:endParaRPr lang="ru-RU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29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Двоичное кодирование</a:t>
            </a: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2B3AF2-D709-4C43-8739-5D243DDABF54}" type="slidenum">
              <a:rPr lang="ru-RU"/>
              <a:pPr/>
              <a:t>10</a:t>
            </a:fld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12788" y="2657475"/>
            <a:ext cx="396875" cy="396875"/>
            <a:chOff x="2816" y="2458"/>
            <a:chExt cx="1728" cy="1728"/>
          </a:xfrm>
        </p:grpSpPr>
        <p:sp>
          <p:nvSpPr>
            <p:cNvPr id="31768" name="Oval 5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769" name="Group 6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31771" name="Rectangle 7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772" name="Rectangle 8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1770" name="Freeform 9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0"/>
          <p:cNvGrpSpPr>
            <a:grpSpLocks noChangeAspect="1"/>
          </p:cNvGrpSpPr>
          <p:nvPr/>
        </p:nvGrpSpPr>
        <p:grpSpPr bwMode="auto">
          <a:xfrm>
            <a:off x="784225" y="4924425"/>
            <a:ext cx="395288" cy="395288"/>
            <a:chOff x="552" y="2523"/>
            <a:chExt cx="1728" cy="1728"/>
          </a:xfrm>
        </p:grpSpPr>
        <p:sp>
          <p:nvSpPr>
            <p:cNvPr id="31766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7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2893" name="Rectangle 13"/>
          <p:cNvSpPr>
            <a:spLocks noChangeArrowheads="1"/>
          </p:cNvSpPr>
          <p:nvPr/>
        </p:nvSpPr>
        <p:spPr bwMode="auto">
          <a:xfrm>
            <a:off x="1216025" y="2620963"/>
            <a:ext cx="73453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400"/>
              <a:t>в такой форме можно закодировать (почти) </a:t>
            </a:r>
            <a:r>
              <a:rPr lang="ru-RU" sz="2400" b="1"/>
              <a:t>все виды</a:t>
            </a:r>
            <a:r>
              <a:rPr lang="ru-RU" sz="2400"/>
              <a:t> информации</a:t>
            </a:r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400"/>
              <a:t>нужны только устройства с </a:t>
            </a:r>
            <a:r>
              <a:rPr lang="ru-RU" sz="2400" b="1"/>
              <a:t>двумя состояниями</a:t>
            </a:r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400"/>
              <a:t>почти </a:t>
            </a:r>
            <a:r>
              <a:rPr lang="ru-RU" sz="2400" b="1"/>
              <a:t>нет ошибок</a:t>
            </a:r>
            <a:r>
              <a:rPr lang="ru-RU" sz="2400"/>
              <a:t> при передаче данных</a:t>
            </a:r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400" b="1"/>
              <a:t>компьютеру легче</a:t>
            </a:r>
            <a:r>
              <a:rPr lang="ru-RU" sz="2400"/>
              <a:t> обрабатывать данные</a:t>
            </a:r>
          </a:p>
        </p:txBody>
      </p:sp>
      <p:sp>
        <p:nvSpPr>
          <p:cNvPr id="122894" name="Rectangle 14"/>
          <p:cNvSpPr>
            <a:spLocks noChangeArrowheads="1"/>
          </p:cNvSpPr>
          <p:nvPr/>
        </p:nvSpPr>
        <p:spPr bwMode="auto">
          <a:xfrm>
            <a:off x="1252538" y="4889500"/>
            <a:ext cx="7345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/>
            <a:r>
              <a:rPr lang="ru-RU" sz="2400" b="1"/>
              <a:t>человеку сложно</a:t>
            </a:r>
            <a:r>
              <a:rPr lang="ru-RU" sz="2400"/>
              <a:t> воспринимать двоичные коды</a:t>
            </a: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47675" y="5511800"/>
            <a:ext cx="8172450" cy="954088"/>
            <a:chOff x="317" y="2976"/>
            <a:chExt cx="5148" cy="601"/>
          </a:xfrm>
        </p:grpSpPr>
        <p:sp>
          <p:nvSpPr>
            <p:cNvPr id="31764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4854" cy="534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Можно ли использовать не «0» и «1», а другие </a:t>
              </a:r>
              <a:br>
                <a:rPr lang="ru-RU" sz="2400" b="1"/>
              </a:br>
              <a:r>
                <a:rPr lang="ru-RU" sz="2400" b="1"/>
                <a:t>  символы, например, «А» и «Б»?</a:t>
              </a:r>
            </a:p>
          </p:txBody>
        </p:sp>
        <p:sp>
          <p:nvSpPr>
            <p:cNvPr id="31765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 b="1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1753" name="Group 24"/>
          <p:cNvGrpSpPr>
            <a:grpSpLocks/>
          </p:cNvGrpSpPr>
          <p:nvPr/>
        </p:nvGrpSpPr>
        <p:grpSpPr bwMode="auto">
          <a:xfrm>
            <a:off x="2057400" y="1257300"/>
            <a:ext cx="3595688" cy="1128713"/>
            <a:chOff x="1100" y="763"/>
            <a:chExt cx="2265" cy="711"/>
          </a:xfrm>
        </p:grpSpPr>
        <p:grpSp>
          <p:nvGrpSpPr>
            <p:cNvPr id="31759" name="Group 20"/>
            <p:cNvGrpSpPr>
              <a:grpSpLocks/>
            </p:cNvGrpSpPr>
            <p:nvPr/>
          </p:nvGrpSpPr>
          <p:grpSpPr bwMode="auto">
            <a:xfrm>
              <a:off x="1548" y="763"/>
              <a:ext cx="1333" cy="711"/>
              <a:chOff x="1548" y="763"/>
              <a:chExt cx="1333" cy="711"/>
            </a:xfrm>
          </p:grpSpPr>
          <p:sp>
            <p:nvSpPr>
              <p:cNvPr id="122898" name="Rectangle 18"/>
              <p:cNvSpPr>
                <a:spLocks noChangeArrowheads="1"/>
              </p:cNvSpPr>
              <p:nvPr/>
            </p:nvSpPr>
            <p:spPr bwMode="auto">
              <a:xfrm>
                <a:off x="1717" y="763"/>
                <a:ext cx="1164" cy="71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 sz="2000" b="1"/>
                  <a:t>кодировщик</a:t>
                </a:r>
              </a:p>
            </p:txBody>
          </p:sp>
          <p:sp>
            <p:nvSpPr>
              <p:cNvPr id="31763" name="Freeform 19"/>
              <p:cNvSpPr>
                <a:spLocks/>
              </p:cNvSpPr>
              <p:nvPr/>
            </p:nvSpPr>
            <p:spPr bwMode="auto">
              <a:xfrm>
                <a:off x="1548" y="908"/>
                <a:ext cx="174" cy="439"/>
              </a:xfrm>
              <a:custGeom>
                <a:avLst/>
                <a:gdLst>
                  <a:gd name="T0" fmla="*/ 174 w 174"/>
                  <a:gd name="T1" fmla="*/ 100 h 439"/>
                  <a:gd name="T2" fmla="*/ 0 w 174"/>
                  <a:gd name="T3" fmla="*/ 0 h 439"/>
                  <a:gd name="T4" fmla="*/ 0 w 174"/>
                  <a:gd name="T5" fmla="*/ 439 h 439"/>
                  <a:gd name="T6" fmla="*/ 174 w 174"/>
                  <a:gd name="T7" fmla="*/ 339 h 439"/>
                  <a:gd name="T8" fmla="*/ 174 w 174"/>
                  <a:gd name="T9" fmla="*/ 100 h 4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439"/>
                  <a:gd name="T17" fmla="*/ 174 w 174"/>
                  <a:gd name="T18" fmla="*/ 439 h 4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439">
                    <a:moveTo>
                      <a:pt x="174" y="100"/>
                    </a:moveTo>
                    <a:lnTo>
                      <a:pt x="0" y="0"/>
                    </a:lnTo>
                    <a:lnTo>
                      <a:pt x="0" y="439"/>
                    </a:lnTo>
                    <a:lnTo>
                      <a:pt x="174" y="339"/>
                    </a:lnTo>
                    <a:lnTo>
                      <a:pt x="174" y="10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760" name="AutoShape 21"/>
            <p:cNvSpPr>
              <a:spLocks noChangeArrowheads="1"/>
            </p:cNvSpPr>
            <p:nvPr/>
          </p:nvSpPr>
          <p:spPr bwMode="auto">
            <a:xfrm>
              <a:off x="2957" y="971"/>
              <a:ext cx="408" cy="2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8 w 21600"/>
                <a:gd name="T13" fmla="*/ 5418 h 21600"/>
                <a:gd name="T14" fmla="*/ 18900 w 21600"/>
                <a:gd name="T15" fmla="*/ 161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1" name="AutoShape 22"/>
            <p:cNvSpPr>
              <a:spLocks noChangeArrowheads="1"/>
            </p:cNvSpPr>
            <p:nvPr/>
          </p:nvSpPr>
          <p:spPr bwMode="auto">
            <a:xfrm>
              <a:off x="1100" y="977"/>
              <a:ext cx="408" cy="2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8 w 21600"/>
                <a:gd name="T13" fmla="*/ 5418 h 21600"/>
                <a:gd name="T14" fmla="*/ 18900 w 21600"/>
                <a:gd name="T15" fmla="*/ 161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2905" name="Rectangle 25"/>
          <p:cNvSpPr>
            <a:spLocks noChangeArrowheads="1"/>
          </p:cNvSpPr>
          <p:nvPr/>
        </p:nvSpPr>
        <p:spPr bwMode="auto">
          <a:xfrm rot="1145099">
            <a:off x="1655763" y="995363"/>
            <a:ext cx="804862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/>
              <a:t>числа</a:t>
            </a:r>
          </a:p>
        </p:txBody>
      </p:sp>
      <p:sp>
        <p:nvSpPr>
          <p:cNvPr id="122906" name="Rectangle 26"/>
          <p:cNvSpPr>
            <a:spLocks noChangeArrowheads="1"/>
          </p:cNvSpPr>
          <p:nvPr/>
        </p:nvSpPr>
        <p:spPr bwMode="auto">
          <a:xfrm>
            <a:off x="752475" y="1366838"/>
            <a:ext cx="113030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/>
              <a:t>символы</a:t>
            </a:r>
          </a:p>
        </p:txBody>
      </p:sp>
      <p:sp>
        <p:nvSpPr>
          <p:cNvPr id="122907" name="Rectangle 27"/>
          <p:cNvSpPr>
            <a:spLocks noChangeArrowheads="1"/>
          </p:cNvSpPr>
          <p:nvPr/>
        </p:nvSpPr>
        <p:spPr bwMode="auto">
          <a:xfrm>
            <a:off x="762000" y="1765300"/>
            <a:ext cx="1122363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/>
              <a:t>рисунки</a:t>
            </a:r>
          </a:p>
        </p:txBody>
      </p:sp>
      <p:sp>
        <p:nvSpPr>
          <p:cNvPr id="122908" name="Rectangle 28"/>
          <p:cNvSpPr>
            <a:spLocks noChangeArrowheads="1"/>
          </p:cNvSpPr>
          <p:nvPr/>
        </p:nvSpPr>
        <p:spPr bwMode="auto">
          <a:xfrm rot="-1106097">
            <a:off x="1697038" y="2125663"/>
            <a:ext cx="625475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/>
              <a:t>звук</a:t>
            </a:r>
          </a:p>
        </p:txBody>
      </p:sp>
      <p:sp>
        <p:nvSpPr>
          <p:cNvPr id="122910" name="Rectangle 30"/>
          <p:cNvSpPr>
            <a:spLocks noChangeArrowheads="1"/>
          </p:cNvSpPr>
          <p:nvPr/>
        </p:nvSpPr>
        <p:spPr bwMode="auto">
          <a:xfrm>
            <a:off x="5732463" y="1625600"/>
            <a:ext cx="28511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/>
              <a:t>101011011101110110101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2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2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2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2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3" grpId="0" build="p"/>
      <p:bldP spid="1228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Декодирование</a:t>
            </a:r>
          </a:p>
        </p:txBody>
      </p:sp>
      <p:sp>
        <p:nvSpPr>
          <p:cNvPr id="3277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0B05F50-24D1-433F-9001-5D9E577A4577}" type="slidenum">
              <a:rPr lang="ru-RU"/>
              <a:pPr/>
              <a:t>11</a:t>
            </a:fld>
            <a:endParaRPr lang="ru-RU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5600" y="771525"/>
            <a:ext cx="8540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</a:rPr>
              <a:t>Декодирование </a:t>
            </a:r>
            <a:r>
              <a:rPr lang="ru-RU" sz="2400"/>
              <a:t>– это восстановление сообщения из последовательности кодов.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33525" y="1646238"/>
          <a:ext cx="5962650" cy="731520"/>
        </p:xfrm>
        <a:graphic>
          <a:graphicData uri="http://schemas.openxmlformats.org/drawingml/2006/table">
            <a:tbl>
              <a:tblPr/>
              <a:tblGrid>
                <a:gridCol w="993775"/>
                <a:gridCol w="993775"/>
                <a:gridCol w="993775"/>
                <a:gridCol w="993775"/>
                <a:gridCol w="993775"/>
                <a:gridCol w="9937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пробел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542925" y="2482850"/>
            <a:ext cx="8372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latin typeface="Arial Unicode MS" pitchFamily="34" charset="-128"/>
              </a:rPr>
              <a:t>МАМА МЫЛА ЛАМУ → 00 1 00 1 11 00 01 0 1 11 0 1 00 10</a:t>
            </a:r>
            <a:r>
              <a:rPr lang="ru-RU" sz="2000"/>
              <a:t> </a:t>
            </a:r>
            <a:endParaRPr lang="ru-RU" sz="480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11213" y="3513138"/>
            <a:ext cx="5000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latin typeface="Arial Unicode MS" pitchFamily="34" charset="-128"/>
              </a:rPr>
              <a:t>0010011100010111010010</a:t>
            </a:r>
            <a:r>
              <a:rPr lang="en-US" sz="2400">
                <a:latin typeface="Arial Unicode MS" pitchFamily="34" charset="-128"/>
              </a:rPr>
              <a:t>  </a:t>
            </a:r>
            <a:r>
              <a:rPr lang="en-US" sz="2400">
                <a:latin typeface="Arial Unicode MS" pitchFamily="34" charset="-128"/>
                <a:sym typeface="Symbol" pitchFamily="18" charset="2"/>
              </a:rPr>
              <a:t></a:t>
            </a:r>
            <a:r>
              <a:rPr lang="ru-RU" sz="2000"/>
              <a:t> </a:t>
            </a:r>
            <a:r>
              <a:rPr lang="en-US" sz="2000"/>
              <a:t> ???</a:t>
            </a:r>
            <a:endParaRPr lang="ru-RU" sz="480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48100" y="3941763"/>
            <a:ext cx="5000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solidFill>
                  <a:srgbClr val="0000CC"/>
                </a:solidFill>
                <a:latin typeface="Arial Unicode MS" pitchFamily="34" charset="-128"/>
              </a:rPr>
              <a:t>ЛЛАЛЛАААЛЛЛАЛАААЛАЛЛАЛ</a:t>
            </a:r>
            <a:endParaRPr lang="ru-RU" sz="4800">
              <a:solidFill>
                <a:srgbClr val="0000CC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323975" y="4433888"/>
            <a:ext cx="6496050" cy="936625"/>
            <a:chOff x="317" y="2976"/>
            <a:chExt cx="4092" cy="590"/>
          </a:xfrm>
        </p:grpSpPr>
        <p:sp>
          <p:nvSpPr>
            <p:cNvPr id="32804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3798" cy="523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Не все коды допускают однозначное </a:t>
              </a:r>
              <a:br>
                <a:rPr lang="ru-RU" sz="2400" b="1"/>
              </a:br>
              <a:r>
                <a:rPr lang="ru-RU" sz="2400" b="1"/>
                <a:t>  декодирование!</a:t>
              </a:r>
            </a:p>
          </p:txBody>
        </p:sp>
        <p:sp>
          <p:nvSpPr>
            <p:cNvPr id="32805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495675" y="5548313"/>
            <a:ext cx="2152650" cy="663575"/>
            <a:chOff x="317" y="2976"/>
            <a:chExt cx="1356" cy="418"/>
          </a:xfrm>
        </p:grpSpPr>
        <p:sp>
          <p:nvSpPr>
            <p:cNvPr id="32802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1062" cy="291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Почему?</a:t>
              </a:r>
            </a:p>
          </p:txBody>
        </p:sp>
        <p:sp>
          <p:nvSpPr>
            <p:cNvPr id="32803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 b="1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27050" y="2967038"/>
            <a:ext cx="3698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</a:rPr>
              <a:t>Приняли сообщение: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95233" grpId="0"/>
      <p:bldP spid="7" grpId="0"/>
      <p:bldP spid="8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Равномерные коды</a:t>
            </a:r>
          </a:p>
        </p:txBody>
      </p:sp>
      <p:sp>
        <p:nvSpPr>
          <p:cNvPr id="3379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75819A1-8D3F-41F1-80D2-DE91FF2FD1BF}" type="slidenum">
              <a:rPr lang="ru-RU"/>
              <a:pPr/>
              <a:t>12</a:t>
            </a:fld>
            <a:endParaRPr lang="ru-RU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5600" y="771525"/>
            <a:ext cx="8540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</a:rPr>
              <a:t>Равномерные коды </a:t>
            </a:r>
            <a:r>
              <a:rPr lang="ru-RU" sz="2400"/>
              <a:t>– все кодовые слова (коды отдельных букв) имеют одинаковую длину.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33525" y="1646238"/>
          <a:ext cx="5962650" cy="731520"/>
        </p:xfrm>
        <a:graphic>
          <a:graphicData uri="http://schemas.openxmlformats.org/drawingml/2006/table">
            <a:tbl>
              <a:tblPr/>
              <a:tblGrid>
                <a:gridCol w="993775"/>
                <a:gridCol w="993775"/>
                <a:gridCol w="993775"/>
                <a:gridCol w="993775"/>
                <a:gridCol w="993775"/>
                <a:gridCol w="9937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пробел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542925" y="2482850"/>
            <a:ext cx="83724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latin typeface="Arial Unicode MS" pitchFamily="34" charset="-128"/>
              </a:rPr>
              <a:t>МАМА МЫЛА ЛАМУ:</a:t>
            </a:r>
            <a:br>
              <a:rPr lang="ru-RU" sz="2400">
                <a:latin typeface="Arial Unicode MS" pitchFamily="34" charset="-128"/>
              </a:rPr>
            </a:br>
            <a:r>
              <a:rPr lang="ru-RU" sz="2400"/>
              <a:t>000 001 000 001 101 000 010 011 001 101 011 001 000 100</a:t>
            </a:r>
            <a:r>
              <a:rPr lang="ru-RU" sz="2000"/>
              <a:t> </a:t>
            </a:r>
            <a:endParaRPr lang="ru-RU" sz="480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00075" y="3479800"/>
            <a:ext cx="7991475" cy="936625"/>
            <a:chOff x="317" y="2976"/>
            <a:chExt cx="5034" cy="590"/>
          </a:xfrm>
        </p:grpSpPr>
        <p:sp>
          <p:nvSpPr>
            <p:cNvPr id="33826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4740" cy="523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Равномерные коды позволяют однозначно </a:t>
              </a:r>
              <a:br>
                <a:rPr lang="ru-RU" sz="2400" b="1"/>
              </a:br>
              <a:r>
                <a:rPr lang="ru-RU" sz="2400" b="1"/>
                <a:t>  декодировать сообщения!</a:t>
              </a:r>
            </a:p>
          </p:txBody>
        </p:sp>
        <p:sp>
          <p:nvSpPr>
            <p:cNvPr id="33827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grpSp>
        <p:nvGrpSpPr>
          <p:cNvPr id="3" name="Group 10"/>
          <p:cNvGrpSpPr>
            <a:grpSpLocks noChangeAspect="1"/>
          </p:cNvGrpSpPr>
          <p:nvPr/>
        </p:nvGrpSpPr>
        <p:grpSpPr bwMode="auto">
          <a:xfrm>
            <a:off x="736600" y="4768850"/>
            <a:ext cx="395288" cy="395288"/>
            <a:chOff x="552" y="2523"/>
            <a:chExt cx="1728" cy="1728"/>
          </a:xfrm>
        </p:grpSpPr>
        <p:sp>
          <p:nvSpPr>
            <p:cNvPr id="33824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25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204913" y="4733925"/>
            <a:ext cx="62055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/>
            <a:r>
              <a:rPr lang="ru-RU" sz="2400" b="1"/>
              <a:t>сообщения получаются длинными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9523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Неравномерные коды</a:t>
            </a:r>
          </a:p>
        </p:txBody>
      </p:sp>
      <p:sp>
        <p:nvSpPr>
          <p:cNvPr id="3481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C42815C-E893-4C28-9BCC-5FAE93842818}" type="slidenum">
              <a:rPr lang="ru-RU"/>
              <a:pPr/>
              <a:t>13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33525" y="1355725"/>
          <a:ext cx="5962650" cy="731520"/>
        </p:xfrm>
        <a:graphic>
          <a:graphicData uri="http://schemas.openxmlformats.org/drawingml/2006/table">
            <a:tbl>
              <a:tblPr/>
              <a:tblGrid>
                <a:gridCol w="993775"/>
                <a:gridCol w="993775"/>
                <a:gridCol w="993775"/>
                <a:gridCol w="993775"/>
                <a:gridCol w="993775"/>
                <a:gridCol w="9937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пробел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5600" y="785813"/>
            <a:ext cx="8540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/>
              <a:t>кодовые слова имеют разную длину</a:t>
            </a:r>
          </a:p>
        </p:txBody>
      </p:sp>
      <p:sp>
        <p:nvSpPr>
          <p:cNvPr id="34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49"/>
          <p:cNvGrpSpPr>
            <a:grpSpLocks/>
          </p:cNvGrpSpPr>
          <p:nvPr/>
        </p:nvGrpSpPr>
        <p:grpSpPr bwMode="auto">
          <a:xfrm>
            <a:off x="446088" y="2341563"/>
            <a:ext cx="2471737" cy="1984375"/>
            <a:chOff x="445771" y="2225159"/>
            <a:chExt cx="2472690" cy="1983939"/>
          </a:xfrm>
        </p:grpSpPr>
        <p:grpSp>
          <p:nvGrpSpPr>
            <p:cNvPr id="34878" name="Группа 34"/>
            <p:cNvGrpSpPr>
              <a:grpSpLocks/>
            </p:cNvGrpSpPr>
            <p:nvPr/>
          </p:nvGrpSpPr>
          <p:grpSpPr bwMode="auto">
            <a:xfrm>
              <a:off x="1524478" y="2674620"/>
              <a:ext cx="1393983" cy="1534478"/>
              <a:chOff x="2709388" y="2755583"/>
              <a:chExt cx="1393983" cy="1534478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3517358" y="3563146"/>
                <a:ext cx="69877" cy="6983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3039336" y="3928190"/>
                <a:ext cx="362089" cy="361871"/>
              </a:xfrm>
              <a:prstGeom prst="ellipse">
                <a:avLst/>
              </a:prstGeom>
              <a:solidFill>
                <a:srgbClr val="E6E6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tx1"/>
                    </a:solidFill>
                  </a:rPr>
                  <a:t>У</a:t>
                </a:r>
              </a:p>
            </p:txBody>
          </p:sp>
          <p:grpSp>
            <p:nvGrpSpPr>
              <p:cNvPr id="34902" name="Группа 14"/>
              <p:cNvGrpSpPr>
                <a:grpSpLocks/>
              </p:cNvGrpSpPr>
              <p:nvPr/>
            </p:nvGrpSpPr>
            <p:grpSpPr bwMode="auto">
              <a:xfrm>
                <a:off x="3291841" y="3581400"/>
                <a:ext cx="521970" cy="369570"/>
                <a:chOff x="2838450" y="2743200"/>
                <a:chExt cx="1502561" cy="857250"/>
              </a:xfrm>
            </p:grpSpPr>
            <p:sp>
              <p:nvSpPr>
                <p:cNvPr id="16" name="Полилиния 15"/>
                <p:cNvSpPr/>
                <p:nvPr/>
              </p:nvSpPr>
              <p:spPr>
                <a:xfrm>
                  <a:off x="2838464" y="2726628"/>
                  <a:ext cx="754311" cy="872526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3588206" y="2726628"/>
                  <a:ext cx="754311" cy="872526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8" name="Овал 17"/>
              <p:cNvSpPr/>
              <p:nvPr/>
            </p:nvSpPr>
            <p:spPr>
              <a:xfrm>
                <a:off x="3703167" y="3928190"/>
                <a:ext cx="362089" cy="361871"/>
              </a:xfrm>
              <a:prstGeom prst="ellipse">
                <a:avLst/>
              </a:prstGeom>
              <a:solidFill>
                <a:srgbClr val="E6E6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tx1"/>
                    </a:solidFill>
                  </a:rPr>
                  <a:t>Ы</a:t>
                </a:r>
              </a:p>
            </p:txBody>
          </p:sp>
          <p:grpSp>
            <p:nvGrpSpPr>
              <p:cNvPr id="34904" name="Группа 18"/>
              <p:cNvGrpSpPr>
                <a:grpSpLocks/>
              </p:cNvGrpSpPr>
              <p:nvPr/>
            </p:nvGrpSpPr>
            <p:grpSpPr bwMode="auto">
              <a:xfrm>
                <a:off x="3015616" y="3200400"/>
                <a:ext cx="521970" cy="369570"/>
                <a:chOff x="2838450" y="2743200"/>
                <a:chExt cx="1502561" cy="857250"/>
              </a:xfrm>
            </p:grpSpPr>
            <p:sp>
              <p:nvSpPr>
                <p:cNvPr id="20" name="Полилиния 19"/>
                <p:cNvSpPr/>
                <p:nvPr/>
              </p:nvSpPr>
              <p:spPr>
                <a:xfrm>
                  <a:off x="2838159" y="2741546"/>
                  <a:ext cx="754311" cy="857800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1" name="Полилиния 20"/>
                <p:cNvSpPr/>
                <p:nvPr/>
              </p:nvSpPr>
              <p:spPr>
                <a:xfrm flipH="1">
                  <a:off x="3587900" y="2741546"/>
                  <a:ext cx="754311" cy="857800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2" name="Овал 21"/>
              <p:cNvSpPr/>
              <p:nvPr/>
            </p:nvSpPr>
            <p:spPr>
              <a:xfrm>
                <a:off x="2709009" y="3520292"/>
                <a:ext cx="362089" cy="361871"/>
              </a:xfrm>
              <a:prstGeom prst="ellipse">
                <a:avLst/>
              </a:prstGeom>
              <a:solidFill>
                <a:srgbClr val="E6E6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tx1"/>
                    </a:solidFill>
                  </a:rPr>
                  <a:t>Л</a:t>
                </a:r>
              </a:p>
            </p:txBody>
          </p:sp>
          <p:sp>
            <p:nvSpPr>
              <p:cNvPr id="23" name="Овал 22"/>
              <p:cNvSpPr/>
              <p:nvPr/>
            </p:nvSpPr>
            <p:spPr>
              <a:xfrm>
                <a:off x="3241027" y="3158422"/>
                <a:ext cx="69877" cy="6824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4907" name="Группа 23"/>
              <p:cNvGrpSpPr>
                <a:grpSpLocks/>
              </p:cNvGrpSpPr>
              <p:nvPr/>
            </p:nvGrpSpPr>
            <p:grpSpPr bwMode="auto">
              <a:xfrm>
                <a:off x="3296605" y="2790826"/>
                <a:ext cx="521970" cy="369570"/>
                <a:chOff x="2838450" y="2743200"/>
                <a:chExt cx="1502561" cy="857250"/>
              </a:xfrm>
            </p:grpSpPr>
            <p:sp>
              <p:nvSpPr>
                <p:cNvPr id="25" name="Полилиния 24"/>
                <p:cNvSpPr/>
                <p:nvPr/>
              </p:nvSpPr>
              <p:spPr>
                <a:xfrm>
                  <a:off x="2838464" y="2741753"/>
                  <a:ext cx="754314" cy="857800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3588206" y="2741753"/>
                  <a:ext cx="754314" cy="857800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7" name="Овал 26"/>
              <p:cNvSpPr/>
              <p:nvPr/>
            </p:nvSpPr>
            <p:spPr>
              <a:xfrm>
                <a:off x="3741282" y="3128266"/>
                <a:ext cx="362089" cy="361871"/>
              </a:xfrm>
              <a:prstGeom prst="ellipse">
                <a:avLst/>
              </a:prstGeom>
              <a:solidFill>
                <a:srgbClr val="E6E6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909" name="Group 1"/>
              <p:cNvGrpSpPr>
                <a:grpSpLocks noChangeAspect="1"/>
              </p:cNvGrpSpPr>
              <p:nvPr/>
            </p:nvGrpSpPr>
            <p:grpSpPr bwMode="auto">
              <a:xfrm>
                <a:off x="3818736" y="3320455"/>
                <a:ext cx="212719" cy="66475"/>
                <a:chOff x="5994" y="4665"/>
                <a:chExt cx="241" cy="76"/>
              </a:xfrm>
            </p:grpSpPr>
            <p:sp>
              <p:nvSpPr>
                <p:cNvPr id="34911" name="AutoShape 3"/>
                <p:cNvSpPr>
                  <a:spLocks noChangeAspect="1" noChangeArrowheads="1"/>
                </p:cNvSpPr>
                <p:nvPr/>
              </p:nvSpPr>
              <p:spPr bwMode="auto">
                <a:xfrm>
                  <a:off x="5994" y="4665"/>
                  <a:ext cx="241" cy="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912" name="Freeform 2"/>
                <p:cNvSpPr>
                  <a:spLocks/>
                </p:cNvSpPr>
                <p:nvPr/>
              </p:nvSpPr>
              <p:spPr bwMode="auto">
                <a:xfrm>
                  <a:off x="5994" y="4665"/>
                  <a:ext cx="241" cy="76"/>
                </a:xfrm>
                <a:custGeom>
                  <a:avLst/>
                  <a:gdLst>
                    <a:gd name="T0" fmla="*/ 0 w 1359"/>
                    <a:gd name="T1" fmla="*/ 0 h 375"/>
                    <a:gd name="T2" fmla="*/ 0 w 1359"/>
                    <a:gd name="T3" fmla="*/ 1 h 375"/>
                    <a:gd name="T4" fmla="*/ 1 w 1359"/>
                    <a:gd name="T5" fmla="*/ 1 h 375"/>
                    <a:gd name="T6" fmla="*/ 1 w 1359"/>
                    <a:gd name="T7" fmla="*/ 0 h 37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59"/>
                    <a:gd name="T13" fmla="*/ 0 h 375"/>
                    <a:gd name="T14" fmla="*/ 1359 w 1359"/>
                    <a:gd name="T15" fmla="*/ 375 h 37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59" h="375">
                      <a:moveTo>
                        <a:pt x="0" y="20"/>
                      </a:moveTo>
                      <a:lnTo>
                        <a:pt x="0" y="375"/>
                      </a:lnTo>
                      <a:lnTo>
                        <a:pt x="1359" y="375"/>
                      </a:lnTo>
                      <a:lnTo>
                        <a:pt x="135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" name="Овал 31"/>
              <p:cNvSpPr/>
              <p:nvPr/>
            </p:nvSpPr>
            <p:spPr>
              <a:xfrm>
                <a:off x="3522122" y="2755285"/>
                <a:ext cx="69877" cy="6983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79" name="Группа 33"/>
            <p:cNvGrpSpPr>
              <a:grpSpLocks/>
            </p:cNvGrpSpPr>
            <p:nvPr/>
          </p:nvGrpSpPr>
          <p:grpSpPr bwMode="auto">
            <a:xfrm>
              <a:off x="445771" y="2674620"/>
              <a:ext cx="1024890" cy="744856"/>
              <a:chOff x="1028701" y="2455545"/>
              <a:chExt cx="1024890" cy="744856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1028701" y="2837751"/>
                <a:ext cx="362090" cy="361870"/>
              </a:xfrm>
              <a:prstGeom prst="ellipse">
                <a:avLst/>
              </a:prstGeom>
              <a:solidFill>
                <a:srgbClr val="E6E6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tx1"/>
                    </a:solidFill>
                  </a:rPr>
                  <a:t>А</a:t>
                </a:r>
              </a:p>
            </p:txBody>
          </p:sp>
          <p:grpSp>
            <p:nvGrpSpPr>
              <p:cNvPr id="34895" name="Группа 11"/>
              <p:cNvGrpSpPr>
                <a:grpSpLocks/>
              </p:cNvGrpSpPr>
              <p:nvPr/>
            </p:nvGrpSpPr>
            <p:grpSpPr bwMode="auto">
              <a:xfrm>
                <a:off x="1280161" y="2491740"/>
                <a:ext cx="521970" cy="369570"/>
                <a:chOff x="2838450" y="2743200"/>
                <a:chExt cx="1502561" cy="857250"/>
              </a:xfrm>
            </p:grpSpPr>
            <p:sp>
              <p:nvSpPr>
                <p:cNvPr id="9" name="Полилиния 8"/>
                <p:cNvSpPr/>
                <p:nvPr/>
              </p:nvSpPr>
              <p:spPr>
                <a:xfrm>
                  <a:off x="2836901" y="2743228"/>
                  <a:ext cx="754311" cy="839391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0" name="Полилиния 9"/>
                <p:cNvSpPr/>
                <p:nvPr/>
              </p:nvSpPr>
              <p:spPr>
                <a:xfrm flipH="1">
                  <a:off x="3586642" y="2743228"/>
                  <a:ext cx="754311" cy="839391"/>
                </a:xfrm>
                <a:custGeom>
                  <a:avLst/>
                  <a:gdLst>
                    <a:gd name="connsiteX0" fmla="*/ 752475 w 752475"/>
                    <a:gd name="connsiteY0" fmla="*/ 0 h 857250"/>
                    <a:gd name="connsiteX1" fmla="*/ 0 w 752475"/>
                    <a:gd name="connsiteY1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2475" h="857250">
                      <a:moveTo>
                        <a:pt x="752475" y="0"/>
                      </a:moveTo>
                      <a:lnTo>
                        <a:pt x="0" y="857250"/>
                      </a:lnTo>
                    </a:path>
                  </a:pathLst>
                </a:custGeom>
                <a:ln>
                  <a:solidFill>
                    <a:schemeClr val="tx1"/>
                  </a:solidFill>
                  <a:headEnd type="none" w="med" len="med"/>
                  <a:tailEnd type="triangl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3" name="Овал 12"/>
              <p:cNvSpPr/>
              <p:nvPr/>
            </p:nvSpPr>
            <p:spPr>
              <a:xfrm>
                <a:off x="1690943" y="2837751"/>
                <a:ext cx="362090" cy="361870"/>
              </a:xfrm>
              <a:prstGeom prst="ellipse">
                <a:avLst/>
              </a:prstGeom>
              <a:solidFill>
                <a:srgbClr val="E6E6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tx1"/>
                    </a:solidFill>
                  </a:rPr>
                  <a:t>М</a:t>
                </a:r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1505135" y="2455247"/>
                <a:ext cx="69877" cy="6983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80" name="Группа 37"/>
            <p:cNvGrpSpPr>
              <a:grpSpLocks/>
            </p:cNvGrpSpPr>
            <p:nvPr/>
          </p:nvGrpSpPr>
          <p:grpSpPr bwMode="auto">
            <a:xfrm>
              <a:off x="971551" y="2319338"/>
              <a:ext cx="1381123" cy="369570"/>
              <a:chOff x="3890965" y="2643188"/>
              <a:chExt cx="521970" cy="369570"/>
            </a:xfrm>
          </p:grpSpPr>
          <p:sp>
            <p:nvSpPr>
              <p:cNvPr id="36" name="Полилиния 35"/>
              <p:cNvSpPr/>
              <p:nvPr/>
            </p:nvSpPr>
            <p:spPr>
              <a:xfrm>
                <a:off x="3890922" y="2642650"/>
                <a:ext cx="261686" cy="369807"/>
              </a:xfrm>
              <a:custGeom>
                <a:avLst/>
                <a:gdLst>
                  <a:gd name="connsiteX0" fmla="*/ 752475 w 752475"/>
                  <a:gd name="connsiteY0" fmla="*/ 0 h 857250"/>
                  <a:gd name="connsiteX1" fmla="*/ 0 w 752475"/>
                  <a:gd name="connsiteY1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2475" h="857250">
                    <a:moveTo>
                      <a:pt x="752475" y="0"/>
                    </a:moveTo>
                    <a:lnTo>
                      <a:pt x="0" y="857250"/>
                    </a:lnTo>
                  </a:path>
                </a:pathLst>
              </a:custGeom>
              <a:ln>
                <a:solidFill>
                  <a:schemeClr val="tx1"/>
                </a:solidFill>
                <a:headEnd type="none" w="med" len="med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7" name="Полилиния 36"/>
              <p:cNvSpPr/>
              <p:nvPr/>
            </p:nvSpPr>
            <p:spPr>
              <a:xfrm flipH="1">
                <a:off x="4151407" y="2642650"/>
                <a:ext cx="261686" cy="369807"/>
              </a:xfrm>
              <a:custGeom>
                <a:avLst/>
                <a:gdLst>
                  <a:gd name="connsiteX0" fmla="*/ 752475 w 752475"/>
                  <a:gd name="connsiteY0" fmla="*/ 0 h 857250"/>
                  <a:gd name="connsiteX1" fmla="*/ 0 w 752475"/>
                  <a:gd name="connsiteY1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2475" h="857250">
                    <a:moveTo>
                      <a:pt x="752475" y="0"/>
                    </a:moveTo>
                    <a:lnTo>
                      <a:pt x="0" y="857250"/>
                    </a:lnTo>
                  </a:path>
                </a:pathLst>
              </a:custGeom>
              <a:ln>
                <a:solidFill>
                  <a:schemeClr val="tx1"/>
                </a:solidFill>
                <a:headEnd type="none" w="med" len="med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39" name="Овал 38"/>
            <p:cNvSpPr/>
            <p:nvPr/>
          </p:nvSpPr>
          <p:spPr>
            <a:xfrm>
              <a:off x="1627326" y="2288645"/>
              <a:ext cx="69877" cy="698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4882" name="Прямоугольник 39"/>
            <p:cNvSpPr>
              <a:spLocks noChangeArrowheads="1"/>
            </p:cNvSpPr>
            <p:nvPr/>
          </p:nvSpPr>
          <p:spPr bwMode="auto">
            <a:xfrm>
              <a:off x="1138947" y="2225159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/>
                <a:t>0</a:t>
              </a:r>
              <a:endParaRPr lang="ru-RU"/>
            </a:p>
          </p:txBody>
        </p:sp>
        <p:sp>
          <p:nvSpPr>
            <p:cNvPr id="34883" name="Прямоугольник 40"/>
            <p:cNvSpPr>
              <a:spLocks noChangeArrowheads="1"/>
            </p:cNvSpPr>
            <p:nvPr/>
          </p:nvSpPr>
          <p:spPr bwMode="auto">
            <a:xfrm>
              <a:off x="605547" y="2634734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/>
                <a:t>0</a:t>
              </a:r>
              <a:endParaRPr lang="ru-RU"/>
            </a:p>
          </p:txBody>
        </p:sp>
        <p:sp>
          <p:nvSpPr>
            <p:cNvPr id="34884" name="Прямоугольник 41"/>
            <p:cNvSpPr>
              <a:spLocks noChangeArrowheads="1"/>
            </p:cNvSpPr>
            <p:nvPr/>
          </p:nvSpPr>
          <p:spPr bwMode="auto">
            <a:xfrm>
              <a:off x="2024772" y="2663309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/>
                <a:t>0</a:t>
              </a:r>
              <a:endParaRPr lang="ru-RU"/>
            </a:p>
          </p:txBody>
        </p:sp>
        <p:sp>
          <p:nvSpPr>
            <p:cNvPr id="34885" name="Прямоугольник 42"/>
            <p:cNvSpPr>
              <a:spLocks noChangeArrowheads="1"/>
            </p:cNvSpPr>
            <p:nvPr/>
          </p:nvSpPr>
          <p:spPr bwMode="auto">
            <a:xfrm>
              <a:off x="1748547" y="3034784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/>
                <a:t>0</a:t>
              </a:r>
              <a:endParaRPr lang="ru-RU"/>
            </a:p>
          </p:txBody>
        </p:sp>
        <p:sp>
          <p:nvSpPr>
            <p:cNvPr id="34886" name="Прямоугольник 43"/>
            <p:cNvSpPr>
              <a:spLocks noChangeArrowheads="1"/>
            </p:cNvSpPr>
            <p:nvPr/>
          </p:nvSpPr>
          <p:spPr bwMode="auto">
            <a:xfrm>
              <a:off x="2015247" y="3425309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/>
                <a:t>0</a:t>
              </a:r>
              <a:endParaRPr lang="ru-RU"/>
            </a:p>
          </p:txBody>
        </p:sp>
        <p:sp>
          <p:nvSpPr>
            <p:cNvPr id="34887" name="Прямоугольник 44"/>
            <p:cNvSpPr>
              <a:spLocks noChangeArrowheads="1"/>
            </p:cNvSpPr>
            <p:nvPr/>
          </p:nvSpPr>
          <p:spPr bwMode="auto">
            <a:xfrm>
              <a:off x="1881897" y="2225159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  <a:endParaRPr lang="ru-RU"/>
            </a:p>
          </p:txBody>
        </p:sp>
        <p:sp>
          <p:nvSpPr>
            <p:cNvPr id="34888" name="Прямоугольник 45"/>
            <p:cNvSpPr>
              <a:spLocks noChangeArrowheads="1"/>
            </p:cNvSpPr>
            <p:nvPr/>
          </p:nvSpPr>
          <p:spPr bwMode="auto">
            <a:xfrm>
              <a:off x="1005597" y="2634734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  <a:endParaRPr lang="ru-RU"/>
            </a:p>
          </p:txBody>
        </p:sp>
        <p:sp>
          <p:nvSpPr>
            <p:cNvPr id="34889" name="Прямоугольник 46"/>
            <p:cNvSpPr>
              <a:spLocks noChangeArrowheads="1"/>
            </p:cNvSpPr>
            <p:nvPr/>
          </p:nvSpPr>
          <p:spPr bwMode="auto">
            <a:xfrm>
              <a:off x="2415297" y="2634734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  <a:endParaRPr lang="ru-RU"/>
            </a:p>
          </p:txBody>
        </p:sp>
        <p:sp>
          <p:nvSpPr>
            <p:cNvPr id="34890" name="Прямоугольник 47"/>
            <p:cNvSpPr>
              <a:spLocks noChangeArrowheads="1"/>
            </p:cNvSpPr>
            <p:nvPr/>
          </p:nvSpPr>
          <p:spPr bwMode="auto">
            <a:xfrm>
              <a:off x="2405772" y="3415784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  <a:endParaRPr lang="ru-RU"/>
            </a:p>
          </p:txBody>
        </p:sp>
        <p:sp>
          <p:nvSpPr>
            <p:cNvPr id="34891" name="Прямоугольник 48"/>
            <p:cNvSpPr>
              <a:spLocks noChangeArrowheads="1"/>
            </p:cNvSpPr>
            <p:nvPr/>
          </p:nvSpPr>
          <p:spPr bwMode="auto">
            <a:xfrm>
              <a:off x="2129547" y="3015734"/>
              <a:ext cx="2984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  <a:endParaRPr lang="ru-RU"/>
            </a:p>
          </p:txBody>
        </p:sp>
      </p:grp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3092450" y="2341563"/>
            <a:ext cx="58562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0100010011011011100001110000011010</a:t>
            </a: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3125788" y="2732088"/>
            <a:ext cx="377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3" name="Прямоугольник 52"/>
          <p:cNvSpPr>
            <a:spLocks noChangeArrowheads="1"/>
          </p:cNvSpPr>
          <p:nvPr/>
        </p:nvSpPr>
        <p:spPr bwMode="auto">
          <a:xfrm>
            <a:off x="3490913" y="2732088"/>
            <a:ext cx="339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3846513" y="2732088"/>
            <a:ext cx="377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4202113" y="2732088"/>
            <a:ext cx="339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" name="Freeform 2"/>
          <p:cNvSpPr>
            <a:spLocks/>
          </p:cNvSpPr>
          <p:nvPr/>
        </p:nvSpPr>
        <p:spPr bwMode="auto">
          <a:xfrm>
            <a:off x="4598988" y="2927350"/>
            <a:ext cx="212725" cy="66675"/>
          </a:xfrm>
          <a:custGeom>
            <a:avLst/>
            <a:gdLst>
              <a:gd name="T0" fmla="*/ 0 w 1359"/>
              <a:gd name="T1" fmla="*/ 2147483647 h 375"/>
              <a:gd name="T2" fmla="*/ 0 w 1359"/>
              <a:gd name="T3" fmla="*/ 2147483647 h 375"/>
              <a:gd name="T4" fmla="*/ 2147483647 w 1359"/>
              <a:gd name="T5" fmla="*/ 2147483647 h 375"/>
              <a:gd name="T6" fmla="*/ 2147483647 w 1359"/>
              <a:gd name="T7" fmla="*/ 0 h 375"/>
              <a:gd name="T8" fmla="*/ 0 60000 65536"/>
              <a:gd name="T9" fmla="*/ 0 60000 65536"/>
              <a:gd name="T10" fmla="*/ 0 60000 65536"/>
              <a:gd name="T11" fmla="*/ 0 60000 65536"/>
              <a:gd name="T12" fmla="*/ 0 w 1359"/>
              <a:gd name="T13" fmla="*/ 0 h 375"/>
              <a:gd name="T14" fmla="*/ 1359 w 1359"/>
              <a:gd name="T15" fmla="*/ 375 h 3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59" h="375">
                <a:moveTo>
                  <a:pt x="0" y="20"/>
                </a:moveTo>
                <a:lnTo>
                  <a:pt x="0" y="375"/>
                </a:lnTo>
                <a:lnTo>
                  <a:pt x="1359" y="375"/>
                </a:lnTo>
                <a:lnTo>
                  <a:pt x="1359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Прямоугольник 59"/>
          <p:cNvSpPr>
            <a:spLocks noChangeArrowheads="1"/>
          </p:cNvSpPr>
          <p:nvPr/>
        </p:nvSpPr>
        <p:spPr bwMode="auto">
          <a:xfrm>
            <a:off x="4856163" y="2732088"/>
            <a:ext cx="377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5351463" y="2732088"/>
            <a:ext cx="3889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Ы</a:t>
            </a:r>
          </a:p>
        </p:txBody>
      </p: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5940425" y="2732088"/>
            <a:ext cx="339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6351588" y="2732088"/>
            <a:ext cx="339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7486650" y="2732088"/>
            <a:ext cx="338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5" name="Freeform 2"/>
          <p:cNvSpPr>
            <a:spLocks/>
          </p:cNvSpPr>
          <p:nvPr/>
        </p:nvSpPr>
        <p:spPr bwMode="auto">
          <a:xfrm>
            <a:off x="6726238" y="2927350"/>
            <a:ext cx="212725" cy="66675"/>
          </a:xfrm>
          <a:custGeom>
            <a:avLst/>
            <a:gdLst>
              <a:gd name="T0" fmla="*/ 0 w 1359"/>
              <a:gd name="T1" fmla="*/ 2147483647 h 375"/>
              <a:gd name="T2" fmla="*/ 0 w 1359"/>
              <a:gd name="T3" fmla="*/ 2147483647 h 375"/>
              <a:gd name="T4" fmla="*/ 2147483647 w 1359"/>
              <a:gd name="T5" fmla="*/ 2147483647 h 375"/>
              <a:gd name="T6" fmla="*/ 2147483647 w 1359"/>
              <a:gd name="T7" fmla="*/ 0 h 375"/>
              <a:gd name="T8" fmla="*/ 0 60000 65536"/>
              <a:gd name="T9" fmla="*/ 0 60000 65536"/>
              <a:gd name="T10" fmla="*/ 0 60000 65536"/>
              <a:gd name="T11" fmla="*/ 0 60000 65536"/>
              <a:gd name="T12" fmla="*/ 0 w 1359"/>
              <a:gd name="T13" fmla="*/ 0 h 375"/>
              <a:gd name="T14" fmla="*/ 1359 w 1359"/>
              <a:gd name="T15" fmla="*/ 375 h 3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59" h="375">
                <a:moveTo>
                  <a:pt x="0" y="20"/>
                </a:moveTo>
                <a:lnTo>
                  <a:pt x="0" y="375"/>
                </a:lnTo>
                <a:lnTo>
                  <a:pt x="1359" y="375"/>
                </a:lnTo>
                <a:lnTo>
                  <a:pt x="1359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7045325" y="2732088"/>
            <a:ext cx="336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7804150" y="2732088"/>
            <a:ext cx="377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68" name="Прямоугольник 67"/>
          <p:cNvSpPr>
            <a:spLocks noChangeArrowheads="1"/>
          </p:cNvSpPr>
          <p:nvPr/>
        </p:nvSpPr>
        <p:spPr bwMode="auto">
          <a:xfrm>
            <a:off x="8324850" y="2732088"/>
            <a:ext cx="330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У</a:t>
            </a:r>
          </a:p>
        </p:txBody>
      </p:sp>
      <p:sp>
        <p:nvSpPr>
          <p:cNvPr id="69" name="Полилиния 68"/>
          <p:cNvSpPr/>
          <p:nvPr/>
        </p:nvSpPr>
        <p:spPr>
          <a:xfrm>
            <a:off x="3505200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олилиния 69"/>
          <p:cNvSpPr/>
          <p:nvPr/>
        </p:nvSpPr>
        <p:spPr>
          <a:xfrm>
            <a:off x="3870325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олилиния 70"/>
          <p:cNvSpPr/>
          <p:nvPr/>
        </p:nvSpPr>
        <p:spPr>
          <a:xfrm>
            <a:off x="4203700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олилиния 71"/>
          <p:cNvSpPr/>
          <p:nvPr/>
        </p:nvSpPr>
        <p:spPr>
          <a:xfrm>
            <a:off x="4572000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Полилиния 72"/>
          <p:cNvSpPr/>
          <p:nvPr/>
        </p:nvSpPr>
        <p:spPr>
          <a:xfrm>
            <a:off x="4856163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Полилиния 73"/>
          <p:cNvSpPr/>
          <p:nvPr/>
        </p:nvSpPr>
        <p:spPr>
          <a:xfrm>
            <a:off x="5208588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Полилиния 74"/>
          <p:cNvSpPr/>
          <p:nvPr/>
        </p:nvSpPr>
        <p:spPr>
          <a:xfrm>
            <a:off x="5846763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Полилиния 75"/>
          <p:cNvSpPr/>
          <p:nvPr/>
        </p:nvSpPr>
        <p:spPr>
          <a:xfrm>
            <a:off x="6346825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6694488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" name="Полилиния 77"/>
          <p:cNvSpPr/>
          <p:nvPr/>
        </p:nvSpPr>
        <p:spPr>
          <a:xfrm>
            <a:off x="6981825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Полилиния 78"/>
          <p:cNvSpPr/>
          <p:nvPr/>
        </p:nvSpPr>
        <p:spPr>
          <a:xfrm>
            <a:off x="7489825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0" name="Полилиния 79"/>
          <p:cNvSpPr/>
          <p:nvPr/>
        </p:nvSpPr>
        <p:spPr>
          <a:xfrm>
            <a:off x="7829550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8151813" y="2319338"/>
            <a:ext cx="0" cy="768350"/>
          </a:xfrm>
          <a:custGeom>
            <a:avLst/>
            <a:gdLst>
              <a:gd name="connsiteX0" fmla="*/ 0 w 2381"/>
              <a:gd name="connsiteY0" fmla="*/ 0 h 769144"/>
              <a:gd name="connsiteX1" fmla="*/ 2381 w 2381"/>
              <a:gd name="connsiteY1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" h="769144">
                <a:moveTo>
                  <a:pt x="0" y="0"/>
                </a:moveTo>
                <a:cubicBezTo>
                  <a:pt x="794" y="256381"/>
                  <a:pt x="1587" y="512763"/>
                  <a:pt x="2381" y="769144"/>
                </a:cubicBezTo>
              </a:path>
            </a:pathLst>
          </a:cu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" name="Text Box 4"/>
          <p:cNvSpPr txBox="1">
            <a:spLocks noChangeArrowheads="1"/>
          </p:cNvSpPr>
          <p:nvPr/>
        </p:nvSpPr>
        <p:spPr bwMode="auto">
          <a:xfrm>
            <a:off x="3195638" y="3249613"/>
            <a:ext cx="57848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</a:rPr>
              <a:t>Префиксный код </a:t>
            </a:r>
            <a:r>
              <a:rPr lang="ru-RU" sz="2400"/>
              <a:t>– ни одно кодовое слово не совпадает с началом другого кодового слова </a:t>
            </a:r>
            <a:br>
              <a:rPr lang="ru-RU" sz="2400"/>
            </a:br>
            <a:r>
              <a:rPr lang="ru-RU" sz="2400"/>
              <a:t>(</a:t>
            </a:r>
            <a:r>
              <a:rPr lang="ru-RU" sz="2400" i="1"/>
              <a:t>условие Фано)</a:t>
            </a:r>
            <a:r>
              <a:rPr lang="ru-RU" sz="2400"/>
              <a:t>.</a:t>
            </a:r>
          </a:p>
        </p:txBody>
      </p: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1128713" y="5043488"/>
            <a:ext cx="6888162" cy="936625"/>
            <a:chOff x="317" y="2976"/>
            <a:chExt cx="4339" cy="590"/>
          </a:xfrm>
        </p:grpSpPr>
        <p:sp>
          <p:nvSpPr>
            <p:cNvPr id="34876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4045" cy="523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Любой префиксный код позволяет </a:t>
              </a:r>
              <a:br>
                <a:rPr lang="ru-RU" sz="2400" b="1"/>
              </a:br>
              <a:r>
                <a:rPr lang="ru-RU" sz="2400" b="1"/>
                <a:t>  однозначно декодировать сообщения!</a:t>
              </a:r>
            </a:p>
          </p:txBody>
        </p:sp>
        <p:sp>
          <p:nvSpPr>
            <p:cNvPr id="34877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51" grpId="0"/>
      <p:bldP spid="52" grpId="0"/>
      <p:bldP spid="53" grpId="0"/>
      <p:bldP spid="54" grpId="0"/>
      <p:bldP spid="55" grpId="0"/>
      <p:bldP spid="59" grpId="0" animBg="1"/>
      <p:bldP spid="60" grpId="0"/>
      <p:bldP spid="61" grpId="0"/>
      <p:bldP spid="62" grpId="0"/>
      <p:bldP spid="63" grpId="0"/>
      <p:bldP spid="64" grpId="0"/>
      <p:bldP spid="65" grpId="0" animBg="1"/>
      <p:bldP spid="66" grpId="0"/>
      <p:bldP spid="67" grpId="0"/>
      <p:bldP spid="68" grpId="0"/>
      <p:bldP spid="8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Постфиксные коды</a:t>
            </a:r>
          </a:p>
        </p:txBody>
      </p:sp>
      <p:sp>
        <p:nvSpPr>
          <p:cNvPr id="3584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1917DE9-AB09-4900-A45B-9415C0321ABF}" type="slidenum">
              <a:rPr lang="ru-RU"/>
              <a:pPr/>
              <a:t>14</a:t>
            </a:fld>
            <a:endParaRPr lang="ru-RU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5600" y="771525"/>
            <a:ext cx="8540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/>
              <a:t>Постфикс = окончание слова.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4650" y="1108075"/>
            <a:ext cx="8442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</a:rPr>
              <a:t>Постфиксный код </a:t>
            </a:r>
            <a:r>
              <a:rPr lang="ru-RU" sz="2400"/>
              <a:t>– ни одно кодовое слово не совпадает с концом другого кодового слова </a:t>
            </a:r>
            <a:br>
              <a:rPr lang="ru-RU" sz="2400"/>
            </a:br>
            <a:r>
              <a:rPr lang="ru-RU" sz="2400" i="1"/>
              <a:t>(«обратное»</a:t>
            </a:r>
            <a:r>
              <a:rPr lang="ru-RU" sz="2400"/>
              <a:t> </a:t>
            </a:r>
            <a:r>
              <a:rPr lang="ru-RU" sz="2400" i="1"/>
              <a:t>условие Фано)</a:t>
            </a:r>
            <a:r>
              <a:rPr lang="ru-RU" sz="2400"/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33525" y="2371725"/>
          <a:ext cx="5962650" cy="731520"/>
        </p:xfrm>
        <a:graphic>
          <a:graphicData uri="http://schemas.openxmlformats.org/drawingml/2006/table">
            <a:tbl>
              <a:tblPr/>
              <a:tblGrid>
                <a:gridCol w="993775"/>
                <a:gridCol w="993775"/>
                <a:gridCol w="993775"/>
                <a:gridCol w="993775"/>
                <a:gridCol w="993775"/>
                <a:gridCol w="9937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пробел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128713" y="3402013"/>
            <a:ext cx="6888162" cy="1306512"/>
            <a:chOff x="317" y="2976"/>
            <a:chExt cx="4339" cy="823"/>
          </a:xfrm>
        </p:grpSpPr>
        <p:sp>
          <p:nvSpPr>
            <p:cNvPr id="35874" name="Text Box 16"/>
            <p:cNvSpPr txBox="1">
              <a:spLocks noChangeArrowheads="1"/>
            </p:cNvSpPr>
            <p:nvPr/>
          </p:nvSpPr>
          <p:spPr bwMode="auto">
            <a:xfrm>
              <a:off x="611" y="3043"/>
              <a:ext cx="4045" cy="75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Любой постфиксный код позволяет </a:t>
              </a:r>
              <a:br>
                <a:rPr lang="ru-RU" sz="2400" b="1"/>
              </a:br>
              <a:r>
                <a:rPr lang="ru-RU" sz="2400" b="1"/>
                <a:t>  однозначно декодировать сообщения </a:t>
              </a:r>
              <a:br>
                <a:rPr lang="ru-RU" sz="2400" b="1"/>
              </a:br>
              <a:r>
                <a:rPr lang="ru-RU" sz="2400" b="1"/>
                <a:t>  (с конца)!</a:t>
              </a:r>
            </a:p>
          </p:txBody>
        </p:sp>
        <p:sp>
          <p:nvSpPr>
            <p:cNvPr id="35875" name="Oval 17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grpSp>
        <p:nvGrpSpPr>
          <p:cNvPr id="3" name="Group 10"/>
          <p:cNvGrpSpPr>
            <a:grpSpLocks noChangeAspect="1"/>
          </p:cNvGrpSpPr>
          <p:nvPr/>
        </p:nvGrpSpPr>
        <p:grpSpPr bwMode="auto">
          <a:xfrm>
            <a:off x="784225" y="5026025"/>
            <a:ext cx="395288" cy="395288"/>
            <a:chOff x="552" y="2523"/>
            <a:chExt cx="1728" cy="1728"/>
          </a:xfrm>
        </p:grpSpPr>
        <p:sp>
          <p:nvSpPr>
            <p:cNvPr id="35872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73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252538" y="4991100"/>
            <a:ext cx="73453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для декодирования нужно получить всё сообщение целиком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Задачи на построение кода</a:t>
            </a:r>
          </a:p>
        </p:txBody>
      </p:sp>
      <p:sp>
        <p:nvSpPr>
          <p:cNvPr id="3686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DB7C96D-D0F1-4C02-B2FF-1841A3ED1578}" type="slidenum">
              <a:rPr lang="ru-RU"/>
              <a:pPr/>
              <a:t>15</a:t>
            </a:fld>
            <a:endParaRPr lang="ru-RU"/>
          </a:p>
        </p:txBody>
      </p:sp>
      <p:sp>
        <p:nvSpPr>
          <p:cNvPr id="36868" name="Прямоугольник 3"/>
          <p:cNvSpPr>
            <a:spLocks noChangeArrowheads="1"/>
          </p:cNvSpPr>
          <p:nvPr/>
        </p:nvSpPr>
        <p:spPr bwMode="auto">
          <a:xfrm>
            <a:off x="369888" y="781050"/>
            <a:ext cx="8485187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Для передачи по каналу связи сообщения, состоящего только из букв А, Б, В, Г, решили использовать неравномерный по длине код: </a:t>
            </a:r>
          </a:p>
          <a:p>
            <a:endParaRPr lang="ru-RU" sz="2200"/>
          </a:p>
          <a:p>
            <a:endParaRPr lang="ru-RU" sz="2200"/>
          </a:p>
          <a:p>
            <a:r>
              <a:rPr lang="ru-RU" sz="2200"/>
              <a:t>Как нужно закодировать букву Г, чтобы длина кода была минимальной и допускалось однозначное разбиение кодированного сообщения на буквы? </a:t>
            </a:r>
          </a:p>
          <a:p>
            <a:r>
              <a:rPr lang="ru-RU" sz="2200"/>
              <a:t>	1) 00 		2) 01 	  	3) 11 		4) 010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400300" y="1601788"/>
          <a:ext cx="3702050" cy="853440"/>
        </p:xfrm>
        <a:graphic>
          <a:graphicData uri="http://schemas.openxmlformats.org/drawingml/2006/table">
            <a:tbl>
              <a:tblPr/>
              <a:tblGrid>
                <a:gridCol w="925513"/>
                <a:gridCol w="925512"/>
                <a:gridCol w="925513"/>
                <a:gridCol w="925512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88938" y="3944938"/>
            <a:ext cx="86677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</a:pPr>
            <a:r>
              <a:rPr lang="ru-RU" sz="2400" b="1"/>
              <a:t>Решение</a:t>
            </a:r>
            <a:r>
              <a:rPr lang="ru-RU" sz="2400"/>
              <a:t>: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arenR"/>
            </a:pPr>
            <a:r>
              <a:rPr lang="ru-RU" sz="2400"/>
              <a:t>для букв А-Б-В выполнятся условие Фано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arenR"/>
            </a:pPr>
            <a:r>
              <a:rPr lang="ru-RU" sz="2400"/>
              <a:t>при Г=00 условие Фано нарушится (пары Г-Б,  Г-В)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arenR"/>
            </a:pPr>
            <a:r>
              <a:rPr lang="ru-RU" sz="2400" b="1">
                <a:solidFill>
                  <a:srgbClr val="008000"/>
                </a:solidFill>
              </a:rPr>
              <a:t>при Г=01 условие Фано выполняется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arenR"/>
            </a:pPr>
            <a:r>
              <a:rPr lang="ru-RU" sz="2400"/>
              <a:t>при Г=11 условие Фано нарушится (пара А-Г)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arenR"/>
            </a:pPr>
            <a:r>
              <a:rPr lang="ru-RU" sz="2400"/>
              <a:t>при Г=010 условие Фано выполняется (но длиннее 01)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11300"/>
            <a:ext cx="8723313" cy="1508125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chemeClr val="accent2"/>
                </a:solidFill>
              </a:rPr>
              <a:t>Кодирование информации</a:t>
            </a:r>
          </a:p>
        </p:txBody>
      </p:sp>
      <p:sp>
        <p:nvSpPr>
          <p:cNvPr id="37891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365625"/>
            <a:ext cx="7705725" cy="1397000"/>
          </a:xfrm>
          <a:noFill/>
        </p:spPr>
        <p:txBody>
          <a:bodyPr/>
          <a:lstStyle/>
          <a:p>
            <a:pPr marL="1968500" indent="-1968500" algn="l" eaLnBrk="1" hangingPunct="1">
              <a:lnSpc>
                <a:spcPct val="80000"/>
              </a:lnSpc>
            </a:pPr>
            <a:r>
              <a:rPr lang="ru-RU" sz="4000" b="1" smtClean="0"/>
              <a:t>Тема 2. Кодирование чисел и символов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67"/>
          <p:cNvSpPr>
            <a:spLocks noGrp="1"/>
          </p:cNvSpPr>
          <p:nvPr>
            <p:ph type="title"/>
          </p:nvPr>
        </p:nvSpPr>
        <p:spPr>
          <a:xfrm>
            <a:off x="393700" y="307975"/>
            <a:ext cx="8474075" cy="460375"/>
          </a:xfrm>
        </p:spPr>
        <p:txBody>
          <a:bodyPr/>
          <a:lstStyle/>
          <a:p>
            <a:r>
              <a:rPr lang="ru-RU" smtClean="0"/>
              <a:t>Кодирование чисел (двоичная система)</a:t>
            </a:r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12EFFE1-8B7A-4E40-BE9D-64D0A3B27E1E}" type="slidenum">
              <a:rPr lang="ru-RU"/>
              <a:pPr/>
              <a:t>17</a:t>
            </a:fld>
            <a:endParaRPr lang="ru-RU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395288" y="785813"/>
            <a:ext cx="493712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2400" b="1"/>
              <a:t>Алфавит: </a:t>
            </a:r>
            <a:r>
              <a:rPr lang="en-US" sz="2400"/>
              <a:t>0, 1</a:t>
            </a:r>
            <a:br>
              <a:rPr lang="en-US" sz="2400"/>
            </a:br>
            <a:r>
              <a:rPr lang="ru-RU" sz="2400" b="1"/>
              <a:t>Основание</a:t>
            </a:r>
            <a:r>
              <a:rPr lang="ru-RU" sz="2400"/>
              <a:t> (количество цифр): </a:t>
            </a:r>
            <a:r>
              <a:rPr lang="ru-RU" sz="2400" b="1"/>
              <a:t>2</a:t>
            </a:r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539750" y="1857375"/>
            <a:ext cx="1163638" cy="4572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chemeClr val="accent2"/>
                </a:solidFill>
              </a:rPr>
              <a:t>10 </a:t>
            </a:r>
            <a:r>
              <a:rPr lang="ru-RU" sz="2400" b="1">
                <a:solidFill>
                  <a:schemeClr val="accent2"/>
                </a:solidFill>
                <a:sym typeface="Symbol" pitchFamily="18" charset="2"/>
              </a:rPr>
              <a:t> </a:t>
            </a:r>
            <a:r>
              <a:rPr lang="ru-RU" sz="2400" b="1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611188" y="4233863"/>
            <a:ext cx="1163637" cy="4572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chemeClr val="accent2"/>
                </a:solidFill>
              </a:rPr>
              <a:t>2 </a:t>
            </a:r>
            <a:r>
              <a:rPr lang="ru-RU" sz="2400" b="1">
                <a:solidFill>
                  <a:schemeClr val="accent2"/>
                </a:solidFill>
                <a:sym typeface="Symbol" pitchFamily="18" charset="2"/>
              </a:rPr>
              <a:t> </a:t>
            </a:r>
            <a:r>
              <a:rPr lang="ru-RU" sz="2400" b="1">
                <a:solidFill>
                  <a:schemeClr val="accent2"/>
                </a:solidFill>
              </a:rPr>
              <a:t>10</a:t>
            </a:r>
          </a:p>
        </p:txBody>
      </p:sp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2268538" y="19304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19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68538" y="1930400"/>
            <a:ext cx="1295400" cy="1177925"/>
            <a:chOff x="1429" y="1344"/>
            <a:chExt cx="816" cy="742"/>
          </a:xfrm>
        </p:grpSpPr>
        <p:grpSp>
          <p:nvGrpSpPr>
            <p:cNvPr id="38970" name="Group 9"/>
            <p:cNvGrpSpPr>
              <a:grpSpLocks/>
            </p:cNvGrpSpPr>
            <p:nvPr/>
          </p:nvGrpSpPr>
          <p:grpSpPr bwMode="auto">
            <a:xfrm>
              <a:off x="1791" y="1344"/>
              <a:ext cx="454" cy="499"/>
              <a:chOff x="1791" y="1344"/>
              <a:chExt cx="454" cy="499"/>
            </a:xfrm>
          </p:grpSpPr>
          <p:grpSp>
            <p:nvGrpSpPr>
              <p:cNvPr id="38975" name="Group 10"/>
              <p:cNvGrpSpPr>
                <a:grpSpLocks/>
              </p:cNvGrpSpPr>
              <p:nvPr/>
            </p:nvGrpSpPr>
            <p:grpSpPr bwMode="auto">
              <a:xfrm>
                <a:off x="1791" y="1389"/>
                <a:ext cx="454" cy="454"/>
                <a:chOff x="1791" y="1389"/>
                <a:chExt cx="454" cy="454"/>
              </a:xfrm>
            </p:grpSpPr>
            <p:sp>
              <p:nvSpPr>
                <p:cNvPr id="38977" name="Line 11"/>
                <p:cNvSpPr>
                  <a:spLocks noChangeShapeType="1"/>
                </p:cNvSpPr>
                <p:nvPr/>
              </p:nvSpPr>
              <p:spPr bwMode="auto">
                <a:xfrm>
                  <a:off x="1791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978" name="Line 12"/>
                <p:cNvSpPr>
                  <a:spLocks noChangeShapeType="1"/>
                </p:cNvSpPr>
                <p:nvPr/>
              </p:nvSpPr>
              <p:spPr bwMode="auto">
                <a:xfrm rot="-5400000">
                  <a:off x="2018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8976" name="Rectangle 13"/>
              <p:cNvSpPr>
                <a:spLocks noChangeArrowheads="1"/>
              </p:cNvSpPr>
              <p:nvPr/>
            </p:nvSpPr>
            <p:spPr bwMode="auto">
              <a:xfrm>
                <a:off x="1837" y="1344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2</a:t>
                </a:r>
              </a:p>
            </p:txBody>
          </p:sp>
        </p:grpSp>
        <p:sp>
          <p:nvSpPr>
            <p:cNvPr id="38971" name="Rectangle 14"/>
            <p:cNvSpPr>
              <a:spLocks noChangeArrowheads="1"/>
            </p:cNvSpPr>
            <p:nvPr/>
          </p:nvSpPr>
          <p:spPr bwMode="auto">
            <a:xfrm>
              <a:off x="1837" y="161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9</a:t>
              </a:r>
            </a:p>
          </p:txBody>
        </p:sp>
        <p:sp>
          <p:nvSpPr>
            <p:cNvPr id="38972" name="Rectangle 15"/>
            <p:cNvSpPr>
              <a:spLocks noChangeArrowheads="1"/>
            </p:cNvSpPr>
            <p:nvPr/>
          </p:nvSpPr>
          <p:spPr bwMode="auto">
            <a:xfrm>
              <a:off x="1429" y="1525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18</a:t>
              </a:r>
            </a:p>
          </p:txBody>
        </p:sp>
        <p:sp>
          <p:nvSpPr>
            <p:cNvPr id="38973" name="Line 16"/>
            <p:cNvSpPr>
              <a:spLocks noChangeShapeType="1"/>
            </p:cNvSpPr>
            <p:nvPr/>
          </p:nvSpPr>
          <p:spPr bwMode="auto">
            <a:xfrm>
              <a:off x="1474" y="1797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001" name="Rectangle 17"/>
            <p:cNvSpPr>
              <a:spLocks noChangeArrowheads="1"/>
            </p:cNvSpPr>
            <p:nvPr/>
          </p:nvSpPr>
          <p:spPr bwMode="auto">
            <a:xfrm>
              <a:off x="1519" y="1842"/>
              <a:ext cx="175" cy="24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54000" tIns="10800" rIns="54000" bIns="10800">
              <a:spAutoFit/>
            </a:bodyPr>
            <a:lstStyle/>
            <a:p>
              <a:pPr>
                <a:defRPr/>
              </a:pPr>
              <a:r>
                <a:rPr lang="ru-RU" sz="2400"/>
                <a:t>1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2843213" y="2362200"/>
            <a:ext cx="1295400" cy="1177925"/>
            <a:chOff x="1429" y="1344"/>
            <a:chExt cx="816" cy="742"/>
          </a:xfrm>
        </p:grpSpPr>
        <p:grpSp>
          <p:nvGrpSpPr>
            <p:cNvPr id="38961" name="Group 19"/>
            <p:cNvGrpSpPr>
              <a:grpSpLocks/>
            </p:cNvGrpSpPr>
            <p:nvPr/>
          </p:nvGrpSpPr>
          <p:grpSpPr bwMode="auto">
            <a:xfrm>
              <a:off x="1791" y="1344"/>
              <a:ext cx="454" cy="499"/>
              <a:chOff x="1791" y="1344"/>
              <a:chExt cx="454" cy="499"/>
            </a:xfrm>
          </p:grpSpPr>
          <p:grpSp>
            <p:nvGrpSpPr>
              <p:cNvPr id="38966" name="Group 20"/>
              <p:cNvGrpSpPr>
                <a:grpSpLocks/>
              </p:cNvGrpSpPr>
              <p:nvPr/>
            </p:nvGrpSpPr>
            <p:grpSpPr bwMode="auto">
              <a:xfrm>
                <a:off x="1791" y="1389"/>
                <a:ext cx="454" cy="454"/>
                <a:chOff x="1791" y="1389"/>
                <a:chExt cx="454" cy="454"/>
              </a:xfrm>
            </p:grpSpPr>
            <p:sp>
              <p:nvSpPr>
                <p:cNvPr id="38968" name="Line 21"/>
                <p:cNvSpPr>
                  <a:spLocks noChangeShapeType="1"/>
                </p:cNvSpPr>
                <p:nvPr/>
              </p:nvSpPr>
              <p:spPr bwMode="auto">
                <a:xfrm>
                  <a:off x="1791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969" name="Line 22"/>
                <p:cNvSpPr>
                  <a:spLocks noChangeShapeType="1"/>
                </p:cNvSpPr>
                <p:nvPr/>
              </p:nvSpPr>
              <p:spPr bwMode="auto">
                <a:xfrm rot="-5400000">
                  <a:off x="2018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8967" name="Rectangle 23"/>
              <p:cNvSpPr>
                <a:spLocks noChangeArrowheads="1"/>
              </p:cNvSpPr>
              <p:nvPr/>
            </p:nvSpPr>
            <p:spPr bwMode="auto">
              <a:xfrm>
                <a:off x="1837" y="1344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2</a:t>
                </a:r>
              </a:p>
            </p:txBody>
          </p:sp>
        </p:grpSp>
        <p:sp>
          <p:nvSpPr>
            <p:cNvPr id="38962" name="Rectangle 24"/>
            <p:cNvSpPr>
              <a:spLocks noChangeArrowheads="1"/>
            </p:cNvSpPr>
            <p:nvPr/>
          </p:nvSpPr>
          <p:spPr bwMode="auto">
            <a:xfrm>
              <a:off x="1837" y="161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4</a:t>
              </a:r>
            </a:p>
          </p:txBody>
        </p:sp>
        <p:sp>
          <p:nvSpPr>
            <p:cNvPr id="38963" name="Rectangle 25"/>
            <p:cNvSpPr>
              <a:spLocks noChangeArrowheads="1"/>
            </p:cNvSpPr>
            <p:nvPr/>
          </p:nvSpPr>
          <p:spPr bwMode="auto">
            <a:xfrm>
              <a:off x="1429" y="1525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 8</a:t>
              </a:r>
            </a:p>
          </p:txBody>
        </p:sp>
        <p:sp>
          <p:nvSpPr>
            <p:cNvPr id="38964" name="Line 26"/>
            <p:cNvSpPr>
              <a:spLocks noChangeShapeType="1"/>
            </p:cNvSpPr>
            <p:nvPr/>
          </p:nvSpPr>
          <p:spPr bwMode="auto">
            <a:xfrm>
              <a:off x="1474" y="1797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011" name="Rectangle 27"/>
            <p:cNvSpPr>
              <a:spLocks noChangeArrowheads="1"/>
            </p:cNvSpPr>
            <p:nvPr/>
          </p:nvSpPr>
          <p:spPr bwMode="auto">
            <a:xfrm>
              <a:off x="1519" y="1842"/>
              <a:ext cx="175" cy="24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54000" tIns="10800" rIns="54000" bIns="10800">
              <a:spAutoFit/>
            </a:bodyPr>
            <a:lstStyle/>
            <a:p>
              <a:pPr>
                <a:defRPr/>
              </a:pPr>
              <a:r>
                <a:rPr lang="ru-RU" sz="2400"/>
                <a:t>1</a:t>
              </a:r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3419475" y="2794000"/>
            <a:ext cx="1295400" cy="1177925"/>
            <a:chOff x="1429" y="1344"/>
            <a:chExt cx="816" cy="742"/>
          </a:xfrm>
        </p:grpSpPr>
        <p:grpSp>
          <p:nvGrpSpPr>
            <p:cNvPr id="38952" name="Group 29"/>
            <p:cNvGrpSpPr>
              <a:grpSpLocks/>
            </p:cNvGrpSpPr>
            <p:nvPr/>
          </p:nvGrpSpPr>
          <p:grpSpPr bwMode="auto">
            <a:xfrm>
              <a:off x="1791" y="1344"/>
              <a:ext cx="454" cy="499"/>
              <a:chOff x="1791" y="1344"/>
              <a:chExt cx="454" cy="499"/>
            </a:xfrm>
          </p:grpSpPr>
          <p:grpSp>
            <p:nvGrpSpPr>
              <p:cNvPr id="38957" name="Group 30"/>
              <p:cNvGrpSpPr>
                <a:grpSpLocks/>
              </p:cNvGrpSpPr>
              <p:nvPr/>
            </p:nvGrpSpPr>
            <p:grpSpPr bwMode="auto">
              <a:xfrm>
                <a:off x="1791" y="1389"/>
                <a:ext cx="454" cy="454"/>
                <a:chOff x="1791" y="1389"/>
                <a:chExt cx="454" cy="454"/>
              </a:xfrm>
            </p:grpSpPr>
            <p:sp>
              <p:nvSpPr>
                <p:cNvPr id="38959" name="Line 31"/>
                <p:cNvSpPr>
                  <a:spLocks noChangeShapeType="1"/>
                </p:cNvSpPr>
                <p:nvPr/>
              </p:nvSpPr>
              <p:spPr bwMode="auto">
                <a:xfrm>
                  <a:off x="1791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960" name="Line 32"/>
                <p:cNvSpPr>
                  <a:spLocks noChangeShapeType="1"/>
                </p:cNvSpPr>
                <p:nvPr/>
              </p:nvSpPr>
              <p:spPr bwMode="auto">
                <a:xfrm rot="-5400000">
                  <a:off x="2018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8958" name="Rectangle 33"/>
              <p:cNvSpPr>
                <a:spLocks noChangeArrowheads="1"/>
              </p:cNvSpPr>
              <p:nvPr/>
            </p:nvSpPr>
            <p:spPr bwMode="auto">
              <a:xfrm>
                <a:off x="1837" y="1344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2</a:t>
                </a:r>
              </a:p>
            </p:txBody>
          </p:sp>
        </p:grpSp>
        <p:sp>
          <p:nvSpPr>
            <p:cNvPr id="38953" name="Rectangle 34"/>
            <p:cNvSpPr>
              <a:spLocks noChangeArrowheads="1"/>
            </p:cNvSpPr>
            <p:nvPr/>
          </p:nvSpPr>
          <p:spPr bwMode="auto">
            <a:xfrm>
              <a:off x="1837" y="161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2</a:t>
              </a:r>
            </a:p>
          </p:txBody>
        </p:sp>
        <p:sp>
          <p:nvSpPr>
            <p:cNvPr id="38954" name="Rectangle 35"/>
            <p:cNvSpPr>
              <a:spLocks noChangeArrowheads="1"/>
            </p:cNvSpPr>
            <p:nvPr/>
          </p:nvSpPr>
          <p:spPr bwMode="auto">
            <a:xfrm>
              <a:off x="1429" y="1525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 4</a:t>
              </a:r>
            </a:p>
          </p:txBody>
        </p:sp>
        <p:sp>
          <p:nvSpPr>
            <p:cNvPr id="38955" name="Line 36"/>
            <p:cNvSpPr>
              <a:spLocks noChangeShapeType="1"/>
            </p:cNvSpPr>
            <p:nvPr/>
          </p:nvSpPr>
          <p:spPr bwMode="auto">
            <a:xfrm>
              <a:off x="1474" y="1797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021" name="Rectangle 37"/>
            <p:cNvSpPr>
              <a:spLocks noChangeArrowheads="1"/>
            </p:cNvSpPr>
            <p:nvPr/>
          </p:nvSpPr>
          <p:spPr bwMode="auto">
            <a:xfrm>
              <a:off x="1519" y="1842"/>
              <a:ext cx="175" cy="24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54000" tIns="10800" rIns="54000" bIns="10800">
              <a:spAutoFit/>
            </a:bodyPr>
            <a:lstStyle/>
            <a:p>
              <a:pPr>
                <a:defRPr/>
              </a:pPr>
              <a:r>
                <a:rPr lang="ru-RU" sz="2400"/>
                <a:t>0</a:t>
              </a:r>
            </a:p>
          </p:txBody>
        </p:sp>
      </p:grpSp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3995738" y="3225800"/>
            <a:ext cx="1295400" cy="1177925"/>
            <a:chOff x="1429" y="1344"/>
            <a:chExt cx="816" cy="742"/>
          </a:xfrm>
        </p:grpSpPr>
        <p:grpSp>
          <p:nvGrpSpPr>
            <p:cNvPr id="38943" name="Group 39"/>
            <p:cNvGrpSpPr>
              <a:grpSpLocks/>
            </p:cNvGrpSpPr>
            <p:nvPr/>
          </p:nvGrpSpPr>
          <p:grpSpPr bwMode="auto">
            <a:xfrm>
              <a:off x="1791" y="1344"/>
              <a:ext cx="454" cy="499"/>
              <a:chOff x="1791" y="1344"/>
              <a:chExt cx="454" cy="499"/>
            </a:xfrm>
          </p:grpSpPr>
          <p:grpSp>
            <p:nvGrpSpPr>
              <p:cNvPr id="38948" name="Group 40"/>
              <p:cNvGrpSpPr>
                <a:grpSpLocks/>
              </p:cNvGrpSpPr>
              <p:nvPr/>
            </p:nvGrpSpPr>
            <p:grpSpPr bwMode="auto">
              <a:xfrm>
                <a:off x="1791" y="1389"/>
                <a:ext cx="454" cy="454"/>
                <a:chOff x="1791" y="1389"/>
                <a:chExt cx="454" cy="454"/>
              </a:xfrm>
            </p:grpSpPr>
            <p:sp>
              <p:nvSpPr>
                <p:cNvPr id="38950" name="Line 41"/>
                <p:cNvSpPr>
                  <a:spLocks noChangeShapeType="1"/>
                </p:cNvSpPr>
                <p:nvPr/>
              </p:nvSpPr>
              <p:spPr bwMode="auto">
                <a:xfrm>
                  <a:off x="1791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951" name="Line 42"/>
                <p:cNvSpPr>
                  <a:spLocks noChangeShapeType="1"/>
                </p:cNvSpPr>
                <p:nvPr/>
              </p:nvSpPr>
              <p:spPr bwMode="auto">
                <a:xfrm rot="-5400000">
                  <a:off x="2018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8949" name="Rectangle 43"/>
              <p:cNvSpPr>
                <a:spLocks noChangeArrowheads="1"/>
              </p:cNvSpPr>
              <p:nvPr/>
            </p:nvSpPr>
            <p:spPr bwMode="auto">
              <a:xfrm>
                <a:off x="1837" y="1344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2</a:t>
                </a:r>
              </a:p>
            </p:txBody>
          </p:sp>
        </p:grpSp>
        <p:sp>
          <p:nvSpPr>
            <p:cNvPr id="38944" name="Rectangle 44"/>
            <p:cNvSpPr>
              <a:spLocks noChangeArrowheads="1"/>
            </p:cNvSpPr>
            <p:nvPr/>
          </p:nvSpPr>
          <p:spPr bwMode="auto">
            <a:xfrm>
              <a:off x="1837" y="161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1</a:t>
              </a:r>
            </a:p>
          </p:txBody>
        </p:sp>
        <p:sp>
          <p:nvSpPr>
            <p:cNvPr id="38945" name="Rectangle 45"/>
            <p:cNvSpPr>
              <a:spLocks noChangeArrowheads="1"/>
            </p:cNvSpPr>
            <p:nvPr/>
          </p:nvSpPr>
          <p:spPr bwMode="auto">
            <a:xfrm>
              <a:off x="1429" y="1525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 2</a:t>
              </a:r>
            </a:p>
          </p:txBody>
        </p:sp>
        <p:sp>
          <p:nvSpPr>
            <p:cNvPr id="38946" name="Line 46"/>
            <p:cNvSpPr>
              <a:spLocks noChangeShapeType="1"/>
            </p:cNvSpPr>
            <p:nvPr/>
          </p:nvSpPr>
          <p:spPr bwMode="auto">
            <a:xfrm>
              <a:off x="1474" y="1797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031" name="Rectangle 47"/>
            <p:cNvSpPr>
              <a:spLocks noChangeArrowheads="1"/>
            </p:cNvSpPr>
            <p:nvPr/>
          </p:nvSpPr>
          <p:spPr bwMode="auto">
            <a:xfrm>
              <a:off x="1519" y="1842"/>
              <a:ext cx="175" cy="24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54000" tIns="10800" rIns="54000" bIns="10800">
              <a:spAutoFit/>
            </a:bodyPr>
            <a:lstStyle/>
            <a:p>
              <a:pPr>
                <a:defRPr/>
              </a:pPr>
              <a:r>
                <a:rPr lang="ru-RU" sz="2400"/>
                <a:t>0</a:t>
              </a:r>
            </a:p>
          </p:txBody>
        </p:sp>
      </p:grpSp>
      <p:grpSp>
        <p:nvGrpSpPr>
          <p:cNvPr id="14" name="Group 48"/>
          <p:cNvGrpSpPr>
            <a:grpSpLocks/>
          </p:cNvGrpSpPr>
          <p:nvPr/>
        </p:nvGrpSpPr>
        <p:grpSpPr bwMode="auto">
          <a:xfrm>
            <a:off x="4572000" y="3657600"/>
            <a:ext cx="1295400" cy="1177925"/>
            <a:chOff x="1429" y="1344"/>
            <a:chExt cx="816" cy="742"/>
          </a:xfrm>
        </p:grpSpPr>
        <p:grpSp>
          <p:nvGrpSpPr>
            <p:cNvPr id="38934" name="Group 49"/>
            <p:cNvGrpSpPr>
              <a:grpSpLocks/>
            </p:cNvGrpSpPr>
            <p:nvPr/>
          </p:nvGrpSpPr>
          <p:grpSpPr bwMode="auto">
            <a:xfrm>
              <a:off x="1791" y="1344"/>
              <a:ext cx="454" cy="499"/>
              <a:chOff x="1791" y="1344"/>
              <a:chExt cx="454" cy="499"/>
            </a:xfrm>
          </p:grpSpPr>
          <p:grpSp>
            <p:nvGrpSpPr>
              <p:cNvPr id="38939" name="Group 50"/>
              <p:cNvGrpSpPr>
                <a:grpSpLocks/>
              </p:cNvGrpSpPr>
              <p:nvPr/>
            </p:nvGrpSpPr>
            <p:grpSpPr bwMode="auto">
              <a:xfrm>
                <a:off x="1791" y="1389"/>
                <a:ext cx="454" cy="454"/>
                <a:chOff x="1791" y="1389"/>
                <a:chExt cx="454" cy="454"/>
              </a:xfrm>
            </p:grpSpPr>
            <p:sp>
              <p:nvSpPr>
                <p:cNvPr id="38941" name="Line 51"/>
                <p:cNvSpPr>
                  <a:spLocks noChangeShapeType="1"/>
                </p:cNvSpPr>
                <p:nvPr/>
              </p:nvSpPr>
              <p:spPr bwMode="auto">
                <a:xfrm>
                  <a:off x="1791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942" name="Line 52"/>
                <p:cNvSpPr>
                  <a:spLocks noChangeShapeType="1"/>
                </p:cNvSpPr>
                <p:nvPr/>
              </p:nvSpPr>
              <p:spPr bwMode="auto">
                <a:xfrm rot="-5400000">
                  <a:off x="2018" y="1389"/>
                  <a:ext cx="0" cy="45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8940" name="Rectangle 53"/>
              <p:cNvSpPr>
                <a:spLocks noChangeArrowheads="1"/>
              </p:cNvSpPr>
              <p:nvPr/>
            </p:nvSpPr>
            <p:spPr bwMode="auto">
              <a:xfrm>
                <a:off x="1837" y="1344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2</a:t>
                </a:r>
              </a:p>
            </p:txBody>
          </p:sp>
        </p:grpSp>
        <p:sp>
          <p:nvSpPr>
            <p:cNvPr id="38935" name="Rectangle 54"/>
            <p:cNvSpPr>
              <a:spLocks noChangeArrowheads="1"/>
            </p:cNvSpPr>
            <p:nvPr/>
          </p:nvSpPr>
          <p:spPr bwMode="auto">
            <a:xfrm>
              <a:off x="1837" y="161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0</a:t>
              </a:r>
            </a:p>
          </p:txBody>
        </p:sp>
        <p:sp>
          <p:nvSpPr>
            <p:cNvPr id="38936" name="Rectangle 55"/>
            <p:cNvSpPr>
              <a:spLocks noChangeArrowheads="1"/>
            </p:cNvSpPr>
            <p:nvPr/>
          </p:nvSpPr>
          <p:spPr bwMode="auto">
            <a:xfrm>
              <a:off x="1429" y="1525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 0</a:t>
              </a:r>
            </a:p>
          </p:txBody>
        </p:sp>
        <p:sp>
          <p:nvSpPr>
            <p:cNvPr id="38937" name="Line 56"/>
            <p:cNvSpPr>
              <a:spLocks noChangeShapeType="1"/>
            </p:cNvSpPr>
            <p:nvPr/>
          </p:nvSpPr>
          <p:spPr bwMode="auto">
            <a:xfrm>
              <a:off x="1474" y="1797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041" name="Rectangle 57"/>
            <p:cNvSpPr>
              <a:spLocks noChangeArrowheads="1"/>
            </p:cNvSpPr>
            <p:nvPr/>
          </p:nvSpPr>
          <p:spPr bwMode="auto">
            <a:xfrm>
              <a:off x="1519" y="1842"/>
              <a:ext cx="175" cy="24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54000" tIns="10800" rIns="54000" bIns="10800">
              <a:spAutoFit/>
            </a:bodyPr>
            <a:lstStyle/>
            <a:p>
              <a:pPr>
                <a:defRPr/>
              </a:pPr>
              <a:r>
                <a:rPr lang="ru-RU" sz="2400"/>
                <a:t>1</a:t>
              </a:r>
            </a:p>
          </p:txBody>
        </p:sp>
      </p:grpSp>
      <p:sp>
        <p:nvSpPr>
          <p:cNvPr id="170042" name="Rectangle 58"/>
          <p:cNvSpPr>
            <a:spLocks noChangeArrowheads="1"/>
          </p:cNvSpPr>
          <p:nvPr/>
        </p:nvSpPr>
        <p:spPr bwMode="auto">
          <a:xfrm>
            <a:off x="5219700" y="2146300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19 = 10011</a:t>
            </a:r>
            <a:r>
              <a:rPr lang="ru-RU" sz="3600" b="1" baseline="-25000"/>
              <a:t>2</a:t>
            </a:r>
          </a:p>
        </p:txBody>
      </p:sp>
      <p:sp>
        <p:nvSpPr>
          <p:cNvPr id="170043" name="AutoShape 59"/>
          <p:cNvSpPr>
            <a:spLocks noChangeArrowheads="1"/>
          </p:cNvSpPr>
          <p:nvPr/>
        </p:nvSpPr>
        <p:spPr bwMode="auto">
          <a:xfrm>
            <a:off x="6443663" y="3081338"/>
            <a:ext cx="1512887" cy="720725"/>
          </a:xfrm>
          <a:prstGeom prst="wedgeRoundRectCallout">
            <a:avLst>
              <a:gd name="adj1" fmla="val 31532"/>
              <a:gd name="adj2" fmla="val -94935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/>
              <a:t>система счисления</a:t>
            </a:r>
          </a:p>
        </p:txBody>
      </p:sp>
      <p:sp>
        <p:nvSpPr>
          <p:cNvPr id="170044" name="Rectangle 60"/>
          <p:cNvSpPr>
            <a:spLocks noChangeArrowheads="1"/>
          </p:cNvSpPr>
          <p:nvPr/>
        </p:nvSpPr>
        <p:spPr bwMode="auto">
          <a:xfrm>
            <a:off x="827088" y="5241925"/>
            <a:ext cx="1624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10011</a:t>
            </a:r>
            <a:r>
              <a:rPr lang="ru-RU" sz="3600" b="1" baseline="-25000"/>
              <a:t>2</a:t>
            </a:r>
          </a:p>
        </p:txBody>
      </p:sp>
      <p:sp>
        <p:nvSpPr>
          <p:cNvPr id="170045" name="Rectangle 61"/>
          <p:cNvSpPr>
            <a:spLocks noChangeArrowheads="1"/>
          </p:cNvSpPr>
          <p:nvPr/>
        </p:nvSpPr>
        <p:spPr bwMode="auto">
          <a:xfrm>
            <a:off x="900113" y="4954588"/>
            <a:ext cx="1370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4 3 2 1 0</a:t>
            </a:r>
            <a:endParaRPr lang="ru-RU" sz="2400" baseline="-25000"/>
          </a:p>
        </p:txBody>
      </p:sp>
      <p:sp>
        <p:nvSpPr>
          <p:cNvPr id="170046" name="Rectangle 62"/>
          <p:cNvSpPr>
            <a:spLocks noChangeArrowheads="1"/>
          </p:cNvSpPr>
          <p:nvPr/>
        </p:nvSpPr>
        <p:spPr bwMode="auto">
          <a:xfrm>
            <a:off x="2339975" y="4954588"/>
            <a:ext cx="117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разряды</a:t>
            </a:r>
          </a:p>
        </p:txBody>
      </p:sp>
      <p:sp>
        <p:nvSpPr>
          <p:cNvPr id="170047" name="Rectangle 63"/>
          <p:cNvSpPr>
            <a:spLocks noChangeArrowheads="1"/>
          </p:cNvSpPr>
          <p:nvPr/>
        </p:nvSpPr>
        <p:spPr bwMode="auto">
          <a:xfrm>
            <a:off x="2484438" y="5241925"/>
            <a:ext cx="6197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= 1</a:t>
            </a:r>
            <a:r>
              <a:rPr lang="en-US" sz="3600" b="1">
                <a:cs typeface="Arial" charset="0"/>
              </a:rPr>
              <a:t>·</a:t>
            </a:r>
            <a:r>
              <a:rPr lang="ru-RU" sz="3600" b="1">
                <a:cs typeface="Arial" charset="0"/>
              </a:rPr>
              <a:t>2</a:t>
            </a:r>
            <a:r>
              <a:rPr lang="ru-RU" sz="3600" b="1" baseline="30000">
                <a:cs typeface="Arial" charset="0"/>
              </a:rPr>
              <a:t>4 </a:t>
            </a:r>
            <a:r>
              <a:rPr lang="ru-RU" sz="3600" b="1">
                <a:cs typeface="Arial" charset="0"/>
              </a:rPr>
              <a:t>+</a:t>
            </a:r>
            <a:r>
              <a:rPr lang="ru-RU"/>
              <a:t> </a:t>
            </a:r>
            <a:r>
              <a:rPr lang="ru-RU" sz="3600" b="1">
                <a:solidFill>
                  <a:srgbClr val="FF0000"/>
                </a:solidFill>
                <a:cs typeface="Arial" charset="0"/>
              </a:rPr>
              <a:t>0</a:t>
            </a:r>
            <a:r>
              <a:rPr lang="en-US" sz="3600" b="1">
                <a:cs typeface="Arial" charset="0"/>
              </a:rPr>
              <a:t>·</a:t>
            </a:r>
            <a:r>
              <a:rPr lang="ru-RU" sz="3600" b="1">
                <a:cs typeface="Arial" charset="0"/>
              </a:rPr>
              <a:t>2</a:t>
            </a:r>
            <a:r>
              <a:rPr lang="ru-RU" sz="3600" b="1" baseline="30000">
                <a:cs typeface="Arial" charset="0"/>
              </a:rPr>
              <a:t>3</a:t>
            </a:r>
            <a:r>
              <a:rPr lang="ru-RU"/>
              <a:t> </a:t>
            </a:r>
            <a:r>
              <a:rPr lang="ru-RU" sz="3600" b="1">
                <a:cs typeface="Arial" charset="0"/>
              </a:rPr>
              <a:t>+</a:t>
            </a:r>
            <a:r>
              <a:rPr lang="ru-RU"/>
              <a:t> </a:t>
            </a:r>
            <a:r>
              <a:rPr lang="ru-RU" sz="3600" b="1">
                <a:solidFill>
                  <a:srgbClr val="FF0000"/>
                </a:solidFill>
                <a:cs typeface="Arial" charset="0"/>
              </a:rPr>
              <a:t>0</a:t>
            </a:r>
            <a:r>
              <a:rPr lang="en-US" sz="3600" b="1">
                <a:cs typeface="Arial" charset="0"/>
              </a:rPr>
              <a:t>·</a:t>
            </a:r>
            <a:r>
              <a:rPr lang="ru-RU" sz="3600" b="1">
                <a:cs typeface="Arial" charset="0"/>
              </a:rPr>
              <a:t>2</a:t>
            </a:r>
            <a:r>
              <a:rPr lang="ru-RU" sz="3600" b="1" baseline="30000">
                <a:cs typeface="Arial" charset="0"/>
              </a:rPr>
              <a:t>2</a:t>
            </a:r>
            <a:r>
              <a:rPr lang="ru-RU"/>
              <a:t> </a:t>
            </a:r>
            <a:r>
              <a:rPr lang="ru-RU" sz="3600" b="1">
                <a:cs typeface="Arial" charset="0"/>
              </a:rPr>
              <a:t>+</a:t>
            </a:r>
            <a:r>
              <a:rPr lang="ru-RU"/>
              <a:t> </a:t>
            </a:r>
            <a:r>
              <a:rPr lang="ru-RU" sz="3600" b="1"/>
              <a:t>1</a:t>
            </a:r>
            <a:r>
              <a:rPr lang="en-US" sz="3600" b="1">
                <a:cs typeface="Arial" charset="0"/>
              </a:rPr>
              <a:t>·</a:t>
            </a:r>
            <a:r>
              <a:rPr lang="ru-RU" sz="3600" b="1">
                <a:cs typeface="Arial" charset="0"/>
              </a:rPr>
              <a:t>2</a:t>
            </a:r>
            <a:r>
              <a:rPr lang="ru-RU" sz="3600" b="1" baseline="30000">
                <a:cs typeface="Arial" charset="0"/>
              </a:rPr>
              <a:t>1</a:t>
            </a:r>
            <a:r>
              <a:rPr lang="ru-RU"/>
              <a:t> </a:t>
            </a:r>
            <a:r>
              <a:rPr lang="ru-RU" sz="3600" b="1">
                <a:cs typeface="Arial" charset="0"/>
              </a:rPr>
              <a:t>+</a:t>
            </a:r>
            <a:r>
              <a:rPr lang="ru-RU"/>
              <a:t> </a:t>
            </a:r>
            <a:r>
              <a:rPr lang="ru-RU" sz="3600" b="1"/>
              <a:t>1</a:t>
            </a:r>
            <a:r>
              <a:rPr lang="en-US" sz="3600" b="1">
                <a:cs typeface="Arial" charset="0"/>
              </a:rPr>
              <a:t>·</a:t>
            </a:r>
            <a:r>
              <a:rPr lang="ru-RU" sz="3600" b="1">
                <a:cs typeface="Arial" charset="0"/>
              </a:rPr>
              <a:t>2</a:t>
            </a:r>
            <a:r>
              <a:rPr lang="ru-RU" sz="3600" b="1" baseline="30000">
                <a:cs typeface="Arial" charset="0"/>
              </a:rPr>
              <a:t>0</a:t>
            </a:r>
          </a:p>
          <a:p>
            <a:r>
              <a:rPr lang="ru-RU" sz="3600" b="1">
                <a:cs typeface="Arial" charset="0"/>
              </a:rPr>
              <a:t>= 16 + 2 + 1 = 19</a:t>
            </a:r>
            <a:endParaRPr lang="en-US" sz="3600" b="1">
              <a:cs typeface="Arial" charset="0"/>
            </a:endParaRPr>
          </a:p>
        </p:txBody>
      </p:sp>
      <p:sp>
        <p:nvSpPr>
          <p:cNvPr id="170048" name="Line 64"/>
          <p:cNvSpPr>
            <a:spLocks noChangeShapeType="1"/>
          </p:cNvSpPr>
          <p:nvPr/>
        </p:nvSpPr>
        <p:spPr bwMode="auto">
          <a:xfrm flipH="1" flipV="1">
            <a:off x="4211638" y="5314950"/>
            <a:ext cx="576262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0049" name="Line 65"/>
          <p:cNvSpPr>
            <a:spLocks noChangeShapeType="1"/>
          </p:cNvSpPr>
          <p:nvPr/>
        </p:nvSpPr>
        <p:spPr bwMode="auto">
          <a:xfrm flipH="1" flipV="1">
            <a:off x="5435600" y="5314950"/>
            <a:ext cx="576263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0050" name="AutoShape 66"/>
          <p:cNvSpPr>
            <a:spLocks noChangeArrowheads="1"/>
          </p:cNvSpPr>
          <p:nvPr/>
        </p:nvSpPr>
        <p:spPr bwMode="auto">
          <a:xfrm rot="-3080023">
            <a:off x="2933700" y="2632075"/>
            <a:ext cx="360363" cy="2843213"/>
          </a:xfrm>
          <a:prstGeom prst="upArrow">
            <a:avLst>
              <a:gd name="adj1" fmla="val 50000"/>
              <a:gd name="adj2" fmla="val 19724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998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0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70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70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70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70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70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70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70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8" grpId="0"/>
      <p:bldP spid="169989" grpId="0" build="allAtOnce" animBg="1"/>
      <p:bldP spid="169990" grpId="0" animBg="1"/>
      <p:bldP spid="169991" grpId="0"/>
      <p:bldP spid="170042" grpId="0"/>
      <p:bldP spid="170043" grpId="0" animBg="1"/>
      <p:bldP spid="170044" grpId="0"/>
      <p:bldP spid="170045" grpId="0"/>
      <p:bldP spid="170046" grpId="0"/>
      <p:bldP spid="170047" grpId="0" build="p"/>
      <p:bldP spid="170048" grpId="0" animBg="1"/>
      <p:bldP spid="170049" grpId="0" animBg="1"/>
      <p:bldP spid="1700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Кодирование символов</a:t>
            </a:r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317235C-E10C-4009-8137-B64BCE6F9ACF}" type="slidenum">
              <a:rPr lang="ru-RU"/>
              <a:pPr/>
              <a:t>18</a:t>
            </a:fld>
            <a:endParaRPr lang="ru-RU"/>
          </a:p>
        </p:txBody>
      </p:sp>
      <p:sp>
        <p:nvSpPr>
          <p:cNvPr id="124935" name="Rectangle 7"/>
          <p:cNvSpPr>
            <a:spLocks noChangeArrowheads="1"/>
          </p:cNvSpPr>
          <p:nvPr/>
        </p:nvSpPr>
        <p:spPr bwMode="auto">
          <a:xfrm>
            <a:off x="358775" y="836613"/>
            <a:ext cx="2733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Текстовый файл</a:t>
            </a:r>
          </a:p>
        </p:txBody>
      </p:sp>
      <p:sp>
        <p:nvSpPr>
          <p:cNvPr id="124937" name="Rectangle 9"/>
          <p:cNvSpPr>
            <a:spLocks noChangeArrowheads="1"/>
          </p:cNvSpPr>
          <p:nvPr/>
        </p:nvSpPr>
        <p:spPr bwMode="auto">
          <a:xfrm>
            <a:off x="684213" y="1412875"/>
            <a:ext cx="35353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68288" indent="-268288">
              <a:buFontTx/>
              <a:buChar char="•"/>
            </a:pPr>
            <a:r>
              <a:rPr lang="ru-RU" sz="2400"/>
              <a:t>на экране</a:t>
            </a:r>
            <a:r>
              <a:rPr lang="en-US" sz="2400"/>
              <a:t> (</a:t>
            </a:r>
            <a:r>
              <a:rPr lang="ru-RU" sz="2400"/>
              <a:t>символы</a:t>
            </a:r>
            <a:r>
              <a:rPr lang="en-US" sz="2400"/>
              <a:t>)</a:t>
            </a:r>
            <a:endParaRPr lang="ru-RU" sz="2400"/>
          </a:p>
          <a:p>
            <a:pPr marL="268288" indent="-268288">
              <a:buFontTx/>
              <a:buChar char="•"/>
            </a:pPr>
            <a:endParaRPr lang="ru-RU" sz="2400"/>
          </a:p>
          <a:p>
            <a:pPr marL="268288" indent="-268288">
              <a:buFontTx/>
              <a:buChar char="•"/>
            </a:pPr>
            <a:r>
              <a:rPr lang="ru-RU" sz="2400"/>
              <a:t>в памяти – двоичные </a:t>
            </a:r>
            <a:br>
              <a:rPr lang="ru-RU" sz="2400"/>
            </a:br>
            <a:r>
              <a:rPr lang="ru-RU" sz="2400"/>
              <a:t>коды</a:t>
            </a:r>
          </a:p>
        </p:txBody>
      </p:sp>
      <p:graphicFrame>
        <p:nvGraphicFramePr>
          <p:cNvPr id="125004" name="Group 76"/>
          <p:cNvGraphicFramePr>
            <a:graphicFrameLocks noGrp="1"/>
          </p:cNvGraphicFramePr>
          <p:nvPr/>
        </p:nvGraphicFramePr>
        <p:xfrm>
          <a:off x="611188" y="3105150"/>
          <a:ext cx="8208962" cy="755650"/>
        </p:xfrm>
        <a:graphic>
          <a:graphicData uri="http://schemas.openxmlformats.org/drawingml/2006/table">
            <a:tbl>
              <a:tblPr/>
              <a:tblGrid>
                <a:gridCol w="2052637"/>
                <a:gridCol w="2052638"/>
                <a:gridCol w="2051050"/>
                <a:gridCol w="2052637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1000001</a:t>
                      </a:r>
                      <a:r>
                        <a:rPr kumimoji="0" lang="ru-RU" sz="32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1000010</a:t>
                      </a:r>
                      <a:r>
                        <a:rPr kumimoji="0" lang="ru-RU" sz="32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1000011</a:t>
                      </a:r>
                      <a:r>
                        <a:rPr kumimoji="0" lang="ru-RU" sz="32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1000100</a:t>
                      </a:r>
                      <a:r>
                        <a:rPr kumimoji="0" lang="ru-RU" sz="32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358775" y="4581525"/>
            <a:ext cx="8172450" cy="954088"/>
            <a:chOff x="317" y="2976"/>
            <a:chExt cx="5148" cy="601"/>
          </a:xfrm>
        </p:grpSpPr>
        <p:sp>
          <p:nvSpPr>
            <p:cNvPr id="39962" name="Text Box 38"/>
            <p:cNvSpPr txBox="1">
              <a:spLocks noChangeArrowheads="1"/>
            </p:cNvSpPr>
            <p:nvPr/>
          </p:nvSpPr>
          <p:spPr bwMode="auto">
            <a:xfrm>
              <a:off x="611" y="3043"/>
              <a:ext cx="4854" cy="534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В файле хранятся не изображения символов, а </a:t>
              </a:r>
              <a:br>
                <a:rPr lang="ru-RU" sz="2400" b="1"/>
              </a:br>
              <a:r>
                <a:rPr lang="ru-RU" sz="2400" b="1"/>
                <a:t>  их числовые коды в двоичной системе!</a:t>
              </a:r>
            </a:p>
          </p:txBody>
        </p:sp>
        <p:sp>
          <p:nvSpPr>
            <p:cNvPr id="39963" name="Oval 39"/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  <a:endParaRPr lang="ru-RU" sz="4400" b="1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aphicFrame>
        <p:nvGraphicFramePr>
          <p:cNvPr id="125000" name="Group 72"/>
          <p:cNvGraphicFramePr>
            <a:graphicFrameLocks noGrp="1"/>
          </p:cNvGraphicFramePr>
          <p:nvPr/>
        </p:nvGraphicFramePr>
        <p:xfrm>
          <a:off x="611188" y="3897313"/>
          <a:ext cx="8208962" cy="518160"/>
        </p:xfrm>
        <a:graphic>
          <a:graphicData uri="http://schemas.openxmlformats.org/drawingml/2006/table">
            <a:tbl>
              <a:tblPr/>
              <a:tblGrid>
                <a:gridCol w="2054225"/>
                <a:gridCol w="2051050"/>
                <a:gridCol w="2052637"/>
                <a:gridCol w="2051050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5007" name="Picture 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73125"/>
            <a:ext cx="1677988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008" name="Rectangle 80"/>
          <p:cNvSpPr>
            <a:spLocks noChangeArrowheads="1"/>
          </p:cNvSpPr>
          <p:nvPr/>
        </p:nvSpPr>
        <p:spPr bwMode="auto">
          <a:xfrm>
            <a:off x="1079500" y="5805488"/>
            <a:ext cx="519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А где же хранятся изображения?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4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5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5" grpId="0"/>
      <p:bldP spid="124937" grpId="0" build="p"/>
      <p:bldP spid="1250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2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Кодирование символов</a:t>
            </a:r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FBAEFCD-E0CF-4CAA-A3D5-FF03225DC29E}" type="slidenum">
              <a:rPr lang="ru-RU"/>
              <a:pPr/>
              <a:t>19</a:t>
            </a:fld>
            <a:endParaRPr lang="ru-RU"/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409575" y="814388"/>
            <a:ext cx="8461375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2400" b="1">
                <a:solidFill>
                  <a:schemeClr val="accent2"/>
                </a:solidFill>
              </a:rPr>
              <a:t>Сколько символов</a:t>
            </a:r>
            <a:r>
              <a:rPr lang="ru-RU" sz="2400" b="1"/>
              <a:t> </a:t>
            </a:r>
            <a:r>
              <a:rPr lang="ru-RU" sz="2400"/>
              <a:t>надо использовать одновременно?</a:t>
            </a:r>
            <a:r>
              <a:rPr lang="ru-RU" sz="2400" b="1"/>
              <a:t> </a:t>
            </a:r>
            <a:r>
              <a:rPr lang="en-US" sz="2400" b="1"/>
              <a:t>              </a:t>
            </a:r>
            <a:r>
              <a:rPr lang="ru-RU" sz="2400"/>
              <a:t>или 65536 (</a:t>
            </a:r>
            <a:r>
              <a:rPr lang="en-US" sz="2400"/>
              <a:t>UNICODE</a:t>
            </a:r>
            <a:r>
              <a:rPr lang="ru-RU" sz="2400"/>
              <a:t>)</a:t>
            </a:r>
          </a:p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2400" b="1">
                <a:solidFill>
                  <a:schemeClr val="accent2"/>
                </a:solidFill>
              </a:rPr>
              <a:t>Сколько места</a:t>
            </a:r>
            <a:r>
              <a:rPr lang="ru-RU" sz="2400" b="1"/>
              <a:t> </a:t>
            </a:r>
            <a:r>
              <a:rPr lang="ru-RU" sz="2400"/>
              <a:t>надо выделить</a:t>
            </a:r>
            <a:r>
              <a:rPr lang="ru-RU" sz="2400" b="1"/>
              <a:t> </a:t>
            </a:r>
            <a:r>
              <a:rPr lang="ru-RU" sz="2400" b="1">
                <a:solidFill>
                  <a:schemeClr val="accent2"/>
                </a:solidFill>
              </a:rPr>
              <a:t>на символ</a:t>
            </a:r>
            <a:r>
              <a:rPr lang="ru-RU" sz="2400" b="1"/>
              <a:t>:</a:t>
            </a:r>
          </a:p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endParaRPr lang="ru-RU" sz="2400" b="1"/>
          </a:p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2400"/>
              <a:t>Выбрать</a:t>
            </a:r>
            <a:r>
              <a:rPr lang="ru-RU" sz="2400" b="1"/>
              <a:t> </a:t>
            </a:r>
            <a:r>
              <a:rPr lang="ru-RU" sz="2400" b="1">
                <a:solidFill>
                  <a:schemeClr val="accent2"/>
                </a:solidFill>
              </a:rPr>
              <a:t>256 любых символов</a:t>
            </a:r>
            <a:r>
              <a:rPr lang="ru-RU" sz="2400" b="1"/>
              <a:t> </a:t>
            </a:r>
            <a:r>
              <a:rPr lang="ru-RU" sz="2400"/>
              <a:t>(или 65536) - </a:t>
            </a:r>
            <a:r>
              <a:rPr lang="ru-RU" sz="2400" b="1">
                <a:solidFill>
                  <a:schemeClr val="accent2"/>
                </a:solidFill>
              </a:rPr>
              <a:t>алфавит</a:t>
            </a:r>
            <a:r>
              <a:rPr lang="ru-RU" sz="2400"/>
              <a:t>.</a:t>
            </a:r>
          </a:p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2400"/>
              <a:t>Каждому символу –</a:t>
            </a:r>
            <a:r>
              <a:rPr lang="ru-RU" sz="2400" b="1"/>
              <a:t> </a:t>
            </a:r>
            <a:r>
              <a:rPr lang="ru-RU" sz="2400" b="1">
                <a:solidFill>
                  <a:schemeClr val="accent2"/>
                </a:solidFill>
              </a:rPr>
              <a:t>уникальный код 0..255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400"/>
              <a:t>(или 0..65535). Таблица символов:</a:t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endParaRPr lang="ru-RU" sz="2400"/>
          </a:p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2400"/>
              <a:t>Коды – в </a:t>
            </a:r>
            <a:r>
              <a:rPr lang="ru-RU" sz="2400" b="1">
                <a:solidFill>
                  <a:schemeClr val="accent2"/>
                </a:solidFill>
              </a:rPr>
              <a:t>двоичную систему</a:t>
            </a:r>
            <a:r>
              <a:rPr lang="ru-RU" sz="2400"/>
              <a:t>.</a:t>
            </a:r>
            <a:endParaRPr lang="ru-RU" sz="2400" b="1"/>
          </a:p>
        </p:txBody>
      </p:sp>
      <p:sp>
        <p:nvSpPr>
          <p:cNvPr id="172082" name="Rectangle 50"/>
          <p:cNvSpPr>
            <a:spLocks noChangeArrowheads="1"/>
          </p:cNvSpPr>
          <p:nvPr/>
        </p:nvSpPr>
        <p:spPr bwMode="auto">
          <a:xfrm>
            <a:off x="3505200" y="1211263"/>
            <a:ext cx="755650" cy="396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2400" b="1"/>
              <a:t>256</a:t>
            </a:r>
            <a:endParaRPr lang="ru-RU" sz="2400" b="1"/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2065338" y="2182813"/>
            <a:ext cx="4789487" cy="647700"/>
            <a:chOff x="1315" y="1548"/>
            <a:chExt cx="3017" cy="408"/>
          </a:xfrm>
        </p:grpSpPr>
        <p:sp>
          <p:nvSpPr>
            <p:cNvPr id="172084" name="Rectangle 52"/>
            <p:cNvSpPr>
              <a:spLocks noChangeArrowheads="1"/>
            </p:cNvSpPr>
            <p:nvPr/>
          </p:nvSpPr>
          <p:spPr bwMode="auto">
            <a:xfrm>
              <a:off x="1315" y="1548"/>
              <a:ext cx="3017" cy="40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/>
                <a:t>256</a:t>
              </a:r>
              <a:r>
                <a:rPr lang="ru-RU" sz="2400" b="1"/>
                <a:t> = 2</a:t>
              </a:r>
              <a:r>
                <a:rPr lang="ru-RU" sz="2400" b="1" baseline="30000"/>
                <a:t>8</a:t>
              </a:r>
              <a:r>
                <a:rPr lang="ru-RU" sz="2400" b="1"/>
                <a:t>       </a:t>
              </a:r>
              <a:r>
                <a:rPr lang="en-US" sz="2400" b="1"/>
                <a:t>    </a:t>
              </a:r>
              <a:r>
                <a:rPr lang="ru-RU" sz="2400" b="1"/>
                <a:t> 8 бит</a:t>
              </a:r>
              <a:r>
                <a:rPr lang="en-US" sz="2400" b="1"/>
                <a:t> </a:t>
              </a:r>
              <a:r>
                <a:rPr lang="ru-RU" sz="2400" b="1"/>
                <a:t>на символ </a:t>
              </a:r>
            </a:p>
          </p:txBody>
        </p:sp>
        <p:sp>
          <p:nvSpPr>
            <p:cNvPr id="40992" name="AutoShape 53"/>
            <p:cNvSpPr>
              <a:spLocks noChangeArrowheads="1"/>
            </p:cNvSpPr>
            <p:nvPr/>
          </p:nvSpPr>
          <p:spPr bwMode="auto">
            <a:xfrm>
              <a:off x="2200" y="1616"/>
              <a:ext cx="408" cy="2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8 w 21600"/>
                <a:gd name="T13" fmla="*/ 5418 h 21600"/>
                <a:gd name="T14" fmla="*/ 18900 w 21600"/>
                <a:gd name="T15" fmla="*/ 161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72142" name="Group 110"/>
          <p:cNvGraphicFramePr>
            <a:graphicFrameLocks noGrp="1"/>
          </p:cNvGraphicFramePr>
          <p:nvPr/>
        </p:nvGraphicFramePr>
        <p:xfrm>
          <a:off x="2857500" y="4632325"/>
          <a:ext cx="3095625" cy="396240"/>
        </p:xfrm>
        <a:graphic>
          <a:graphicData uri="http://schemas.openxmlformats.org/drawingml/2006/table">
            <a:tbl>
              <a:tblPr/>
              <a:tblGrid>
                <a:gridCol w="773113"/>
                <a:gridCol w="776287"/>
                <a:gridCol w="773113"/>
                <a:gridCol w="773112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2144" name="Group 112"/>
          <p:cNvGraphicFramePr>
            <a:graphicFrameLocks noGrp="1"/>
          </p:cNvGraphicFramePr>
          <p:nvPr/>
        </p:nvGraphicFramePr>
        <p:xfrm>
          <a:off x="2136775" y="5027613"/>
          <a:ext cx="5343525" cy="518160"/>
        </p:xfrm>
        <a:graphic>
          <a:graphicData uri="http://schemas.openxmlformats.org/drawingml/2006/table">
            <a:tbl>
              <a:tblPr/>
              <a:tblGrid>
                <a:gridCol w="763588"/>
                <a:gridCol w="763587"/>
                <a:gridCol w="762000"/>
                <a:gridCol w="763588"/>
                <a:gridCol w="763587"/>
                <a:gridCol w="763588"/>
                <a:gridCol w="7635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  <p:sp>
        <p:nvSpPr>
          <p:cNvPr id="172143" name="Rectangle 111"/>
          <p:cNvSpPr>
            <a:spLocks noChangeArrowheads="1"/>
          </p:cNvSpPr>
          <p:nvPr/>
        </p:nvSpPr>
        <p:spPr bwMode="auto">
          <a:xfrm>
            <a:off x="1417638" y="4632325"/>
            <a:ext cx="709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коды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2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2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2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2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2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2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6" grpId="0" build="allAtOnce"/>
      <p:bldP spid="172082" grpId="0" animBg="1"/>
      <p:bldP spid="1721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11300"/>
            <a:ext cx="8723313" cy="1508125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chemeClr val="accent2"/>
                </a:solidFill>
              </a:rPr>
              <a:t>Кодирование информации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74675" y="4378325"/>
            <a:ext cx="8369300" cy="13970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4000" b="1" smtClean="0"/>
              <a:t>Тема 1. Язык и кодирование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750300" cy="460375"/>
          </a:xfrm>
        </p:spPr>
        <p:txBody>
          <a:bodyPr/>
          <a:lstStyle/>
          <a:p>
            <a:r>
              <a:rPr lang="ru-RU" smtClean="0"/>
              <a:t>8-битные кодировки (1 байт на символ)</a:t>
            </a:r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B0E039A-2EE7-4E2D-A987-B7527275B915}" type="slidenum">
              <a:rPr lang="ru-RU"/>
              <a:pPr/>
              <a:t>20</a:t>
            </a:fld>
            <a:endParaRPr lang="ru-RU"/>
          </a:p>
        </p:txBody>
      </p:sp>
      <p:graphicFrame>
        <p:nvGraphicFramePr>
          <p:cNvPr id="127059" name="Group 83"/>
          <p:cNvGraphicFramePr>
            <a:graphicFrameLocks noGrp="1"/>
          </p:cNvGraphicFramePr>
          <p:nvPr/>
        </p:nvGraphicFramePr>
        <p:xfrm>
          <a:off x="468313" y="1262063"/>
          <a:ext cx="8351837" cy="657225"/>
        </p:xfrm>
        <a:graphic>
          <a:graphicData uri="http://schemas.openxmlformats.org/drawingml/2006/table">
            <a:tbl>
              <a:tblPr/>
              <a:tblGrid>
                <a:gridCol w="522287"/>
                <a:gridCol w="522288"/>
                <a:gridCol w="2627312"/>
                <a:gridCol w="504825"/>
                <a:gridCol w="466725"/>
                <a:gridCol w="2663825"/>
                <a:gridCol w="522288"/>
                <a:gridCol w="522287"/>
              </a:tblGrid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DD1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DD1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DD1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DD1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7034" name="Group 58"/>
          <p:cNvGraphicFramePr>
            <a:graphicFrameLocks noGrp="1"/>
          </p:cNvGraphicFramePr>
          <p:nvPr/>
        </p:nvGraphicFramePr>
        <p:xfrm>
          <a:off x="468313" y="938213"/>
          <a:ext cx="1042987" cy="395288"/>
        </p:xfrm>
        <a:graphic>
          <a:graphicData uri="http://schemas.openxmlformats.org/drawingml/2006/table">
            <a:tbl>
              <a:tblPr/>
              <a:tblGrid>
                <a:gridCol w="520700"/>
                <a:gridCol w="522287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7051" name="Group 75"/>
          <p:cNvGraphicFramePr>
            <a:graphicFrameLocks noGrp="1"/>
          </p:cNvGraphicFramePr>
          <p:nvPr/>
        </p:nvGraphicFramePr>
        <p:xfrm>
          <a:off x="7731125" y="920750"/>
          <a:ext cx="1117600" cy="395288"/>
        </p:xfrm>
        <a:graphic>
          <a:graphicData uri="http://schemas.openxmlformats.org/drawingml/2006/table">
            <a:tbl>
              <a:tblPr/>
              <a:tblGrid>
                <a:gridCol w="579438"/>
                <a:gridCol w="538162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7070" name="Group 94"/>
          <p:cNvGraphicFramePr>
            <a:graphicFrameLocks noGrp="1"/>
          </p:cNvGraphicFramePr>
          <p:nvPr/>
        </p:nvGraphicFramePr>
        <p:xfrm>
          <a:off x="3995738" y="901700"/>
          <a:ext cx="1189037" cy="395288"/>
        </p:xfrm>
        <a:graphic>
          <a:graphicData uri="http://schemas.openxmlformats.org/drawingml/2006/table">
            <a:tbl>
              <a:tblPr/>
              <a:tblGrid>
                <a:gridCol w="593725"/>
                <a:gridCol w="595312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7071" name="Rectangle 95"/>
          <p:cNvSpPr>
            <a:spLocks noChangeArrowheads="1"/>
          </p:cNvSpPr>
          <p:nvPr/>
        </p:nvSpPr>
        <p:spPr bwMode="auto">
          <a:xfrm>
            <a:off x="395288" y="865188"/>
            <a:ext cx="4321175" cy="1189037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7072" name="Rectangle 96"/>
          <p:cNvSpPr>
            <a:spLocks noChangeArrowheads="1"/>
          </p:cNvSpPr>
          <p:nvPr/>
        </p:nvSpPr>
        <p:spPr bwMode="auto">
          <a:xfrm>
            <a:off x="1593850" y="1273175"/>
            <a:ext cx="2487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таблица </a:t>
            </a:r>
            <a:r>
              <a:rPr lang="en-US" b="1"/>
              <a:t>ASCII</a:t>
            </a:r>
            <a:r>
              <a:rPr lang="ru-RU" b="1"/>
              <a:t> </a:t>
            </a:r>
          </a:p>
          <a:p>
            <a:pPr algn="ctr"/>
            <a:r>
              <a:rPr lang="en-US" b="1"/>
              <a:t>(</a:t>
            </a:r>
            <a:r>
              <a:rPr lang="ru-RU" b="1"/>
              <a:t>международная</a:t>
            </a:r>
            <a:r>
              <a:rPr lang="en-US" b="1"/>
              <a:t>)</a:t>
            </a:r>
            <a:endParaRPr lang="ru-RU" b="1"/>
          </a:p>
        </p:txBody>
      </p:sp>
      <p:sp>
        <p:nvSpPr>
          <p:cNvPr id="127074" name="Rectangle 98"/>
          <p:cNvSpPr>
            <a:spLocks noChangeArrowheads="1"/>
          </p:cNvSpPr>
          <p:nvPr/>
        </p:nvSpPr>
        <p:spPr bwMode="auto">
          <a:xfrm>
            <a:off x="4572000" y="865188"/>
            <a:ext cx="4321175" cy="1189037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7075" name="Rectangle 99"/>
          <p:cNvSpPr>
            <a:spLocks noChangeArrowheads="1"/>
          </p:cNvSpPr>
          <p:nvPr/>
        </p:nvSpPr>
        <p:spPr bwMode="auto">
          <a:xfrm>
            <a:off x="4999038" y="1262063"/>
            <a:ext cx="3275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расширение</a:t>
            </a:r>
          </a:p>
          <a:p>
            <a:pPr algn="ctr"/>
            <a:r>
              <a:rPr lang="ru-RU" b="1"/>
              <a:t>(национальный алфавит)</a:t>
            </a:r>
          </a:p>
        </p:txBody>
      </p:sp>
      <p:sp>
        <p:nvSpPr>
          <p:cNvPr id="127076" name="Rectangle 100"/>
          <p:cNvSpPr>
            <a:spLocks noChangeArrowheads="1"/>
          </p:cNvSpPr>
          <p:nvPr/>
        </p:nvSpPr>
        <p:spPr bwMode="auto">
          <a:xfrm>
            <a:off x="468313" y="2025650"/>
            <a:ext cx="85137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</a:rPr>
              <a:t>ASCII</a:t>
            </a:r>
            <a:r>
              <a:rPr lang="ru-RU" sz="2400" b="1">
                <a:solidFill>
                  <a:schemeClr val="accent2"/>
                </a:solidFill>
              </a:rPr>
              <a:t> = </a:t>
            </a:r>
            <a:r>
              <a:rPr lang="en-US" sz="2400" i="1">
                <a:solidFill>
                  <a:schemeClr val="accent2"/>
                </a:solidFill>
              </a:rPr>
              <a:t>American Standard Code for Information Interchange</a:t>
            </a:r>
          </a:p>
          <a:p>
            <a:pPr marL="354013" lvl="1" indent="-174625"/>
            <a:r>
              <a:rPr lang="en-US" sz="2000"/>
              <a:t>0-31	 </a:t>
            </a:r>
            <a:r>
              <a:rPr lang="ru-RU" sz="2000"/>
              <a:t>управляющие символы:</a:t>
            </a:r>
            <a:br>
              <a:rPr lang="ru-RU" sz="2000"/>
            </a:br>
            <a:r>
              <a:rPr lang="ru-RU" sz="2000"/>
              <a:t>	</a:t>
            </a:r>
            <a:r>
              <a:rPr lang="en-US" sz="2000"/>
              <a:t> </a:t>
            </a:r>
            <a:r>
              <a:rPr lang="ru-RU" sz="2000"/>
              <a:t>7 – звонок, 10 – новая строка, 13 – возврат каретки,</a:t>
            </a:r>
            <a:r>
              <a:rPr lang="en-US" sz="2000"/>
              <a:t> 2</a:t>
            </a:r>
            <a:r>
              <a:rPr lang="ru-RU" sz="2000"/>
              <a:t>7 – </a:t>
            </a:r>
            <a:r>
              <a:rPr lang="en-US" sz="2000"/>
              <a:t>Esc.</a:t>
            </a:r>
          </a:p>
          <a:p>
            <a:pPr marL="354013" lvl="1" indent="-174625"/>
            <a:r>
              <a:rPr lang="ru-RU" sz="2000"/>
              <a:t>  </a:t>
            </a:r>
            <a:r>
              <a:rPr lang="en-US" sz="2000"/>
              <a:t>32	 </a:t>
            </a:r>
            <a:r>
              <a:rPr lang="ru-RU" sz="2000"/>
              <a:t>пробел</a:t>
            </a:r>
          </a:p>
          <a:p>
            <a:pPr marL="354013" lvl="1" indent="-174625"/>
            <a:r>
              <a:rPr lang="ru-RU" sz="2000" b="1"/>
              <a:t>знаки препинания</a:t>
            </a:r>
            <a:r>
              <a:rPr lang="ru-RU" sz="2000"/>
              <a:t>: </a:t>
            </a:r>
            <a:r>
              <a:rPr lang="en-US" sz="2000"/>
              <a:t> </a:t>
            </a:r>
            <a:r>
              <a:rPr lang="ru-RU" sz="2000"/>
              <a:t>	</a:t>
            </a:r>
            <a:r>
              <a:rPr lang="en-US" sz="2000" b="1">
                <a:latin typeface="Courier New" pitchFamily="49" charset="0"/>
              </a:rPr>
              <a:t>. , : ; ! ?</a:t>
            </a:r>
          </a:p>
          <a:p>
            <a:pPr marL="354013" lvl="1" indent="-174625"/>
            <a:r>
              <a:rPr lang="ru-RU" sz="2000" b="1"/>
              <a:t>специальные знаки</a:t>
            </a:r>
            <a:r>
              <a:rPr lang="ru-RU" sz="2000"/>
              <a:t>: </a:t>
            </a:r>
            <a:r>
              <a:rPr lang="en-US" sz="2000"/>
              <a:t> </a:t>
            </a:r>
            <a:r>
              <a:rPr lang="ru-RU" sz="2000"/>
              <a:t>	</a:t>
            </a:r>
            <a:r>
              <a:rPr lang="en-US" sz="2000" b="1">
                <a:latin typeface="Courier New" pitchFamily="49" charset="0"/>
              </a:rPr>
              <a:t>+ - * / () {} []</a:t>
            </a:r>
          </a:p>
          <a:p>
            <a:pPr marL="354013" lvl="1" indent="-174625"/>
            <a:r>
              <a:rPr lang="ru-RU" sz="2000"/>
              <a:t>48-57	</a:t>
            </a:r>
            <a:r>
              <a:rPr lang="en-US" sz="2000"/>
              <a:t>  </a:t>
            </a:r>
            <a:r>
              <a:rPr lang="ru-RU" sz="2000"/>
              <a:t>цифры </a:t>
            </a:r>
            <a:r>
              <a:rPr lang="ru-RU" sz="2000" b="1"/>
              <a:t>0..9</a:t>
            </a:r>
          </a:p>
          <a:p>
            <a:pPr marL="354013" lvl="1" indent="-174625"/>
            <a:r>
              <a:rPr lang="ru-RU" sz="2000"/>
              <a:t>65-90	</a:t>
            </a:r>
            <a:r>
              <a:rPr lang="en-US" sz="2000"/>
              <a:t>  </a:t>
            </a:r>
            <a:r>
              <a:rPr lang="ru-RU" sz="2000"/>
              <a:t>заглавные латинские буквы </a:t>
            </a:r>
            <a:r>
              <a:rPr lang="en-US" sz="2000" b="1"/>
              <a:t>A-Z</a:t>
            </a:r>
          </a:p>
          <a:p>
            <a:pPr marL="354013" lvl="1" indent="-174625"/>
            <a:r>
              <a:rPr lang="en-US" sz="2000"/>
              <a:t>97</a:t>
            </a:r>
            <a:r>
              <a:rPr lang="ru-RU" sz="2000"/>
              <a:t>-</a:t>
            </a:r>
            <a:r>
              <a:rPr lang="en-US" sz="2000"/>
              <a:t>122  </a:t>
            </a:r>
            <a:r>
              <a:rPr lang="ru-RU" sz="2000"/>
              <a:t>строчные латинские буквы </a:t>
            </a:r>
            <a:r>
              <a:rPr lang="en-US" sz="2000" b="1"/>
              <a:t>a-z</a:t>
            </a:r>
          </a:p>
          <a:p>
            <a:r>
              <a:rPr lang="ru-RU" sz="2400" b="1">
                <a:solidFill>
                  <a:schemeClr val="accent2"/>
                </a:solidFill>
              </a:rPr>
              <a:t>Кодовая страница (расширенная таблица </a:t>
            </a:r>
            <a:r>
              <a:rPr lang="en-US" sz="2400" b="1">
                <a:solidFill>
                  <a:schemeClr val="accent2"/>
                </a:solidFill>
              </a:rPr>
              <a:t>ASCII</a:t>
            </a:r>
            <a:r>
              <a:rPr lang="ru-RU" sz="2400" b="1">
                <a:solidFill>
                  <a:schemeClr val="accent2"/>
                </a:solidFill>
              </a:rPr>
              <a:t>)</a:t>
            </a:r>
            <a:br>
              <a:rPr lang="ru-RU" sz="2400" b="1">
                <a:solidFill>
                  <a:schemeClr val="accent2"/>
                </a:solidFill>
              </a:rPr>
            </a:br>
            <a:r>
              <a:rPr lang="ru-RU" sz="2000"/>
              <a:t>для русского языка:</a:t>
            </a:r>
          </a:p>
          <a:p>
            <a:r>
              <a:rPr lang="ru-RU" sz="2000"/>
              <a:t>	</a:t>
            </a:r>
            <a:r>
              <a:rPr lang="en-US" sz="2000" b="1"/>
              <a:t>CP-866</a:t>
            </a:r>
            <a:r>
              <a:rPr lang="ru-RU" sz="2000"/>
              <a:t>      </a:t>
            </a:r>
            <a:r>
              <a:rPr lang="en-US" sz="2000"/>
              <a:t> </a:t>
            </a:r>
            <a:r>
              <a:rPr lang="ru-RU" sz="2000"/>
              <a:t>для системы </a:t>
            </a:r>
            <a:r>
              <a:rPr lang="en-US" sz="2000" i="1"/>
              <a:t>MS DOS</a:t>
            </a:r>
          </a:p>
          <a:p>
            <a:r>
              <a:rPr lang="ru-RU" sz="2000"/>
              <a:t>	</a:t>
            </a:r>
            <a:r>
              <a:rPr lang="en-US" sz="2000" b="1"/>
              <a:t>CP-1251 </a:t>
            </a:r>
            <a:r>
              <a:rPr lang="ru-RU" sz="2000" b="1"/>
              <a:t>    </a:t>
            </a:r>
            <a:r>
              <a:rPr lang="ru-RU" sz="2000"/>
              <a:t>для системы</a:t>
            </a:r>
            <a:r>
              <a:rPr lang="en-US" sz="2000"/>
              <a:t> </a:t>
            </a:r>
            <a:r>
              <a:rPr lang="en-US" sz="2000" i="1"/>
              <a:t>Windows </a:t>
            </a:r>
            <a:r>
              <a:rPr lang="en-US" sz="2000"/>
              <a:t>(</a:t>
            </a:r>
            <a:r>
              <a:rPr lang="ru-RU" sz="2000"/>
              <a:t>Интернет</a:t>
            </a:r>
            <a:r>
              <a:rPr lang="en-US" sz="2000"/>
              <a:t>)</a:t>
            </a:r>
            <a:endParaRPr lang="ru-RU" sz="2000" i="1"/>
          </a:p>
          <a:p>
            <a:r>
              <a:rPr lang="ru-RU" sz="2000"/>
              <a:t>	</a:t>
            </a:r>
            <a:r>
              <a:rPr lang="ru-RU" sz="2000" b="1"/>
              <a:t>КОИ8-Р</a:t>
            </a:r>
            <a:r>
              <a:rPr lang="ru-RU" sz="2000"/>
              <a:t> </a:t>
            </a:r>
            <a:r>
              <a:rPr lang="en-US" sz="2000"/>
              <a:t> </a:t>
            </a:r>
            <a:r>
              <a:rPr lang="ru-RU" sz="2000"/>
              <a:t>    для системы </a:t>
            </a:r>
            <a:r>
              <a:rPr lang="en-US" sz="2000" i="1"/>
              <a:t>UNIX</a:t>
            </a:r>
            <a:r>
              <a:rPr lang="en-US" sz="2000"/>
              <a:t> (</a:t>
            </a:r>
            <a:r>
              <a:rPr lang="ru-RU" sz="2000"/>
              <a:t>Интернет</a:t>
            </a:r>
            <a:r>
              <a:rPr lang="en-US" sz="2000"/>
              <a:t>)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7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27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27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7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7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7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27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7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7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27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27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27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7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27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71" grpId="0" animBg="1"/>
      <p:bldP spid="127071" grpId="1" animBg="1"/>
      <p:bldP spid="127072" grpId="0"/>
      <p:bldP spid="127074" grpId="0" animBg="1"/>
      <p:bldP spid="127074" grpId="1" animBg="1"/>
      <p:bldP spid="127075" grpId="0"/>
      <p:bldP spid="127076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492125" y="949325"/>
            <a:ext cx="396875" cy="396875"/>
            <a:chOff x="2816" y="2458"/>
            <a:chExt cx="1728" cy="1728"/>
          </a:xfrm>
        </p:grpSpPr>
        <p:sp>
          <p:nvSpPr>
            <p:cNvPr id="43018" name="Oval 6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3019" name="Group 7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43021" name="Rectangle 8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2" name="Rectangle 9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20" name="Freeform 10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1"/>
          <p:cNvGrpSpPr>
            <a:grpSpLocks noChangeAspect="1"/>
          </p:cNvGrpSpPr>
          <p:nvPr/>
        </p:nvGrpSpPr>
        <p:grpSpPr bwMode="auto">
          <a:xfrm>
            <a:off x="527050" y="2771775"/>
            <a:ext cx="395288" cy="395288"/>
            <a:chOff x="552" y="2523"/>
            <a:chExt cx="1728" cy="1728"/>
          </a:xfrm>
        </p:grpSpPr>
        <p:sp>
          <p:nvSpPr>
            <p:cNvPr id="43016" name="Oval 12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17" name="Rectangle 13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995363" y="912813"/>
            <a:ext cx="73453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indent="-268288">
              <a:lnSpc>
                <a:spcPct val="110000"/>
              </a:lnSpc>
              <a:buFont typeface="Arial" charset="0"/>
              <a:buChar char="•"/>
            </a:pPr>
            <a:r>
              <a:rPr lang="ru-RU" sz="2800"/>
              <a:t>1 байт на символ – файлы небольшого размера!</a:t>
            </a:r>
          </a:p>
          <a:p>
            <a:pPr marL="268288" indent="-268288">
              <a:lnSpc>
                <a:spcPct val="110000"/>
              </a:lnSpc>
              <a:buFont typeface="Arial" charset="0"/>
              <a:buChar char="•"/>
            </a:pPr>
            <a:r>
              <a:rPr lang="ru-RU" sz="2800"/>
              <a:t>просто обрабатывать в программах</a:t>
            </a: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995363" y="2736850"/>
            <a:ext cx="7345362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indent="-268288">
              <a:buFont typeface="Arial" charset="0"/>
              <a:buChar char="•"/>
            </a:pPr>
            <a:r>
              <a:rPr lang="ru-RU" sz="2800"/>
              <a:t>нельзя использовать символы разных кодовых страниц одновременно (русские и французские буквы, и т.п.)</a:t>
            </a:r>
          </a:p>
          <a:p>
            <a:pPr marL="268288" indent="-268288">
              <a:buFont typeface="Arial" charset="0"/>
              <a:buChar char="•"/>
            </a:pPr>
            <a:r>
              <a:rPr lang="ru-RU" sz="2800"/>
              <a:t>неясно, в какой кодировке текст (перебор вариантов!)</a:t>
            </a:r>
          </a:p>
          <a:p>
            <a:pPr marL="268288" indent="-268288">
              <a:buFont typeface="Arial" charset="0"/>
              <a:buChar char="•"/>
            </a:pPr>
            <a:r>
              <a:rPr lang="ru-RU" sz="2800"/>
              <a:t>для каждой кодировки нужен свой шрифт (изображения символов)</a:t>
            </a:r>
          </a:p>
        </p:txBody>
      </p:sp>
      <p:sp>
        <p:nvSpPr>
          <p:cNvPr id="43014" name="Заголовок 15"/>
          <p:cNvSpPr>
            <a:spLocks noGrp="1"/>
          </p:cNvSpPr>
          <p:nvPr>
            <p:ph type="title"/>
          </p:nvPr>
        </p:nvSpPr>
        <p:spPr>
          <a:xfrm>
            <a:off x="393700" y="293688"/>
            <a:ext cx="8518525" cy="460375"/>
          </a:xfrm>
        </p:spPr>
        <p:txBody>
          <a:bodyPr/>
          <a:lstStyle/>
          <a:p>
            <a:r>
              <a:rPr lang="ru-RU" smtClean="0"/>
              <a:t>8-битные кодировки (1 байт на символ)</a:t>
            </a:r>
          </a:p>
        </p:txBody>
      </p:sp>
      <p:sp>
        <p:nvSpPr>
          <p:cNvPr id="4301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D742B6-63CB-4204-B135-0897F39D2C7F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9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Стандарт </a:t>
            </a:r>
            <a:r>
              <a:rPr lang="en-US" smtClean="0"/>
              <a:t>UNICODE</a:t>
            </a: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9CF66C9-24A0-483A-9717-568EEBC3700F}" type="slidenum">
              <a:rPr lang="ru-RU"/>
              <a:pPr/>
              <a:t>22</a:t>
            </a:fld>
            <a:endParaRPr lang="ru-RU"/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395288" y="1900238"/>
            <a:ext cx="8513762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indent="-268288">
              <a:buFontTx/>
              <a:buChar char="•"/>
            </a:pPr>
            <a:r>
              <a:rPr lang="ru-RU" sz="3200"/>
              <a:t>110 182 символа (2012)</a:t>
            </a:r>
          </a:p>
          <a:p>
            <a:pPr marL="268288" indent="-268288">
              <a:spcBef>
                <a:spcPts val="1200"/>
              </a:spcBef>
              <a:buFontTx/>
              <a:buChar char="•"/>
            </a:pPr>
            <a:r>
              <a:rPr lang="ru-RU" sz="3200"/>
              <a:t>каждому символу присвоен код</a:t>
            </a:r>
          </a:p>
          <a:p>
            <a:pPr marL="268288" indent="-268288"/>
            <a:r>
              <a:rPr lang="ru-RU" sz="3200"/>
              <a:t>	кириллица:  </a:t>
            </a:r>
            <a:endParaRPr lang="en-US" sz="3200"/>
          </a:p>
          <a:p>
            <a:pPr marL="268288" indent="-268288"/>
            <a:r>
              <a:rPr lang="en-US" sz="3200"/>
              <a:t>		</a:t>
            </a:r>
            <a:r>
              <a:rPr lang="ru-RU" sz="3200"/>
              <a:t>А</a:t>
            </a:r>
            <a:r>
              <a:rPr lang="en-US" sz="3200"/>
              <a:t> –</a:t>
            </a:r>
            <a:r>
              <a:rPr lang="ru-RU" sz="3200"/>
              <a:t> </a:t>
            </a:r>
            <a:r>
              <a:rPr lang="en-US" sz="3200"/>
              <a:t>0410</a:t>
            </a:r>
            <a:r>
              <a:rPr lang="en-US" sz="3200" baseline="-25000"/>
              <a:t>16</a:t>
            </a:r>
            <a:r>
              <a:rPr lang="en-US" sz="3200"/>
              <a:t>,</a:t>
            </a:r>
            <a:r>
              <a:rPr lang="ru-RU" sz="3200"/>
              <a:t>	Б</a:t>
            </a:r>
            <a:r>
              <a:rPr lang="en-US" sz="3200"/>
              <a:t> – 041</a:t>
            </a:r>
            <a:r>
              <a:rPr lang="ru-RU" sz="3200"/>
              <a:t>1</a:t>
            </a:r>
            <a:r>
              <a:rPr lang="en-US" sz="3200" baseline="-25000"/>
              <a:t>16</a:t>
            </a:r>
            <a:r>
              <a:rPr lang="ru-RU" sz="3200"/>
              <a:t>, …</a:t>
            </a:r>
          </a:p>
          <a:p>
            <a:pPr marL="268288" indent="-268288"/>
            <a:r>
              <a:rPr lang="en-US" sz="3200"/>
              <a:t>		</a:t>
            </a:r>
            <a:r>
              <a:rPr lang="ru-RU" sz="3200"/>
              <a:t>а</a:t>
            </a:r>
            <a:r>
              <a:rPr lang="en-US" sz="3200"/>
              <a:t> –</a:t>
            </a:r>
            <a:r>
              <a:rPr lang="ru-RU" sz="3200"/>
              <a:t> </a:t>
            </a:r>
            <a:r>
              <a:rPr lang="en-US" sz="3200"/>
              <a:t>04</a:t>
            </a:r>
            <a:r>
              <a:rPr lang="ru-RU" sz="3200"/>
              <a:t>3</a:t>
            </a:r>
            <a:r>
              <a:rPr lang="en-US" sz="3200"/>
              <a:t>0</a:t>
            </a:r>
            <a:r>
              <a:rPr lang="en-US" sz="3200" baseline="-25000"/>
              <a:t>16</a:t>
            </a:r>
            <a:r>
              <a:rPr lang="en-US" sz="3200"/>
              <a:t>, </a:t>
            </a:r>
            <a:r>
              <a:rPr lang="ru-RU" sz="3200"/>
              <a:t>	б</a:t>
            </a:r>
            <a:r>
              <a:rPr lang="en-US" sz="3200"/>
              <a:t> – 04</a:t>
            </a:r>
            <a:r>
              <a:rPr lang="ru-RU" sz="3200"/>
              <a:t>31</a:t>
            </a:r>
            <a:r>
              <a:rPr lang="en-US" sz="3200" baseline="-25000"/>
              <a:t>16</a:t>
            </a:r>
            <a:r>
              <a:rPr lang="ru-RU" sz="3200"/>
              <a:t>, …</a:t>
            </a:r>
            <a:endParaRPr lang="en-US" sz="3200"/>
          </a:p>
          <a:p>
            <a:pPr marL="268288" indent="-268288">
              <a:spcBef>
                <a:spcPts val="1200"/>
              </a:spcBef>
              <a:buFontTx/>
              <a:buChar char="•"/>
            </a:pPr>
            <a:r>
              <a:rPr lang="ru-RU" sz="3200"/>
              <a:t>коды </a:t>
            </a:r>
            <a:r>
              <a:rPr lang="en-US" sz="3200"/>
              <a:t>0</a:t>
            </a:r>
            <a:r>
              <a:rPr lang="ru-RU" sz="3200"/>
              <a:t>..10</a:t>
            </a:r>
            <a:r>
              <a:rPr lang="en-US" sz="3200"/>
              <a:t>FFFF</a:t>
            </a:r>
            <a:r>
              <a:rPr lang="ru-RU" sz="3200" baseline="-25000"/>
              <a:t>16</a:t>
            </a:r>
            <a:r>
              <a:rPr lang="ru-RU" sz="3200"/>
              <a:t>, всего 1 114 112</a:t>
            </a:r>
            <a:endParaRPr lang="en-US" sz="3200"/>
          </a:p>
        </p:txBody>
      </p:sp>
      <p:pic>
        <p:nvPicPr>
          <p:cNvPr id="44037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80263" y="917575"/>
            <a:ext cx="1617662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349250" y="914400"/>
            <a:ext cx="6429375" cy="936625"/>
            <a:chOff x="396" y="2879"/>
            <a:chExt cx="4050" cy="590"/>
          </a:xfrm>
        </p:grpSpPr>
        <p:sp>
          <p:nvSpPr>
            <p:cNvPr id="44039" name="Text Box 22"/>
            <p:cNvSpPr txBox="1">
              <a:spLocks noChangeArrowheads="1"/>
            </p:cNvSpPr>
            <p:nvPr/>
          </p:nvSpPr>
          <p:spPr bwMode="auto">
            <a:xfrm>
              <a:off x="690" y="2946"/>
              <a:ext cx="3756" cy="523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  Идея: объединить все символы в </a:t>
              </a:r>
              <a:br>
                <a:rPr lang="ru-RU" sz="2400" b="1"/>
              </a:br>
              <a:r>
                <a:rPr lang="ru-RU" sz="2400" b="1"/>
                <a:t>    одну таблицу!</a:t>
              </a:r>
            </a:p>
          </p:txBody>
        </p:sp>
        <p:sp>
          <p:nvSpPr>
            <p:cNvPr id="44040" name="Oval 23"/>
            <p:cNvSpPr>
              <a:spLocks noChangeArrowheads="1"/>
            </p:cNvSpPr>
            <p:nvPr/>
          </p:nvSpPr>
          <p:spPr bwMode="auto">
            <a:xfrm>
              <a:off x="396" y="287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9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9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9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6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en-US" smtClean="0"/>
              <a:t>UNICODE</a:t>
            </a:r>
            <a:r>
              <a:rPr lang="ru-RU" smtClean="0"/>
              <a:t> в </a:t>
            </a:r>
            <a:r>
              <a:rPr lang="en-US" i="1" smtClean="0"/>
              <a:t>Windows </a:t>
            </a:r>
            <a:r>
              <a:rPr lang="en-US" smtClean="0"/>
              <a:t>(UTF-16)</a:t>
            </a: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92C669D-1AE1-4536-8330-F31791B5C28A}" type="slidenum">
              <a:rPr lang="ru-RU"/>
              <a:pPr/>
              <a:t>23</a:t>
            </a:fld>
            <a:endParaRPr lang="ru-RU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46075" y="3617913"/>
            <a:ext cx="396875" cy="396875"/>
            <a:chOff x="2816" y="2458"/>
            <a:chExt cx="1728" cy="1728"/>
          </a:xfrm>
        </p:grpSpPr>
        <p:sp>
          <p:nvSpPr>
            <p:cNvPr id="45067" name="Oval 6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5068" name="Group 7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45070" name="Rectangle 8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071" name="Rectangle 9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5069" name="Freeform 10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1"/>
          <p:cNvGrpSpPr>
            <a:grpSpLocks noChangeAspect="1"/>
          </p:cNvGrpSpPr>
          <p:nvPr/>
        </p:nvGrpSpPr>
        <p:grpSpPr bwMode="auto">
          <a:xfrm>
            <a:off x="381000" y="4649788"/>
            <a:ext cx="395288" cy="395287"/>
            <a:chOff x="552" y="2523"/>
            <a:chExt cx="1728" cy="1728"/>
          </a:xfrm>
        </p:grpSpPr>
        <p:sp>
          <p:nvSpPr>
            <p:cNvPr id="45065" name="Oval 12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6" name="Rectangle 13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9038" name="Rectangle 14"/>
          <p:cNvSpPr>
            <a:spLocks noChangeArrowheads="1"/>
          </p:cNvSpPr>
          <p:nvPr/>
        </p:nvSpPr>
        <p:spPr bwMode="auto">
          <a:xfrm>
            <a:off x="849313" y="3525838"/>
            <a:ext cx="632142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/>
              <a:t>можно одновременно использовать символы разных языков</a:t>
            </a:r>
            <a:r>
              <a:rPr lang="en-US" sz="2800"/>
              <a:t> (</a:t>
            </a:r>
            <a:r>
              <a:rPr lang="ru-RU" sz="2800"/>
              <a:t>Интернет</a:t>
            </a:r>
            <a:r>
              <a:rPr lang="en-US" sz="2800"/>
              <a:t>)</a:t>
            </a:r>
            <a:endParaRPr lang="ru-RU" sz="2800"/>
          </a:p>
        </p:txBody>
      </p:sp>
      <p:sp>
        <p:nvSpPr>
          <p:cNvPr id="129039" name="Rectangle 15"/>
          <p:cNvSpPr>
            <a:spLocks noChangeArrowheads="1"/>
          </p:cNvSpPr>
          <p:nvPr/>
        </p:nvSpPr>
        <p:spPr bwMode="auto">
          <a:xfrm>
            <a:off x="849313" y="4548188"/>
            <a:ext cx="7345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/>
            <a:r>
              <a:rPr lang="ru-RU" sz="2800"/>
              <a:t>размер файла увеличивается</a:t>
            </a:r>
            <a:endParaRPr lang="ru-RU" sz="2800" b="1"/>
          </a:p>
        </p:txBody>
      </p:sp>
      <p:sp>
        <p:nvSpPr>
          <p:cNvPr id="45064" name="Прямоугольник 20"/>
          <p:cNvSpPr>
            <a:spLocks noChangeArrowheads="1"/>
          </p:cNvSpPr>
          <p:nvPr/>
        </p:nvSpPr>
        <p:spPr bwMode="auto">
          <a:xfrm>
            <a:off x="401638" y="785813"/>
            <a:ext cx="83185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indent="-268288">
              <a:buFont typeface="Arial" charset="0"/>
              <a:buChar char="•"/>
            </a:pPr>
            <a:r>
              <a:rPr lang="ru-RU" sz="3200">
                <a:solidFill>
                  <a:srgbClr val="000000"/>
                </a:solidFill>
              </a:rPr>
              <a:t>общеупотребительные символы</a:t>
            </a:r>
            <a:br>
              <a:rPr lang="ru-RU" sz="3200">
                <a:solidFill>
                  <a:srgbClr val="000000"/>
                </a:solidFill>
              </a:rPr>
            </a:br>
            <a:r>
              <a:rPr lang="ru-RU" sz="3200">
                <a:solidFill>
                  <a:srgbClr val="000000"/>
                </a:solidFill>
              </a:rPr>
              <a:t>	</a:t>
            </a:r>
            <a:r>
              <a:rPr lang="ru-RU" sz="3200" b="1">
                <a:solidFill>
                  <a:srgbClr val="000000"/>
                </a:solidFill>
              </a:rPr>
              <a:t>0..6553</a:t>
            </a:r>
            <a:r>
              <a:rPr lang="en-US" sz="3200" b="1">
                <a:solidFill>
                  <a:srgbClr val="000000"/>
                </a:solidFill>
              </a:rPr>
              <a:t>5 = 2</a:t>
            </a:r>
            <a:r>
              <a:rPr lang="en-US" sz="3200" b="1" baseline="30000">
                <a:solidFill>
                  <a:srgbClr val="000000"/>
                </a:solidFill>
              </a:rPr>
              <a:t>16</a:t>
            </a:r>
            <a:r>
              <a:rPr lang="en-US" sz="3200">
                <a:solidFill>
                  <a:srgbClr val="000000"/>
                </a:solidFill>
              </a:rPr>
              <a:t>-1</a:t>
            </a:r>
            <a:r>
              <a:rPr lang="ru-RU" sz="3200">
                <a:solidFill>
                  <a:srgbClr val="000000"/>
                </a:solidFill>
              </a:rPr>
              <a:t> (0..</a:t>
            </a:r>
            <a:r>
              <a:rPr lang="en-US" sz="3200">
                <a:solidFill>
                  <a:srgbClr val="000000"/>
                </a:solidFill>
              </a:rPr>
              <a:t>FFFF</a:t>
            </a:r>
            <a:r>
              <a:rPr lang="en-US" sz="3200" baseline="-25000">
                <a:solidFill>
                  <a:srgbClr val="000000"/>
                </a:solidFill>
              </a:rPr>
              <a:t>16</a:t>
            </a:r>
            <a:r>
              <a:rPr lang="en-US" sz="3200">
                <a:solidFill>
                  <a:srgbClr val="000000"/>
                </a:solidFill>
              </a:rPr>
              <a:t>)</a:t>
            </a:r>
            <a:endParaRPr lang="ru-RU" sz="3200">
              <a:solidFill>
                <a:srgbClr val="000000"/>
              </a:solidFill>
            </a:endParaRPr>
          </a:p>
          <a:p>
            <a:pPr marL="268288" indent="-268288">
              <a:buFont typeface="Arial" charset="0"/>
              <a:buChar char="•"/>
            </a:pPr>
            <a:r>
              <a:rPr lang="ru-RU" sz="3200">
                <a:solidFill>
                  <a:srgbClr val="000000"/>
                </a:solidFill>
              </a:rPr>
              <a:t>эти символы можно закодировать с помощью 16 бит</a:t>
            </a:r>
          </a:p>
          <a:p>
            <a:pPr marL="268288" indent="-268288">
              <a:buFont typeface="Arial" charset="0"/>
              <a:buChar char="•"/>
            </a:pPr>
            <a:r>
              <a:rPr lang="ru-RU" sz="3200">
                <a:solidFill>
                  <a:srgbClr val="000000"/>
                </a:solidFill>
              </a:rPr>
              <a:t>кодировка </a:t>
            </a:r>
            <a:r>
              <a:rPr lang="en-US" sz="3200">
                <a:solidFill>
                  <a:srgbClr val="000000"/>
                </a:solidFill>
              </a:rPr>
              <a:t>UTF-16 </a:t>
            </a:r>
            <a:r>
              <a:rPr lang="en-US" sz="2000">
                <a:solidFill>
                  <a:srgbClr val="000000"/>
                </a:solidFill>
              </a:rPr>
              <a:t>(</a:t>
            </a:r>
            <a:r>
              <a:rPr lang="ru-RU" sz="2000">
                <a:solidFill>
                  <a:srgbClr val="000000"/>
                </a:solidFill>
              </a:rPr>
              <a:t>почти все символы по 16 бит</a:t>
            </a:r>
            <a:r>
              <a:rPr lang="en-US" sz="2000">
                <a:solidFill>
                  <a:srgbClr val="000000"/>
                </a:solidFill>
              </a:rPr>
              <a:t>)</a:t>
            </a:r>
            <a:r>
              <a:rPr lang="en-US" sz="3200">
                <a:solidFill>
                  <a:srgbClr val="000000"/>
                </a:solidFill>
              </a:rPr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8" grpId="0"/>
      <p:bldP spid="1290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7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en-US" smtClean="0"/>
              <a:t>UNICODE </a:t>
            </a:r>
            <a:r>
              <a:rPr lang="ru-RU" smtClean="0"/>
              <a:t>в </a:t>
            </a:r>
            <a:r>
              <a:rPr lang="en-US" smtClean="0"/>
              <a:t>Linux (</a:t>
            </a:r>
            <a:r>
              <a:rPr lang="ru-RU" smtClean="0"/>
              <a:t>кодировка </a:t>
            </a:r>
            <a:r>
              <a:rPr lang="en-US" smtClean="0"/>
              <a:t>U</a:t>
            </a:r>
            <a:r>
              <a:rPr lang="ru-RU" smtClean="0"/>
              <a:t>Т</a:t>
            </a:r>
            <a:r>
              <a:rPr lang="en-US" smtClean="0"/>
              <a:t>F-8)</a:t>
            </a: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93918D4-A70D-4A79-B00B-E6AB50D73823}" type="slidenum">
              <a:rPr lang="ru-RU"/>
              <a:pPr/>
              <a:t>24</a:t>
            </a:fld>
            <a:endParaRPr lang="ru-RU"/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395288" y="808038"/>
            <a:ext cx="85137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buFontTx/>
              <a:buChar char="•"/>
            </a:pPr>
            <a:r>
              <a:rPr lang="ru-RU" sz="2800" i="1"/>
              <a:t>символы </a:t>
            </a:r>
            <a:r>
              <a:rPr lang="en-US" sz="2800" i="1"/>
              <a:t>ASCII – </a:t>
            </a:r>
            <a:r>
              <a:rPr lang="ru-RU" sz="2800" i="1"/>
              <a:t>1 байт на символ </a:t>
            </a:r>
            <a:endParaRPr lang="ru-RU" sz="2800"/>
          </a:p>
          <a:p>
            <a:pPr marL="177800" indent="-177800">
              <a:spcBef>
                <a:spcPct val="25000"/>
              </a:spcBef>
              <a:buFontTx/>
              <a:buChar char="•"/>
            </a:pPr>
            <a:r>
              <a:rPr lang="ru-RU" sz="2800"/>
              <a:t>остальные символы от 2 до 4 байт</a:t>
            </a:r>
          </a:p>
          <a:p>
            <a:pPr marL="177800" indent="-177800">
              <a:spcBef>
                <a:spcPct val="25000"/>
              </a:spcBef>
              <a:buFontTx/>
              <a:buChar char="•"/>
            </a:pPr>
            <a:r>
              <a:rPr lang="ru-RU" sz="2800"/>
              <a:t>более 50% сайтов используют </a:t>
            </a:r>
            <a:r>
              <a:rPr lang="en-US" sz="2800"/>
              <a:t>UTF-8</a:t>
            </a:r>
            <a:endParaRPr lang="ru-RU" sz="2800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647700" y="2859088"/>
            <a:ext cx="396875" cy="396875"/>
            <a:chOff x="2816" y="2458"/>
            <a:chExt cx="1728" cy="1728"/>
          </a:xfrm>
        </p:grpSpPr>
        <p:sp>
          <p:nvSpPr>
            <p:cNvPr id="46092" name="Oval 6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6093" name="Group 7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46095" name="Rectangle 8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096" name="Rectangle 9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6094" name="Freeform 10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1"/>
          <p:cNvGrpSpPr>
            <a:grpSpLocks noChangeAspect="1"/>
          </p:cNvGrpSpPr>
          <p:nvPr/>
        </p:nvGrpSpPr>
        <p:grpSpPr bwMode="auto">
          <a:xfrm>
            <a:off x="682625" y="3970338"/>
            <a:ext cx="395288" cy="395287"/>
            <a:chOff x="552" y="2523"/>
            <a:chExt cx="1728" cy="1728"/>
          </a:xfrm>
        </p:grpSpPr>
        <p:sp>
          <p:nvSpPr>
            <p:cNvPr id="46090" name="Oval 12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1" name="Rectangle 13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9038" name="Rectangle 14"/>
          <p:cNvSpPr>
            <a:spLocks noChangeArrowheads="1"/>
          </p:cNvSpPr>
          <p:nvPr/>
        </p:nvSpPr>
        <p:spPr bwMode="auto">
          <a:xfrm>
            <a:off x="1150938" y="2767013"/>
            <a:ext cx="780415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lnSpc>
                <a:spcPct val="110000"/>
              </a:lnSpc>
              <a:buFont typeface="Arial" charset="0"/>
              <a:buChar char="•"/>
            </a:pPr>
            <a:r>
              <a:rPr lang="ru-RU" sz="2800"/>
              <a:t>тексты, состоящие только из кодов </a:t>
            </a:r>
            <a:r>
              <a:rPr lang="en-US" sz="2800"/>
              <a:t>ASCII</a:t>
            </a:r>
            <a:r>
              <a:rPr lang="ru-RU" sz="2800"/>
              <a:t> (коды 0 – 12</a:t>
            </a:r>
            <a:r>
              <a:rPr lang="en-US" sz="2800"/>
              <a:t>7</a:t>
            </a:r>
            <a:r>
              <a:rPr lang="ru-RU" sz="2800"/>
              <a:t>) не увеличиваются в размере</a:t>
            </a:r>
          </a:p>
        </p:txBody>
      </p:sp>
      <p:sp>
        <p:nvSpPr>
          <p:cNvPr id="129039" name="Rectangle 15"/>
          <p:cNvSpPr>
            <a:spLocks noChangeArrowheads="1"/>
          </p:cNvSpPr>
          <p:nvPr/>
        </p:nvSpPr>
        <p:spPr bwMode="auto">
          <a:xfrm>
            <a:off x="1150938" y="3868738"/>
            <a:ext cx="73453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Font typeface="Arial" charset="0"/>
              <a:buChar char="•"/>
            </a:pPr>
            <a:r>
              <a:rPr lang="ru-RU" sz="2800"/>
              <a:t>переменное число байтов на символ</a:t>
            </a:r>
          </a:p>
          <a:p>
            <a:pPr marL="176213" indent="-176213">
              <a:buFont typeface="Arial" charset="0"/>
              <a:buChar char="•"/>
            </a:pPr>
            <a:r>
              <a:rPr lang="ru-RU" sz="2800"/>
              <a:t>замедление работы программ</a:t>
            </a: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5838" y="2493963"/>
            <a:ext cx="4633912" cy="381476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build="p"/>
      <p:bldP spid="129038" grpId="0"/>
      <p:bldP spid="1290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11300"/>
            <a:ext cx="8723313" cy="1508125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chemeClr val="accent2"/>
                </a:solidFill>
              </a:rPr>
              <a:t>Кодирование информации</a:t>
            </a:r>
          </a:p>
        </p:txBody>
      </p:sp>
      <p:sp>
        <p:nvSpPr>
          <p:cNvPr id="4710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31800" y="4365625"/>
            <a:ext cx="8388350" cy="1397000"/>
          </a:xfrm>
          <a:noFill/>
        </p:spPr>
        <p:txBody>
          <a:bodyPr/>
          <a:lstStyle/>
          <a:p>
            <a:pPr marL="1968500" indent="-1968500" eaLnBrk="1" hangingPunct="1">
              <a:lnSpc>
                <a:spcPct val="80000"/>
              </a:lnSpc>
            </a:pPr>
            <a:r>
              <a:rPr lang="ru-RU" sz="4000" b="1" smtClean="0"/>
              <a:t>Тема 4. Кодирование рисунков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5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Два типа кодирования рисунков</a:t>
            </a:r>
          </a:p>
        </p:txBody>
      </p:sp>
      <p:sp>
        <p:nvSpPr>
          <p:cNvPr id="2052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7C55210-13E6-4623-976F-584803B3B174}" type="slidenum">
              <a:rPr lang="ru-RU"/>
              <a:pPr/>
              <a:t>26</a:t>
            </a:fld>
            <a:endParaRPr lang="ru-RU"/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395288" y="779463"/>
            <a:ext cx="8513762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растровое кодирование</a:t>
            </a:r>
            <a:r>
              <a:rPr lang="ru-RU" sz="2800">
                <a:solidFill>
                  <a:schemeClr val="accent2"/>
                </a:solidFill>
              </a:rPr>
              <a:t>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000"/>
              <a:t>точечный рисунок, состоит из </a:t>
            </a:r>
            <a:r>
              <a:rPr lang="ru-RU" sz="2000" b="1"/>
              <a:t>пикселей</a:t>
            </a:r>
            <a:br>
              <a:rPr lang="ru-RU" sz="2000" b="1"/>
            </a:br>
            <a:r>
              <a:rPr lang="ru-RU" sz="2000" b="1"/>
              <a:t/>
            </a:r>
            <a:br>
              <a:rPr lang="ru-RU" sz="2000" b="1"/>
            </a:br>
            <a:r>
              <a:rPr lang="ru-RU" sz="2000" b="1"/>
              <a:t/>
            </a:r>
            <a:br>
              <a:rPr lang="ru-RU" sz="2000" b="1"/>
            </a:br>
            <a:r>
              <a:rPr lang="ru-RU" sz="2000" b="1"/>
              <a:t/>
            </a:r>
            <a:br>
              <a:rPr lang="ru-RU" sz="2000" b="1"/>
            </a:br>
            <a:r>
              <a:rPr lang="ru-RU" sz="2000" b="1"/>
              <a:t/>
            </a:r>
            <a:br>
              <a:rPr lang="ru-RU" sz="2000" b="1"/>
            </a:br>
            <a:endParaRPr lang="ru-RU" sz="2000" b="1"/>
          </a:p>
          <a:p>
            <a:pPr marL="531813" lvl="1" indent="-174625"/>
            <a:r>
              <a:rPr lang="ru-RU" sz="2000"/>
              <a:t>фотографии, размытые изображения</a:t>
            </a:r>
          </a:p>
          <a:p>
            <a:pPr marL="177800" indent="-177800"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векторное кодирование</a:t>
            </a:r>
            <a:br>
              <a:rPr lang="ru-RU" sz="2800" b="1">
                <a:solidFill>
                  <a:schemeClr val="accent2"/>
                </a:solidFill>
              </a:rPr>
            </a:br>
            <a:r>
              <a:rPr lang="ru-RU" sz="2000"/>
              <a:t>рисунок, состоит из </a:t>
            </a:r>
            <a:r>
              <a:rPr lang="ru-RU" sz="2000" b="1"/>
              <a:t>отдельных геометрических фигур</a:t>
            </a:r>
          </a:p>
          <a:p>
            <a:pPr marL="177800" indent="-177800"/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> </a:t>
            </a:r>
          </a:p>
          <a:p>
            <a:pPr marL="531813" lvl="1" indent="-174625"/>
            <a:r>
              <a:rPr lang="ru-RU" sz="2000"/>
              <a:t>чертежи, схемы, карты</a:t>
            </a:r>
          </a:p>
        </p:txBody>
      </p:sp>
      <p:sp>
        <p:nvSpPr>
          <p:cNvPr id="2054" name="AutoShape 6" descr="mayak"/>
          <p:cNvSpPr>
            <a:spLocks noChangeAspect="1" noChangeArrowheads="1"/>
          </p:cNvSpPr>
          <p:nvPr/>
        </p:nvSpPr>
        <p:spPr bwMode="auto">
          <a:xfrm>
            <a:off x="155575" y="46038"/>
            <a:ext cx="14287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5" name="AutoShape 8" descr="mayak"/>
          <p:cNvSpPr>
            <a:spLocks noChangeAspect="1" noChangeArrowheads="1"/>
          </p:cNvSpPr>
          <p:nvPr/>
        </p:nvSpPr>
        <p:spPr bwMode="auto">
          <a:xfrm>
            <a:off x="3857625" y="2455863"/>
            <a:ext cx="14287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6" name="AutoShape 10" descr="mayak"/>
          <p:cNvSpPr>
            <a:spLocks noChangeAspect="1" noChangeArrowheads="1"/>
          </p:cNvSpPr>
          <p:nvPr/>
        </p:nvSpPr>
        <p:spPr bwMode="auto">
          <a:xfrm>
            <a:off x="3857625" y="2455863"/>
            <a:ext cx="14287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1083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3800" y="1652588"/>
            <a:ext cx="203200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5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0675" y="1936750"/>
            <a:ext cx="10001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4479925" y="1608138"/>
            <a:ext cx="2932113" cy="1441450"/>
            <a:chOff x="2857" y="1269"/>
            <a:chExt cx="1847" cy="908"/>
          </a:xfrm>
        </p:grpSpPr>
        <p:sp>
          <p:nvSpPr>
            <p:cNvPr id="2096" name="Rectangle 16"/>
            <p:cNvSpPr>
              <a:spLocks noChangeArrowheads="1"/>
            </p:cNvSpPr>
            <p:nvPr/>
          </p:nvSpPr>
          <p:spPr bwMode="auto">
            <a:xfrm>
              <a:off x="2857" y="1706"/>
              <a:ext cx="90" cy="9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97" name="Group 18"/>
            <p:cNvGrpSpPr>
              <a:grpSpLocks/>
            </p:cNvGrpSpPr>
            <p:nvPr/>
          </p:nvGrpSpPr>
          <p:grpSpPr bwMode="auto">
            <a:xfrm>
              <a:off x="2860" y="1269"/>
              <a:ext cx="1844" cy="908"/>
              <a:chOff x="2857" y="1275"/>
              <a:chExt cx="1844" cy="908"/>
            </a:xfrm>
          </p:grpSpPr>
          <p:graphicFrame>
            <p:nvGraphicFramePr>
              <p:cNvPr id="2050" name="Object 15"/>
              <p:cNvGraphicFramePr>
                <a:graphicFrameLocks noChangeAspect="1"/>
              </p:cNvGraphicFramePr>
              <p:nvPr/>
            </p:nvGraphicFramePr>
            <p:xfrm>
              <a:off x="3807" y="1281"/>
              <a:ext cx="894" cy="890"/>
            </p:xfrm>
            <a:graphic>
              <a:graphicData uri="http://schemas.openxmlformats.org/presentationml/2006/ole">
                <p:oleObj spid="_x0000_s2050" name="Image" r:id="rId6" imgW="2679365" imgH="2666667" progId="">
                  <p:embed/>
                </p:oleObj>
              </a:graphicData>
            </a:graphic>
          </p:graphicFrame>
          <p:sp>
            <p:nvSpPr>
              <p:cNvPr id="2098" name="Freeform 17"/>
              <p:cNvSpPr>
                <a:spLocks/>
              </p:cNvSpPr>
              <p:nvPr/>
            </p:nvSpPr>
            <p:spPr bwMode="auto">
              <a:xfrm>
                <a:off x="2857" y="1275"/>
                <a:ext cx="953" cy="908"/>
              </a:xfrm>
              <a:custGeom>
                <a:avLst/>
                <a:gdLst>
                  <a:gd name="T0" fmla="*/ 0 w 953"/>
                  <a:gd name="T1" fmla="*/ 431 h 908"/>
                  <a:gd name="T2" fmla="*/ 953 w 953"/>
                  <a:gd name="T3" fmla="*/ 0 h 908"/>
                  <a:gd name="T4" fmla="*/ 953 w 953"/>
                  <a:gd name="T5" fmla="*/ 908 h 908"/>
                  <a:gd name="T6" fmla="*/ 0 w 953"/>
                  <a:gd name="T7" fmla="*/ 522 h 908"/>
                  <a:gd name="T8" fmla="*/ 0 w 953"/>
                  <a:gd name="T9" fmla="*/ 431 h 9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3"/>
                  <a:gd name="T16" fmla="*/ 0 h 908"/>
                  <a:gd name="T17" fmla="*/ 953 w 953"/>
                  <a:gd name="T18" fmla="*/ 908 h 9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3" h="908">
                    <a:moveTo>
                      <a:pt x="0" y="431"/>
                    </a:moveTo>
                    <a:lnTo>
                      <a:pt x="953" y="0"/>
                    </a:lnTo>
                    <a:lnTo>
                      <a:pt x="953" y="908"/>
                    </a:lnTo>
                    <a:lnTo>
                      <a:pt x="0" y="522"/>
                    </a:lnTo>
                    <a:lnTo>
                      <a:pt x="0" y="431"/>
                    </a:lnTo>
                    <a:close/>
                  </a:path>
                </a:pathLst>
              </a:custGeom>
              <a:solidFill>
                <a:srgbClr val="CCFFFF">
                  <a:alpha val="79999"/>
                </a:srgbClr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131091" name="Picture 19" descr="J019538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50" y="4391025"/>
            <a:ext cx="1233488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0"/>
          <p:cNvGrpSpPr>
            <a:grpSpLocks noChangeAspect="1"/>
          </p:cNvGrpSpPr>
          <p:nvPr/>
        </p:nvGrpSpPr>
        <p:grpSpPr bwMode="auto">
          <a:xfrm>
            <a:off x="4202113" y="4386263"/>
            <a:ext cx="4441825" cy="1606550"/>
            <a:chOff x="0" y="0"/>
            <a:chExt cx="9375" cy="3390"/>
          </a:xfrm>
        </p:grpSpPr>
        <p:sp>
          <p:nvSpPr>
            <p:cNvPr id="2063" name="AutoShape 2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9375" cy="3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22"/>
            <p:cNvSpPr>
              <a:spLocks/>
            </p:cNvSpPr>
            <p:nvPr/>
          </p:nvSpPr>
          <p:spPr bwMode="auto">
            <a:xfrm>
              <a:off x="3690" y="143"/>
              <a:ext cx="2015" cy="1165"/>
            </a:xfrm>
            <a:custGeom>
              <a:avLst/>
              <a:gdLst>
                <a:gd name="T0" fmla="*/ 0 w 2015"/>
                <a:gd name="T1" fmla="*/ 270 h 1165"/>
                <a:gd name="T2" fmla="*/ 0 w 2015"/>
                <a:gd name="T3" fmla="*/ 909 h 1165"/>
                <a:gd name="T4" fmla="*/ 755 w 2015"/>
                <a:gd name="T5" fmla="*/ 1165 h 1165"/>
                <a:gd name="T6" fmla="*/ 1735 w 2015"/>
                <a:gd name="T7" fmla="*/ 795 h 1165"/>
                <a:gd name="T8" fmla="*/ 2015 w 2015"/>
                <a:gd name="T9" fmla="*/ 0 h 1165"/>
                <a:gd name="T10" fmla="*/ 0 w 2015"/>
                <a:gd name="T11" fmla="*/ 270 h 11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15"/>
                <a:gd name="T19" fmla="*/ 0 h 1165"/>
                <a:gd name="T20" fmla="*/ 2015 w 2015"/>
                <a:gd name="T21" fmla="*/ 1165 h 11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15" h="1165">
                  <a:moveTo>
                    <a:pt x="0" y="270"/>
                  </a:moveTo>
                  <a:lnTo>
                    <a:pt x="0" y="909"/>
                  </a:lnTo>
                  <a:lnTo>
                    <a:pt x="755" y="1165"/>
                  </a:lnTo>
                  <a:lnTo>
                    <a:pt x="1735" y="795"/>
                  </a:lnTo>
                  <a:lnTo>
                    <a:pt x="2015" y="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rgbClr val="A5CE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Freeform 23"/>
            <p:cNvSpPr>
              <a:spLocks/>
            </p:cNvSpPr>
            <p:nvPr/>
          </p:nvSpPr>
          <p:spPr bwMode="auto">
            <a:xfrm>
              <a:off x="7220" y="391"/>
              <a:ext cx="847" cy="1093"/>
            </a:xfrm>
            <a:custGeom>
              <a:avLst/>
              <a:gdLst>
                <a:gd name="T0" fmla="*/ 665 w 847"/>
                <a:gd name="T1" fmla="*/ 540 h 1093"/>
                <a:gd name="T2" fmla="*/ 678 w 847"/>
                <a:gd name="T3" fmla="*/ 460 h 1093"/>
                <a:gd name="T4" fmla="*/ 678 w 847"/>
                <a:gd name="T5" fmla="*/ 375 h 1093"/>
                <a:gd name="T6" fmla="*/ 664 w 847"/>
                <a:gd name="T7" fmla="*/ 293 h 1093"/>
                <a:gd name="T8" fmla="*/ 640 w 847"/>
                <a:gd name="T9" fmla="*/ 219 h 1093"/>
                <a:gd name="T10" fmla="*/ 602 w 847"/>
                <a:gd name="T11" fmla="*/ 153 h 1093"/>
                <a:gd name="T12" fmla="*/ 557 w 847"/>
                <a:gd name="T13" fmla="*/ 95 h 1093"/>
                <a:gd name="T14" fmla="*/ 502 w 847"/>
                <a:gd name="T15" fmla="*/ 51 h 1093"/>
                <a:gd name="T16" fmla="*/ 442 w 847"/>
                <a:gd name="T17" fmla="*/ 19 h 1093"/>
                <a:gd name="T18" fmla="*/ 375 w 847"/>
                <a:gd name="T19" fmla="*/ 2 h 1093"/>
                <a:gd name="T20" fmla="*/ 306 w 847"/>
                <a:gd name="T21" fmla="*/ 2 h 1093"/>
                <a:gd name="T22" fmla="*/ 240 w 847"/>
                <a:gd name="T23" fmla="*/ 19 h 1093"/>
                <a:gd name="T24" fmla="*/ 179 w 847"/>
                <a:gd name="T25" fmla="*/ 51 h 1093"/>
                <a:gd name="T26" fmla="*/ 124 w 847"/>
                <a:gd name="T27" fmla="*/ 95 h 1093"/>
                <a:gd name="T28" fmla="*/ 78 w 847"/>
                <a:gd name="T29" fmla="*/ 153 h 1093"/>
                <a:gd name="T30" fmla="*/ 42 w 847"/>
                <a:gd name="T31" fmla="*/ 219 h 1093"/>
                <a:gd name="T32" fmla="*/ 16 w 847"/>
                <a:gd name="T33" fmla="*/ 293 h 1093"/>
                <a:gd name="T34" fmla="*/ 1 w 847"/>
                <a:gd name="T35" fmla="*/ 375 h 1093"/>
                <a:gd name="T36" fmla="*/ 1 w 847"/>
                <a:gd name="T37" fmla="*/ 461 h 1093"/>
                <a:gd name="T38" fmla="*/ 14 w 847"/>
                <a:gd name="T39" fmla="*/ 542 h 1093"/>
                <a:gd name="T40" fmla="*/ 38 w 847"/>
                <a:gd name="T41" fmla="*/ 617 h 1093"/>
                <a:gd name="T42" fmla="*/ 72 w 847"/>
                <a:gd name="T43" fmla="*/ 684 h 1093"/>
                <a:gd name="T44" fmla="*/ 114 w 847"/>
                <a:gd name="T45" fmla="*/ 740 h 1093"/>
                <a:gd name="T46" fmla="*/ 166 w 847"/>
                <a:gd name="T47" fmla="*/ 786 h 1093"/>
                <a:gd name="T48" fmla="*/ 225 w 847"/>
                <a:gd name="T49" fmla="*/ 818 h 1093"/>
                <a:gd name="T50" fmla="*/ 290 w 847"/>
                <a:gd name="T51" fmla="*/ 833 h 1093"/>
                <a:gd name="T52" fmla="*/ 332 w 847"/>
                <a:gd name="T53" fmla="*/ 836 h 1093"/>
                <a:gd name="T54" fmla="*/ 348 w 847"/>
                <a:gd name="T55" fmla="*/ 835 h 1093"/>
                <a:gd name="T56" fmla="*/ 364 w 847"/>
                <a:gd name="T57" fmla="*/ 832 h 1093"/>
                <a:gd name="T58" fmla="*/ 378 w 847"/>
                <a:gd name="T59" fmla="*/ 829 h 1093"/>
                <a:gd name="T60" fmla="*/ 346 w 847"/>
                <a:gd name="T61" fmla="*/ 971 h 1093"/>
                <a:gd name="T62" fmla="*/ 358 w 847"/>
                <a:gd name="T63" fmla="*/ 981 h 1093"/>
                <a:gd name="T64" fmla="*/ 393 w 847"/>
                <a:gd name="T65" fmla="*/ 1009 h 1093"/>
                <a:gd name="T66" fmla="*/ 446 w 847"/>
                <a:gd name="T67" fmla="*/ 1045 h 1093"/>
                <a:gd name="T68" fmla="*/ 514 w 847"/>
                <a:gd name="T69" fmla="*/ 1080 h 1093"/>
                <a:gd name="T70" fmla="*/ 551 w 847"/>
                <a:gd name="T71" fmla="*/ 1092 h 1093"/>
                <a:gd name="T72" fmla="*/ 590 w 847"/>
                <a:gd name="T73" fmla="*/ 1092 h 1093"/>
                <a:gd name="T74" fmla="*/ 629 w 847"/>
                <a:gd name="T75" fmla="*/ 1085 h 1093"/>
                <a:gd name="T76" fmla="*/ 665 w 847"/>
                <a:gd name="T77" fmla="*/ 1072 h 1093"/>
                <a:gd name="T78" fmla="*/ 700 w 847"/>
                <a:gd name="T79" fmla="*/ 1056 h 1093"/>
                <a:gd name="T80" fmla="*/ 730 w 847"/>
                <a:gd name="T81" fmla="*/ 1040 h 1093"/>
                <a:gd name="T82" fmla="*/ 755 w 847"/>
                <a:gd name="T83" fmla="*/ 1027 h 1093"/>
                <a:gd name="T84" fmla="*/ 774 w 847"/>
                <a:gd name="T85" fmla="*/ 1019 h 1093"/>
                <a:gd name="T86" fmla="*/ 803 w 847"/>
                <a:gd name="T87" fmla="*/ 997 h 1093"/>
                <a:gd name="T88" fmla="*/ 826 w 847"/>
                <a:gd name="T89" fmla="*/ 961 h 1093"/>
                <a:gd name="T90" fmla="*/ 842 w 847"/>
                <a:gd name="T91" fmla="*/ 927 h 1093"/>
                <a:gd name="T92" fmla="*/ 847 w 847"/>
                <a:gd name="T93" fmla="*/ 912 h 109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47"/>
                <a:gd name="T142" fmla="*/ 0 h 1093"/>
                <a:gd name="T143" fmla="*/ 847 w 847"/>
                <a:gd name="T144" fmla="*/ 1093 h 109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47" h="1093">
                  <a:moveTo>
                    <a:pt x="654" y="579"/>
                  </a:moveTo>
                  <a:lnTo>
                    <a:pt x="665" y="540"/>
                  </a:lnTo>
                  <a:lnTo>
                    <a:pt x="674" y="502"/>
                  </a:lnTo>
                  <a:lnTo>
                    <a:pt x="678" y="460"/>
                  </a:lnTo>
                  <a:lnTo>
                    <a:pt x="680" y="418"/>
                  </a:lnTo>
                  <a:lnTo>
                    <a:pt x="678" y="375"/>
                  </a:lnTo>
                  <a:lnTo>
                    <a:pt x="673" y="334"/>
                  </a:lnTo>
                  <a:lnTo>
                    <a:pt x="664" y="293"/>
                  </a:lnTo>
                  <a:lnTo>
                    <a:pt x="654" y="256"/>
                  </a:lnTo>
                  <a:lnTo>
                    <a:pt x="640" y="219"/>
                  </a:lnTo>
                  <a:lnTo>
                    <a:pt x="622" y="184"/>
                  </a:lnTo>
                  <a:lnTo>
                    <a:pt x="602" y="153"/>
                  </a:lnTo>
                  <a:lnTo>
                    <a:pt x="580" y="122"/>
                  </a:lnTo>
                  <a:lnTo>
                    <a:pt x="557" y="95"/>
                  </a:lnTo>
                  <a:lnTo>
                    <a:pt x="530" y="72"/>
                  </a:lnTo>
                  <a:lnTo>
                    <a:pt x="502" y="51"/>
                  </a:lnTo>
                  <a:lnTo>
                    <a:pt x="474" y="33"/>
                  </a:lnTo>
                  <a:lnTo>
                    <a:pt x="442" y="19"/>
                  </a:lnTo>
                  <a:lnTo>
                    <a:pt x="409" y="9"/>
                  </a:lnTo>
                  <a:lnTo>
                    <a:pt x="375" y="2"/>
                  </a:lnTo>
                  <a:lnTo>
                    <a:pt x="341" y="0"/>
                  </a:lnTo>
                  <a:lnTo>
                    <a:pt x="306" y="2"/>
                  </a:lnTo>
                  <a:lnTo>
                    <a:pt x="273" y="9"/>
                  </a:lnTo>
                  <a:lnTo>
                    <a:pt x="240" y="19"/>
                  </a:lnTo>
                  <a:lnTo>
                    <a:pt x="208" y="33"/>
                  </a:lnTo>
                  <a:lnTo>
                    <a:pt x="179" y="51"/>
                  </a:lnTo>
                  <a:lnTo>
                    <a:pt x="150" y="72"/>
                  </a:lnTo>
                  <a:lnTo>
                    <a:pt x="124" y="95"/>
                  </a:lnTo>
                  <a:lnTo>
                    <a:pt x="100" y="122"/>
                  </a:lnTo>
                  <a:lnTo>
                    <a:pt x="78" y="153"/>
                  </a:lnTo>
                  <a:lnTo>
                    <a:pt x="58" y="184"/>
                  </a:lnTo>
                  <a:lnTo>
                    <a:pt x="42" y="219"/>
                  </a:lnTo>
                  <a:lnTo>
                    <a:pt x="27" y="256"/>
                  </a:lnTo>
                  <a:lnTo>
                    <a:pt x="16" y="293"/>
                  </a:lnTo>
                  <a:lnTo>
                    <a:pt x="7" y="334"/>
                  </a:lnTo>
                  <a:lnTo>
                    <a:pt x="1" y="375"/>
                  </a:lnTo>
                  <a:lnTo>
                    <a:pt x="0" y="418"/>
                  </a:lnTo>
                  <a:lnTo>
                    <a:pt x="1" y="461"/>
                  </a:lnTo>
                  <a:lnTo>
                    <a:pt x="6" y="502"/>
                  </a:lnTo>
                  <a:lnTo>
                    <a:pt x="14" y="542"/>
                  </a:lnTo>
                  <a:lnTo>
                    <a:pt x="25" y="581"/>
                  </a:lnTo>
                  <a:lnTo>
                    <a:pt x="38" y="617"/>
                  </a:lnTo>
                  <a:lnTo>
                    <a:pt x="53" y="651"/>
                  </a:lnTo>
                  <a:lnTo>
                    <a:pt x="72" y="684"/>
                  </a:lnTo>
                  <a:lnTo>
                    <a:pt x="92" y="713"/>
                  </a:lnTo>
                  <a:lnTo>
                    <a:pt x="114" y="740"/>
                  </a:lnTo>
                  <a:lnTo>
                    <a:pt x="140" y="764"/>
                  </a:lnTo>
                  <a:lnTo>
                    <a:pt x="166" y="786"/>
                  </a:lnTo>
                  <a:lnTo>
                    <a:pt x="195" y="803"/>
                  </a:lnTo>
                  <a:lnTo>
                    <a:pt x="225" y="818"/>
                  </a:lnTo>
                  <a:lnTo>
                    <a:pt x="257" y="828"/>
                  </a:lnTo>
                  <a:lnTo>
                    <a:pt x="290" y="833"/>
                  </a:lnTo>
                  <a:lnTo>
                    <a:pt x="325" y="836"/>
                  </a:lnTo>
                  <a:lnTo>
                    <a:pt x="332" y="836"/>
                  </a:lnTo>
                  <a:lnTo>
                    <a:pt x="339" y="835"/>
                  </a:lnTo>
                  <a:lnTo>
                    <a:pt x="348" y="835"/>
                  </a:lnTo>
                  <a:lnTo>
                    <a:pt x="355" y="833"/>
                  </a:lnTo>
                  <a:lnTo>
                    <a:pt x="364" y="832"/>
                  </a:lnTo>
                  <a:lnTo>
                    <a:pt x="371" y="831"/>
                  </a:lnTo>
                  <a:lnTo>
                    <a:pt x="378" y="829"/>
                  </a:lnTo>
                  <a:lnTo>
                    <a:pt x="385" y="828"/>
                  </a:lnTo>
                  <a:lnTo>
                    <a:pt x="346" y="971"/>
                  </a:lnTo>
                  <a:lnTo>
                    <a:pt x="349" y="974"/>
                  </a:lnTo>
                  <a:lnTo>
                    <a:pt x="358" y="981"/>
                  </a:lnTo>
                  <a:lnTo>
                    <a:pt x="374" y="994"/>
                  </a:lnTo>
                  <a:lnTo>
                    <a:pt x="393" y="1009"/>
                  </a:lnTo>
                  <a:lnTo>
                    <a:pt x="417" y="1026"/>
                  </a:lnTo>
                  <a:lnTo>
                    <a:pt x="446" y="1045"/>
                  </a:lnTo>
                  <a:lnTo>
                    <a:pt x="478" y="1063"/>
                  </a:lnTo>
                  <a:lnTo>
                    <a:pt x="514" y="1080"/>
                  </a:lnTo>
                  <a:lnTo>
                    <a:pt x="533" y="1088"/>
                  </a:lnTo>
                  <a:lnTo>
                    <a:pt x="551" y="1092"/>
                  </a:lnTo>
                  <a:lnTo>
                    <a:pt x="572" y="1093"/>
                  </a:lnTo>
                  <a:lnTo>
                    <a:pt x="590" y="1092"/>
                  </a:lnTo>
                  <a:lnTo>
                    <a:pt x="611" y="1089"/>
                  </a:lnTo>
                  <a:lnTo>
                    <a:pt x="629" y="1085"/>
                  </a:lnTo>
                  <a:lnTo>
                    <a:pt x="648" y="1079"/>
                  </a:lnTo>
                  <a:lnTo>
                    <a:pt x="665" y="1072"/>
                  </a:lnTo>
                  <a:lnTo>
                    <a:pt x="683" y="1065"/>
                  </a:lnTo>
                  <a:lnTo>
                    <a:pt x="700" y="1056"/>
                  </a:lnTo>
                  <a:lnTo>
                    <a:pt x="716" y="1047"/>
                  </a:lnTo>
                  <a:lnTo>
                    <a:pt x="730" y="1040"/>
                  </a:lnTo>
                  <a:lnTo>
                    <a:pt x="743" y="1033"/>
                  </a:lnTo>
                  <a:lnTo>
                    <a:pt x="755" y="1027"/>
                  </a:lnTo>
                  <a:lnTo>
                    <a:pt x="765" y="1022"/>
                  </a:lnTo>
                  <a:lnTo>
                    <a:pt x="774" y="1019"/>
                  </a:lnTo>
                  <a:lnTo>
                    <a:pt x="788" y="1010"/>
                  </a:lnTo>
                  <a:lnTo>
                    <a:pt x="803" y="997"/>
                  </a:lnTo>
                  <a:lnTo>
                    <a:pt x="814" y="980"/>
                  </a:lnTo>
                  <a:lnTo>
                    <a:pt x="826" y="961"/>
                  </a:lnTo>
                  <a:lnTo>
                    <a:pt x="834" y="943"/>
                  </a:lnTo>
                  <a:lnTo>
                    <a:pt x="842" y="927"/>
                  </a:lnTo>
                  <a:lnTo>
                    <a:pt x="846" y="917"/>
                  </a:lnTo>
                  <a:lnTo>
                    <a:pt x="847" y="912"/>
                  </a:lnTo>
                  <a:lnTo>
                    <a:pt x="654" y="579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Freeform 24"/>
            <p:cNvSpPr>
              <a:spLocks/>
            </p:cNvSpPr>
            <p:nvPr/>
          </p:nvSpPr>
          <p:spPr bwMode="auto">
            <a:xfrm>
              <a:off x="7407" y="139"/>
              <a:ext cx="1232" cy="994"/>
            </a:xfrm>
            <a:custGeom>
              <a:avLst/>
              <a:gdLst>
                <a:gd name="T0" fmla="*/ 1224 w 1232"/>
                <a:gd name="T1" fmla="*/ 450 h 994"/>
                <a:gd name="T2" fmla="*/ 1206 w 1232"/>
                <a:gd name="T3" fmla="*/ 378 h 994"/>
                <a:gd name="T4" fmla="*/ 1178 w 1232"/>
                <a:gd name="T5" fmla="*/ 322 h 994"/>
                <a:gd name="T6" fmla="*/ 1128 w 1232"/>
                <a:gd name="T7" fmla="*/ 249 h 994"/>
                <a:gd name="T8" fmla="*/ 1066 w 1232"/>
                <a:gd name="T9" fmla="*/ 199 h 994"/>
                <a:gd name="T10" fmla="*/ 980 w 1232"/>
                <a:gd name="T11" fmla="*/ 178 h 994"/>
                <a:gd name="T12" fmla="*/ 902 w 1232"/>
                <a:gd name="T13" fmla="*/ 187 h 994"/>
                <a:gd name="T14" fmla="*/ 833 w 1232"/>
                <a:gd name="T15" fmla="*/ 201 h 994"/>
                <a:gd name="T16" fmla="*/ 780 w 1232"/>
                <a:gd name="T17" fmla="*/ 155 h 994"/>
                <a:gd name="T18" fmla="*/ 706 w 1232"/>
                <a:gd name="T19" fmla="*/ 86 h 994"/>
                <a:gd name="T20" fmla="*/ 609 w 1232"/>
                <a:gd name="T21" fmla="*/ 32 h 994"/>
                <a:gd name="T22" fmla="*/ 542 w 1232"/>
                <a:gd name="T23" fmla="*/ 10 h 994"/>
                <a:gd name="T24" fmla="*/ 471 w 1232"/>
                <a:gd name="T25" fmla="*/ 0 h 994"/>
                <a:gd name="T26" fmla="*/ 397 w 1232"/>
                <a:gd name="T27" fmla="*/ 3 h 994"/>
                <a:gd name="T28" fmla="*/ 332 w 1232"/>
                <a:gd name="T29" fmla="*/ 12 h 994"/>
                <a:gd name="T30" fmla="*/ 273 w 1232"/>
                <a:gd name="T31" fmla="*/ 20 h 994"/>
                <a:gd name="T32" fmla="*/ 220 w 1232"/>
                <a:gd name="T33" fmla="*/ 33 h 994"/>
                <a:gd name="T34" fmla="*/ 173 w 1232"/>
                <a:gd name="T35" fmla="*/ 46 h 994"/>
                <a:gd name="T36" fmla="*/ 133 w 1232"/>
                <a:gd name="T37" fmla="*/ 64 h 994"/>
                <a:gd name="T38" fmla="*/ 51 w 1232"/>
                <a:gd name="T39" fmla="*/ 121 h 994"/>
                <a:gd name="T40" fmla="*/ 7 w 1232"/>
                <a:gd name="T41" fmla="*/ 199 h 994"/>
                <a:gd name="T42" fmla="*/ 2 w 1232"/>
                <a:gd name="T43" fmla="*/ 288 h 994"/>
                <a:gd name="T44" fmla="*/ 29 w 1232"/>
                <a:gd name="T45" fmla="*/ 359 h 994"/>
                <a:gd name="T46" fmla="*/ 85 w 1232"/>
                <a:gd name="T47" fmla="*/ 414 h 994"/>
                <a:gd name="T48" fmla="*/ 168 w 1232"/>
                <a:gd name="T49" fmla="*/ 454 h 994"/>
                <a:gd name="T50" fmla="*/ 275 w 1232"/>
                <a:gd name="T51" fmla="*/ 484 h 994"/>
                <a:gd name="T52" fmla="*/ 400 w 1232"/>
                <a:gd name="T53" fmla="*/ 506 h 994"/>
                <a:gd name="T54" fmla="*/ 449 w 1232"/>
                <a:gd name="T55" fmla="*/ 522 h 994"/>
                <a:gd name="T56" fmla="*/ 498 w 1232"/>
                <a:gd name="T57" fmla="*/ 555 h 994"/>
                <a:gd name="T58" fmla="*/ 527 w 1232"/>
                <a:gd name="T59" fmla="*/ 752 h 994"/>
                <a:gd name="T60" fmla="*/ 543 w 1232"/>
                <a:gd name="T61" fmla="*/ 790 h 994"/>
                <a:gd name="T62" fmla="*/ 594 w 1232"/>
                <a:gd name="T63" fmla="*/ 875 h 994"/>
                <a:gd name="T64" fmla="*/ 676 w 1232"/>
                <a:gd name="T65" fmla="*/ 954 h 994"/>
                <a:gd name="T66" fmla="*/ 748 w 1232"/>
                <a:gd name="T67" fmla="*/ 993 h 994"/>
                <a:gd name="T68" fmla="*/ 812 w 1232"/>
                <a:gd name="T69" fmla="*/ 981 h 994"/>
                <a:gd name="T70" fmla="*/ 863 w 1232"/>
                <a:gd name="T71" fmla="*/ 920 h 994"/>
                <a:gd name="T72" fmla="*/ 871 w 1232"/>
                <a:gd name="T73" fmla="*/ 852 h 994"/>
                <a:gd name="T74" fmla="*/ 865 w 1232"/>
                <a:gd name="T75" fmla="*/ 820 h 994"/>
                <a:gd name="T76" fmla="*/ 889 w 1232"/>
                <a:gd name="T77" fmla="*/ 839 h 994"/>
                <a:gd name="T78" fmla="*/ 947 w 1232"/>
                <a:gd name="T79" fmla="*/ 868 h 994"/>
                <a:gd name="T80" fmla="*/ 1015 w 1232"/>
                <a:gd name="T81" fmla="*/ 871 h 994"/>
                <a:gd name="T82" fmla="*/ 1110 w 1232"/>
                <a:gd name="T83" fmla="*/ 823 h 994"/>
                <a:gd name="T84" fmla="*/ 1195 w 1232"/>
                <a:gd name="T85" fmla="*/ 727 h 994"/>
                <a:gd name="T86" fmla="*/ 1229 w 1232"/>
                <a:gd name="T87" fmla="*/ 591 h 99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32"/>
                <a:gd name="T133" fmla="*/ 0 h 994"/>
                <a:gd name="T134" fmla="*/ 1232 w 1232"/>
                <a:gd name="T135" fmla="*/ 994 h 99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32" h="994">
                  <a:moveTo>
                    <a:pt x="1230" y="506"/>
                  </a:moveTo>
                  <a:lnTo>
                    <a:pt x="1227" y="477"/>
                  </a:lnTo>
                  <a:lnTo>
                    <a:pt x="1224" y="450"/>
                  </a:lnTo>
                  <a:lnTo>
                    <a:pt x="1219" y="425"/>
                  </a:lnTo>
                  <a:lnTo>
                    <a:pt x="1213" y="401"/>
                  </a:lnTo>
                  <a:lnTo>
                    <a:pt x="1206" y="378"/>
                  </a:lnTo>
                  <a:lnTo>
                    <a:pt x="1197" y="358"/>
                  </a:lnTo>
                  <a:lnTo>
                    <a:pt x="1188" y="339"/>
                  </a:lnTo>
                  <a:lnTo>
                    <a:pt x="1178" y="322"/>
                  </a:lnTo>
                  <a:lnTo>
                    <a:pt x="1161" y="296"/>
                  </a:lnTo>
                  <a:lnTo>
                    <a:pt x="1145" y="272"/>
                  </a:lnTo>
                  <a:lnTo>
                    <a:pt x="1128" y="249"/>
                  </a:lnTo>
                  <a:lnTo>
                    <a:pt x="1110" y="229"/>
                  </a:lnTo>
                  <a:lnTo>
                    <a:pt x="1090" y="213"/>
                  </a:lnTo>
                  <a:lnTo>
                    <a:pt x="1066" y="199"/>
                  </a:lnTo>
                  <a:lnTo>
                    <a:pt x="1038" y="187"/>
                  </a:lnTo>
                  <a:lnTo>
                    <a:pt x="1006" y="180"/>
                  </a:lnTo>
                  <a:lnTo>
                    <a:pt x="980" y="178"/>
                  </a:lnTo>
                  <a:lnTo>
                    <a:pt x="954" y="180"/>
                  </a:lnTo>
                  <a:lnTo>
                    <a:pt x="928" y="183"/>
                  </a:lnTo>
                  <a:lnTo>
                    <a:pt x="902" y="187"/>
                  </a:lnTo>
                  <a:lnTo>
                    <a:pt x="878" y="193"/>
                  </a:lnTo>
                  <a:lnTo>
                    <a:pt x="855" y="197"/>
                  </a:lnTo>
                  <a:lnTo>
                    <a:pt x="833" y="201"/>
                  </a:lnTo>
                  <a:lnTo>
                    <a:pt x="816" y="204"/>
                  </a:lnTo>
                  <a:lnTo>
                    <a:pt x="800" y="180"/>
                  </a:lnTo>
                  <a:lnTo>
                    <a:pt x="780" y="155"/>
                  </a:lnTo>
                  <a:lnTo>
                    <a:pt x="758" y="131"/>
                  </a:lnTo>
                  <a:lnTo>
                    <a:pt x="734" y="108"/>
                  </a:lnTo>
                  <a:lnTo>
                    <a:pt x="706" y="86"/>
                  </a:lnTo>
                  <a:lnTo>
                    <a:pt x="676" y="66"/>
                  </a:lnTo>
                  <a:lnTo>
                    <a:pt x="644" y="48"/>
                  </a:lnTo>
                  <a:lnTo>
                    <a:pt x="609" y="32"/>
                  </a:lnTo>
                  <a:lnTo>
                    <a:pt x="588" y="23"/>
                  </a:lnTo>
                  <a:lnTo>
                    <a:pt x="565" y="16"/>
                  </a:lnTo>
                  <a:lnTo>
                    <a:pt x="542" y="10"/>
                  </a:lnTo>
                  <a:lnTo>
                    <a:pt x="518" y="6"/>
                  </a:lnTo>
                  <a:lnTo>
                    <a:pt x="495" y="2"/>
                  </a:lnTo>
                  <a:lnTo>
                    <a:pt x="471" y="0"/>
                  </a:lnTo>
                  <a:lnTo>
                    <a:pt x="445" y="0"/>
                  </a:lnTo>
                  <a:lnTo>
                    <a:pt x="420" y="2"/>
                  </a:lnTo>
                  <a:lnTo>
                    <a:pt x="397" y="3"/>
                  </a:lnTo>
                  <a:lnTo>
                    <a:pt x="374" y="6"/>
                  </a:lnTo>
                  <a:lnTo>
                    <a:pt x="352" y="9"/>
                  </a:lnTo>
                  <a:lnTo>
                    <a:pt x="332" y="12"/>
                  </a:lnTo>
                  <a:lnTo>
                    <a:pt x="312" y="15"/>
                  </a:lnTo>
                  <a:lnTo>
                    <a:pt x="292" y="18"/>
                  </a:lnTo>
                  <a:lnTo>
                    <a:pt x="273" y="20"/>
                  </a:lnTo>
                  <a:lnTo>
                    <a:pt x="254" y="25"/>
                  </a:lnTo>
                  <a:lnTo>
                    <a:pt x="237" y="29"/>
                  </a:lnTo>
                  <a:lnTo>
                    <a:pt x="220" y="33"/>
                  </a:lnTo>
                  <a:lnTo>
                    <a:pt x="204" y="38"/>
                  </a:lnTo>
                  <a:lnTo>
                    <a:pt x="188" y="42"/>
                  </a:lnTo>
                  <a:lnTo>
                    <a:pt x="173" y="46"/>
                  </a:lnTo>
                  <a:lnTo>
                    <a:pt x="159" y="52"/>
                  </a:lnTo>
                  <a:lnTo>
                    <a:pt x="146" y="58"/>
                  </a:lnTo>
                  <a:lnTo>
                    <a:pt x="133" y="64"/>
                  </a:lnTo>
                  <a:lnTo>
                    <a:pt x="101" y="81"/>
                  </a:lnTo>
                  <a:lnTo>
                    <a:pt x="74" y="99"/>
                  </a:lnTo>
                  <a:lnTo>
                    <a:pt x="51" y="121"/>
                  </a:lnTo>
                  <a:lnTo>
                    <a:pt x="32" y="144"/>
                  </a:lnTo>
                  <a:lnTo>
                    <a:pt x="18" y="170"/>
                  </a:lnTo>
                  <a:lnTo>
                    <a:pt x="7" y="199"/>
                  </a:lnTo>
                  <a:lnTo>
                    <a:pt x="2" y="229"/>
                  </a:lnTo>
                  <a:lnTo>
                    <a:pt x="0" y="260"/>
                  </a:lnTo>
                  <a:lnTo>
                    <a:pt x="2" y="288"/>
                  </a:lnTo>
                  <a:lnTo>
                    <a:pt x="7" y="313"/>
                  </a:lnTo>
                  <a:lnTo>
                    <a:pt x="16" y="338"/>
                  </a:lnTo>
                  <a:lnTo>
                    <a:pt x="29" y="359"/>
                  </a:lnTo>
                  <a:lnTo>
                    <a:pt x="45" y="380"/>
                  </a:lnTo>
                  <a:lnTo>
                    <a:pt x="64" y="398"/>
                  </a:lnTo>
                  <a:lnTo>
                    <a:pt x="85" y="414"/>
                  </a:lnTo>
                  <a:lnTo>
                    <a:pt x="110" y="428"/>
                  </a:lnTo>
                  <a:lnTo>
                    <a:pt x="137" y="443"/>
                  </a:lnTo>
                  <a:lnTo>
                    <a:pt x="168" y="454"/>
                  </a:lnTo>
                  <a:lnTo>
                    <a:pt x="201" y="466"/>
                  </a:lnTo>
                  <a:lnTo>
                    <a:pt x="237" y="476"/>
                  </a:lnTo>
                  <a:lnTo>
                    <a:pt x="275" y="484"/>
                  </a:lnTo>
                  <a:lnTo>
                    <a:pt x="314" y="492"/>
                  </a:lnTo>
                  <a:lnTo>
                    <a:pt x="357" y="499"/>
                  </a:lnTo>
                  <a:lnTo>
                    <a:pt x="400" y="506"/>
                  </a:lnTo>
                  <a:lnTo>
                    <a:pt x="413" y="509"/>
                  </a:lnTo>
                  <a:lnTo>
                    <a:pt x="430" y="515"/>
                  </a:lnTo>
                  <a:lnTo>
                    <a:pt x="449" y="522"/>
                  </a:lnTo>
                  <a:lnTo>
                    <a:pt x="468" y="532"/>
                  </a:lnTo>
                  <a:lnTo>
                    <a:pt x="484" y="543"/>
                  </a:lnTo>
                  <a:lnTo>
                    <a:pt x="498" y="555"/>
                  </a:lnTo>
                  <a:lnTo>
                    <a:pt x="507" y="568"/>
                  </a:lnTo>
                  <a:lnTo>
                    <a:pt x="510" y="582"/>
                  </a:lnTo>
                  <a:lnTo>
                    <a:pt x="527" y="752"/>
                  </a:lnTo>
                  <a:lnTo>
                    <a:pt x="529" y="756"/>
                  </a:lnTo>
                  <a:lnTo>
                    <a:pt x="534" y="770"/>
                  </a:lnTo>
                  <a:lnTo>
                    <a:pt x="543" y="790"/>
                  </a:lnTo>
                  <a:lnTo>
                    <a:pt x="557" y="816"/>
                  </a:lnTo>
                  <a:lnTo>
                    <a:pt x="573" y="845"/>
                  </a:lnTo>
                  <a:lnTo>
                    <a:pt x="594" y="875"/>
                  </a:lnTo>
                  <a:lnTo>
                    <a:pt x="618" y="904"/>
                  </a:lnTo>
                  <a:lnTo>
                    <a:pt x="647" y="931"/>
                  </a:lnTo>
                  <a:lnTo>
                    <a:pt x="676" y="954"/>
                  </a:lnTo>
                  <a:lnTo>
                    <a:pt x="702" y="971"/>
                  </a:lnTo>
                  <a:lnTo>
                    <a:pt x="725" y="984"/>
                  </a:lnTo>
                  <a:lnTo>
                    <a:pt x="748" y="993"/>
                  </a:lnTo>
                  <a:lnTo>
                    <a:pt x="770" y="994"/>
                  </a:lnTo>
                  <a:lnTo>
                    <a:pt x="790" y="990"/>
                  </a:lnTo>
                  <a:lnTo>
                    <a:pt x="812" y="981"/>
                  </a:lnTo>
                  <a:lnTo>
                    <a:pt x="833" y="964"/>
                  </a:lnTo>
                  <a:lnTo>
                    <a:pt x="852" y="943"/>
                  </a:lnTo>
                  <a:lnTo>
                    <a:pt x="863" y="920"/>
                  </a:lnTo>
                  <a:lnTo>
                    <a:pt x="869" y="895"/>
                  </a:lnTo>
                  <a:lnTo>
                    <a:pt x="872" y="872"/>
                  </a:lnTo>
                  <a:lnTo>
                    <a:pt x="871" y="852"/>
                  </a:lnTo>
                  <a:lnTo>
                    <a:pt x="868" y="835"/>
                  </a:lnTo>
                  <a:lnTo>
                    <a:pt x="866" y="825"/>
                  </a:lnTo>
                  <a:lnTo>
                    <a:pt x="865" y="820"/>
                  </a:lnTo>
                  <a:lnTo>
                    <a:pt x="868" y="823"/>
                  </a:lnTo>
                  <a:lnTo>
                    <a:pt x="876" y="829"/>
                  </a:lnTo>
                  <a:lnTo>
                    <a:pt x="889" y="839"/>
                  </a:lnTo>
                  <a:lnTo>
                    <a:pt x="907" y="849"/>
                  </a:lnTo>
                  <a:lnTo>
                    <a:pt x="926" y="859"/>
                  </a:lnTo>
                  <a:lnTo>
                    <a:pt x="947" y="868"/>
                  </a:lnTo>
                  <a:lnTo>
                    <a:pt x="969" y="874"/>
                  </a:lnTo>
                  <a:lnTo>
                    <a:pt x="990" y="875"/>
                  </a:lnTo>
                  <a:lnTo>
                    <a:pt x="1015" y="871"/>
                  </a:lnTo>
                  <a:lnTo>
                    <a:pt x="1045" y="859"/>
                  </a:lnTo>
                  <a:lnTo>
                    <a:pt x="1077" y="843"/>
                  </a:lnTo>
                  <a:lnTo>
                    <a:pt x="1110" y="823"/>
                  </a:lnTo>
                  <a:lnTo>
                    <a:pt x="1142" y="796"/>
                  </a:lnTo>
                  <a:lnTo>
                    <a:pt x="1171" y="764"/>
                  </a:lnTo>
                  <a:lnTo>
                    <a:pt x="1195" y="727"/>
                  </a:lnTo>
                  <a:lnTo>
                    <a:pt x="1211" y="685"/>
                  </a:lnTo>
                  <a:lnTo>
                    <a:pt x="1221" y="638"/>
                  </a:lnTo>
                  <a:lnTo>
                    <a:pt x="1229" y="591"/>
                  </a:lnTo>
                  <a:lnTo>
                    <a:pt x="1232" y="548"/>
                  </a:lnTo>
                  <a:lnTo>
                    <a:pt x="1230" y="506"/>
                  </a:lnTo>
                  <a:close/>
                </a:path>
              </a:pathLst>
            </a:custGeom>
            <a:solidFill>
              <a:srgbClr val="66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Freeform 25"/>
            <p:cNvSpPr>
              <a:spLocks/>
            </p:cNvSpPr>
            <p:nvPr/>
          </p:nvSpPr>
          <p:spPr bwMode="auto">
            <a:xfrm>
              <a:off x="624" y="2278"/>
              <a:ext cx="1691" cy="575"/>
            </a:xfrm>
            <a:custGeom>
              <a:avLst/>
              <a:gdLst>
                <a:gd name="T0" fmla="*/ 24 w 1691"/>
                <a:gd name="T1" fmla="*/ 575 h 575"/>
                <a:gd name="T2" fmla="*/ 1691 w 1691"/>
                <a:gd name="T3" fmla="*/ 575 h 575"/>
                <a:gd name="T4" fmla="*/ 1325 w 1691"/>
                <a:gd name="T5" fmla="*/ 104 h 575"/>
                <a:gd name="T6" fmla="*/ 1323 w 1691"/>
                <a:gd name="T7" fmla="*/ 104 h 575"/>
                <a:gd name="T8" fmla="*/ 1316 w 1691"/>
                <a:gd name="T9" fmla="*/ 102 h 575"/>
                <a:gd name="T10" fmla="*/ 1306 w 1691"/>
                <a:gd name="T11" fmla="*/ 99 h 575"/>
                <a:gd name="T12" fmla="*/ 1293 w 1691"/>
                <a:gd name="T13" fmla="*/ 98 h 575"/>
                <a:gd name="T14" fmla="*/ 1276 w 1691"/>
                <a:gd name="T15" fmla="*/ 94 h 575"/>
                <a:gd name="T16" fmla="*/ 1255 w 1691"/>
                <a:gd name="T17" fmla="*/ 91 h 575"/>
                <a:gd name="T18" fmla="*/ 1234 w 1691"/>
                <a:gd name="T19" fmla="*/ 85 h 575"/>
                <a:gd name="T20" fmla="*/ 1208 w 1691"/>
                <a:gd name="T21" fmla="*/ 81 h 575"/>
                <a:gd name="T22" fmla="*/ 1179 w 1691"/>
                <a:gd name="T23" fmla="*/ 76 h 575"/>
                <a:gd name="T24" fmla="*/ 1149 w 1691"/>
                <a:gd name="T25" fmla="*/ 71 h 575"/>
                <a:gd name="T26" fmla="*/ 1117 w 1691"/>
                <a:gd name="T27" fmla="*/ 65 h 575"/>
                <a:gd name="T28" fmla="*/ 1082 w 1691"/>
                <a:gd name="T29" fmla="*/ 59 h 575"/>
                <a:gd name="T30" fmla="*/ 1046 w 1691"/>
                <a:gd name="T31" fmla="*/ 53 h 575"/>
                <a:gd name="T32" fmla="*/ 1009 w 1691"/>
                <a:gd name="T33" fmla="*/ 48 h 575"/>
                <a:gd name="T34" fmla="*/ 971 w 1691"/>
                <a:gd name="T35" fmla="*/ 42 h 575"/>
                <a:gd name="T36" fmla="*/ 932 w 1691"/>
                <a:gd name="T37" fmla="*/ 36 h 575"/>
                <a:gd name="T38" fmla="*/ 892 w 1691"/>
                <a:gd name="T39" fmla="*/ 30 h 575"/>
                <a:gd name="T40" fmla="*/ 851 w 1691"/>
                <a:gd name="T41" fmla="*/ 25 h 575"/>
                <a:gd name="T42" fmla="*/ 811 w 1691"/>
                <a:gd name="T43" fmla="*/ 20 h 575"/>
                <a:gd name="T44" fmla="*/ 770 w 1691"/>
                <a:gd name="T45" fmla="*/ 16 h 575"/>
                <a:gd name="T46" fmla="*/ 730 w 1691"/>
                <a:gd name="T47" fmla="*/ 12 h 575"/>
                <a:gd name="T48" fmla="*/ 690 w 1691"/>
                <a:gd name="T49" fmla="*/ 9 h 575"/>
                <a:gd name="T50" fmla="*/ 651 w 1691"/>
                <a:gd name="T51" fmla="*/ 6 h 575"/>
                <a:gd name="T52" fmla="*/ 612 w 1691"/>
                <a:gd name="T53" fmla="*/ 3 h 575"/>
                <a:gd name="T54" fmla="*/ 576 w 1691"/>
                <a:gd name="T55" fmla="*/ 2 h 575"/>
                <a:gd name="T56" fmla="*/ 539 w 1691"/>
                <a:gd name="T57" fmla="*/ 0 h 575"/>
                <a:gd name="T58" fmla="*/ 505 w 1691"/>
                <a:gd name="T59" fmla="*/ 2 h 575"/>
                <a:gd name="T60" fmla="*/ 472 w 1691"/>
                <a:gd name="T61" fmla="*/ 2 h 575"/>
                <a:gd name="T62" fmla="*/ 441 w 1691"/>
                <a:gd name="T63" fmla="*/ 4 h 575"/>
                <a:gd name="T64" fmla="*/ 412 w 1691"/>
                <a:gd name="T65" fmla="*/ 7 h 575"/>
                <a:gd name="T66" fmla="*/ 386 w 1691"/>
                <a:gd name="T67" fmla="*/ 12 h 575"/>
                <a:gd name="T68" fmla="*/ 363 w 1691"/>
                <a:gd name="T69" fmla="*/ 17 h 575"/>
                <a:gd name="T70" fmla="*/ 346 w 1691"/>
                <a:gd name="T71" fmla="*/ 23 h 575"/>
                <a:gd name="T72" fmla="*/ 329 w 1691"/>
                <a:gd name="T73" fmla="*/ 29 h 575"/>
                <a:gd name="T74" fmla="*/ 310 w 1691"/>
                <a:gd name="T75" fmla="*/ 36 h 575"/>
                <a:gd name="T76" fmla="*/ 290 w 1691"/>
                <a:gd name="T77" fmla="*/ 43 h 575"/>
                <a:gd name="T78" fmla="*/ 270 w 1691"/>
                <a:gd name="T79" fmla="*/ 53 h 575"/>
                <a:gd name="T80" fmla="*/ 248 w 1691"/>
                <a:gd name="T81" fmla="*/ 63 h 575"/>
                <a:gd name="T82" fmla="*/ 228 w 1691"/>
                <a:gd name="T83" fmla="*/ 75 h 575"/>
                <a:gd name="T84" fmla="*/ 206 w 1691"/>
                <a:gd name="T85" fmla="*/ 86 h 575"/>
                <a:gd name="T86" fmla="*/ 184 w 1691"/>
                <a:gd name="T87" fmla="*/ 99 h 575"/>
                <a:gd name="T88" fmla="*/ 164 w 1691"/>
                <a:gd name="T89" fmla="*/ 114 h 575"/>
                <a:gd name="T90" fmla="*/ 144 w 1691"/>
                <a:gd name="T91" fmla="*/ 128 h 575"/>
                <a:gd name="T92" fmla="*/ 124 w 1691"/>
                <a:gd name="T93" fmla="*/ 144 h 575"/>
                <a:gd name="T94" fmla="*/ 105 w 1691"/>
                <a:gd name="T95" fmla="*/ 161 h 575"/>
                <a:gd name="T96" fmla="*/ 88 w 1691"/>
                <a:gd name="T97" fmla="*/ 178 h 575"/>
                <a:gd name="T98" fmla="*/ 72 w 1691"/>
                <a:gd name="T99" fmla="*/ 197 h 575"/>
                <a:gd name="T100" fmla="*/ 57 w 1691"/>
                <a:gd name="T101" fmla="*/ 217 h 575"/>
                <a:gd name="T102" fmla="*/ 24 w 1691"/>
                <a:gd name="T103" fmla="*/ 277 h 575"/>
                <a:gd name="T104" fmla="*/ 7 w 1691"/>
                <a:gd name="T105" fmla="*/ 338 h 575"/>
                <a:gd name="T106" fmla="*/ 0 w 1691"/>
                <a:gd name="T107" fmla="*/ 398 h 575"/>
                <a:gd name="T108" fmla="*/ 0 w 1691"/>
                <a:gd name="T109" fmla="*/ 454 h 575"/>
                <a:gd name="T110" fmla="*/ 7 w 1691"/>
                <a:gd name="T111" fmla="*/ 503 h 575"/>
                <a:gd name="T112" fmla="*/ 14 w 1691"/>
                <a:gd name="T113" fmla="*/ 540 h 575"/>
                <a:gd name="T114" fmla="*/ 21 w 1691"/>
                <a:gd name="T115" fmla="*/ 566 h 575"/>
                <a:gd name="T116" fmla="*/ 24 w 1691"/>
                <a:gd name="T117" fmla="*/ 575 h 5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91"/>
                <a:gd name="T178" fmla="*/ 0 h 575"/>
                <a:gd name="T179" fmla="*/ 1691 w 1691"/>
                <a:gd name="T180" fmla="*/ 575 h 5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91" h="575">
                  <a:moveTo>
                    <a:pt x="24" y="575"/>
                  </a:moveTo>
                  <a:lnTo>
                    <a:pt x="1691" y="575"/>
                  </a:lnTo>
                  <a:lnTo>
                    <a:pt x="1325" y="104"/>
                  </a:lnTo>
                  <a:lnTo>
                    <a:pt x="1323" y="104"/>
                  </a:lnTo>
                  <a:lnTo>
                    <a:pt x="1316" y="102"/>
                  </a:lnTo>
                  <a:lnTo>
                    <a:pt x="1306" y="99"/>
                  </a:lnTo>
                  <a:lnTo>
                    <a:pt x="1293" y="98"/>
                  </a:lnTo>
                  <a:lnTo>
                    <a:pt x="1276" y="94"/>
                  </a:lnTo>
                  <a:lnTo>
                    <a:pt x="1255" y="91"/>
                  </a:lnTo>
                  <a:lnTo>
                    <a:pt x="1234" y="85"/>
                  </a:lnTo>
                  <a:lnTo>
                    <a:pt x="1208" y="81"/>
                  </a:lnTo>
                  <a:lnTo>
                    <a:pt x="1179" y="76"/>
                  </a:lnTo>
                  <a:lnTo>
                    <a:pt x="1149" y="71"/>
                  </a:lnTo>
                  <a:lnTo>
                    <a:pt x="1117" y="65"/>
                  </a:lnTo>
                  <a:lnTo>
                    <a:pt x="1082" y="59"/>
                  </a:lnTo>
                  <a:lnTo>
                    <a:pt x="1046" y="53"/>
                  </a:lnTo>
                  <a:lnTo>
                    <a:pt x="1009" y="48"/>
                  </a:lnTo>
                  <a:lnTo>
                    <a:pt x="971" y="42"/>
                  </a:lnTo>
                  <a:lnTo>
                    <a:pt x="932" y="36"/>
                  </a:lnTo>
                  <a:lnTo>
                    <a:pt x="892" y="30"/>
                  </a:lnTo>
                  <a:lnTo>
                    <a:pt x="851" y="25"/>
                  </a:lnTo>
                  <a:lnTo>
                    <a:pt x="811" y="20"/>
                  </a:lnTo>
                  <a:lnTo>
                    <a:pt x="770" y="16"/>
                  </a:lnTo>
                  <a:lnTo>
                    <a:pt x="730" y="12"/>
                  </a:lnTo>
                  <a:lnTo>
                    <a:pt x="690" y="9"/>
                  </a:lnTo>
                  <a:lnTo>
                    <a:pt x="651" y="6"/>
                  </a:lnTo>
                  <a:lnTo>
                    <a:pt x="612" y="3"/>
                  </a:lnTo>
                  <a:lnTo>
                    <a:pt x="576" y="2"/>
                  </a:lnTo>
                  <a:lnTo>
                    <a:pt x="539" y="0"/>
                  </a:lnTo>
                  <a:lnTo>
                    <a:pt x="505" y="2"/>
                  </a:lnTo>
                  <a:lnTo>
                    <a:pt x="472" y="2"/>
                  </a:lnTo>
                  <a:lnTo>
                    <a:pt x="441" y="4"/>
                  </a:lnTo>
                  <a:lnTo>
                    <a:pt x="412" y="7"/>
                  </a:lnTo>
                  <a:lnTo>
                    <a:pt x="386" y="12"/>
                  </a:lnTo>
                  <a:lnTo>
                    <a:pt x="363" y="17"/>
                  </a:lnTo>
                  <a:lnTo>
                    <a:pt x="346" y="23"/>
                  </a:lnTo>
                  <a:lnTo>
                    <a:pt x="329" y="29"/>
                  </a:lnTo>
                  <a:lnTo>
                    <a:pt x="310" y="36"/>
                  </a:lnTo>
                  <a:lnTo>
                    <a:pt x="290" y="43"/>
                  </a:lnTo>
                  <a:lnTo>
                    <a:pt x="270" y="53"/>
                  </a:lnTo>
                  <a:lnTo>
                    <a:pt x="248" y="63"/>
                  </a:lnTo>
                  <a:lnTo>
                    <a:pt x="228" y="75"/>
                  </a:lnTo>
                  <a:lnTo>
                    <a:pt x="206" y="86"/>
                  </a:lnTo>
                  <a:lnTo>
                    <a:pt x="184" y="99"/>
                  </a:lnTo>
                  <a:lnTo>
                    <a:pt x="164" y="114"/>
                  </a:lnTo>
                  <a:lnTo>
                    <a:pt x="144" y="128"/>
                  </a:lnTo>
                  <a:lnTo>
                    <a:pt x="124" y="144"/>
                  </a:lnTo>
                  <a:lnTo>
                    <a:pt x="105" y="161"/>
                  </a:lnTo>
                  <a:lnTo>
                    <a:pt x="88" y="178"/>
                  </a:lnTo>
                  <a:lnTo>
                    <a:pt x="72" y="197"/>
                  </a:lnTo>
                  <a:lnTo>
                    <a:pt x="57" y="217"/>
                  </a:lnTo>
                  <a:lnTo>
                    <a:pt x="24" y="277"/>
                  </a:lnTo>
                  <a:lnTo>
                    <a:pt x="7" y="338"/>
                  </a:lnTo>
                  <a:lnTo>
                    <a:pt x="0" y="398"/>
                  </a:lnTo>
                  <a:lnTo>
                    <a:pt x="0" y="454"/>
                  </a:lnTo>
                  <a:lnTo>
                    <a:pt x="7" y="503"/>
                  </a:lnTo>
                  <a:lnTo>
                    <a:pt x="14" y="540"/>
                  </a:lnTo>
                  <a:lnTo>
                    <a:pt x="21" y="566"/>
                  </a:lnTo>
                  <a:lnTo>
                    <a:pt x="24" y="575"/>
                  </a:lnTo>
                  <a:close/>
                </a:path>
              </a:pathLst>
            </a:custGeom>
            <a:solidFill>
              <a:srgbClr val="0035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Freeform 26"/>
            <p:cNvSpPr>
              <a:spLocks/>
            </p:cNvSpPr>
            <p:nvPr/>
          </p:nvSpPr>
          <p:spPr bwMode="auto">
            <a:xfrm>
              <a:off x="4901" y="1523"/>
              <a:ext cx="1723" cy="1694"/>
            </a:xfrm>
            <a:custGeom>
              <a:avLst/>
              <a:gdLst>
                <a:gd name="T0" fmla="*/ 955 w 1723"/>
                <a:gd name="T1" fmla="*/ 56 h 1694"/>
                <a:gd name="T2" fmla="*/ 905 w 1723"/>
                <a:gd name="T3" fmla="*/ 68 h 1694"/>
                <a:gd name="T4" fmla="*/ 827 w 1723"/>
                <a:gd name="T5" fmla="*/ 94 h 1694"/>
                <a:gd name="T6" fmla="*/ 739 w 1723"/>
                <a:gd name="T7" fmla="*/ 137 h 1694"/>
                <a:gd name="T8" fmla="*/ 658 w 1723"/>
                <a:gd name="T9" fmla="*/ 201 h 1694"/>
                <a:gd name="T10" fmla="*/ 592 w 1723"/>
                <a:gd name="T11" fmla="*/ 298 h 1694"/>
                <a:gd name="T12" fmla="*/ 543 w 1723"/>
                <a:gd name="T13" fmla="*/ 420 h 1694"/>
                <a:gd name="T14" fmla="*/ 512 w 1723"/>
                <a:gd name="T15" fmla="*/ 573 h 1694"/>
                <a:gd name="T16" fmla="*/ 488 w 1723"/>
                <a:gd name="T17" fmla="*/ 779 h 1694"/>
                <a:gd name="T18" fmla="*/ 463 w 1723"/>
                <a:gd name="T19" fmla="*/ 946 h 1694"/>
                <a:gd name="T20" fmla="*/ 395 w 1723"/>
                <a:gd name="T21" fmla="*/ 1025 h 1694"/>
                <a:gd name="T22" fmla="*/ 291 w 1723"/>
                <a:gd name="T23" fmla="*/ 968 h 1694"/>
                <a:gd name="T24" fmla="*/ 228 w 1723"/>
                <a:gd name="T25" fmla="*/ 853 h 1694"/>
                <a:gd name="T26" fmla="*/ 0 w 1723"/>
                <a:gd name="T27" fmla="*/ 930 h 1694"/>
                <a:gd name="T28" fmla="*/ 9 w 1723"/>
                <a:gd name="T29" fmla="*/ 966 h 1694"/>
                <a:gd name="T30" fmla="*/ 39 w 1723"/>
                <a:gd name="T31" fmla="*/ 1061 h 1694"/>
                <a:gd name="T32" fmla="*/ 79 w 1723"/>
                <a:gd name="T33" fmla="*/ 1167 h 1694"/>
                <a:gd name="T34" fmla="*/ 123 w 1723"/>
                <a:gd name="T35" fmla="*/ 1236 h 1694"/>
                <a:gd name="T36" fmla="*/ 179 w 1723"/>
                <a:gd name="T37" fmla="*/ 1302 h 1694"/>
                <a:gd name="T38" fmla="*/ 242 w 1723"/>
                <a:gd name="T39" fmla="*/ 1361 h 1694"/>
                <a:gd name="T40" fmla="*/ 303 w 1723"/>
                <a:gd name="T41" fmla="*/ 1403 h 1694"/>
                <a:gd name="T42" fmla="*/ 355 w 1723"/>
                <a:gd name="T43" fmla="*/ 1423 h 1694"/>
                <a:gd name="T44" fmla="*/ 411 w 1723"/>
                <a:gd name="T45" fmla="*/ 1430 h 1694"/>
                <a:gd name="T46" fmla="*/ 452 w 1723"/>
                <a:gd name="T47" fmla="*/ 1423 h 1694"/>
                <a:gd name="T48" fmla="*/ 524 w 1723"/>
                <a:gd name="T49" fmla="*/ 1409 h 1694"/>
                <a:gd name="T50" fmla="*/ 550 w 1723"/>
                <a:gd name="T51" fmla="*/ 1424 h 1694"/>
                <a:gd name="T52" fmla="*/ 569 w 1723"/>
                <a:gd name="T53" fmla="*/ 1463 h 1694"/>
                <a:gd name="T54" fmla="*/ 598 w 1723"/>
                <a:gd name="T55" fmla="*/ 1518 h 1694"/>
                <a:gd name="T56" fmla="*/ 654 w 1723"/>
                <a:gd name="T57" fmla="*/ 1577 h 1694"/>
                <a:gd name="T58" fmla="*/ 756 w 1723"/>
                <a:gd name="T59" fmla="*/ 1636 h 1694"/>
                <a:gd name="T60" fmla="*/ 921 w 1723"/>
                <a:gd name="T61" fmla="*/ 1683 h 1694"/>
                <a:gd name="T62" fmla="*/ 1071 w 1723"/>
                <a:gd name="T63" fmla="*/ 1694 h 1694"/>
                <a:gd name="T64" fmla="*/ 1198 w 1723"/>
                <a:gd name="T65" fmla="*/ 1682 h 1694"/>
                <a:gd name="T66" fmla="*/ 1290 w 1723"/>
                <a:gd name="T67" fmla="*/ 1659 h 1694"/>
                <a:gd name="T68" fmla="*/ 1342 w 1723"/>
                <a:gd name="T69" fmla="*/ 1638 h 1694"/>
                <a:gd name="T70" fmla="*/ 1371 w 1723"/>
                <a:gd name="T71" fmla="*/ 1590 h 1694"/>
                <a:gd name="T72" fmla="*/ 1443 w 1723"/>
                <a:gd name="T73" fmla="*/ 1403 h 1694"/>
                <a:gd name="T74" fmla="*/ 1542 w 1723"/>
                <a:gd name="T75" fmla="*/ 1134 h 1694"/>
                <a:gd name="T76" fmla="*/ 1638 w 1723"/>
                <a:gd name="T77" fmla="*/ 856 h 1694"/>
                <a:gd name="T78" fmla="*/ 1706 w 1723"/>
                <a:gd name="T79" fmla="*/ 634 h 1694"/>
                <a:gd name="T80" fmla="*/ 1723 w 1723"/>
                <a:gd name="T81" fmla="*/ 508 h 1694"/>
                <a:gd name="T82" fmla="*/ 1710 w 1723"/>
                <a:gd name="T83" fmla="*/ 363 h 1694"/>
                <a:gd name="T84" fmla="*/ 1673 w 1723"/>
                <a:gd name="T85" fmla="*/ 235 h 1694"/>
                <a:gd name="T86" fmla="*/ 1614 w 1723"/>
                <a:gd name="T87" fmla="*/ 146 h 1694"/>
                <a:gd name="T88" fmla="*/ 1505 w 1723"/>
                <a:gd name="T89" fmla="*/ 38 h 1694"/>
                <a:gd name="T90" fmla="*/ 1433 w 1723"/>
                <a:gd name="T91" fmla="*/ 2 h 1694"/>
                <a:gd name="T92" fmla="*/ 1321 w 1723"/>
                <a:gd name="T93" fmla="*/ 120 h 1694"/>
                <a:gd name="T94" fmla="*/ 1204 w 1723"/>
                <a:gd name="T95" fmla="*/ 153 h 1694"/>
                <a:gd name="T96" fmla="*/ 1096 w 1723"/>
                <a:gd name="T97" fmla="*/ 132 h 1694"/>
                <a:gd name="T98" fmla="*/ 1013 w 1723"/>
                <a:gd name="T99" fmla="*/ 89 h 1694"/>
                <a:gd name="T100" fmla="*/ 970 w 1723"/>
                <a:gd name="T101" fmla="*/ 57 h 16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3"/>
                <a:gd name="T154" fmla="*/ 0 h 1694"/>
                <a:gd name="T155" fmla="*/ 1723 w 1723"/>
                <a:gd name="T156" fmla="*/ 1694 h 16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3" h="1694">
                  <a:moveTo>
                    <a:pt x="967" y="54"/>
                  </a:moveTo>
                  <a:lnTo>
                    <a:pt x="964" y="54"/>
                  </a:lnTo>
                  <a:lnTo>
                    <a:pt x="955" y="56"/>
                  </a:lnTo>
                  <a:lnTo>
                    <a:pt x="942" y="58"/>
                  </a:lnTo>
                  <a:lnTo>
                    <a:pt x="925" y="63"/>
                  </a:lnTo>
                  <a:lnTo>
                    <a:pt x="905" y="68"/>
                  </a:lnTo>
                  <a:lnTo>
                    <a:pt x="880" y="76"/>
                  </a:lnTo>
                  <a:lnTo>
                    <a:pt x="854" y="84"/>
                  </a:lnTo>
                  <a:lnTo>
                    <a:pt x="827" y="94"/>
                  </a:lnTo>
                  <a:lnTo>
                    <a:pt x="797" y="107"/>
                  </a:lnTo>
                  <a:lnTo>
                    <a:pt x="768" y="122"/>
                  </a:lnTo>
                  <a:lnTo>
                    <a:pt x="739" y="137"/>
                  </a:lnTo>
                  <a:lnTo>
                    <a:pt x="710" y="156"/>
                  </a:lnTo>
                  <a:lnTo>
                    <a:pt x="683" y="178"/>
                  </a:lnTo>
                  <a:lnTo>
                    <a:pt x="658" y="201"/>
                  </a:lnTo>
                  <a:lnTo>
                    <a:pt x="635" y="226"/>
                  </a:lnTo>
                  <a:lnTo>
                    <a:pt x="616" y="255"/>
                  </a:lnTo>
                  <a:lnTo>
                    <a:pt x="592" y="298"/>
                  </a:lnTo>
                  <a:lnTo>
                    <a:pt x="572" y="339"/>
                  </a:lnTo>
                  <a:lnTo>
                    <a:pt x="556" y="379"/>
                  </a:lnTo>
                  <a:lnTo>
                    <a:pt x="543" y="420"/>
                  </a:lnTo>
                  <a:lnTo>
                    <a:pt x="531" y="465"/>
                  </a:lnTo>
                  <a:lnTo>
                    <a:pt x="521" y="515"/>
                  </a:lnTo>
                  <a:lnTo>
                    <a:pt x="512" y="573"/>
                  </a:lnTo>
                  <a:lnTo>
                    <a:pt x="502" y="640"/>
                  </a:lnTo>
                  <a:lnTo>
                    <a:pt x="494" y="711"/>
                  </a:lnTo>
                  <a:lnTo>
                    <a:pt x="488" y="779"/>
                  </a:lnTo>
                  <a:lnTo>
                    <a:pt x="482" y="843"/>
                  </a:lnTo>
                  <a:lnTo>
                    <a:pt x="475" y="899"/>
                  </a:lnTo>
                  <a:lnTo>
                    <a:pt x="463" y="946"/>
                  </a:lnTo>
                  <a:lnTo>
                    <a:pt x="447" y="985"/>
                  </a:lnTo>
                  <a:lnTo>
                    <a:pt x="426" y="1012"/>
                  </a:lnTo>
                  <a:lnTo>
                    <a:pt x="395" y="1025"/>
                  </a:lnTo>
                  <a:lnTo>
                    <a:pt x="358" y="1022"/>
                  </a:lnTo>
                  <a:lnTo>
                    <a:pt x="323" y="1001"/>
                  </a:lnTo>
                  <a:lnTo>
                    <a:pt x="291" y="968"/>
                  </a:lnTo>
                  <a:lnTo>
                    <a:pt x="265" y="929"/>
                  </a:lnTo>
                  <a:lnTo>
                    <a:pt x="244" y="889"/>
                  </a:lnTo>
                  <a:lnTo>
                    <a:pt x="228" y="853"/>
                  </a:lnTo>
                  <a:lnTo>
                    <a:pt x="218" y="828"/>
                  </a:lnTo>
                  <a:lnTo>
                    <a:pt x="215" y="818"/>
                  </a:lnTo>
                  <a:lnTo>
                    <a:pt x="0" y="930"/>
                  </a:lnTo>
                  <a:lnTo>
                    <a:pt x="1" y="935"/>
                  </a:lnTo>
                  <a:lnTo>
                    <a:pt x="4" y="948"/>
                  </a:lnTo>
                  <a:lnTo>
                    <a:pt x="9" y="966"/>
                  </a:lnTo>
                  <a:lnTo>
                    <a:pt x="17" y="992"/>
                  </a:lnTo>
                  <a:lnTo>
                    <a:pt x="26" y="1024"/>
                  </a:lnTo>
                  <a:lnTo>
                    <a:pt x="39" y="1061"/>
                  </a:lnTo>
                  <a:lnTo>
                    <a:pt x="52" y="1101"/>
                  </a:lnTo>
                  <a:lnTo>
                    <a:pt x="69" y="1144"/>
                  </a:lnTo>
                  <a:lnTo>
                    <a:pt x="79" y="1167"/>
                  </a:lnTo>
                  <a:lnTo>
                    <a:pt x="91" y="1190"/>
                  </a:lnTo>
                  <a:lnTo>
                    <a:pt x="105" y="1213"/>
                  </a:lnTo>
                  <a:lnTo>
                    <a:pt x="123" y="1236"/>
                  </a:lnTo>
                  <a:lnTo>
                    <a:pt x="140" y="1259"/>
                  </a:lnTo>
                  <a:lnTo>
                    <a:pt x="159" y="1281"/>
                  </a:lnTo>
                  <a:lnTo>
                    <a:pt x="179" y="1302"/>
                  </a:lnTo>
                  <a:lnTo>
                    <a:pt x="199" y="1324"/>
                  </a:lnTo>
                  <a:lnTo>
                    <a:pt x="221" y="1343"/>
                  </a:lnTo>
                  <a:lnTo>
                    <a:pt x="242" y="1361"/>
                  </a:lnTo>
                  <a:lnTo>
                    <a:pt x="263" y="1377"/>
                  </a:lnTo>
                  <a:lnTo>
                    <a:pt x="283" y="1391"/>
                  </a:lnTo>
                  <a:lnTo>
                    <a:pt x="303" y="1403"/>
                  </a:lnTo>
                  <a:lnTo>
                    <a:pt x="322" y="1412"/>
                  </a:lnTo>
                  <a:lnTo>
                    <a:pt x="339" y="1419"/>
                  </a:lnTo>
                  <a:lnTo>
                    <a:pt x="355" y="1423"/>
                  </a:lnTo>
                  <a:lnTo>
                    <a:pt x="381" y="1427"/>
                  </a:lnTo>
                  <a:lnTo>
                    <a:pt x="398" y="1429"/>
                  </a:lnTo>
                  <a:lnTo>
                    <a:pt x="411" y="1430"/>
                  </a:lnTo>
                  <a:lnTo>
                    <a:pt x="423" y="1429"/>
                  </a:lnTo>
                  <a:lnTo>
                    <a:pt x="434" y="1426"/>
                  </a:lnTo>
                  <a:lnTo>
                    <a:pt x="452" y="1423"/>
                  </a:lnTo>
                  <a:lnTo>
                    <a:pt x="475" y="1417"/>
                  </a:lnTo>
                  <a:lnTo>
                    <a:pt x="509" y="1410"/>
                  </a:lnTo>
                  <a:lnTo>
                    <a:pt x="524" y="1409"/>
                  </a:lnTo>
                  <a:lnTo>
                    <a:pt x="534" y="1412"/>
                  </a:lnTo>
                  <a:lnTo>
                    <a:pt x="543" y="1417"/>
                  </a:lnTo>
                  <a:lnTo>
                    <a:pt x="550" y="1424"/>
                  </a:lnTo>
                  <a:lnTo>
                    <a:pt x="556" y="1436"/>
                  </a:lnTo>
                  <a:lnTo>
                    <a:pt x="561" y="1449"/>
                  </a:lnTo>
                  <a:lnTo>
                    <a:pt x="569" y="1463"/>
                  </a:lnTo>
                  <a:lnTo>
                    <a:pt x="576" y="1480"/>
                  </a:lnTo>
                  <a:lnTo>
                    <a:pt x="586" y="1498"/>
                  </a:lnTo>
                  <a:lnTo>
                    <a:pt x="598" y="1518"/>
                  </a:lnTo>
                  <a:lnTo>
                    <a:pt x="612" y="1536"/>
                  </a:lnTo>
                  <a:lnTo>
                    <a:pt x="631" y="1557"/>
                  </a:lnTo>
                  <a:lnTo>
                    <a:pt x="654" y="1577"/>
                  </a:lnTo>
                  <a:lnTo>
                    <a:pt x="681" y="1597"/>
                  </a:lnTo>
                  <a:lnTo>
                    <a:pt x="716" y="1617"/>
                  </a:lnTo>
                  <a:lnTo>
                    <a:pt x="756" y="1636"/>
                  </a:lnTo>
                  <a:lnTo>
                    <a:pt x="813" y="1657"/>
                  </a:lnTo>
                  <a:lnTo>
                    <a:pt x="867" y="1673"/>
                  </a:lnTo>
                  <a:lnTo>
                    <a:pt x="921" y="1683"/>
                  </a:lnTo>
                  <a:lnTo>
                    <a:pt x="973" y="1690"/>
                  </a:lnTo>
                  <a:lnTo>
                    <a:pt x="1023" y="1694"/>
                  </a:lnTo>
                  <a:lnTo>
                    <a:pt x="1071" y="1694"/>
                  </a:lnTo>
                  <a:lnTo>
                    <a:pt x="1116" y="1692"/>
                  </a:lnTo>
                  <a:lnTo>
                    <a:pt x="1159" y="1687"/>
                  </a:lnTo>
                  <a:lnTo>
                    <a:pt x="1198" y="1682"/>
                  </a:lnTo>
                  <a:lnTo>
                    <a:pt x="1233" y="1674"/>
                  </a:lnTo>
                  <a:lnTo>
                    <a:pt x="1264" y="1667"/>
                  </a:lnTo>
                  <a:lnTo>
                    <a:pt x="1290" y="1659"/>
                  </a:lnTo>
                  <a:lnTo>
                    <a:pt x="1313" y="1651"/>
                  </a:lnTo>
                  <a:lnTo>
                    <a:pt x="1331" y="1644"/>
                  </a:lnTo>
                  <a:lnTo>
                    <a:pt x="1342" y="1638"/>
                  </a:lnTo>
                  <a:lnTo>
                    <a:pt x="1350" y="1636"/>
                  </a:lnTo>
                  <a:lnTo>
                    <a:pt x="1357" y="1623"/>
                  </a:lnTo>
                  <a:lnTo>
                    <a:pt x="1371" y="1590"/>
                  </a:lnTo>
                  <a:lnTo>
                    <a:pt x="1391" y="1541"/>
                  </a:lnTo>
                  <a:lnTo>
                    <a:pt x="1416" y="1478"/>
                  </a:lnTo>
                  <a:lnTo>
                    <a:pt x="1443" y="1403"/>
                  </a:lnTo>
                  <a:lnTo>
                    <a:pt x="1475" y="1320"/>
                  </a:lnTo>
                  <a:lnTo>
                    <a:pt x="1508" y="1229"/>
                  </a:lnTo>
                  <a:lnTo>
                    <a:pt x="1542" y="1134"/>
                  </a:lnTo>
                  <a:lnTo>
                    <a:pt x="1575" y="1039"/>
                  </a:lnTo>
                  <a:lnTo>
                    <a:pt x="1608" y="945"/>
                  </a:lnTo>
                  <a:lnTo>
                    <a:pt x="1638" y="856"/>
                  </a:lnTo>
                  <a:lnTo>
                    <a:pt x="1664" y="771"/>
                  </a:lnTo>
                  <a:lnTo>
                    <a:pt x="1687" y="698"/>
                  </a:lnTo>
                  <a:lnTo>
                    <a:pt x="1706" y="634"/>
                  </a:lnTo>
                  <a:lnTo>
                    <a:pt x="1718" y="586"/>
                  </a:lnTo>
                  <a:lnTo>
                    <a:pt x="1723" y="554"/>
                  </a:lnTo>
                  <a:lnTo>
                    <a:pt x="1723" y="508"/>
                  </a:lnTo>
                  <a:lnTo>
                    <a:pt x="1722" y="459"/>
                  </a:lnTo>
                  <a:lnTo>
                    <a:pt x="1718" y="410"/>
                  </a:lnTo>
                  <a:lnTo>
                    <a:pt x="1710" y="363"/>
                  </a:lnTo>
                  <a:lnTo>
                    <a:pt x="1700" y="317"/>
                  </a:lnTo>
                  <a:lnTo>
                    <a:pt x="1687" y="274"/>
                  </a:lnTo>
                  <a:lnTo>
                    <a:pt x="1673" y="235"/>
                  </a:lnTo>
                  <a:lnTo>
                    <a:pt x="1657" y="202"/>
                  </a:lnTo>
                  <a:lnTo>
                    <a:pt x="1640" y="179"/>
                  </a:lnTo>
                  <a:lnTo>
                    <a:pt x="1614" y="146"/>
                  </a:lnTo>
                  <a:lnTo>
                    <a:pt x="1579" y="109"/>
                  </a:lnTo>
                  <a:lnTo>
                    <a:pt x="1543" y="71"/>
                  </a:lnTo>
                  <a:lnTo>
                    <a:pt x="1505" y="38"/>
                  </a:lnTo>
                  <a:lnTo>
                    <a:pt x="1472" y="12"/>
                  </a:lnTo>
                  <a:lnTo>
                    <a:pt x="1448" y="0"/>
                  </a:lnTo>
                  <a:lnTo>
                    <a:pt x="1433" y="2"/>
                  </a:lnTo>
                  <a:lnTo>
                    <a:pt x="1397" y="53"/>
                  </a:lnTo>
                  <a:lnTo>
                    <a:pt x="1360" y="91"/>
                  </a:lnTo>
                  <a:lnTo>
                    <a:pt x="1321" y="120"/>
                  </a:lnTo>
                  <a:lnTo>
                    <a:pt x="1282" y="139"/>
                  </a:lnTo>
                  <a:lnTo>
                    <a:pt x="1241" y="149"/>
                  </a:lnTo>
                  <a:lnTo>
                    <a:pt x="1204" y="153"/>
                  </a:lnTo>
                  <a:lnTo>
                    <a:pt x="1166" y="150"/>
                  </a:lnTo>
                  <a:lnTo>
                    <a:pt x="1130" y="142"/>
                  </a:lnTo>
                  <a:lnTo>
                    <a:pt x="1096" y="132"/>
                  </a:lnTo>
                  <a:lnTo>
                    <a:pt x="1065" y="119"/>
                  </a:lnTo>
                  <a:lnTo>
                    <a:pt x="1038" y="103"/>
                  </a:lnTo>
                  <a:lnTo>
                    <a:pt x="1013" y="89"/>
                  </a:lnTo>
                  <a:lnTo>
                    <a:pt x="994" y="76"/>
                  </a:lnTo>
                  <a:lnTo>
                    <a:pt x="980" y="64"/>
                  </a:lnTo>
                  <a:lnTo>
                    <a:pt x="970" y="57"/>
                  </a:lnTo>
                  <a:lnTo>
                    <a:pt x="967" y="54"/>
                  </a:lnTo>
                  <a:close/>
                </a:path>
              </a:pathLst>
            </a:custGeom>
            <a:solidFill>
              <a:srgbClr val="D87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Freeform 27"/>
            <p:cNvSpPr>
              <a:spLocks/>
            </p:cNvSpPr>
            <p:nvPr/>
          </p:nvSpPr>
          <p:spPr bwMode="auto">
            <a:xfrm>
              <a:off x="145" y="705"/>
              <a:ext cx="1356" cy="1653"/>
            </a:xfrm>
            <a:custGeom>
              <a:avLst/>
              <a:gdLst>
                <a:gd name="T0" fmla="*/ 28 w 1356"/>
                <a:gd name="T1" fmla="*/ 233 h 1653"/>
                <a:gd name="T2" fmla="*/ 87 w 1356"/>
                <a:gd name="T3" fmla="*/ 1321 h 1653"/>
                <a:gd name="T4" fmla="*/ 415 w 1356"/>
                <a:gd name="T5" fmla="*/ 1327 h 1653"/>
                <a:gd name="T6" fmla="*/ 415 w 1356"/>
                <a:gd name="T7" fmla="*/ 1360 h 1653"/>
                <a:gd name="T8" fmla="*/ 0 w 1356"/>
                <a:gd name="T9" fmla="*/ 1400 h 1653"/>
                <a:gd name="T10" fmla="*/ 0 w 1356"/>
                <a:gd name="T11" fmla="*/ 1520 h 1653"/>
                <a:gd name="T12" fmla="*/ 341 w 1356"/>
                <a:gd name="T13" fmla="*/ 1653 h 1653"/>
                <a:gd name="T14" fmla="*/ 1275 w 1356"/>
                <a:gd name="T15" fmla="*/ 1454 h 1653"/>
                <a:gd name="T16" fmla="*/ 1275 w 1356"/>
                <a:gd name="T17" fmla="*/ 1380 h 1653"/>
                <a:gd name="T18" fmla="*/ 982 w 1356"/>
                <a:gd name="T19" fmla="*/ 1327 h 1653"/>
                <a:gd name="T20" fmla="*/ 982 w 1356"/>
                <a:gd name="T21" fmla="*/ 1268 h 1653"/>
                <a:gd name="T22" fmla="*/ 1321 w 1356"/>
                <a:gd name="T23" fmla="*/ 1148 h 1653"/>
                <a:gd name="T24" fmla="*/ 1356 w 1356"/>
                <a:gd name="T25" fmla="*/ 26 h 1653"/>
                <a:gd name="T26" fmla="*/ 241 w 1356"/>
                <a:gd name="T27" fmla="*/ 0 h 1653"/>
                <a:gd name="T28" fmla="*/ 28 w 1356"/>
                <a:gd name="T29" fmla="*/ 233 h 16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56"/>
                <a:gd name="T46" fmla="*/ 0 h 1653"/>
                <a:gd name="T47" fmla="*/ 1356 w 1356"/>
                <a:gd name="T48" fmla="*/ 1653 h 16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56" h="1653">
                  <a:moveTo>
                    <a:pt x="28" y="233"/>
                  </a:moveTo>
                  <a:lnTo>
                    <a:pt x="87" y="1321"/>
                  </a:lnTo>
                  <a:lnTo>
                    <a:pt x="415" y="1327"/>
                  </a:lnTo>
                  <a:lnTo>
                    <a:pt x="415" y="1360"/>
                  </a:lnTo>
                  <a:lnTo>
                    <a:pt x="0" y="1400"/>
                  </a:lnTo>
                  <a:lnTo>
                    <a:pt x="0" y="1520"/>
                  </a:lnTo>
                  <a:lnTo>
                    <a:pt x="341" y="1653"/>
                  </a:lnTo>
                  <a:lnTo>
                    <a:pt x="1275" y="1454"/>
                  </a:lnTo>
                  <a:lnTo>
                    <a:pt x="1275" y="1380"/>
                  </a:lnTo>
                  <a:lnTo>
                    <a:pt x="982" y="1327"/>
                  </a:lnTo>
                  <a:lnTo>
                    <a:pt x="982" y="1268"/>
                  </a:lnTo>
                  <a:lnTo>
                    <a:pt x="1321" y="1148"/>
                  </a:lnTo>
                  <a:lnTo>
                    <a:pt x="1356" y="26"/>
                  </a:lnTo>
                  <a:lnTo>
                    <a:pt x="241" y="0"/>
                  </a:lnTo>
                  <a:lnTo>
                    <a:pt x="28" y="233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Freeform 28"/>
            <p:cNvSpPr>
              <a:spLocks/>
            </p:cNvSpPr>
            <p:nvPr/>
          </p:nvSpPr>
          <p:spPr bwMode="auto">
            <a:xfrm>
              <a:off x="4028" y="1278"/>
              <a:ext cx="1194" cy="471"/>
            </a:xfrm>
            <a:custGeom>
              <a:avLst/>
              <a:gdLst>
                <a:gd name="T0" fmla="*/ 6 w 1194"/>
                <a:gd name="T1" fmla="*/ 185 h 471"/>
                <a:gd name="T2" fmla="*/ 0 w 1194"/>
                <a:gd name="T3" fmla="*/ 278 h 471"/>
                <a:gd name="T4" fmla="*/ 461 w 1194"/>
                <a:gd name="T5" fmla="*/ 471 h 471"/>
                <a:gd name="T6" fmla="*/ 1166 w 1194"/>
                <a:gd name="T7" fmla="*/ 264 h 471"/>
                <a:gd name="T8" fmla="*/ 1194 w 1194"/>
                <a:gd name="T9" fmla="*/ 53 h 471"/>
                <a:gd name="T10" fmla="*/ 1034 w 1194"/>
                <a:gd name="T11" fmla="*/ 0 h 471"/>
                <a:gd name="T12" fmla="*/ 6 w 1194"/>
                <a:gd name="T13" fmla="*/ 185 h 4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4"/>
                <a:gd name="T22" fmla="*/ 0 h 471"/>
                <a:gd name="T23" fmla="*/ 1194 w 1194"/>
                <a:gd name="T24" fmla="*/ 471 h 4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4" h="471">
                  <a:moveTo>
                    <a:pt x="6" y="185"/>
                  </a:moveTo>
                  <a:lnTo>
                    <a:pt x="0" y="278"/>
                  </a:lnTo>
                  <a:lnTo>
                    <a:pt x="461" y="471"/>
                  </a:lnTo>
                  <a:lnTo>
                    <a:pt x="1166" y="264"/>
                  </a:lnTo>
                  <a:lnTo>
                    <a:pt x="1194" y="53"/>
                  </a:lnTo>
                  <a:lnTo>
                    <a:pt x="1034" y="0"/>
                  </a:lnTo>
                  <a:lnTo>
                    <a:pt x="6" y="185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Freeform 29"/>
            <p:cNvSpPr>
              <a:spLocks/>
            </p:cNvSpPr>
            <p:nvPr/>
          </p:nvSpPr>
          <p:spPr bwMode="auto">
            <a:xfrm>
              <a:off x="5036" y="1116"/>
              <a:ext cx="231" cy="311"/>
            </a:xfrm>
            <a:custGeom>
              <a:avLst/>
              <a:gdLst>
                <a:gd name="T0" fmla="*/ 7 w 231"/>
                <a:gd name="T1" fmla="*/ 87 h 311"/>
                <a:gd name="T2" fmla="*/ 9 w 231"/>
                <a:gd name="T3" fmla="*/ 94 h 311"/>
                <a:gd name="T4" fmla="*/ 6 w 231"/>
                <a:gd name="T5" fmla="*/ 105 h 311"/>
                <a:gd name="T6" fmla="*/ 4 w 231"/>
                <a:gd name="T7" fmla="*/ 116 h 311"/>
                <a:gd name="T8" fmla="*/ 9 w 231"/>
                <a:gd name="T9" fmla="*/ 128 h 311"/>
                <a:gd name="T10" fmla="*/ 23 w 231"/>
                <a:gd name="T11" fmla="*/ 143 h 311"/>
                <a:gd name="T12" fmla="*/ 39 w 231"/>
                <a:gd name="T13" fmla="*/ 158 h 311"/>
                <a:gd name="T14" fmla="*/ 55 w 231"/>
                <a:gd name="T15" fmla="*/ 172 h 311"/>
                <a:gd name="T16" fmla="*/ 72 w 231"/>
                <a:gd name="T17" fmla="*/ 185 h 311"/>
                <a:gd name="T18" fmla="*/ 87 w 231"/>
                <a:gd name="T19" fmla="*/ 196 h 311"/>
                <a:gd name="T20" fmla="*/ 98 w 231"/>
                <a:gd name="T21" fmla="*/ 205 h 311"/>
                <a:gd name="T22" fmla="*/ 107 w 231"/>
                <a:gd name="T23" fmla="*/ 211 h 311"/>
                <a:gd name="T24" fmla="*/ 110 w 231"/>
                <a:gd name="T25" fmla="*/ 212 h 311"/>
                <a:gd name="T26" fmla="*/ 177 w 231"/>
                <a:gd name="T27" fmla="*/ 311 h 311"/>
                <a:gd name="T28" fmla="*/ 231 w 231"/>
                <a:gd name="T29" fmla="*/ 53 h 311"/>
                <a:gd name="T30" fmla="*/ 91 w 231"/>
                <a:gd name="T31" fmla="*/ 0 h 311"/>
                <a:gd name="T32" fmla="*/ 85 w 231"/>
                <a:gd name="T33" fmla="*/ 1 h 311"/>
                <a:gd name="T34" fmla="*/ 72 w 231"/>
                <a:gd name="T35" fmla="*/ 5 h 311"/>
                <a:gd name="T36" fmla="*/ 55 w 231"/>
                <a:gd name="T37" fmla="*/ 14 h 311"/>
                <a:gd name="T38" fmla="*/ 36 w 231"/>
                <a:gd name="T39" fmla="*/ 24 h 311"/>
                <a:gd name="T40" fmla="*/ 17 w 231"/>
                <a:gd name="T41" fmla="*/ 37 h 311"/>
                <a:gd name="T42" fmla="*/ 6 w 231"/>
                <a:gd name="T43" fmla="*/ 51 h 311"/>
                <a:gd name="T44" fmla="*/ 0 w 231"/>
                <a:gd name="T45" fmla="*/ 69 h 311"/>
                <a:gd name="T46" fmla="*/ 7 w 231"/>
                <a:gd name="T47" fmla="*/ 87 h 3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1"/>
                <a:gd name="T73" fmla="*/ 0 h 311"/>
                <a:gd name="T74" fmla="*/ 231 w 231"/>
                <a:gd name="T75" fmla="*/ 311 h 3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1" h="311">
                  <a:moveTo>
                    <a:pt x="7" y="87"/>
                  </a:moveTo>
                  <a:lnTo>
                    <a:pt x="9" y="94"/>
                  </a:lnTo>
                  <a:lnTo>
                    <a:pt x="6" y="105"/>
                  </a:lnTo>
                  <a:lnTo>
                    <a:pt x="4" y="116"/>
                  </a:lnTo>
                  <a:lnTo>
                    <a:pt x="9" y="128"/>
                  </a:lnTo>
                  <a:lnTo>
                    <a:pt x="23" y="143"/>
                  </a:lnTo>
                  <a:lnTo>
                    <a:pt x="39" y="158"/>
                  </a:lnTo>
                  <a:lnTo>
                    <a:pt x="55" y="172"/>
                  </a:lnTo>
                  <a:lnTo>
                    <a:pt x="72" y="185"/>
                  </a:lnTo>
                  <a:lnTo>
                    <a:pt x="87" y="196"/>
                  </a:lnTo>
                  <a:lnTo>
                    <a:pt x="98" y="205"/>
                  </a:lnTo>
                  <a:lnTo>
                    <a:pt x="107" y="211"/>
                  </a:lnTo>
                  <a:lnTo>
                    <a:pt x="110" y="212"/>
                  </a:lnTo>
                  <a:lnTo>
                    <a:pt x="177" y="311"/>
                  </a:lnTo>
                  <a:lnTo>
                    <a:pt x="231" y="53"/>
                  </a:lnTo>
                  <a:lnTo>
                    <a:pt x="91" y="0"/>
                  </a:lnTo>
                  <a:lnTo>
                    <a:pt x="85" y="1"/>
                  </a:lnTo>
                  <a:lnTo>
                    <a:pt x="72" y="5"/>
                  </a:lnTo>
                  <a:lnTo>
                    <a:pt x="55" y="14"/>
                  </a:lnTo>
                  <a:lnTo>
                    <a:pt x="36" y="24"/>
                  </a:lnTo>
                  <a:lnTo>
                    <a:pt x="17" y="37"/>
                  </a:lnTo>
                  <a:lnTo>
                    <a:pt x="6" y="51"/>
                  </a:lnTo>
                  <a:lnTo>
                    <a:pt x="0" y="69"/>
                  </a:lnTo>
                  <a:lnTo>
                    <a:pt x="7" y="87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Freeform 30"/>
            <p:cNvSpPr>
              <a:spLocks/>
            </p:cNvSpPr>
            <p:nvPr/>
          </p:nvSpPr>
          <p:spPr bwMode="auto">
            <a:xfrm>
              <a:off x="4448" y="1260"/>
              <a:ext cx="361" cy="400"/>
            </a:xfrm>
            <a:custGeom>
              <a:avLst/>
              <a:gdLst>
                <a:gd name="T0" fmla="*/ 14 w 361"/>
                <a:gd name="T1" fmla="*/ 94 h 400"/>
                <a:gd name="T2" fmla="*/ 36 w 361"/>
                <a:gd name="T3" fmla="*/ 153 h 400"/>
                <a:gd name="T4" fmla="*/ 39 w 361"/>
                <a:gd name="T5" fmla="*/ 212 h 400"/>
                <a:gd name="T6" fmla="*/ 37 w 361"/>
                <a:gd name="T7" fmla="*/ 268 h 400"/>
                <a:gd name="T8" fmla="*/ 40 w 361"/>
                <a:gd name="T9" fmla="*/ 329 h 400"/>
                <a:gd name="T10" fmla="*/ 61 w 361"/>
                <a:gd name="T11" fmla="*/ 379 h 400"/>
                <a:gd name="T12" fmla="*/ 105 w 361"/>
                <a:gd name="T13" fmla="*/ 400 h 400"/>
                <a:gd name="T14" fmla="*/ 172 w 361"/>
                <a:gd name="T15" fmla="*/ 377 h 400"/>
                <a:gd name="T16" fmla="*/ 238 w 361"/>
                <a:gd name="T17" fmla="*/ 336 h 400"/>
                <a:gd name="T18" fmla="*/ 281 w 361"/>
                <a:gd name="T19" fmla="*/ 301 h 400"/>
                <a:gd name="T20" fmla="*/ 290 w 361"/>
                <a:gd name="T21" fmla="*/ 291 h 400"/>
                <a:gd name="T22" fmla="*/ 310 w 361"/>
                <a:gd name="T23" fmla="*/ 260 h 400"/>
                <a:gd name="T24" fmla="*/ 336 w 361"/>
                <a:gd name="T25" fmla="*/ 214 h 400"/>
                <a:gd name="T26" fmla="*/ 358 w 361"/>
                <a:gd name="T27" fmla="*/ 173 h 400"/>
                <a:gd name="T28" fmla="*/ 361 w 361"/>
                <a:gd name="T29" fmla="*/ 129 h 400"/>
                <a:gd name="T30" fmla="*/ 343 w 361"/>
                <a:gd name="T31" fmla="*/ 27 h 400"/>
                <a:gd name="T32" fmla="*/ 307 w 361"/>
                <a:gd name="T33" fmla="*/ 4 h 400"/>
                <a:gd name="T34" fmla="*/ 289 w 361"/>
                <a:gd name="T35" fmla="*/ 25 h 400"/>
                <a:gd name="T36" fmla="*/ 277 w 361"/>
                <a:gd name="T37" fmla="*/ 56 h 400"/>
                <a:gd name="T38" fmla="*/ 273 w 361"/>
                <a:gd name="T39" fmla="*/ 79 h 400"/>
                <a:gd name="T40" fmla="*/ 271 w 361"/>
                <a:gd name="T41" fmla="*/ 80 h 400"/>
                <a:gd name="T42" fmla="*/ 261 w 361"/>
                <a:gd name="T43" fmla="*/ 61 h 400"/>
                <a:gd name="T44" fmla="*/ 247 w 361"/>
                <a:gd name="T45" fmla="*/ 34 h 400"/>
                <a:gd name="T46" fmla="*/ 232 w 361"/>
                <a:gd name="T47" fmla="*/ 10 h 400"/>
                <a:gd name="T48" fmla="*/ 222 w 361"/>
                <a:gd name="T49" fmla="*/ 1 h 400"/>
                <a:gd name="T50" fmla="*/ 199 w 361"/>
                <a:gd name="T51" fmla="*/ 1 h 400"/>
                <a:gd name="T52" fmla="*/ 165 w 361"/>
                <a:gd name="T53" fmla="*/ 5 h 400"/>
                <a:gd name="T54" fmla="*/ 124 w 361"/>
                <a:gd name="T55" fmla="*/ 14 h 400"/>
                <a:gd name="T56" fmla="*/ 81 w 361"/>
                <a:gd name="T57" fmla="*/ 24 h 400"/>
                <a:gd name="T58" fmla="*/ 42 w 361"/>
                <a:gd name="T59" fmla="*/ 37 h 400"/>
                <a:gd name="T60" fmla="*/ 13 w 361"/>
                <a:gd name="T61" fmla="*/ 50 h 400"/>
                <a:gd name="T62" fmla="*/ 0 w 361"/>
                <a:gd name="T63" fmla="*/ 64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1"/>
                <a:gd name="T97" fmla="*/ 0 h 400"/>
                <a:gd name="T98" fmla="*/ 361 w 361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1" h="400">
                  <a:moveTo>
                    <a:pt x="0" y="70"/>
                  </a:moveTo>
                  <a:lnTo>
                    <a:pt x="14" y="94"/>
                  </a:lnTo>
                  <a:lnTo>
                    <a:pt x="27" y="122"/>
                  </a:lnTo>
                  <a:lnTo>
                    <a:pt x="36" y="153"/>
                  </a:lnTo>
                  <a:lnTo>
                    <a:pt x="40" y="189"/>
                  </a:lnTo>
                  <a:lnTo>
                    <a:pt x="39" y="212"/>
                  </a:lnTo>
                  <a:lnTo>
                    <a:pt x="37" y="240"/>
                  </a:lnTo>
                  <a:lnTo>
                    <a:pt x="37" y="268"/>
                  </a:lnTo>
                  <a:lnTo>
                    <a:pt x="37" y="300"/>
                  </a:lnTo>
                  <a:lnTo>
                    <a:pt x="40" y="329"/>
                  </a:lnTo>
                  <a:lnTo>
                    <a:pt x="48" y="356"/>
                  </a:lnTo>
                  <a:lnTo>
                    <a:pt x="61" y="379"/>
                  </a:lnTo>
                  <a:lnTo>
                    <a:pt x="79" y="395"/>
                  </a:lnTo>
                  <a:lnTo>
                    <a:pt x="105" y="400"/>
                  </a:lnTo>
                  <a:lnTo>
                    <a:pt x="137" y="393"/>
                  </a:lnTo>
                  <a:lnTo>
                    <a:pt x="172" y="377"/>
                  </a:lnTo>
                  <a:lnTo>
                    <a:pt x="206" y="357"/>
                  </a:lnTo>
                  <a:lnTo>
                    <a:pt x="238" y="336"/>
                  </a:lnTo>
                  <a:lnTo>
                    <a:pt x="263" y="316"/>
                  </a:lnTo>
                  <a:lnTo>
                    <a:pt x="281" y="301"/>
                  </a:lnTo>
                  <a:lnTo>
                    <a:pt x="287" y="296"/>
                  </a:lnTo>
                  <a:lnTo>
                    <a:pt x="290" y="291"/>
                  </a:lnTo>
                  <a:lnTo>
                    <a:pt x="299" y="278"/>
                  </a:lnTo>
                  <a:lnTo>
                    <a:pt x="310" y="260"/>
                  </a:lnTo>
                  <a:lnTo>
                    <a:pt x="323" y="237"/>
                  </a:lnTo>
                  <a:lnTo>
                    <a:pt x="336" y="214"/>
                  </a:lnTo>
                  <a:lnTo>
                    <a:pt x="349" y="192"/>
                  </a:lnTo>
                  <a:lnTo>
                    <a:pt x="358" y="173"/>
                  </a:lnTo>
                  <a:lnTo>
                    <a:pt x="361" y="162"/>
                  </a:lnTo>
                  <a:lnTo>
                    <a:pt x="361" y="129"/>
                  </a:lnTo>
                  <a:lnTo>
                    <a:pt x="356" y="77"/>
                  </a:lnTo>
                  <a:lnTo>
                    <a:pt x="343" y="27"/>
                  </a:lnTo>
                  <a:lnTo>
                    <a:pt x="320" y="3"/>
                  </a:lnTo>
                  <a:lnTo>
                    <a:pt x="307" y="4"/>
                  </a:lnTo>
                  <a:lnTo>
                    <a:pt x="296" y="13"/>
                  </a:lnTo>
                  <a:lnTo>
                    <a:pt x="289" y="25"/>
                  </a:lnTo>
                  <a:lnTo>
                    <a:pt x="281" y="40"/>
                  </a:lnTo>
                  <a:lnTo>
                    <a:pt x="277" y="56"/>
                  </a:lnTo>
                  <a:lnTo>
                    <a:pt x="274" y="70"/>
                  </a:lnTo>
                  <a:lnTo>
                    <a:pt x="273" y="79"/>
                  </a:lnTo>
                  <a:lnTo>
                    <a:pt x="273" y="83"/>
                  </a:lnTo>
                  <a:lnTo>
                    <a:pt x="271" y="80"/>
                  </a:lnTo>
                  <a:lnTo>
                    <a:pt x="267" y="73"/>
                  </a:lnTo>
                  <a:lnTo>
                    <a:pt x="261" y="61"/>
                  </a:lnTo>
                  <a:lnTo>
                    <a:pt x="254" y="48"/>
                  </a:lnTo>
                  <a:lnTo>
                    <a:pt x="247" y="34"/>
                  </a:lnTo>
                  <a:lnTo>
                    <a:pt x="240" y="21"/>
                  </a:lnTo>
                  <a:lnTo>
                    <a:pt x="232" y="10"/>
                  </a:lnTo>
                  <a:lnTo>
                    <a:pt x="227" y="3"/>
                  </a:lnTo>
                  <a:lnTo>
                    <a:pt x="222" y="1"/>
                  </a:lnTo>
                  <a:lnTo>
                    <a:pt x="212" y="0"/>
                  </a:lnTo>
                  <a:lnTo>
                    <a:pt x="199" y="1"/>
                  </a:lnTo>
                  <a:lnTo>
                    <a:pt x="183" y="3"/>
                  </a:lnTo>
                  <a:lnTo>
                    <a:pt x="165" y="5"/>
                  </a:lnTo>
                  <a:lnTo>
                    <a:pt x="144" y="10"/>
                  </a:lnTo>
                  <a:lnTo>
                    <a:pt x="124" y="14"/>
                  </a:lnTo>
                  <a:lnTo>
                    <a:pt x="102" y="18"/>
                  </a:lnTo>
                  <a:lnTo>
                    <a:pt x="81" y="24"/>
                  </a:lnTo>
                  <a:lnTo>
                    <a:pt x="61" y="31"/>
                  </a:lnTo>
                  <a:lnTo>
                    <a:pt x="42" y="37"/>
                  </a:lnTo>
                  <a:lnTo>
                    <a:pt x="26" y="44"/>
                  </a:lnTo>
                  <a:lnTo>
                    <a:pt x="13" y="50"/>
                  </a:lnTo>
                  <a:lnTo>
                    <a:pt x="4" y="57"/>
                  </a:lnTo>
                  <a:lnTo>
                    <a:pt x="0" y="64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Freeform 31"/>
            <p:cNvSpPr>
              <a:spLocks/>
            </p:cNvSpPr>
            <p:nvPr/>
          </p:nvSpPr>
          <p:spPr bwMode="auto">
            <a:xfrm>
              <a:off x="7798" y="1596"/>
              <a:ext cx="987" cy="946"/>
            </a:xfrm>
            <a:custGeom>
              <a:avLst/>
              <a:gdLst>
                <a:gd name="T0" fmla="*/ 144 w 987"/>
                <a:gd name="T1" fmla="*/ 128 h 946"/>
                <a:gd name="T2" fmla="*/ 101 w 987"/>
                <a:gd name="T3" fmla="*/ 182 h 946"/>
                <a:gd name="T4" fmla="*/ 64 w 987"/>
                <a:gd name="T5" fmla="*/ 254 h 946"/>
                <a:gd name="T6" fmla="*/ 39 w 987"/>
                <a:gd name="T7" fmla="*/ 324 h 946"/>
                <a:gd name="T8" fmla="*/ 20 w 987"/>
                <a:gd name="T9" fmla="*/ 475 h 946"/>
                <a:gd name="T10" fmla="*/ 3 w 987"/>
                <a:gd name="T11" fmla="*/ 683 h 946"/>
                <a:gd name="T12" fmla="*/ 1 w 987"/>
                <a:gd name="T13" fmla="*/ 727 h 946"/>
                <a:gd name="T14" fmla="*/ 14 w 987"/>
                <a:gd name="T15" fmla="*/ 771 h 946"/>
                <a:gd name="T16" fmla="*/ 46 w 987"/>
                <a:gd name="T17" fmla="*/ 837 h 946"/>
                <a:gd name="T18" fmla="*/ 107 w 987"/>
                <a:gd name="T19" fmla="*/ 897 h 946"/>
                <a:gd name="T20" fmla="*/ 182 w 987"/>
                <a:gd name="T21" fmla="*/ 929 h 946"/>
                <a:gd name="T22" fmla="*/ 247 w 987"/>
                <a:gd name="T23" fmla="*/ 942 h 946"/>
                <a:gd name="T24" fmla="*/ 305 w 987"/>
                <a:gd name="T25" fmla="*/ 946 h 946"/>
                <a:gd name="T26" fmla="*/ 358 w 987"/>
                <a:gd name="T27" fmla="*/ 943 h 946"/>
                <a:gd name="T28" fmla="*/ 401 w 987"/>
                <a:gd name="T29" fmla="*/ 936 h 946"/>
                <a:gd name="T30" fmla="*/ 437 w 987"/>
                <a:gd name="T31" fmla="*/ 928 h 946"/>
                <a:gd name="T32" fmla="*/ 462 w 987"/>
                <a:gd name="T33" fmla="*/ 919 h 946"/>
                <a:gd name="T34" fmla="*/ 475 w 987"/>
                <a:gd name="T35" fmla="*/ 915 h 946"/>
                <a:gd name="T36" fmla="*/ 481 w 987"/>
                <a:gd name="T37" fmla="*/ 912 h 946"/>
                <a:gd name="T38" fmla="*/ 515 w 987"/>
                <a:gd name="T39" fmla="*/ 900 h 946"/>
                <a:gd name="T40" fmla="*/ 573 w 987"/>
                <a:gd name="T41" fmla="*/ 880 h 946"/>
                <a:gd name="T42" fmla="*/ 648 w 987"/>
                <a:gd name="T43" fmla="*/ 854 h 946"/>
                <a:gd name="T44" fmla="*/ 728 w 987"/>
                <a:gd name="T45" fmla="*/ 826 h 946"/>
                <a:gd name="T46" fmla="*/ 804 w 987"/>
                <a:gd name="T47" fmla="*/ 795 h 946"/>
                <a:gd name="T48" fmla="*/ 868 w 987"/>
                <a:gd name="T49" fmla="*/ 767 h 946"/>
                <a:gd name="T50" fmla="*/ 908 w 987"/>
                <a:gd name="T51" fmla="*/ 744 h 946"/>
                <a:gd name="T52" fmla="*/ 940 w 987"/>
                <a:gd name="T53" fmla="*/ 675 h 946"/>
                <a:gd name="T54" fmla="*/ 974 w 987"/>
                <a:gd name="T55" fmla="*/ 504 h 946"/>
                <a:gd name="T56" fmla="*/ 987 w 987"/>
                <a:gd name="T57" fmla="*/ 307 h 946"/>
                <a:gd name="T58" fmla="*/ 970 w 987"/>
                <a:gd name="T59" fmla="*/ 146 h 946"/>
                <a:gd name="T60" fmla="*/ 918 w 987"/>
                <a:gd name="T61" fmla="*/ 64 h 946"/>
                <a:gd name="T62" fmla="*/ 862 w 987"/>
                <a:gd name="T63" fmla="*/ 23 h 946"/>
                <a:gd name="T64" fmla="*/ 817 w 987"/>
                <a:gd name="T65" fmla="*/ 4 h 946"/>
                <a:gd name="T66" fmla="*/ 791 w 987"/>
                <a:gd name="T67" fmla="*/ 0 h 946"/>
                <a:gd name="T68" fmla="*/ 785 w 987"/>
                <a:gd name="T69" fmla="*/ 0 h 946"/>
                <a:gd name="T70" fmla="*/ 767 w 987"/>
                <a:gd name="T71" fmla="*/ 0 h 946"/>
                <a:gd name="T72" fmla="*/ 730 w 987"/>
                <a:gd name="T73" fmla="*/ 1 h 946"/>
                <a:gd name="T74" fmla="*/ 683 w 987"/>
                <a:gd name="T75" fmla="*/ 3 h 946"/>
                <a:gd name="T76" fmla="*/ 624 w 987"/>
                <a:gd name="T77" fmla="*/ 7 h 946"/>
                <a:gd name="T78" fmla="*/ 559 w 987"/>
                <a:gd name="T79" fmla="*/ 13 h 946"/>
                <a:gd name="T80" fmla="*/ 491 w 987"/>
                <a:gd name="T81" fmla="*/ 21 h 946"/>
                <a:gd name="T82" fmla="*/ 423 w 987"/>
                <a:gd name="T83" fmla="*/ 34 h 946"/>
                <a:gd name="T84" fmla="*/ 348 w 987"/>
                <a:gd name="T85" fmla="*/ 54 h 946"/>
                <a:gd name="T86" fmla="*/ 279 w 987"/>
                <a:gd name="T87" fmla="*/ 74 h 946"/>
                <a:gd name="T88" fmla="*/ 225 w 987"/>
                <a:gd name="T89" fmla="*/ 90 h 946"/>
                <a:gd name="T90" fmla="*/ 185 w 987"/>
                <a:gd name="T91" fmla="*/ 106 h 9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87"/>
                <a:gd name="T139" fmla="*/ 0 h 946"/>
                <a:gd name="T140" fmla="*/ 987 w 987"/>
                <a:gd name="T141" fmla="*/ 946 h 9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87" h="946">
                  <a:moveTo>
                    <a:pt x="166" y="113"/>
                  </a:moveTo>
                  <a:lnTo>
                    <a:pt x="144" y="128"/>
                  </a:lnTo>
                  <a:lnTo>
                    <a:pt x="123" y="151"/>
                  </a:lnTo>
                  <a:lnTo>
                    <a:pt x="101" y="182"/>
                  </a:lnTo>
                  <a:lnTo>
                    <a:pt x="81" y="217"/>
                  </a:lnTo>
                  <a:lnTo>
                    <a:pt x="64" y="254"/>
                  </a:lnTo>
                  <a:lnTo>
                    <a:pt x="49" y="291"/>
                  </a:lnTo>
                  <a:lnTo>
                    <a:pt x="39" y="324"/>
                  </a:lnTo>
                  <a:lnTo>
                    <a:pt x="33" y="352"/>
                  </a:lnTo>
                  <a:lnTo>
                    <a:pt x="20" y="475"/>
                  </a:lnTo>
                  <a:lnTo>
                    <a:pt x="10" y="594"/>
                  </a:lnTo>
                  <a:lnTo>
                    <a:pt x="3" y="683"/>
                  </a:lnTo>
                  <a:lnTo>
                    <a:pt x="0" y="719"/>
                  </a:lnTo>
                  <a:lnTo>
                    <a:pt x="1" y="727"/>
                  </a:lnTo>
                  <a:lnTo>
                    <a:pt x="6" y="744"/>
                  </a:lnTo>
                  <a:lnTo>
                    <a:pt x="14" y="771"/>
                  </a:lnTo>
                  <a:lnTo>
                    <a:pt x="27" y="803"/>
                  </a:lnTo>
                  <a:lnTo>
                    <a:pt x="46" y="837"/>
                  </a:lnTo>
                  <a:lnTo>
                    <a:pt x="72" y="870"/>
                  </a:lnTo>
                  <a:lnTo>
                    <a:pt x="107" y="897"/>
                  </a:lnTo>
                  <a:lnTo>
                    <a:pt x="149" y="919"/>
                  </a:lnTo>
                  <a:lnTo>
                    <a:pt x="182" y="929"/>
                  </a:lnTo>
                  <a:lnTo>
                    <a:pt x="215" y="938"/>
                  </a:lnTo>
                  <a:lnTo>
                    <a:pt x="247" y="942"/>
                  </a:lnTo>
                  <a:lnTo>
                    <a:pt x="277" y="945"/>
                  </a:lnTo>
                  <a:lnTo>
                    <a:pt x="305" y="946"/>
                  </a:lnTo>
                  <a:lnTo>
                    <a:pt x="332" y="946"/>
                  </a:lnTo>
                  <a:lnTo>
                    <a:pt x="358" y="943"/>
                  </a:lnTo>
                  <a:lnTo>
                    <a:pt x="381" y="941"/>
                  </a:lnTo>
                  <a:lnTo>
                    <a:pt x="401" y="936"/>
                  </a:lnTo>
                  <a:lnTo>
                    <a:pt x="420" y="932"/>
                  </a:lnTo>
                  <a:lnTo>
                    <a:pt x="437" y="928"/>
                  </a:lnTo>
                  <a:lnTo>
                    <a:pt x="450" y="923"/>
                  </a:lnTo>
                  <a:lnTo>
                    <a:pt x="462" y="919"/>
                  </a:lnTo>
                  <a:lnTo>
                    <a:pt x="469" y="916"/>
                  </a:lnTo>
                  <a:lnTo>
                    <a:pt x="475" y="915"/>
                  </a:lnTo>
                  <a:lnTo>
                    <a:pt x="476" y="913"/>
                  </a:lnTo>
                  <a:lnTo>
                    <a:pt x="481" y="912"/>
                  </a:lnTo>
                  <a:lnTo>
                    <a:pt x="494" y="908"/>
                  </a:lnTo>
                  <a:lnTo>
                    <a:pt x="515" y="900"/>
                  </a:lnTo>
                  <a:lnTo>
                    <a:pt x="541" y="892"/>
                  </a:lnTo>
                  <a:lnTo>
                    <a:pt x="573" y="880"/>
                  </a:lnTo>
                  <a:lnTo>
                    <a:pt x="609" y="869"/>
                  </a:lnTo>
                  <a:lnTo>
                    <a:pt x="648" y="854"/>
                  </a:lnTo>
                  <a:lnTo>
                    <a:pt x="687" y="840"/>
                  </a:lnTo>
                  <a:lnTo>
                    <a:pt x="728" y="826"/>
                  </a:lnTo>
                  <a:lnTo>
                    <a:pt x="767" y="810"/>
                  </a:lnTo>
                  <a:lnTo>
                    <a:pt x="804" y="795"/>
                  </a:lnTo>
                  <a:lnTo>
                    <a:pt x="837" y="781"/>
                  </a:lnTo>
                  <a:lnTo>
                    <a:pt x="868" y="767"/>
                  </a:lnTo>
                  <a:lnTo>
                    <a:pt x="891" y="754"/>
                  </a:lnTo>
                  <a:lnTo>
                    <a:pt x="908" y="744"/>
                  </a:lnTo>
                  <a:lnTo>
                    <a:pt x="917" y="734"/>
                  </a:lnTo>
                  <a:lnTo>
                    <a:pt x="940" y="675"/>
                  </a:lnTo>
                  <a:lnTo>
                    <a:pt x="958" y="596"/>
                  </a:lnTo>
                  <a:lnTo>
                    <a:pt x="974" y="504"/>
                  </a:lnTo>
                  <a:lnTo>
                    <a:pt x="984" y="405"/>
                  </a:lnTo>
                  <a:lnTo>
                    <a:pt x="987" y="307"/>
                  </a:lnTo>
                  <a:lnTo>
                    <a:pt x="983" y="218"/>
                  </a:lnTo>
                  <a:lnTo>
                    <a:pt x="970" y="146"/>
                  </a:lnTo>
                  <a:lnTo>
                    <a:pt x="948" y="97"/>
                  </a:lnTo>
                  <a:lnTo>
                    <a:pt x="918" y="64"/>
                  </a:lnTo>
                  <a:lnTo>
                    <a:pt x="889" y="40"/>
                  </a:lnTo>
                  <a:lnTo>
                    <a:pt x="862" y="23"/>
                  </a:lnTo>
                  <a:lnTo>
                    <a:pt x="839" y="11"/>
                  </a:lnTo>
                  <a:lnTo>
                    <a:pt x="817" y="4"/>
                  </a:lnTo>
                  <a:lnTo>
                    <a:pt x="801" y="1"/>
                  </a:lnTo>
                  <a:lnTo>
                    <a:pt x="791" y="0"/>
                  </a:lnTo>
                  <a:lnTo>
                    <a:pt x="788" y="0"/>
                  </a:lnTo>
                  <a:lnTo>
                    <a:pt x="785" y="0"/>
                  </a:lnTo>
                  <a:lnTo>
                    <a:pt x="778" y="0"/>
                  </a:lnTo>
                  <a:lnTo>
                    <a:pt x="767" y="0"/>
                  </a:lnTo>
                  <a:lnTo>
                    <a:pt x="751" y="0"/>
                  </a:lnTo>
                  <a:lnTo>
                    <a:pt x="730" y="1"/>
                  </a:lnTo>
                  <a:lnTo>
                    <a:pt x="707" y="1"/>
                  </a:lnTo>
                  <a:lnTo>
                    <a:pt x="683" y="3"/>
                  </a:lnTo>
                  <a:lnTo>
                    <a:pt x="654" y="4"/>
                  </a:lnTo>
                  <a:lnTo>
                    <a:pt x="624" y="7"/>
                  </a:lnTo>
                  <a:lnTo>
                    <a:pt x="592" y="8"/>
                  </a:lnTo>
                  <a:lnTo>
                    <a:pt x="559" y="13"/>
                  </a:lnTo>
                  <a:lnTo>
                    <a:pt x="525" y="17"/>
                  </a:lnTo>
                  <a:lnTo>
                    <a:pt x="491" y="21"/>
                  </a:lnTo>
                  <a:lnTo>
                    <a:pt x="456" y="28"/>
                  </a:lnTo>
                  <a:lnTo>
                    <a:pt x="423" y="34"/>
                  </a:lnTo>
                  <a:lnTo>
                    <a:pt x="390" y="43"/>
                  </a:lnTo>
                  <a:lnTo>
                    <a:pt x="348" y="54"/>
                  </a:lnTo>
                  <a:lnTo>
                    <a:pt x="310" y="64"/>
                  </a:lnTo>
                  <a:lnTo>
                    <a:pt x="279" y="74"/>
                  </a:lnTo>
                  <a:lnTo>
                    <a:pt x="250" y="83"/>
                  </a:lnTo>
                  <a:lnTo>
                    <a:pt x="225" y="90"/>
                  </a:lnTo>
                  <a:lnTo>
                    <a:pt x="204" y="99"/>
                  </a:lnTo>
                  <a:lnTo>
                    <a:pt x="185" y="106"/>
                  </a:lnTo>
                  <a:lnTo>
                    <a:pt x="166" y="113"/>
                  </a:lnTo>
                  <a:close/>
                </a:path>
              </a:pathLst>
            </a:custGeom>
            <a:solidFill>
              <a:srgbClr val="59A3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Freeform 32"/>
            <p:cNvSpPr>
              <a:spLocks/>
            </p:cNvSpPr>
            <p:nvPr/>
          </p:nvSpPr>
          <p:spPr bwMode="auto">
            <a:xfrm>
              <a:off x="7972" y="2194"/>
              <a:ext cx="422" cy="914"/>
            </a:xfrm>
            <a:custGeom>
              <a:avLst/>
              <a:gdLst>
                <a:gd name="T0" fmla="*/ 124 w 422"/>
                <a:gd name="T1" fmla="*/ 60 h 914"/>
                <a:gd name="T2" fmla="*/ 0 w 422"/>
                <a:gd name="T3" fmla="*/ 914 h 914"/>
                <a:gd name="T4" fmla="*/ 288 w 422"/>
                <a:gd name="T5" fmla="*/ 914 h 914"/>
                <a:gd name="T6" fmla="*/ 422 w 422"/>
                <a:gd name="T7" fmla="*/ 37 h 914"/>
                <a:gd name="T8" fmla="*/ 422 w 422"/>
                <a:gd name="T9" fmla="*/ 36 h 914"/>
                <a:gd name="T10" fmla="*/ 422 w 422"/>
                <a:gd name="T11" fmla="*/ 32 h 914"/>
                <a:gd name="T12" fmla="*/ 420 w 422"/>
                <a:gd name="T13" fmla="*/ 27 h 914"/>
                <a:gd name="T14" fmla="*/ 415 w 422"/>
                <a:gd name="T15" fmla="*/ 20 h 914"/>
                <a:gd name="T16" fmla="*/ 403 w 422"/>
                <a:gd name="T17" fmla="*/ 15 h 914"/>
                <a:gd name="T18" fmla="*/ 387 w 422"/>
                <a:gd name="T19" fmla="*/ 7 h 914"/>
                <a:gd name="T20" fmla="*/ 361 w 422"/>
                <a:gd name="T21" fmla="*/ 3 h 914"/>
                <a:gd name="T22" fmla="*/ 327 w 422"/>
                <a:gd name="T23" fmla="*/ 0 h 914"/>
                <a:gd name="T24" fmla="*/ 286 w 422"/>
                <a:gd name="T25" fmla="*/ 2 h 914"/>
                <a:gd name="T26" fmla="*/ 249 w 422"/>
                <a:gd name="T27" fmla="*/ 7 h 914"/>
                <a:gd name="T28" fmla="*/ 215 w 422"/>
                <a:gd name="T29" fmla="*/ 17 h 914"/>
                <a:gd name="T30" fmla="*/ 185 w 422"/>
                <a:gd name="T31" fmla="*/ 27 h 914"/>
                <a:gd name="T32" fmla="*/ 161 w 422"/>
                <a:gd name="T33" fmla="*/ 40 h 914"/>
                <a:gd name="T34" fmla="*/ 140 w 422"/>
                <a:gd name="T35" fmla="*/ 50 h 914"/>
                <a:gd name="T36" fmla="*/ 129 w 422"/>
                <a:gd name="T37" fmla="*/ 58 h 914"/>
                <a:gd name="T38" fmla="*/ 124 w 422"/>
                <a:gd name="T39" fmla="*/ 60 h 9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2"/>
                <a:gd name="T61" fmla="*/ 0 h 914"/>
                <a:gd name="T62" fmla="*/ 422 w 422"/>
                <a:gd name="T63" fmla="*/ 914 h 9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2" h="914">
                  <a:moveTo>
                    <a:pt x="124" y="60"/>
                  </a:moveTo>
                  <a:lnTo>
                    <a:pt x="0" y="914"/>
                  </a:lnTo>
                  <a:lnTo>
                    <a:pt x="288" y="914"/>
                  </a:lnTo>
                  <a:lnTo>
                    <a:pt x="422" y="37"/>
                  </a:lnTo>
                  <a:lnTo>
                    <a:pt x="422" y="36"/>
                  </a:lnTo>
                  <a:lnTo>
                    <a:pt x="422" y="32"/>
                  </a:lnTo>
                  <a:lnTo>
                    <a:pt x="420" y="27"/>
                  </a:lnTo>
                  <a:lnTo>
                    <a:pt x="415" y="20"/>
                  </a:lnTo>
                  <a:lnTo>
                    <a:pt x="403" y="15"/>
                  </a:lnTo>
                  <a:lnTo>
                    <a:pt x="387" y="7"/>
                  </a:lnTo>
                  <a:lnTo>
                    <a:pt x="361" y="3"/>
                  </a:lnTo>
                  <a:lnTo>
                    <a:pt x="327" y="0"/>
                  </a:lnTo>
                  <a:lnTo>
                    <a:pt x="286" y="2"/>
                  </a:lnTo>
                  <a:lnTo>
                    <a:pt x="249" y="7"/>
                  </a:lnTo>
                  <a:lnTo>
                    <a:pt x="215" y="17"/>
                  </a:lnTo>
                  <a:lnTo>
                    <a:pt x="185" y="27"/>
                  </a:lnTo>
                  <a:lnTo>
                    <a:pt x="161" y="40"/>
                  </a:lnTo>
                  <a:lnTo>
                    <a:pt x="140" y="50"/>
                  </a:lnTo>
                  <a:lnTo>
                    <a:pt x="129" y="58"/>
                  </a:lnTo>
                  <a:lnTo>
                    <a:pt x="124" y="6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Freeform 33"/>
            <p:cNvSpPr>
              <a:spLocks/>
            </p:cNvSpPr>
            <p:nvPr/>
          </p:nvSpPr>
          <p:spPr bwMode="auto">
            <a:xfrm>
              <a:off x="3988" y="1247"/>
              <a:ext cx="2478" cy="1245"/>
            </a:xfrm>
            <a:custGeom>
              <a:avLst/>
              <a:gdLst>
                <a:gd name="T0" fmla="*/ 1254 w 2478"/>
                <a:gd name="T1" fmla="*/ 1155 h 1245"/>
                <a:gd name="T2" fmla="*/ 1112 w 2478"/>
                <a:gd name="T3" fmla="*/ 1137 h 1245"/>
                <a:gd name="T4" fmla="*/ 1049 w 2478"/>
                <a:gd name="T5" fmla="*/ 1025 h 1245"/>
                <a:gd name="T6" fmla="*/ 1172 w 2478"/>
                <a:gd name="T7" fmla="*/ 965 h 1245"/>
                <a:gd name="T8" fmla="*/ 993 w 2478"/>
                <a:gd name="T9" fmla="*/ 943 h 1245"/>
                <a:gd name="T10" fmla="*/ 1061 w 2478"/>
                <a:gd name="T11" fmla="*/ 1145 h 1245"/>
                <a:gd name="T12" fmla="*/ 1240 w 2478"/>
                <a:gd name="T13" fmla="*/ 1242 h 1245"/>
                <a:gd name="T14" fmla="*/ 1333 w 2478"/>
                <a:gd name="T15" fmla="*/ 1132 h 1245"/>
                <a:gd name="T16" fmla="*/ 1414 w 2478"/>
                <a:gd name="T17" fmla="*/ 604 h 1245"/>
                <a:gd name="T18" fmla="*/ 1537 w 2478"/>
                <a:gd name="T19" fmla="*/ 393 h 1245"/>
                <a:gd name="T20" fmla="*/ 1752 w 2478"/>
                <a:gd name="T21" fmla="*/ 267 h 1245"/>
                <a:gd name="T22" fmla="*/ 1922 w 2478"/>
                <a:gd name="T23" fmla="*/ 366 h 1245"/>
                <a:gd name="T24" fmla="*/ 2090 w 2478"/>
                <a:gd name="T25" fmla="*/ 373 h 1245"/>
                <a:gd name="T26" fmla="*/ 2218 w 2478"/>
                <a:gd name="T27" fmla="*/ 297 h 1245"/>
                <a:gd name="T28" fmla="*/ 2436 w 2478"/>
                <a:gd name="T29" fmla="*/ 569 h 1245"/>
                <a:gd name="T30" fmla="*/ 2477 w 2478"/>
                <a:gd name="T31" fmla="*/ 536 h 1245"/>
                <a:gd name="T32" fmla="*/ 2393 w 2478"/>
                <a:gd name="T33" fmla="*/ 330 h 1245"/>
                <a:gd name="T34" fmla="*/ 2250 w 2478"/>
                <a:gd name="T35" fmla="*/ 212 h 1245"/>
                <a:gd name="T36" fmla="*/ 2197 w 2478"/>
                <a:gd name="T37" fmla="*/ 230 h 1245"/>
                <a:gd name="T38" fmla="*/ 2085 w 2478"/>
                <a:gd name="T39" fmla="*/ 311 h 1245"/>
                <a:gd name="T40" fmla="*/ 1967 w 2478"/>
                <a:gd name="T41" fmla="*/ 317 h 1245"/>
                <a:gd name="T42" fmla="*/ 1856 w 2478"/>
                <a:gd name="T43" fmla="*/ 270 h 1245"/>
                <a:gd name="T44" fmla="*/ 1876 w 2478"/>
                <a:gd name="T45" fmla="*/ 143 h 1245"/>
                <a:gd name="T46" fmla="*/ 1826 w 2478"/>
                <a:gd name="T47" fmla="*/ 62 h 1245"/>
                <a:gd name="T48" fmla="*/ 1690 w 2478"/>
                <a:gd name="T49" fmla="*/ 230 h 1245"/>
                <a:gd name="T50" fmla="*/ 1495 w 2478"/>
                <a:gd name="T51" fmla="*/ 334 h 1245"/>
                <a:gd name="T52" fmla="*/ 1378 w 2478"/>
                <a:gd name="T53" fmla="*/ 511 h 1245"/>
                <a:gd name="T54" fmla="*/ 1302 w 2478"/>
                <a:gd name="T55" fmla="*/ 610 h 1245"/>
                <a:gd name="T56" fmla="*/ 1105 w 2478"/>
                <a:gd name="T57" fmla="*/ 586 h 1245"/>
                <a:gd name="T58" fmla="*/ 521 w 2478"/>
                <a:gd name="T59" fmla="*/ 683 h 1245"/>
                <a:gd name="T60" fmla="*/ 274 w 2478"/>
                <a:gd name="T61" fmla="*/ 695 h 1245"/>
                <a:gd name="T62" fmla="*/ 115 w 2478"/>
                <a:gd name="T63" fmla="*/ 640 h 1245"/>
                <a:gd name="T64" fmla="*/ 13 w 2478"/>
                <a:gd name="T65" fmla="*/ 633 h 1245"/>
                <a:gd name="T66" fmla="*/ 187 w 2478"/>
                <a:gd name="T67" fmla="*/ 699 h 1245"/>
                <a:gd name="T68" fmla="*/ 267 w 2478"/>
                <a:gd name="T69" fmla="*/ 732 h 1245"/>
                <a:gd name="T70" fmla="*/ 623 w 2478"/>
                <a:gd name="T71" fmla="*/ 926 h 1245"/>
                <a:gd name="T72" fmla="*/ 483 w 2478"/>
                <a:gd name="T73" fmla="*/ 727 h 1245"/>
                <a:gd name="T74" fmla="*/ 1085 w 2478"/>
                <a:gd name="T75" fmla="*/ 615 h 1245"/>
                <a:gd name="T76" fmla="*/ 1283 w 2478"/>
                <a:gd name="T77" fmla="*/ 627 h 1245"/>
                <a:gd name="T78" fmla="*/ 1322 w 2478"/>
                <a:gd name="T79" fmla="*/ 810 h 1245"/>
                <a:gd name="T80" fmla="*/ 1237 w 2478"/>
                <a:gd name="T81" fmla="*/ 727 h 1245"/>
                <a:gd name="T82" fmla="*/ 1317 w 2478"/>
                <a:gd name="T83" fmla="*/ 748 h 1245"/>
                <a:gd name="T84" fmla="*/ 1198 w 2478"/>
                <a:gd name="T85" fmla="*/ 643 h 1245"/>
                <a:gd name="T86" fmla="*/ 1287 w 2478"/>
                <a:gd name="T87" fmla="*/ 669 h 1245"/>
                <a:gd name="T88" fmla="*/ 1333 w 2478"/>
                <a:gd name="T89" fmla="*/ 685 h 1245"/>
                <a:gd name="T90" fmla="*/ 1227 w 2478"/>
                <a:gd name="T91" fmla="*/ 626 h 1245"/>
                <a:gd name="T92" fmla="*/ 1198 w 2478"/>
                <a:gd name="T93" fmla="*/ 642 h 1245"/>
                <a:gd name="T94" fmla="*/ 1214 w 2478"/>
                <a:gd name="T95" fmla="*/ 676 h 1245"/>
                <a:gd name="T96" fmla="*/ 1218 w 2478"/>
                <a:gd name="T97" fmla="*/ 698 h 1245"/>
                <a:gd name="T98" fmla="*/ 1215 w 2478"/>
                <a:gd name="T99" fmla="*/ 750 h 1245"/>
                <a:gd name="T100" fmla="*/ 1164 w 2478"/>
                <a:gd name="T101" fmla="*/ 826 h 1245"/>
                <a:gd name="T102" fmla="*/ 1071 w 2478"/>
                <a:gd name="T103" fmla="*/ 714 h 1245"/>
                <a:gd name="T104" fmla="*/ 1000 w 2478"/>
                <a:gd name="T105" fmla="*/ 762 h 1245"/>
                <a:gd name="T106" fmla="*/ 975 w 2478"/>
                <a:gd name="T107" fmla="*/ 773 h 1245"/>
                <a:gd name="T108" fmla="*/ 1032 w 2478"/>
                <a:gd name="T109" fmla="*/ 790 h 1245"/>
                <a:gd name="T110" fmla="*/ 1027 w 2478"/>
                <a:gd name="T111" fmla="*/ 859 h 1245"/>
                <a:gd name="T112" fmla="*/ 1059 w 2478"/>
                <a:gd name="T113" fmla="*/ 899 h 1245"/>
                <a:gd name="T114" fmla="*/ 1254 w 2478"/>
                <a:gd name="T115" fmla="*/ 839 h 1245"/>
                <a:gd name="T116" fmla="*/ 1192 w 2478"/>
                <a:gd name="T117" fmla="*/ 958 h 1245"/>
                <a:gd name="T118" fmla="*/ 1297 w 2478"/>
                <a:gd name="T119" fmla="*/ 985 h 12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78"/>
                <a:gd name="T181" fmla="*/ 0 h 1245"/>
                <a:gd name="T182" fmla="*/ 2478 w 2478"/>
                <a:gd name="T183" fmla="*/ 1245 h 12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78" h="1245">
                  <a:moveTo>
                    <a:pt x="1189" y="1063"/>
                  </a:moveTo>
                  <a:lnTo>
                    <a:pt x="1287" y="1030"/>
                  </a:lnTo>
                  <a:lnTo>
                    <a:pt x="1286" y="1050"/>
                  </a:lnTo>
                  <a:lnTo>
                    <a:pt x="1283" y="1071"/>
                  </a:lnTo>
                  <a:lnTo>
                    <a:pt x="1280" y="1093"/>
                  </a:lnTo>
                  <a:lnTo>
                    <a:pt x="1274" y="1114"/>
                  </a:lnTo>
                  <a:lnTo>
                    <a:pt x="1265" y="1136"/>
                  </a:lnTo>
                  <a:lnTo>
                    <a:pt x="1254" y="1155"/>
                  </a:lnTo>
                  <a:lnTo>
                    <a:pt x="1240" y="1172"/>
                  </a:lnTo>
                  <a:lnTo>
                    <a:pt x="1221" y="1186"/>
                  </a:lnTo>
                  <a:lnTo>
                    <a:pt x="1202" y="1189"/>
                  </a:lnTo>
                  <a:lnTo>
                    <a:pt x="1183" y="1186"/>
                  </a:lnTo>
                  <a:lnTo>
                    <a:pt x="1164" y="1179"/>
                  </a:lnTo>
                  <a:lnTo>
                    <a:pt x="1146" y="1168"/>
                  </a:lnTo>
                  <a:lnTo>
                    <a:pt x="1128" y="1153"/>
                  </a:lnTo>
                  <a:lnTo>
                    <a:pt x="1112" y="1137"/>
                  </a:lnTo>
                  <a:lnTo>
                    <a:pt x="1098" y="1117"/>
                  </a:lnTo>
                  <a:lnTo>
                    <a:pt x="1086" y="1097"/>
                  </a:lnTo>
                  <a:lnTo>
                    <a:pt x="1189" y="1063"/>
                  </a:lnTo>
                  <a:lnTo>
                    <a:pt x="1180" y="1024"/>
                  </a:lnTo>
                  <a:lnTo>
                    <a:pt x="1073" y="1061"/>
                  </a:lnTo>
                  <a:lnTo>
                    <a:pt x="1063" y="1053"/>
                  </a:lnTo>
                  <a:lnTo>
                    <a:pt x="1055" y="1040"/>
                  </a:lnTo>
                  <a:lnTo>
                    <a:pt x="1049" y="1025"/>
                  </a:lnTo>
                  <a:lnTo>
                    <a:pt x="1040" y="1011"/>
                  </a:lnTo>
                  <a:lnTo>
                    <a:pt x="1056" y="1004"/>
                  </a:lnTo>
                  <a:lnTo>
                    <a:pt x="1075" y="998"/>
                  </a:lnTo>
                  <a:lnTo>
                    <a:pt x="1094" y="991"/>
                  </a:lnTo>
                  <a:lnTo>
                    <a:pt x="1114" y="984"/>
                  </a:lnTo>
                  <a:lnTo>
                    <a:pt x="1134" y="977"/>
                  </a:lnTo>
                  <a:lnTo>
                    <a:pt x="1154" y="971"/>
                  </a:lnTo>
                  <a:lnTo>
                    <a:pt x="1172" y="965"/>
                  </a:lnTo>
                  <a:lnTo>
                    <a:pt x="1189" y="959"/>
                  </a:lnTo>
                  <a:lnTo>
                    <a:pt x="1179" y="922"/>
                  </a:lnTo>
                  <a:lnTo>
                    <a:pt x="1048" y="965"/>
                  </a:lnTo>
                  <a:lnTo>
                    <a:pt x="1046" y="962"/>
                  </a:lnTo>
                  <a:lnTo>
                    <a:pt x="1046" y="958"/>
                  </a:lnTo>
                  <a:lnTo>
                    <a:pt x="1046" y="954"/>
                  </a:lnTo>
                  <a:lnTo>
                    <a:pt x="1046" y="948"/>
                  </a:lnTo>
                  <a:lnTo>
                    <a:pt x="993" y="943"/>
                  </a:lnTo>
                  <a:lnTo>
                    <a:pt x="993" y="971"/>
                  </a:lnTo>
                  <a:lnTo>
                    <a:pt x="996" y="997"/>
                  </a:lnTo>
                  <a:lnTo>
                    <a:pt x="1001" y="1024"/>
                  </a:lnTo>
                  <a:lnTo>
                    <a:pt x="1010" y="1048"/>
                  </a:lnTo>
                  <a:lnTo>
                    <a:pt x="1020" y="1074"/>
                  </a:lnTo>
                  <a:lnTo>
                    <a:pt x="1032" y="1099"/>
                  </a:lnTo>
                  <a:lnTo>
                    <a:pt x="1046" y="1122"/>
                  </a:lnTo>
                  <a:lnTo>
                    <a:pt x="1061" y="1145"/>
                  </a:lnTo>
                  <a:lnTo>
                    <a:pt x="1078" y="1166"/>
                  </a:lnTo>
                  <a:lnTo>
                    <a:pt x="1097" y="1188"/>
                  </a:lnTo>
                  <a:lnTo>
                    <a:pt x="1117" y="1206"/>
                  </a:lnTo>
                  <a:lnTo>
                    <a:pt x="1138" y="1221"/>
                  </a:lnTo>
                  <a:lnTo>
                    <a:pt x="1162" y="1234"/>
                  </a:lnTo>
                  <a:lnTo>
                    <a:pt x="1186" y="1241"/>
                  </a:lnTo>
                  <a:lnTo>
                    <a:pt x="1212" y="1245"/>
                  </a:lnTo>
                  <a:lnTo>
                    <a:pt x="1240" y="1242"/>
                  </a:lnTo>
                  <a:lnTo>
                    <a:pt x="1260" y="1237"/>
                  </a:lnTo>
                  <a:lnTo>
                    <a:pt x="1277" y="1228"/>
                  </a:lnTo>
                  <a:lnTo>
                    <a:pt x="1291" y="1216"/>
                  </a:lnTo>
                  <a:lnTo>
                    <a:pt x="1304" y="1202"/>
                  </a:lnTo>
                  <a:lnTo>
                    <a:pt x="1313" y="1186"/>
                  </a:lnTo>
                  <a:lnTo>
                    <a:pt x="1322" y="1169"/>
                  </a:lnTo>
                  <a:lnTo>
                    <a:pt x="1329" y="1150"/>
                  </a:lnTo>
                  <a:lnTo>
                    <a:pt x="1333" y="1132"/>
                  </a:lnTo>
                  <a:lnTo>
                    <a:pt x="1377" y="784"/>
                  </a:lnTo>
                  <a:lnTo>
                    <a:pt x="1380" y="758"/>
                  </a:lnTo>
                  <a:lnTo>
                    <a:pt x="1384" y="731"/>
                  </a:lnTo>
                  <a:lnTo>
                    <a:pt x="1388" y="705"/>
                  </a:lnTo>
                  <a:lnTo>
                    <a:pt x="1394" y="679"/>
                  </a:lnTo>
                  <a:lnTo>
                    <a:pt x="1400" y="653"/>
                  </a:lnTo>
                  <a:lnTo>
                    <a:pt x="1406" y="629"/>
                  </a:lnTo>
                  <a:lnTo>
                    <a:pt x="1414" y="604"/>
                  </a:lnTo>
                  <a:lnTo>
                    <a:pt x="1423" y="580"/>
                  </a:lnTo>
                  <a:lnTo>
                    <a:pt x="1433" y="551"/>
                  </a:lnTo>
                  <a:lnTo>
                    <a:pt x="1446" y="523"/>
                  </a:lnTo>
                  <a:lnTo>
                    <a:pt x="1460" y="495"/>
                  </a:lnTo>
                  <a:lnTo>
                    <a:pt x="1478" y="468"/>
                  </a:lnTo>
                  <a:lnTo>
                    <a:pt x="1496" y="442"/>
                  </a:lnTo>
                  <a:lnTo>
                    <a:pt x="1515" y="416"/>
                  </a:lnTo>
                  <a:lnTo>
                    <a:pt x="1537" y="393"/>
                  </a:lnTo>
                  <a:lnTo>
                    <a:pt x="1560" y="370"/>
                  </a:lnTo>
                  <a:lnTo>
                    <a:pt x="1584" y="350"/>
                  </a:lnTo>
                  <a:lnTo>
                    <a:pt x="1609" y="330"/>
                  </a:lnTo>
                  <a:lnTo>
                    <a:pt x="1636" y="313"/>
                  </a:lnTo>
                  <a:lnTo>
                    <a:pt x="1664" y="299"/>
                  </a:lnTo>
                  <a:lnTo>
                    <a:pt x="1693" y="286"/>
                  </a:lnTo>
                  <a:lnTo>
                    <a:pt x="1722" y="274"/>
                  </a:lnTo>
                  <a:lnTo>
                    <a:pt x="1752" y="267"/>
                  </a:lnTo>
                  <a:lnTo>
                    <a:pt x="1784" y="261"/>
                  </a:lnTo>
                  <a:lnTo>
                    <a:pt x="1801" y="281"/>
                  </a:lnTo>
                  <a:lnTo>
                    <a:pt x="1817" y="299"/>
                  </a:lnTo>
                  <a:lnTo>
                    <a:pt x="1833" y="316"/>
                  </a:lnTo>
                  <a:lnTo>
                    <a:pt x="1850" y="330"/>
                  </a:lnTo>
                  <a:lnTo>
                    <a:pt x="1870" y="343"/>
                  </a:lnTo>
                  <a:lnTo>
                    <a:pt x="1893" y="355"/>
                  </a:lnTo>
                  <a:lnTo>
                    <a:pt x="1922" y="366"/>
                  </a:lnTo>
                  <a:lnTo>
                    <a:pt x="1957" y="376"/>
                  </a:lnTo>
                  <a:lnTo>
                    <a:pt x="1977" y="380"/>
                  </a:lnTo>
                  <a:lnTo>
                    <a:pt x="1996" y="382"/>
                  </a:lnTo>
                  <a:lnTo>
                    <a:pt x="2016" y="383"/>
                  </a:lnTo>
                  <a:lnTo>
                    <a:pt x="2035" y="383"/>
                  </a:lnTo>
                  <a:lnTo>
                    <a:pt x="2054" y="380"/>
                  </a:lnTo>
                  <a:lnTo>
                    <a:pt x="2071" y="378"/>
                  </a:lnTo>
                  <a:lnTo>
                    <a:pt x="2090" y="373"/>
                  </a:lnTo>
                  <a:lnTo>
                    <a:pt x="2107" y="366"/>
                  </a:lnTo>
                  <a:lnTo>
                    <a:pt x="2124" y="360"/>
                  </a:lnTo>
                  <a:lnTo>
                    <a:pt x="2140" y="352"/>
                  </a:lnTo>
                  <a:lnTo>
                    <a:pt x="2158" y="343"/>
                  </a:lnTo>
                  <a:lnTo>
                    <a:pt x="2173" y="333"/>
                  </a:lnTo>
                  <a:lnTo>
                    <a:pt x="2188" y="322"/>
                  </a:lnTo>
                  <a:lnTo>
                    <a:pt x="2204" y="310"/>
                  </a:lnTo>
                  <a:lnTo>
                    <a:pt x="2218" y="297"/>
                  </a:lnTo>
                  <a:lnTo>
                    <a:pt x="2233" y="284"/>
                  </a:lnTo>
                  <a:lnTo>
                    <a:pt x="2279" y="310"/>
                  </a:lnTo>
                  <a:lnTo>
                    <a:pt x="2319" y="342"/>
                  </a:lnTo>
                  <a:lnTo>
                    <a:pt x="2354" y="379"/>
                  </a:lnTo>
                  <a:lnTo>
                    <a:pt x="2384" y="422"/>
                  </a:lnTo>
                  <a:lnTo>
                    <a:pt x="2407" y="468"/>
                  </a:lnTo>
                  <a:lnTo>
                    <a:pt x="2426" y="518"/>
                  </a:lnTo>
                  <a:lnTo>
                    <a:pt x="2436" y="569"/>
                  </a:lnTo>
                  <a:lnTo>
                    <a:pt x="2440" y="622"/>
                  </a:lnTo>
                  <a:lnTo>
                    <a:pt x="2443" y="658"/>
                  </a:lnTo>
                  <a:lnTo>
                    <a:pt x="2448" y="698"/>
                  </a:lnTo>
                  <a:lnTo>
                    <a:pt x="2452" y="728"/>
                  </a:lnTo>
                  <a:lnTo>
                    <a:pt x="2456" y="737"/>
                  </a:lnTo>
                  <a:lnTo>
                    <a:pt x="2472" y="672"/>
                  </a:lnTo>
                  <a:lnTo>
                    <a:pt x="2478" y="604"/>
                  </a:lnTo>
                  <a:lnTo>
                    <a:pt x="2477" y="536"/>
                  </a:lnTo>
                  <a:lnTo>
                    <a:pt x="2465" y="471"/>
                  </a:lnTo>
                  <a:lnTo>
                    <a:pt x="2459" y="449"/>
                  </a:lnTo>
                  <a:lnTo>
                    <a:pt x="2452" y="428"/>
                  </a:lnTo>
                  <a:lnTo>
                    <a:pt x="2443" y="406"/>
                  </a:lnTo>
                  <a:lnTo>
                    <a:pt x="2432" y="386"/>
                  </a:lnTo>
                  <a:lnTo>
                    <a:pt x="2420" y="367"/>
                  </a:lnTo>
                  <a:lnTo>
                    <a:pt x="2407" y="349"/>
                  </a:lnTo>
                  <a:lnTo>
                    <a:pt x="2393" y="330"/>
                  </a:lnTo>
                  <a:lnTo>
                    <a:pt x="2377" y="313"/>
                  </a:lnTo>
                  <a:lnTo>
                    <a:pt x="2361" y="297"/>
                  </a:lnTo>
                  <a:lnTo>
                    <a:pt x="2344" y="281"/>
                  </a:lnTo>
                  <a:lnTo>
                    <a:pt x="2326" y="265"/>
                  </a:lnTo>
                  <a:lnTo>
                    <a:pt x="2308" y="251"/>
                  </a:lnTo>
                  <a:lnTo>
                    <a:pt x="2289" y="237"/>
                  </a:lnTo>
                  <a:lnTo>
                    <a:pt x="2269" y="224"/>
                  </a:lnTo>
                  <a:lnTo>
                    <a:pt x="2250" y="212"/>
                  </a:lnTo>
                  <a:lnTo>
                    <a:pt x="2230" y="201"/>
                  </a:lnTo>
                  <a:lnTo>
                    <a:pt x="2225" y="202"/>
                  </a:lnTo>
                  <a:lnTo>
                    <a:pt x="2223" y="204"/>
                  </a:lnTo>
                  <a:lnTo>
                    <a:pt x="2220" y="205"/>
                  </a:lnTo>
                  <a:lnTo>
                    <a:pt x="2217" y="208"/>
                  </a:lnTo>
                  <a:lnTo>
                    <a:pt x="2212" y="212"/>
                  </a:lnTo>
                  <a:lnTo>
                    <a:pt x="2207" y="220"/>
                  </a:lnTo>
                  <a:lnTo>
                    <a:pt x="2197" y="230"/>
                  </a:lnTo>
                  <a:lnTo>
                    <a:pt x="2185" y="243"/>
                  </a:lnTo>
                  <a:lnTo>
                    <a:pt x="2168" y="258"/>
                  </a:lnTo>
                  <a:lnTo>
                    <a:pt x="2152" y="271"/>
                  </a:lnTo>
                  <a:lnTo>
                    <a:pt x="2137" y="283"/>
                  </a:lnTo>
                  <a:lnTo>
                    <a:pt x="2123" y="293"/>
                  </a:lnTo>
                  <a:lnTo>
                    <a:pt x="2110" y="300"/>
                  </a:lnTo>
                  <a:lnTo>
                    <a:pt x="2097" y="307"/>
                  </a:lnTo>
                  <a:lnTo>
                    <a:pt x="2085" y="311"/>
                  </a:lnTo>
                  <a:lnTo>
                    <a:pt x="2072" y="316"/>
                  </a:lnTo>
                  <a:lnTo>
                    <a:pt x="2059" y="317"/>
                  </a:lnTo>
                  <a:lnTo>
                    <a:pt x="2046" y="319"/>
                  </a:lnTo>
                  <a:lnTo>
                    <a:pt x="2033" y="320"/>
                  </a:lnTo>
                  <a:lnTo>
                    <a:pt x="2019" y="320"/>
                  </a:lnTo>
                  <a:lnTo>
                    <a:pt x="2003" y="319"/>
                  </a:lnTo>
                  <a:lnTo>
                    <a:pt x="1986" y="319"/>
                  </a:lnTo>
                  <a:lnTo>
                    <a:pt x="1967" y="317"/>
                  </a:lnTo>
                  <a:lnTo>
                    <a:pt x="1947" y="316"/>
                  </a:lnTo>
                  <a:lnTo>
                    <a:pt x="1934" y="310"/>
                  </a:lnTo>
                  <a:lnTo>
                    <a:pt x="1919" y="306"/>
                  </a:lnTo>
                  <a:lnTo>
                    <a:pt x="1906" y="300"/>
                  </a:lnTo>
                  <a:lnTo>
                    <a:pt x="1892" y="294"/>
                  </a:lnTo>
                  <a:lnTo>
                    <a:pt x="1879" y="288"/>
                  </a:lnTo>
                  <a:lnTo>
                    <a:pt x="1866" y="280"/>
                  </a:lnTo>
                  <a:lnTo>
                    <a:pt x="1856" y="270"/>
                  </a:lnTo>
                  <a:lnTo>
                    <a:pt x="1846" y="258"/>
                  </a:lnTo>
                  <a:lnTo>
                    <a:pt x="1850" y="254"/>
                  </a:lnTo>
                  <a:lnTo>
                    <a:pt x="1854" y="248"/>
                  </a:lnTo>
                  <a:lnTo>
                    <a:pt x="1857" y="243"/>
                  </a:lnTo>
                  <a:lnTo>
                    <a:pt x="1862" y="237"/>
                  </a:lnTo>
                  <a:lnTo>
                    <a:pt x="1872" y="207"/>
                  </a:lnTo>
                  <a:lnTo>
                    <a:pt x="1876" y="175"/>
                  </a:lnTo>
                  <a:lnTo>
                    <a:pt x="1876" y="143"/>
                  </a:lnTo>
                  <a:lnTo>
                    <a:pt x="1873" y="113"/>
                  </a:lnTo>
                  <a:lnTo>
                    <a:pt x="1866" y="82"/>
                  </a:lnTo>
                  <a:lnTo>
                    <a:pt x="1854" y="53"/>
                  </a:lnTo>
                  <a:lnTo>
                    <a:pt x="1840" y="26"/>
                  </a:lnTo>
                  <a:lnTo>
                    <a:pt x="1823" y="0"/>
                  </a:lnTo>
                  <a:lnTo>
                    <a:pt x="1821" y="7"/>
                  </a:lnTo>
                  <a:lnTo>
                    <a:pt x="1823" y="30"/>
                  </a:lnTo>
                  <a:lnTo>
                    <a:pt x="1826" y="62"/>
                  </a:lnTo>
                  <a:lnTo>
                    <a:pt x="1827" y="99"/>
                  </a:lnTo>
                  <a:lnTo>
                    <a:pt x="1824" y="139"/>
                  </a:lnTo>
                  <a:lnTo>
                    <a:pt x="1817" y="175"/>
                  </a:lnTo>
                  <a:lnTo>
                    <a:pt x="1801" y="204"/>
                  </a:lnTo>
                  <a:lnTo>
                    <a:pt x="1775" y="221"/>
                  </a:lnTo>
                  <a:lnTo>
                    <a:pt x="1746" y="221"/>
                  </a:lnTo>
                  <a:lnTo>
                    <a:pt x="1717" y="224"/>
                  </a:lnTo>
                  <a:lnTo>
                    <a:pt x="1690" y="230"/>
                  </a:lnTo>
                  <a:lnTo>
                    <a:pt x="1662" y="237"/>
                  </a:lnTo>
                  <a:lnTo>
                    <a:pt x="1636" y="245"/>
                  </a:lnTo>
                  <a:lnTo>
                    <a:pt x="1610" y="257"/>
                  </a:lnTo>
                  <a:lnTo>
                    <a:pt x="1586" y="268"/>
                  </a:lnTo>
                  <a:lnTo>
                    <a:pt x="1561" y="283"/>
                  </a:lnTo>
                  <a:lnTo>
                    <a:pt x="1538" y="299"/>
                  </a:lnTo>
                  <a:lnTo>
                    <a:pt x="1515" y="316"/>
                  </a:lnTo>
                  <a:lnTo>
                    <a:pt x="1495" y="334"/>
                  </a:lnTo>
                  <a:lnTo>
                    <a:pt x="1475" y="355"/>
                  </a:lnTo>
                  <a:lnTo>
                    <a:pt x="1456" y="375"/>
                  </a:lnTo>
                  <a:lnTo>
                    <a:pt x="1439" y="398"/>
                  </a:lnTo>
                  <a:lnTo>
                    <a:pt x="1421" y="421"/>
                  </a:lnTo>
                  <a:lnTo>
                    <a:pt x="1407" y="444"/>
                  </a:lnTo>
                  <a:lnTo>
                    <a:pt x="1395" y="465"/>
                  </a:lnTo>
                  <a:lnTo>
                    <a:pt x="1385" y="488"/>
                  </a:lnTo>
                  <a:lnTo>
                    <a:pt x="1378" y="511"/>
                  </a:lnTo>
                  <a:lnTo>
                    <a:pt x="1372" y="534"/>
                  </a:lnTo>
                  <a:lnTo>
                    <a:pt x="1367" y="557"/>
                  </a:lnTo>
                  <a:lnTo>
                    <a:pt x="1361" y="582"/>
                  </a:lnTo>
                  <a:lnTo>
                    <a:pt x="1355" y="604"/>
                  </a:lnTo>
                  <a:lnTo>
                    <a:pt x="1349" y="627"/>
                  </a:lnTo>
                  <a:lnTo>
                    <a:pt x="1338" y="622"/>
                  </a:lnTo>
                  <a:lnTo>
                    <a:pt x="1322" y="616"/>
                  </a:lnTo>
                  <a:lnTo>
                    <a:pt x="1302" y="610"/>
                  </a:lnTo>
                  <a:lnTo>
                    <a:pt x="1281" y="603"/>
                  </a:lnTo>
                  <a:lnTo>
                    <a:pt x="1261" y="594"/>
                  </a:lnTo>
                  <a:lnTo>
                    <a:pt x="1242" y="586"/>
                  </a:lnTo>
                  <a:lnTo>
                    <a:pt x="1229" y="577"/>
                  </a:lnTo>
                  <a:lnTo>
                    <a:pt x="1224" y="567"/>
                  </a:lnTo>
                  <a:lnTo>
                    <a:pt x="1198" y="571"/>
                  </a:lnTo>
                  <a:lnTo>
                    <a:pt x="1157" y="579"/>
                  </a:lnTo>
                  <a:lnTo>
                    <a:pt x="1105" y="586"/>
                  </a:lnTo>
                  <a:lnTo>
                    <a:pt x="1043" y="597"/>
                  </a:lnTo>
                  <a:lnTo>
                    <a:pt x="974" y="609"/>
                  </a:lnTo>
                  <a:lnTo>
                    <a:pt x="899" y="620"/>
                  </a:lnTo>
                  <a:lnTo>
                    <a:pt x="821" y="633"/>
                  </a:lnTo>
                  <a:lnTo>
                    <a:pt x="741" y="646"/>
                  </a:lnTo>
                  <a:lnTo>
                    <a:pt x="664" y="659"/>
                  </a:lnTo>
                  <a:lnTo>
                    <a:pt x="590" y="672"/>
                  </a:lnTo>
                  <a:lnTo>
                    <a:pt x="521" y="683"/>
                  </a:lnTo>
                  <a:lnTo>
                    <a:pt x="459" y="694"/>
                  </a:lnTo>
                  <a:lnTo>
                    <a:pt x="407" y="702"/>
                  </a:lnTo>
                  <a:lnTo>
                    <a:pt x="368" y="708"/>
                  </a:lnTo>
                  <a:lnTo>
                    <a:pt x="342" y="712"/>
                  </a:lnTo>
                  <a:lnTo>
                    <a:pt x="333" y="714"/>
                  </a:lnTo>
                  <a:lnTo>
                    <a:pt x="313" y="708"/>
                  </a:lnTo>
                  <a:lnTo>
                    <a:pt x="293" y="701"/>
                  </a:lnTo>
                  <a:lnTo>
                    <a:pt x="274" y="695"/>
                  </a:lnTo>
                  <a:lnTo>
                    <a:pt x="254" y="688"/>
                  </a:lnTo>
                  <a:lnTo>
                    <a:pt x="233" y="681"/>
                  </a:lnTo>
                  <a:lnTo>
                    <a:pt x="213" y="673"/>
                  </a:lnTo>
                  <a:lnTo>
                    <a:pt x="194" y="668"/>
                  </a:lnTo>
                  <a:lnTo>
                    <a:pt x="174" y="661"/>
                  </a:lnTo>
                  <a:lnTo>
                    <a:pt x="154" y="653"/>
                  </a:lnTo>
                  <a:lnTo>
                    <a:pt x="134" y="648"/>
                  </a:lnTo>
                  <a:lnTo>
                    <a:pt x="115" y="640"/>
                  </a:lnTo>
                  <a:lnTo>
                    <a:pt x="95" y="635"/>
                  </a:lnTo>
                  <a:lnTo>
                    <a:pt x="75" y="629"/>
                  </a:lnTo>
                  <a:lnTo>
                    <a:pt x="54" y="623"/>
                  </a:lnTo>
                  <a:lnTo>
                    <a:pt x="34" y="617"/>
                  </a:lnTo>
                  <a:lnTo>
                    <a:pt x="14" y="612"/>
                  </a:lnTo>
                  <a:lnTo>
                    <a:pt x="0" y="626"/>
                  </a:lnTo>
                  <a:lnTo>
                    <a:pt x="4" y="629"/>
                  </a:lnTo>
                  <a:lnTo>
                    <a:pt x="13" y="633"/>
                  </a:lnTo>
                  <a:lnTo>
                    <a:pt x="27" y="639"/>
                  </a:lnTo>
                  <a:lnTo>
                    <a:pt x="44" y="646"/>
                  </a:lnTo>
                  <a:lnTo>
                    <a:pt x="66" y="653"/>
                  </a:lnTo>
                  <a:lnTo>
                    <a:pt x="89" y="662"/>
                  </a:lnTo>
                  <a:lnTo>
                    <a:pt x="114" y="672"/>
                  </a:lnTo>
                  <a:lnTo>
                    <a:pt x="138" y="681"/>
                  </a:lnTo>
                  <a:lnTo>
                    <a:pt x="163" y="691"/>
                  </a:lnTo>
                  <a:lnTo>
                    <a:pt x="187" y="699"/>
                  </a:lnTo>
                  <a:lnTo>
                    <a:pt x="210" y="708"/>
                  </a:lnTo>
                  <a:lnTo>
                    <a:pt x="231" y="715"/>
                  </a:lnTo>
                  <a:lnTo>
                    <a:pt x="248" y="722"/>
                  </a:lnTo>
                  <a:lnTo>
                    <a:pt x="261" y="727"/>
                  </a:lnTo>
                  <a:lnTo>
                    <a:pt x="269" y="729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67" y="732"/>
                  </a:lnTo>
                  <a:lnTo>
                    <a:pt x="261" y="735"/>
                  </a:lnTo>
                  <a:lnTo>
                    <a:pt x="254" y="738"/>
                  </a:lnTo>
                  <a:lnTo>
                    <a:pt x="245" y="741"/>
                  </a:lnTo>
                  <a:lnTo>
                    <a:pt x="238" y="745"/>
                  </a:lnTo>
                  <a:lnTo>
                    <a:pt x="231" y="748"/>
                  </a:lnTo>
                  <a:lnTo>
                    <a:pt x="225" y="752"/>
                  </a:lnTo>
                  <a:lnTo>
                    <a:pt x="616" y="923"/>
                  </a:lnTo>
                  <a:lnTo>
                    <a:pt x="623" y="926"/>
                  </a:lnTo>
                  <a:lnTo>
                    <a:pt x="630" y="928"/>
                  </a:lnTo>
                  <a:lnTo>
                    <a:pt x="638" y="928"/>
                  </a:lnTo>
                  <a:lnTo>
                    <a:pt x="645" y="922"/>
                  </a:lnTo>
                  <a:lnTo>
                    <a:pt x="308" y="762"/>
                  </a:lnTo>
                  <a:lnTo>
                    <a:pt x="332" y="757"/>
                  </a:lnTo>
                  <a:lnTo>
                    <a:pt x="371" y="750"/>
                  </a:lnTo>
                  <a:lnTo>
                    <a:pt x="421" y="738"/>
                  </a:lnTo>
                  <a:lnTo>
                    <a:pt x="483" y="727"/>
                  </a:lnTo>
                  <a:lnTo>
                    <a:pt x="554" y="714"/>
                  </a:lnTo>
                  <a:lnTo>
                    <a:pt x="630" y="699"/>
                  </a:lnTo>
                  <a:lnTo>
                    <a:pt x="711" y="683"/>
                  </a:lnTo>
                  <a:lnTo>
                    <a:pt x="792" y="669"/>
                  </a:lnTo>
                  <a:lnTo>
                    <a:pt x="873" y="655"/>
                  </a:lnTo>
                  <a:lnTo>
                    <a:pt x="949" y="640"/>
                  </a:lnTo>
                  <a:lnTo>
                    <a:pt x="1022" y="627"/>
                  </a:lnTo>
                  <a:lnTo>
                    <a:pt x="1085" y="615"/>
                  </a:lnTo>
                  <a:lnTo>
                    <a:pt x="1140" y="606"/>
                  </a:lnTo>
                  <a:lnTo>
                    <a:pt x="1180" y="597"/>
                  </a:lnTo>
                  <a:lnTo>
                    <a:pt x="1208" y="593"/>
                  </a:lnTo>
                  <a:lnTo>
                    <a:pt x="1216" y="592"/>
                  </a:lnTo>
                  <a:lnTo>
                    <a:pt x="1232" y="600"/>
                  </a:lnTo>
                  <a:lnTo>
                    <a:pt x="1248" y="609"/>
                  </a:lnTo>
                  <a:lnTo>
                    <a:pt x="1265" y="617"/>
                  </a:lnTo>
                  <a:lnTo>
                    <a:pt x="1283" y="627"/>
                  </a:lnTo>
                  <a:lnTo>
                    <a:pt x="1299" y="638"/>
                  </a:lnTo>
                  <a:lnTo>
                    <a:pt x="1315" y="648"/>
                  </a:lnTo>
                  <a:lnTo>
                    <a:pt x="1330" y="658"/>
                  </a:lnTo>
                  <a:lnTo>
                    <a:pt x="1345" y="669"/>
                  </a:lnTo>
                  <a:lnTo>
                    <a:pt x="1343" y="706"/>
                  </a:lnTo>
                  <a:lnTo>
                    <a:pt x="1338" y="741"/>
                  </a:lnTo>
                  <a:lnTo>
                    <a:pt x="1330" y="777"/>
                  </a:lnTo>
                  <a:lnTo>
                    <a:pt x="1322" y="810"/>
                  </a:lnTo>
                  <a:lnTo>
                    <a:pt x="1312" y="798"/>
                  </a:lnTo>
                  <a:lnTo>
                    <a:pt x="1302" y="787"/>
                  </a:lnTo>
                  <a:lnTo>
                    <a:pt x="1291" y="775"/>
                  </a:lnTo>
                  <a:lnTo>
                    <a:pt x="1281" y="765"/>
                  </a:lnTo>
                  <a:lnTo>
                    <a:pt x="1271" y="755"/>
                  </a:lnTo>
                  <a:lnTo>
                    <a:pt x="1261" y="745"/>
                  </a:lnTo>
                  <a:lnTo>
                    <a:pt x="1250" y="735"/>
                  </a:lnTo>
                  <a:lnTo>
                    <a:pt x="1237" y="727"/>
                  </a:lnTo>
                  <a:lnTo>
                    <a:pt x="1247" y="727"/>
                  </a:lnTo>
                  <a:lnTo>
                    <a:pt x="1257" y="729"/>
                  </a:lnTo>
                  <a:lnTo>
                    <a:pt x="1267" y="737"/>
                  </a:lnTo>
                  <a:lnTo>
                    <a:pt x="1276" y="744"/>
                  </a:lnTo>
                  <a:lnTo>
                    <a:pt x="1286" y="751"/>
                  </a:lnTo>
                  <a:lnTo>
                    <a:pt x="1296" y="754"/>
                  </a:lnTo>
                  <a:lnTo>
                    <a:pt x="1306" y="754"/>
                  </a:lnTo>
                  <a:lnTo>
                    <a:pt x="1317" y="748"/>
                  </a:lnTo>
                  <a:lnTo>
                    <a:pt x="1307" y="731"/>
                  </a:lnTo>
                  <a:lnTo>
                    <a:pt x="1294" y="715"/>
                  </a:lnTo>
                  <a:lnTo>
                    <a:pt x="1281" y="701"/>
                  </a:lnTo>
                  <a:lnTo>
                    <a:pt x="1265" y="686"/>
                  </a:lnTo>
                  <a:lnTo>
                    <a:pt x="1250" y="673"/>
                  </a:lnTo>
                  <a:lnTo>
                    <a:pt x="1232" y="662"/>
                  </a:lnTo>
                  <a:lnTo>
                    <a:pt x="1215" y="652"/>
                  </a:lnTo>
                  <a:lnTo>
                    <a:pt x="1198" y="643"/>
                  </a:lnTo>
                  <a:lnTo>
                    <a:pt x="1209" y="645"/>
                  </a:lnTo>
                  <a:lnTo>
                    <a:pt x="1221" y="646"/>
                  </a:lnTo>
                  <a:lnTo>
                    <a:pt x="1232" y="649"/>
                  </a:lnTo>
                  <a:lnTo>
                    <a:pt x="1244" y="652"/>
                  </a:lnTo>
                  <a:lnTo>
                    <a:pt x="1255" y="655"/>
                  </a:lnTo>
                  <a:lnTo>
                    <a:pt x="1267" y="659"/>
                  </a:lnTo>
                  <a:lnTo>
                    <a:pt x="1277" y="663"/>
                  </a:lnTo>
                  <a:lnTo>
                    <a:pt x="1287" y="669"/>
                  </a:lnTo>
                  <a:lnTo>
                    <a:pt x="1293" y="671"/>
                  </a:lnTo>
                  <a:lnTo>
                    <a:pt x="1299" y="675"/>
                  </a:lnTo>
                  <a:lnTo>
                    <a:pt x="1304" y="681"/>
                  </a:lnTo>
                  <a:lnTo>
                    <a:pt x="1309" y="685"/>
                  </a:lnTo>
                  <a:lnTo>
                    <a:pt x="1315" y="691"/>
                  </a:lnTo>
                  <a:lnTo>
                    <a:pt x="1320" y="692"/>
                  </a:lnTo>
                  <a:lnTo>
                    <a:pt x="1326" y="691"/>
                  </a:lnTo>
                  <a:lnTo>
                    <a:pt x="1333" y="685"/>
                  </a:lnTo>
                  <a:lnTo>
                    <a:pt x="1323" y="672"/>
                  </a:lnTo>
                  <a:lnTo>
                    <a:pt x="1312" y="662"/>
                  </a:lnTo>
                  <a:lnTo>
                    <a:pt x="1299" y="653"/>
                  </a:lnTo>
                  <a:lnTo>
                    <a:pt x="1286" y="646"/>
                  </a:lnTo>
                  <a:lnTo>
                    <a:pt x="1271" y="640"/>
                  </a:lnTo>
                  <a:lnTo>
                    <a:pt x="1257" y="636"/>
                  </a:lnTo>
                  <a:lnTo>
                    <a:pt x="1241" y="630"/>
                  </a:lnTo>
                  <a:lnTo>
                    <a:pt x="1227" y="626"/>
                  </a:lnTo>
                  <a:lnTo>
                    <a:pt x="1218" y="623"/>
                  </a:lnTo>
                  <a:lnTo>
                    <a:pt x="1208" y="622"/>
                  </a:lnTo>
                  <a:lnTo>
                    <a:pt x="1199" y="622"/>
                  </a:lnTo>
                  <a:lnTo>
                    <a:pt x="1192" y="627"/>
                  </a:lnTo>
                  <a:lnTo>
                    <a:pt x="1192" y="632"/>
                  </a:lnTo>
                  <a:lnTo>
                    <a:pt x="1193" y="636"/>
                  </a:lnTo>
                  <a:lnTo>
                    <a:pt x="1195" y="639"/>
                  </a:lnTo>
                  <a:lnTo>
                    <a:pt x="1198" y="642"/>
                  </a:lnTo>
                  <a:lnTo>
                    <a:pt x="1188" y="645"/>
                  </a:lnTo>
                  <a:lnTo>
                    <a:pt x="1176" y="646"/>
                  </a:lnTo>
                  <a:lnTo>
                    <a:pt x="1167" y="649"/>
                  </a:lnTo>
                  <a:lnTo>
                    <a:pt x="1166" y="661"/>
                  </a:lnTo>
                  <a:lnTo>
                    <a:pt x="1177" y="665"/>
                  </a:lnTo>
                  <a:lnTo>
                    <a:pt x="1189" y="669"/>
                  </a:lnTo>
                  <a:lnTo>
                    <a:pt x="1201" y="673"/>
                  </a:lnTo>
                  <a:lnTo>
                    <a:pt x="1214" y="676"/>
                  </a:lnTo>
                  <a:lnTo>
                    <a:pt x="1224" y="681"/>
                  </a:lnTo>
                  <a:lnTo>
                    <a:pt x="1235" y="686"/>
                  </a:lnTo>
                  <a:lnTo>
                    <a:pt x="1245" y="694"/>
                  </a:lnTo>
                  <a:lnTo>
                    <a:pt x="1255" y="701"/>
                  </a:lnTo>
                  <a:lnTo>
                    <a:pt x="1247" y="702"/>
                  </a:lnTo>
                  <a:lnTo>
                    <a:pt x="1237" y="702"/>
                  </a:lnTo>
                  <a:lnTo>
                    <a:pt x="1228" y="701"/>
                  </a:lnTo>
                  <a:lnTo>
                    <a:pt x="1218" y="698"/>
                  </a:lnTo>
                  <a:lnTo>
                    <a:pt x="1208" y="695"/>
                  </a:lnTo>
                  <a:lnTo>
                    <a:pt x="1198" y="694"/>
                  </a:lnTo>
                  <a:lnTo>
                    <a:pt x="1189" y="696"/>
                  </a:lnTo>
                  <a:lnTo>
                    <a:pt x="1179" y="701"/>
                  </a:lnTo>
                  <a:lnTo>
                    <a:pt x="1183" y="717"/>
                  </a:lnTo>
                  <a:lnTo>
                    <a:pt x="1192" y="729"/>
                  </a:lnTo>
                  <a:lnTo>
                    <a:pt x="1202" y="740"/>
                  </a:lnTo>
                  <a:lnTo>
                    <a:pt x="1215" y="750"/>
                  </a:lnTo>
                  <a:lnTo>
                    <a:pt x="1227" y="760"/>
                  </a:lnTo>
                  <a:lnTo>
                    <a:pt x="1240" y="771"/>
                  </a:lnTo>
                  <a:lnTo>
                    <a:pt x="1250" y="785"/>
                  </a:lnTo>
                  <a:lnTo>
                    <a:pt x="1258" y="801"/>
                  </a:lnTo>
                  <a:lnTo>
                    <a:pt x="1235" y="806"/>
                  </a:lnTo>
                  <a:lnTo>
                    <a:pt x="1211" y="811"/>
                  </a:lnTo>
                  <a:lnTo>
                    <a:pt x="1188" y="819"/>
                  </a:lnTo>
                  <a:lnTo>
                    <a:pt x="1164" y="826"/>
                  </a:lnTo>
                  <a:lnTo>
                    <a:pt x="1141" y="833"/>
                  </a:lnTo>
                  <a:lnTo>
                    <a:pt x="1118" y="839"/>
                  </a:lnTo>
                  <a:lnTo>
                    <a:pt x="1094" y="843"/>
                  </a:lnTo>
                  <a:lnTo>
                    <a:pt x="1071" y="844"/>
                  </a:lnTo>
                  <a:lnTo>
                    <a:pt x="1075" y="813"/>
                  </a:lnTo>
                  <a:lnTo>
                    <a:pt x="1078" y="778"/>
                  </a:lnTo>
                  <a:lnTo>
                    <a:pt x="1075" y="745"/>
                  </a:lnTo>
                  <a:lnTo>
                    <a:pt x="1071" y="714"/>
                  </a:lnTo>
                  <a:lnTo>
                    <a:pt x="1063" y="704"/>
                  </a:lnTo>
                  <a:lnTo>
                    <a:pt x="1058" y="692"/>
                  </a:lnTo>
                  <a:lnTo>
                    <a:pt x="1050" y="682"/>
                  </a:lnTo>
                  <a:lnTo>
                    <a:pt x="1039" y="679"/>
                  </a:lnTo>
                  <a:lnTo>
                    <a:pt x="1027" y="699"/>
                  </a:lnTo>
                  <a:lnTo>
                    <a:pt x="1020" y="721"/>
                  </a:lnTo>
                  <a:lnTo>
                    <a:pt x="1013" y="742"/>
                  </a:lnTo>
                  <a:lnTo>
                    <a:pt x="1000" y="762"/>
                  </a:lnTo>
                  <a:lnTo>
                    <a:pt x="949" y="679"/>
                  </a:lnTo>
                  <a:lnTo>
                    <a:pt x="935" y="679"/>
                  </a:lnTo>
                  <a:lnTo>
                    <a:pt x="935" y="692"/>
                  </a:lnTo>
                  <a:lnTo>
                    <a:pt x="945" y="708"/>
                  </a:lnTo>
                  <a:lnTo>
                    <a:pt x="954" y="724"/>
                  </a:lnTo>
                  <a:lnTo>
                    <a:pt x="961" y="740"/>
                  </a:lnTo>
                  <a:lnTo>
                    <a:pt x="968" y="757"/>
                  </a:lnTo>
                  <a:lnTo>
                    <a:pt x="975" y="773"/>
                  </a:lnTo>
                  <a:lnTo>
                    <a:pt x="981" y="790"/>
                  </a:lnTo>
                  <a:lnTo>
                    <a:pt x="985" y="808"/>
                  </a:lnTo>
                  <a:lnTo>
                    <a:pt x="990" y="826"/>
                  </a:lnTo>
                  <a:lnTo>
                    <a:pt x="1001" y="823"/>
                  </a:lnTo>
                  <a:lnTo>
                    <a:pt x="1011" y="816"/>
                  </a:lnTo>
                  <a:lnTo>
                    <a:pt x="1019" y="808"/>
                  </a:lnTo>
                  <a:lnTo>
                    <a:pt x="1026" y="800"/>
                  </a:lnTo>
                  <a:lnTo>
                    <a:pt x="1032" y="790"/>
                  </a:lnTo>
                  <a:lnTo>
                    <a:pt x="1036" y="778"/>
                  </a:lnTo>
                  <a:lnTo>
                    <a:pt x="1040" y="768"/>
                  </a:lnTo>
                  <a:lnTo>
                    <a:pt x="1045" y="758"/>
                  </a:lnTo>
                  <a:lnTo>
                    <a:pt x="1050" y="768"/>
                  </a:lnTo>
                  <a:lnTo>
                    <a:pt x="1048" y="791"/>
                  </a:lnTo>
                  <a:lnTo>
                    <a:pt x="1042" y="814"/>
                  </a:lnTo>
                  <a:lnTo>
                    <a:pt x="1036" y="836"/>
                  </a:lnTo>
                  <a:lnTo>
                    <a:pt x="1027" y="859"/>
                  </a:lnTo>
                  <a:lnTo>
                    <a:pt x="1019" y="880"/>
                  </a:lnTo>
                  <a:lnTo>
                    <a:pt x="1010" y="902"/>
                  </a:lnTo>
                  <a:lnTo>
                    <a:pt x="1001" y="923"/>
                  </a:lnTo>
                  <a:lnTo>
                    <a:pt x="993" y="943"/>
                  </a:lnTo>
                  <a:lnTo>
                    <a:pt x="1046" y="948"/>
                  </a:lnTo>
                  <a:lnTo>
                    <a:pt x="1050" y="935"/>
                  </a:lnTo>
                  <a:lnTo>
                    <a:pt x="1055" y="916"/>
                  </a:lnTo>
                  <a:lnTo>
                    <a:pt x="1059" y="899"/>
                  </a:lnTo>
                  <a:lnTo>
                    <a:pt x="1063" y="886"/>
                  </a:lnTo>
                  <a:lnTo>
                    <a:pt x="1091" y="882"/>
                  </a:lnTo>
                  <a:lnTo>
                    <a:pt x="1118" y="875"/>
                  </a:lnTo>
                  <a:lnTo>
                    <a:pt x="1146" y="867"/>
                  </a:lnTo>
                  <a:lnTo>
                    <a:pt x="1173" y="860"/>
                  </a:lnTo>
                  <a:lnTo>
                    <a:pt x="1201" y="853"/>
                  </a:lnTo>
                  <a:lnTo>
                    <a:pt x="1227" y="846"/>
                  </a:lnTo>
                  <a:lnTo>
                    <a:pt x="1254" y="839"/>
                  </a:lnTo>
                  <a:lnTo>
                    <a:pt x="1281" y="833"/>
                  </a:lnTo>
                  <a:lnTo>
                    <a:pt x="1290" y="844"/>
                  </a:lnTo>
                  <a:lnTo>
                    <a:pt x="1299" y="856"/>
                  </a:lnTo>
                  <a:lnTo>
                    <a:pt x="1304" y="867"/>
                  </a:lnTo>
                  <a:lnTo>
                    <a:pt x="1310" y="880"/>
                  </a:lnTo>
                  <a:lnTo>
                    <a:pt x="1179" y="922"/>
                  </a:lnTo>
                  <a:lnTo>
                    <a:pt x="1189" y="959"/>
                  </a:lnTo>
                  <a:lnTo>
                    <a:pt x="1192" y="958"/>
                  </a:lnTo>
                  <a:lnTo>
                    <a:pt x="1202" y="955"/>
                  </a:lnTo>
                  <a:lnTo>
                    <a:pt x="1215" y="951"/>
                  </a:lnTo>
                  <a:lnTo>
                    <a:pt x="1232" y="945"/>
                  </a:lnTo>
                  <a:lnTo>
                    <a:pt x="1251" y="938"/>
                  </a:lnTo>
                  <a:lnTo>
                    <a:pt x="1270" y="931"/>
                  </a:lnTo>
                  <a:lnTo>
                    <a:pt x="1287" y="923"/>
                  </a:lnTo>
                  <a:lnTo>
                    <a:pt x="1303" y="918"/>
                  </a:lnTo>
                  <a:lnTo>
                    <a:pt x="1297" y="985"/>
                  </a:lnTo>
                  <a:lnTo>
                    <a:pt x="1180" y="1024"/>
                  </a:lnTo>
                  <a:lnTo>
                    <a:pt x="1189" y="10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Freeform 34"/>
            <p:cNvSpPr>
              <a:spLocks/>
            </p:cNvSpPr>
            <p:nvPr/>
          </p:nvSpPr>
          <p:spPr bwMode="auto">
            <a:xfrm>
              <a:off x="6016" y="307"/>
              <a:ext cx="640" cy="193"/>
            </a:xfrm>
            <a:custGeom>
              <a:avLst/>
              <a:gdLst>
                <a:gd name="T0" fmla="*/ 640 w 640"/>
                <a:gd name="T1" fmla="*/ 191 h 193"/>
                <a:gd name="T2" fmla="*/ 630 w 640"/>
                <a:gd name="T3" fmla="*/ 193 h 193"/>
                <a:gd name="T4" fmla="*/ 622 w 640"/>
                <a:gd name="T5" fmla="*/ 189 h 193"/>
                <a:gd name="T6" fmla="*/ 613 w 640"/>
                <a:gd name="T7" fmla="*/ 181 h 193"/>
                <a:gd name="T8" fmla="*/ 606 w 640"/>
                <a:gd name="T9" fmla="*/ 176 h 193"/>
                <a:gd name="T10" fmla="*/ 576 w 640"/>
                <a:gd name="T11" fmla="*/ 150 h 193"/>
                <a:gd name="T12" fmla="*/ 544 w 640"/>
                <a:gd name="T13" fmla="*/ 127 h 193"/>
                <a:gd name="T14" fmla="*/ 511 w 640"/>
                <a:gd name="T15" fmla="*/ 108 h 193"/>
                <a:gd name="T16" fmla="*/ 474 w 640"/>
                <a:gd name="T17" fmla="*/ 92 h 193"/>
                <a:gd name="T18" fmla="*/ 438 w 640"/>
                <a:gd name="T19" fmla="*/ 81 h 193"/>
                <a:gd name="T20" fmla="*/ 399 w 640"/>
                <a:gd name="T21" fmla="*/ 71 h 193"/>
                <a:gd name="T22" fmla="*/ 360 w 640"/>
                <a:gd name="T23" fmla="*/ 64 h 193"/>
                <a:gd name="T24" fmla="*/ 320 w 640"/>
                <a:gd name="T25" fmla="*/ 61 h 193"/>
                <a:gd name="T26" fmla="*/ 281 w 640"/>
                <a:gd name="T27" fmla="*/ 59 h 193"/>
                <a:gd name="T28" fmla="*/ 241 w 640"/>
                <a:gd name="T29" fmla="*/ 59 h 193"/>
                <a:gd name="T30" fmla="*/ 200 w 640"/>
                <a:gd name="T31" fmla="*/ 64 h 193"/>
                <a:gd name="T32" fmla="*/ 161 w 640"/>
                <a:gd name="T33" fmla="*/ 69 h 193"/>
                <a:gd name="T34" fmla="*/ 122 w 640"/>
                <a:gd name="T35" fmla="*/ 76 h 193"/>
                <a:gd name="T36" fmla="*/ 85 w 640"/>
                <a:gd name="T37" fmla="*/ 85 h 193"/>
                <a:gd name="T38" fmla="*/ 47 w 640"/>
                <a:gd name="T39" fmla="*/ 97 h 193"/>
                <a:gd name="T40" fmla="*/ 13 w 640"/>
                <a:gd name="T41" fmla="*/ 110 h 193"/>
                <a:gd name="T42" fmla="*/ 7 w 640"/>
                <a:gd name="T43" fmla="*/ 104 h 193"/>
                <a:gd name="T44" fmla="*/ 2 w 640"/>
                <a:gd name="T45" fmla="*/ 98 h 193"/>
                <a:gd name="T46" fmla="*/ 0 w 640"/>
                <a:gd name="T47" fmla="*/ 89 h 193"/>
                <a:gd name="T48" fmla="*/ 0 w 640"/>
                <a:gd name="T49" fmla="*/ 79 h 193"/>
                <a:gd name="T50" fmla="*/ 18 w 640"/>
                <a:gd name="T51" fmla="*/ 65 h 193"/>
                <a:gd name="T52" fmla="*/ 39 w 640"/>
                <a:gd name="T53" fmla="*/ 52 h 193"/>
                <a:gd name="T54" fmla="*/ 59 w 640"/>
                <a:gd name="T55" fmla="*/ 41 h 193"/>
                <a:gd name="T56" fmla="*/ 80 w 640"/>
                <a:gd name="T57" fmla="*/ 31 h 193"/>
                <a:gd name="T58" fmla="*/ 102 w 640"/>
                <a:gd name="T59" fmla="*/ 22 h 193"/>
                <a:gd name="T60" fmla="*/ 125 w 640"/>
                <a:gd name="T61" fmla="*/ 15 h 193"/>
                <a:gd name="T62" fmla="*/ 148 w 640"/>
                <a:gd name="T63" fmla="*/ 10 h 193"/>
                <a:gd name="T64" fmla="*/ 171 w 640"/>
                <a:gd name="T65" fmla="*/ 6 h 193"/>
                <a:gd name="T66" fmla="*/ 196 w 640"/>
                <a:gd name="T67" fmla="*/ 3 h 193"/>
                <a:gd name="T68" fmla="*/ 219 w 640"/>
                <a:gd name="T69" fmla="*/ 2 h 193"/>
                <a:gd name="T70" fmla="*/ 244 w 640"/>
                <a:gd name="T71" fmla="*/ 0 h 193"/>
                <a:gd name="T72" fmla="*/ 268 w 640"/>
                <a:gd name="T73" fmla="*/ 2 h 193"/>
                <a:gd name="T74" fmla="*/ 293 w 640"/>
                <a:gd name="T75" fmla="*/ 3 h 193"/>
                <a:gd name="T76" fmla="*/ 317 w 640"/>
                <a:gd name="T77" fmla="*/ 6 h 193"/>
                <a:gd name="T78" fmla="*/ 342 w 640"/>
                <a:gd name="T79" fmla="*/ 9 h 193"/>
                <a:gd name="T80" fmla="*/ 365 w 640"/>
                <a:gd name="T81" fmla="*/ 13 h 193"/>
                <a:gd name="T82" fmla="*/ 385 w 640"/>
                <a:gd name="T83" fmla="*/ 18 h 193"/>
                <a:gd name="T84" fmla="*/ 405 w 640"/>
                <a:gd name="T85" fmla="*/ 22 h 193"/>
                <a:gd name="T86" fmla="*/ 425 w 640"/>
                <a:gd name="T87" fmla="*/ 28 h 193"/>
                <a:gd name="T88" fmla="*/ 446 w 640"/>
                <a:gd name="T89" fmla="*/ 35 h 193"/>
                <a:gd name="T90" fmla="*/ 466 w 640"/>
                <a:gd name="T91" fmla="*/ 42 h 193"/>
                <a:gd name="T92" fmla="*/ 485 w 640"/>
                <a:gd name="T93" fmla="*/ 51 h 193"/>
                <a:gd name="T94" fmla="*/ 505 w 640"/>
                <a:gd name="T95" fmla="*/ 61 h 193"/>
                <a:gd name="T96" fmla="*/ 522 w 640"/>
                <a:gd name="T97" fmla="*/ 72 h 193"/>
                <a:gd name="T98" fmla="*/ 541 w 640"/>
                <a:gd name="T99" fmla="*/ 84 h 193"/>
                <a:gd name="T100" fmla="*/ 558 w 640"/>
                <a:gd name="T101" fmla="*/ 95 h 193"/>
                <a:gd name="T102" fmla="*/ 574 w 640"/>
                <a:gd name="T103" fmla="*/ 110 h 193"/>
                <a:gd name="T104" fmla="*/ 590 w 640"/>
                <a:gd name="T105" fmla="*/ 124 h 193"/>
                <a:gd name="T106" fmla="*/ 604 w 640"/>
                <a:gd name="T107" fmla="*/ 140 h 193"/>
                <a:gd name="T108" fmla="*/ 617 w 640"/>
                <a:gd name="T109" fmla="*/ 155 h 193"/>
                <a:gd name="T110" fmla="*/ 629 w 640"/>
                <a:gd name="T111" fmla="*/ 173 h 193"/>
                <a:gd name="T112" fmla="*/ 640 w 640"/>
                <a:gd name="T113" fmla="*/ 191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40"/>
                <a:gd name="T172" fmla="*/ 0 h 193"/>
                <a:gd name="T173" fmla="*/ 640 w 640"/>
                <a:gd name="T174" fmla="*/ 193 h 1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40" h="193">
                  <a:moveTo>
                    <a:pt x="640" y="191"/>
                  </a:moveTo>
                  <a:lnTo>
                    <a:pt x="630" y="193"/>
                  </a:lnTo>
                  <a:lnTo>
                    <a:pt x="622" y="189"/>
                  </a:lnTo>
                  <a:lnTo>
                    <a:pt x="613" y="181"/>
                  </a:lnTo>
                  <a:lnTo>
                    <a:pt x="606" y="176"/>
                  </a:lnTo>
                  <a:lnTo>
                    <a:pt x="576" y="150"/>
                  </a:lnTo>
                  <a:lnTo>
                    <a:pt x="544" y="127"/>
                  </a:lnTo>
                  <a:lnTo>
                    <a:pt x="511" y="108"/>
                  </a:lnTo>
                  <a:lnTo>
                    <a:pt x="474" y="92"/>
                  </a:lnTo>
                  <a:lnTo>
                    <a:pt x="438" y="81"/>
                  </a:lnTo>
                  <a:lnTo>
                    <a:pt x="399" y="71"/>
                  </a:lnTo>
                  <a:lnTo>
                    <a:pt x="360" y="64"/>
                  </a:lnTo>
                  <a:lnTo>
                    <a:pt x="320" y="61"/>
                  </a:lnTo>
                  <a:lnTo>
                    <a:pt x="281" y="59"/>
                  </a:lnTo>
                  <a:lnTo>
                    <a:pt x="241" y="59"/>
                  </a:lnTo>
                  <a:lnTo>
                    <a:pt x="200" y="64"/>
                  </a:lnTo>
                  <a:lnTo>
                    <a:pt x="161" y="69"/>
                  </a:lnTo>
                  <a:lnTo>
                    <a:pt x="122" y="76"/>
                  </a:lnTo>
                  <a:lnTo>
                    <a:pt x="85" y="85"/>
                  </a:lnTo>
                  <a:lnTo>
                    <a:pt x="47" y="97"/>
                  </a:lnTo>
                  <a:lnTo>
                    <a:pt x="13" y="110"/>
                  </a:lnTo>
                  <a:lnTo>
                    <a:pt x="7" y="104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18" y="65"/>
                  </a:lnTo>
                  <a:lnTo>
                    <a:pt x="39" y="52"/>
                  </a:lnTo>
                  <a:lnTo>
                    <a:pt x="59" y="41"/>
                  </a:lnTo>
                  <a:lnTo>
                    <a:pt x="80" y="31"/>
                  </a:lnTo>
                  <a:lnTo>
                    <a:pt x="102" y="22"/>
                  </a:lnTo>
                  <a:lnTo>
                    <a:pt x="125" y="15"/>
                  </a:lnTo>
                  <a:lnTo>
                    <a:pt x="148" y="10"/>
                  </a:lnTo>
                  <a:lnTo>
                    <a:pt x="171" y="6"/>
                  </a:lnTo>
                  <a:lnTo>
                    <a:pt x="196" y="3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3"/>
                  </a:lnTo>
                  <a:lnTo>
                    <a:pt x="317" y="6"/>
                  </a:lnTo>
                  <a:lnTo>
                    <a:pt x="342" y="9"/>
                  </a:lnTo>
                  <a:lnTo>
                    <a:pt x="365" y="13"/>
                  </a:lnTo>
                  <a:lnTo>
                    <a:pt x="385" y="18"/>
                  </a:lnTo>
                  <a:lnTo>
                    <a:pt x="405" y="22"/>
                  </a:lnTo>
                  <a:lnTo>
                    <a:pt x="425" y="28"/>
                  </a:lnTo>
                  <a:lnTo>
                    <a:pt x="446" y="35"/>
                  </a:lnTo>
                  <a:lnTo>
                    <a:pt x="466" y="42"/>
                  </a:lnTo>
                  <a:lnTo>
                    <a:pt x="485" y="51"/>
                  </a:lnTo>
                  <a:lnTo>
                    <a:pt x="505" y="61"/>
                  </a:lnTo>
                  <a:lnTo>
                    <a:pt x="522" y="72"/>
                  </a:lnTo>
                  <a:lnTo>
                    <a:pt x="541" y="84"/>
                  </a:lnTo>
                  <a:lnTo>
                    <a:pt x="558" y="95"/>
                  </a:lnTo>
                  <a:lnTo>
                    <a:pt x="574" y="110"/>
                  </a:lnTo>
                  <a:lnTo>
                    <a:pt x="590" y="124"/>
                  </a:lnTo>
                  <a:lnTo>
                    <a:pt x="604" y="140"/>
                  </a:lnTo>
                  <a:lnTo>
                    <a:pt x="617" y="155"/>
                  </a:lnTo>
                  <a:lnTo>
                    <a:pt x="629" y="173"/>
                  </a:lnTo>
                  <a:lnTo>
                    <a:pt x="640" y="1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Freeform 35"/>
            <p:cNvSpPr>
              <a:spLocks/>
            </p:cNvSpPr>
            <p:nvPr/>
          </p:nvSpPr>
          <p:spPr bwMode="auto">
            <a:xfrm>
              <a:off x="808" y="397"/>
              <a:ext cx="1246" cy="1246"/>
            </a:xfrm>
            <a:custGeom>
              <a:avLst/>
              <a:gdLst>
                <a:gd name="T0" fmla="*/ 1172 w 1246"/>
                <a:gd name="T1" fmla="*/ 1017 h 1246"/>
                <a:gd name="T2" fmla="*/ 1208 w 1246"/>
                <a:gd name="T3" fmla="*/ 61 h 1246"/>
                <a:gd name="T4" fmla="*/ 228 w 1246"/>
                <a:gd name="T5" fmla="*/ 48 h 1246"/>
                <a:gd name="T6" fmla="*/ 254 w 1246"/>
                <a:gd name="T7" fmla="*/ 1090 h 1246"/>
                <a:gd name="T8" fmla="*/ 248 w 1246"/>
                <a:gd name="T9" fmla="*/ 1096 h 1246"/>
                <a:gd name="T10" fmla="*/ 237 w 1246"/>
                <a:gd name="T11" fmla="*/ 1100 h 1246"/>
                <a:gd name="T12" fmla="*/ 225 w 1246"/>
                <a:gd name="T13" fmla="*/ 1102 h 1246"/>
                <a:gd name="T14" fmla="*/ 220 w 1246"/>
                <a:gd name="T15" fmla="*/ 1099 h 1246"/>
                <a:gd name="T16" fmla="*/ 173 w 1246"/>
                <a:gd name="T17" fmla="*/ 76 h 1246"/>
                <a:gd name="T18" fmla="*/ 29 w 1246"/>
                <a:gd name="T19" fmla="*/ 207 h 1246"/>
                <a:gd name="T20" fmla="*/ 33 w 1246"/>
                <a:gd name="T21" fmla="*/ 361 h 1246"/>
                <a:gd name="T22" fmla="*/ 45 w 1246"/>
                <a:gd name="T23" fmla="*/ 700 h 1246"/>
                <a:gd name="T24" fmla="*/ 58 w 1246"/>
                <a:gd name="T25" fmla="*/ 1042 h 1246"/>
                <a:gd name="T26" fmla="*/ 65 w 1246"/>
                <a:gd name="T27" fmla="*/ 1201 h 1246"/>
                <a:gd name="T28" fmla="*/ 85 w 1246"/>
                <a:gd name="T29" fmla="*/ 1192 h 1246"/>
                <a:gd name="T30" fmla="*/ 108 w 1246"/>
                <a:gd name="T31" fmla="*/ 1182 h 1246"/>
                <a:gd name="T32" fmla="*/ 134 w 1246"/>
                <a:gd name="T33" fmla="*/ 1172 h 1246"/>
                <a:gd name="T34" fmla="*/ 159 w 1246"/>
                <a:gd name="T35" fmla="*/ 1162 h 1246"/>
                <a:gd name="T36" fmla="*/ 181 w 1246"/>
                <a:gd name="T37" fmla="*/ 1154 h 1246"/>
                <a:gd name="T38" fmla="*/ 199 w 1246"/>
                <a:gd name="T39" fmla="*/ 1146 h 1246"/>
                <a:gd name="T40" fmla="*/ 211 w 1246"/>
                <a:gd name="T41" fmla="*/ 1142 h 1246"/>
                <a:gd name="T42" fmla="*/ 217 w 1246"/>
                <a:gd name="T43" fmla="*/ 1142 h 1246"/>
                <a:gd name="T44" fmla="*/ 196 w 1246"/>
                <a:gd name="T45" fmla="*/ 1157 h 1246"/>
                <a:gd name="T46" fmla="*/ 176 w 1246"/>
                <a:gd name="T47" fmla="*/ 1171 h 1246"/>
                <a:gd name="T48" fmla="*/ 153 w 1246"/>
                <a:gd name="T49" fmla="*/ 1182 h 1246"/>
                <a:gd name="T50" fmla="*/ 129 w 1246"/>
                <a:gd name="T51" fmla="*/ 1195 h 1246"/>
                <a:gd name="T52" fmla="*/ 106 w 1246"/>
                <a:gd name="T53" fmla="*/ 1208 h 1246"/>
                <a:gd name="T54" fmla="*/ 82 w 1246"/>
                <a:gd name="T55" fmla="*/ 1220 h 1246"/>
                <a:gd name="T56" fmla="*/ 59 w 1246"/>
                <a:gd name="T57" fmla="*/ 1233 h 1246"/>
                <a:gd name="T58" fmla="*/ 39 w 1246"/>
                <a:gd name="T59" fmla="*/ 1246 h 1246"/>
                <a:gd name="T60" fmla="*/ 32 w 1246"/>
                <a:gd name="T61" fmla="*/ 1201 h 1246"/>
                <a:gd name="T62" fmla="*/ 23 w 1246"/>
                <a:gd name="T63" fmla="*/ 1086 h 1246"/>
                <a:gd name="T64" fmla="*/ 16 w 1246"/>
                <a:gd name="T65" fmla="*/ 924 h 1246"/>
                <a:gd name="T66" fmla="*/ 10 w 1246"/>
                <a:gd name="T67" fmla="*/ 736 h 1246"/>
                <a:gd name="T68" fmla="*/ 5 w 1246"/>
                <a:gd name="T69" fmla="*/ 546 h 1246"/>
                <a:gd name="T70" fmla="*/ 0 w 1246"/>
                <a:gd name="T71" fmla="*/ 374 h 1246"/>
                <a:gd name="T72" fmla="*/ 0 w 1246"/>
                <a:gd name="T73" fmla="*/ 244 h 1246"/>
                <a:gd name="T74" fmla="*/ 2 w 1246"/>
                <a:gd name="T75" fmla="*/ 180 h 1246"/>
                <a:gd name="T76" fmla="*/ 185 w 1246"/>
                <a:gd name="T77" fmla="*/ 0 h 1246"/>
                <a:gd name="T78" fmla="*/ 1246 w 1246"/>
                <a:gd name="T79" fmla="*/ 27 h 1246"/>
                <a:gd name="T80" fmla="*/ 1244 w 1246"/>
                <a:gd name="T81" fmla="*/ 71 h 1246"/>
                <a:gd name="T82" fmla="*/ 1239 w 1246"/>
                <a:gd name="T83" fmla="*/ 186 h 1246"/>
                <a:gd name="T84" fmla="*/ 1233 w 1246"/>
                <a:gd name="T85" fmla="*/ 348 h 1246"/>
                <a:gd name="T86" fmla="*/ 1224 w 1246"/>
                <a:gd name="T87" fmla="*/ 533 h 1246"/>
                <a:gd name="T88" fmla="*/ 1216 w 1246"/>
                <a:gd name="T89" fmla="*/ 718 h 1246"/>
                <a:gd name="T90" fmla="*/ 1208 w 1246"/>
                <a:gd name="T91" fmla="*/ 881 h 1246"/>
                <a:gd name="T92" fmla="*/ 1203 w 1246"/>
                <a:gd name="T93" fmla="*/ 994 h 1246"/>
                <a:gd name="T94" fmla="*/ 1200 w 1246"/>
                <a:gd name="T95" fmla="*/ 1036 h 1246"/>
                <a:gd name="T96" fmla="*/ 1172 w 1246"/>
                <a:gd name="T97" fmla="*/ 1017 h 12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46"/>
                <a:gd name="T148" fmla="*/ 0 h 1246"/>
                <a:gd name="T149" fmla="*/ 1246 w 1246"/>
                <a:gd name="T150" fmla="*/ 1246 h 12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46" h="1246">
                  <a:moveTo>
                    <a:pt x="1172" y="1017"/>
                  </a:moveTo>
                  <a:lnTo>
                    <a:pt x="1208" y="61"/>
                  </a:lnTo>
                  <a:lnTo>
                    <a:pt x="228" y="48"/>
                  </a:lnTo>
                  <a:lnTo>
                    <a:pt x="254" y="1090"/>
                  </a:lnTo>
                  <a:lnTo>
                    <a:pt x="248" y="1096"/>
                  </a:lnTo>
                  <a:lnTo>
                    <a:pt x="237" y="1100"/>
                  </a:lnTo>
                  <a:lnTo>
                    <a:pt x="225" y="1102"/>
                  </a:lnTo>
                  <a:lnTo>
                    <a:pt x="220" y="1099"/>
                  </a:lnTo>
                  <a:lnTo>
                    <a:pt x="173" y="76"/>
                  </a:lnTo>
                  <a:lnTo>
                    <a:pt x="29" y="207"/>
                  </a:lnTo>
                  <a:lnTo>
                    <a:pt x="33" y="361"/>
                  </a:lnTo>
                  <a:lnTo>
                    <a:pt x="45" y="700"/>
                  </a:lnTo>
                  <a:lnTo>
                    <a:pt x="58" y="1042"/>
                  </a:lnTo>
                  <a:lnTo>
                    <a:pt x="65" y="1201"/>
                  </a:lnTo>
                  <a:lnTo>
                    <a:pt x="85" y="1192"/>
                  </a:lnTo>
                  <a:lnTo>
                    <a:pt x="108" y="1182"/>
                  </a:lnTo>
                  <a:lnTo>
                    <a:pt x="134" y="1172"/>
                  </a:lnTo>
                  <a:lnTo>
                    <a:pt x="159" y="1162"/>
                  </a:lnTo>
                  <a:lnTo>
                    <a:pt x="181" y="1154"/>
                  </a:lnTo>
                  <a:lnTo>
                    <a:pt x="199" y="1146"/>
                  </a:lnTo>
                  <a:lnTo>
                    <a:pt x="211" y="1142"/>
                  </a:lnTo>
                  <a:lnTo>
                    <a:pt x="217" y="1142"/>
                  </a:lnTo>
                  <a:lnTo>
                    <a:pt x="196" y="1157"/>
                  </a:lnTo>
                  <a:lnTo>
                    <a:pt x="176" y="1171"/>
                  </a:lnTo>
                  <a:lnTo>
                    <a:pt x="153" y="1182"/>
                  </a:lnTo>
                  <a:lnTo>
                    <a:pt x="129" y="1195"/>
                  </a:lnTo>
                  <a:lnTo>
                    <a:pt x="106" y="1208"/>
                  </a:lnTo>
                  <a:lnTo>
                    <a:pt x="82" y="1220"/>
                  </a:lnTo>
                  <a:lnTo>
                    <a:pt x="59" y="1233"/>
                  </a:lnTo>
                  <a:lnTo>
                    <a:pt x="39" y="1246"/>
                  </a:lnTo>
                  <a:lnTo>
                    <a:pt x="32" y="1201"/>
                  </a:lnTo>
                  <a:lnTo>
                    <a:pt x="23" y="1086"/>
                  </a:lnTo>
                  <a:lnTo>
                    <a:pt x="16" y="924"/>
                  </a:lnTo>
                  <a:lnTo>
                    <a:pt x="10" y="736"/>
                  </a:lnTo>
                  <a:lnTo>
                    <a:pt x="5" y="546"/>
                  </a:lnTo>
                  <a:lnTo>
                    <a:pt x="0" y="374"/>
                  </a:lnTo>
                  <a:lnTo>
                    <a:pt x="0" y="244"/>
                  </a:lnTo>
                  <a:lnTo>
                    <a:pt x="2" y="180"/>
                  </a:lnTo>
                  <a:lnTo>
                    <a:pt x="185" y="0"/>
                  </a:lnTo>
                  <a:lnTo>
                    <a:pt x="1246" y="27"/>
                  </a:lnTo>
                  <a:lnTo>
                    <a:pt x="1244" y="71"/>
                  </a:lnTo>
                  <a:lnTo>
                    <a:pt x="1239" y="186"/>
                  </a:lnTo>
                  <a:lnTo>
                    <a:pt x="1233" y="348"/>
                  </a:lnTo>
                  <a:lnTo>
                    <a:pt x="1224" y="533"/>
                  </a:lnTo>
                  <a:lnTo>
                    <a:pt x="1216" y="718"/>
                  </a:lnTo>
                  <a:lnTo>
                    <a:pt x="1208" y="881"/>
                  </a:lnTo>
                  <a:lnTo>
                    <a:pt x="1203" y="994"/>
                  </a:lnTo>
                  <a:lnTo>
                    <a:pt x="1200" y="1036"/>
                  </a:lnTo>
                  <a:lnTo>
                    <a:pt x="1172" y="10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8" name="Freeform 36"/>
            <p:cNvSpPr>
              <a:spLocks/>
            </p:cNvSpPr>
            <p:nvPr/>
          </p:nvSpPr>
          <p:spPr bwMode="auto">
            <a:xfrm>
              <a:off x="6018" y="722"/>
              <a:ext cx="847" cy="1036"/>
            </a:xfrm>
            <a:custGeom>
              <a:avLst/>
              <a:gdLst>
                <a:gd name="T0" fmla="*/ 743 w 847"/>
                <a:gd name="T1" fmla="*/ 1011 h 1036"/>
                <a:gd name="T2" fmla="*/ 708 w 847"/>
                <a:gd name="T3" fmla="*/ 950 h 1036"/>
                <a:gd name="T4" fmla="*/ 661 w 847"/>
                <a:gd name="T5" fmla="*/ 799 h 1036"/>
                <a:gd name="T6" fmla="*/ 600 w 847"/>
                <a:gd name="T7" fmla="*/ 698 h 1036"/>
                <a:gd name="T8" fmla="*/ 528 w 847"/>
                <a:gd name="T9" fmla="*/ 625 h 1036"/>
                <a:gd name="T10" fmla="*/ 452 w 847"/>
                <a:gd name="T11" fmla="*/ 595 h 1036"/>
                <a:gd name="T12" fmla="*/ 444 w 847"/>
                <a:gd name="T13" fmla="*/ 576 h 1036"/>
                <a:gd name="T14" fmla="*/ 480 w 847"/>
                <a:gd name="T15" fmla="*/ 579 h 1036"/>
                <a:gd name="T16" fmla="*/ 531 w 847"/>
                <a:gd name="T17" fmla="*/ 497 h 1036"/>
                <a:gd name="T18" fmla="*/ 514 w 847"/>
                <a:gd name="T19" fmla="*/ 427 h 1036"/>
                <a:gd name="T20" fmla="*/ 443 w 847"/>
                <a:gd name="T21" fmla="*/ 390 h 1036"/>
                <a:gd name="T22" fmla="*/ 336 w 847"/>
                <a:gd name="T23" fmla="*/ 369 h 1036"/>
                <a:gd name="T24" fmla="*/ 232 w 847"/>
                <a:gd name="T25" fmla="*/ 339 h 1036"/>
                <a:gd name="T26" fmla="*/ 144 w 847"/>
                <a:gd name="T27" fmla="*/ 345 h 1036"/>
                <a:gd name="T28" fmla="*/ 128 w 847"/>
                <a:gd name="T29" fmla="*/ 608 h 1036"/>
                <a:gd name="T30" fmla="*/ 199 w 847"/>
                <a:gd name="T31" fmla="*/ 792 h 1036"/>
                <a:gd name="T32" fmla="*/ 313 w 847"/>
                <a:gd name="T33" fmla="*/ 887 h 1036"/>
                <a:gd name="T34" fmla="*/ 352 w 847"/>
                <a:gd name="T35" fmla="*/ 875 h 1036"/>
                <a:gd name="T36" fmla="*/ 350 w 847"/>
                <a:gd name="T37" fmla="*/ 892 h 1036"/>
                <a:gd name="T38" fmla="*/ 304 w 847"/>
                <a:gd name="T39" fmla="*/ 901 h 1036"/>
                <a:gd name="T40" fmla="*/ 192 w 847"/>
                <a:gd name="T41" fmla="*/ 836 h 1036"/>
                <a:gd name="T42" fmla="*/ 108 w 847"/>
                <a:gd name="T43" fmla="*/ 720 h 1036"/>
                <a:gd name="T44" fmla="*/ 69 w 847"/>
                <a:gd name="T45" fmla="*/ 575 h 1036"/>
                <a:gd name="T46" fmla="*/ 47 w 847"/>
                <a:gd name="T47" fmla="*/ 411 h 1036"/>
                <a:gd name="T48" fmla="*/ 4 w 847"/>
                <a:gd name="T49" fmla="*/ 398 h 1036"/>
                <a:gd name="T50" fmla="*/ 91 w 847"/>
                <a:gd name="T51" fmla="*/ 270 h 1036"/>
                <a:gd name="T52" fmla="*/ 75 w 847"/>
                <a:gd name="T53" fmla="*/ 176 h 1036"/>
                <a:gd name="T54" fmla="*/ 88 w 847"/>
                <a:gd name="T55" fmla="*/ 81 h 1036"/>
                <a:gd name="T56" fmla="*/ 144 w 847"/>
                <a:gd name="T57" fmla="*/ 17 h 1036"/>
                <a:gd name="T58" fmla="*/ 177 w 847"/>
                <a:gd name="T59" fmla="*/ 28 h 1036"/>
                <a:gd name="T60" fmla="*/ 137 w 847"/>
                <a:gd name="T61" fmla="*/ 69 h 1036"/>
                <a:gd name="T62" fmla="*/ 173 w 847"/>
                <a:gd name="T63" fmla="*/ 230 h 1036"/>
                <a:gd name="T64" fmla="*/ 291 w 847"/>
                <a:gd name="T65" fmla="*/ 302 h 1036"/>
                <a:gd name="T66" fmla="*/ 428 w 847"/>
                <a:gd name="T67" fmla="*/ 338 h 1036"/>
                <a:gd name="T68" fmla="*/ 557 w 847"/>
                <a:gd name="T69" fmla="*/ 392 h 1036"/>
                <a:gd name="T70" fmla="*/ 642 w 847"/>
                <a:gd name="T71" fmla="*/ 433 h 1036"/>
                <a:gd name="T72" fmla="*/ 677 w 847"/>
                <a:gd name="T73" fmla="*/ 512 h 1036"/>
                <a:gd name="T74" fmla="*/ 629 w 847"/>
                <a:gd name="T75" fmla="*/ 526 h 1036"/>
                <a:gd name="T76" fmla="*/ 599 w 847"/>
                <a:gd name="T77" fmla="*/ 500 h 1036"/>
                <a:gd name="T78" fmla="*/ 641 w 847"/>
                <a:gd name="T79" fmla="*/ 510 h 1036"/>
                <a:gd name="T80" fmla="*/ 628 w 847"/>
                <a:gd name="T81" fmla="*/ 467 h 1036"/>
                <a:gd name="T82" fmla="*/ 571 w 847"/>
                <a:gd name="T83" fmla="*/ 431 h 1036"/>
                <a:gd name="T84" fmla="*/ 577 w 847"/>
                <a:gd name="T85" fmla="*/ 549 h 1036"/>
                <a:gd name="T86" fmla="*/ 639 w 847"/>
                <a:gd name="T87" fmla="*/ 678 h 1036"/>
                <a:gd name="T88" fmla="*/ 742 w 847"/>
                <a:gd name="T89" fmla="*/ 759 h 1036"/>
                <a:gd name="T90" fmla="*/ 810 w 847"/>
                <a:gd name="T91" fmla="*/ 750 h 1036"/>
                <a:gd name="T92" fmla="*/ 794 w 847"/>
                <a:gd name="T93" fmla="*/ 727 h 1036"/>
                <a:gd name="T94" fmla="*/ 841 w 847"/>
                <a:gd name="T95" fmla="*/ 729 h 1036"/>
                <a:gd name="T96" fmla="*/ 837 w 847"/>
                <a:gd name="T97" fmla="*/ 783 h 1036"/>
                <a:gd name="T98" fmla="*/ 755 w 847"/>
                <a:gd name="T99" fmla="*/ 799 h 1036"/>
                <a:gd name="T100" fmla="*/ 685 w 847"/>
                <a:gd name="T101" fmla="*/ 766 h 1036"/>
                <a:gd name="T102" fmla="*/ 743 w 847"/>
                <a:gd name="T103" fmla="*/ 899 h 10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47"/>
                <a:gd name="T157" fmla="*/ 0 h 1036"/>
                <a:gd name="T158" fmla="*/ 847 w 847"/>
                <a:gd name="T159" fmla="*/ 1036 h 10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47" h="1036">
                  <a:moveTo>
                    <a:pt x="771" y="1036"/>
                  </a:moveTo>
                  <a:lnTo>
                    <a:pt x="762" y="1032"/>
                  </a:lnTo>
                  <a:lnTo>
                    <a:pt x="755" y="1027"/>
                  </a:lnTo>
                  <a:lnTo>
                    <a:pt x="749" y="1020"/>
                  </a:lnTo>
                  <a:lnTo>
                    <a:pt x="743" y="1011"/>
                  </a:lnTo>
                  <a:lnTo>
                    <a:pt x="737" y="1003"/>
                  </a:lnTo>
                  <a:lnTo>
                    <a:pt x="733" y="994"/>
                  </a:lnTo>
                  <a:lnTo>
                    <a:pt x="727" y="986"/>
                  </a:lnTo>
                  <a:lnTo>
                    <a:pt x="723" y="977"/>
                  </a:lnTo>
                  <a:lnTo>
                    <a:pt x="708" y="950"/>
                  </a:lnTo>
                  <a:lnTo>
                    <a:pt x="695" y="921"/>
                  </a:lnTo>
                  <a:lnTo>
                    <a:pt x="684" y="892"/>
                  </a:lnTo>
                  <a:lnTo>
                    <a:pt x="675" y="862"/>
                  </a:lnTo>
                  <a:lnTo>
                    <a:pt x="668" y="831"/>
                  </a:lnTo>
                  <a:lnTo>
                    <a:pt x="661" y="799"/>
                  </a:lnTo>
                  <a:lnTo>
                    <a:pt x="655" y="767"/>
                  </a:lnTo>
                  <a:lnTo>
                    <a:pt x="649" y="736"/>
                  </a:lnTo>
                  <a:lnTo>
                    <a:pt x="633" y="723"/>
                  </a:lnTo>
                  <a:lnTo>
                    <a:pt x="616" y="711"/>
                  </a:lnTo>
                  <a:lnTo>
                    <a:pt x="600" y="698"/>
                  </a:lnTo>
                  <a:lnTo>
                    <a:pt x="584" y="684"/>
                  </a:lnTo>
                  <a:lnTo>
                    <a:pt x="568" y="671"/>
                  </a:lnTo>
                  <a:lnTo>
                    <a:pt x="553" y="657"/>
                  </a:lnTo>
                  <a:lnTo>
                    <a:pt x="540" y="641"/>
                  </a:lnTo>
                  <a:lnTo>
                    <a:pt x="528" y="625"/>
                  </a:lnTo>
                  <a:lnTo>
                    <a:pt x="514" y="625"/>
                  </a:lnTo>
                  <a:lnTo>
                    <a:pt x="496" y="621"/>
                  </a:lnTo>
                  <a:lnTo>
                    <a:pt x="480" y="614"/>
                  </a:lnTo>
                  <a:lnTo>
                    <a:pt x="465" y="605"/>
                  </a:lnTo>
                  <a:lnTo>
                    <a:pt x="452" y="595"/>
                  </a:lnTo>
                  <a:lnTo>
                    <a:pt x="440" y="586"/>
                  </a:lnTo>
                  <a:lnTo>
                    <a:pt x="433" y="579"/>
                  </a:lnTo>
                  <a:lnTo>
                    <a:pt x="430" y="576"/>
                  </a:lnTo>
                  <a:lnTo>
                    <a:pt x="437" y="575"/>
                  </a:lnTo>
                  <a:lnTo>
                    <a:pt x="444" y="576"/>
                  </a:lnTo>
                  <a:lnTo>
                    <a:pt x="450" y="578"/>
                  </a:lnTo>
                  <a:lnTo>
                    <a:pt x="457" y="578"/>
                  </a:lnTo>
                  <a:lnTo>
                    <a:pt x="465" y="579"/>
                  </a:lnTo>
                  <a:lnTo>
                    <a:pt x="473" y="581"/>
                  </a:lnTo>
                  <a:lnTo>
                    <a:pt x="480" y="579"/>
                  </a:lnTo>
                  <a:lnTo>
                    <a:pt x="489" y="576"/>
                  </a:lnTo>
                  <a:lnTo>
                    <a:pt x="509" y="559"/>
                  </a:lnTo>
                  <a:lnTo>
                    <a:pt x="521" y="540"/>
                  </a:lnTo>
                  <a:lnTo>
                    <a:pt x="525" y="519"/>
                  </a:lnTo>
                  <a:lnTo>
                    <a:pt x="531" y="497"/>
                  </a:lnTo>
                  <a:lnTo>
                    <a:pt x="528" y="483"/>
                  </a:lnTo>
                  <a:lnTo>
                    <a:pt x="527" y="469"/>
                  </a:lnTo>
                  <a:lnTo>
                    <a:pt x="522" y="454"/>
                  </a:lnTo>
                  <a:lnTo>
                    <a:pt x="519" y="440"/>
                  </a:lnTo>
                  <a:lnTo>
                    <a:pt x="514" y="427"/>
                  </a:lnTo>
                  <a:lnTo>
                    <a:pt x="506" y="417"/>
                  </a:lnTo>
                  <a:lnTo>
                    <a:pt x="498" y="407"/>
                  </a:lnTo>
                  <a:lnTo>
                    <a:pt x="486" y="400"/>
                  </a:lnTo>
                  <a:lnTo>
                    <a:pt x="465" y="394"/>
                  </a:lnTo>
                  <a:lnTo>
                    <a:pt x="443" y="390"/>
                  </a:lnTo>
                  <a:lnTo>
                    <a:pt x="421" y="385"/>
                  </a:lnTo>
                  <a:lnTo>
                    <a:pt x="400" y="382"/>
                  </a:lnTo>
                  <a:lnTo>
                    <a:pt x="378" y="378"/>
                  </a:lnTo>
                  <a:lnTo>
                    <a:pt x="356" y="374"/>
                  </a:lnTo>
                  <a:lnTo>
                    <a:pt x="336" y="369"/>
                  </a:lnTo>
                  <a:lnTo>
                    <a:pt x="314" y="365"/>
                  </a:lnTo>
                  <a:lnTo>
                    <a:pt x="293" y="359"/>
                  </a:lnTo>
                  <a:lnTo>
                    <a:pt x="273" y="354"/>
                  </a:lnTo>
                  <a:lnTo>
                    <a:pt x="252" y="348"/>
                  </a:lnTo>
                  <a:lnTo>
                    <a:pt x="232" y="339"/>
                  </a:lnTo>
                  <a:lnTo>
                    <a:pt x="212" y="331"/>
                  </a:lnTo>
                  <a:lnTo>
                    <a:pt x="193" y="321"/>
                  </a:lnTo>
                  <a:lnTo>
                    <a:pt x="174" y="309"/>
                  </a:lnTo>
                  <a:lnTo>
                    <a:pt x="157" y="296"/>
                  </a:lnTo>
                  <a:lnTo>
                    <a:pt x="144" y="345"/>
                  </a:lnTo>
                  <a:lnTo>
                    <a:pt x="134" y="395"/>
                  </a:lnTo>
                  <a:lnTo>
                    <a:pt x="125" y="448"/>
                  </a:lnTo>
                  <a:lnTo>
                    <a:pt x="122" y="500"/>
                  </a:lnTo>
                  <a:lnTo>
                    <a:pt x="122" y="555"/>
                  </a:lnTo>
                  <a:lnTo>
                    <a:pt x="128" y="608"/>
                  </a:lnTo>
                  <a:lnTo>
                    <a:pt x="138" y="661"/>
                  </a:lnTo>
                  <a:lnTo>
                    <a:pt x="153" y="714"/>
                  </a:lnTo>
                  <a:lnTo>
                    <a:pt x="167" y="739"/>
                  </a:lnTo>
                  <a:lnTo>
                    <a:pt x="182" y="766"/>
                  </a:lnTo>
                  <a:lnTo>
                    <a:pt x="199" y="792"/>
                  </a:lnTo>
                  <a:lnTo>
                    <a:pt x="216" y="816"/>
                  </a:lnTo>
                  <a:lnTo>
                    <a:pt x="236" y="839"/>
                  </a:lnTo>
                  <a:lnTo>
                    <a:pt x="260" y="859"/>
                  </a:lnTo>
                  <a:lnTo>
                    <a:pt x="284" y="875"/>
                  </a:lnTo>
                  <a:lnTo>
                    <a:pt x="313" y="887"/>
                  </a:lnTo>
                  <a:lnTo>
                    <a:pt x="320" y="887"/>
                  </a:lnTo>
                  <a:lnTo>
                    <a:pt x="329" y="884"/>
                  </a:lnTo>
                  <a:lnTo>
                    <a:pt x="338" y="881"/>
                  </a:lnTo>
                  <a:lnTo>
                    <a:pt x="345" y="878"/>
                  </a:lnTo>
                  <a:lnTo>
                    <a:pt x="352" y="875"/>
                  </a:lnTo>
                  <a:lnTo>
                    <a:pt x="359" y="874"/>
                  </a:lnTo>
                  <a:lnTo>
                    <a:pt x="363" y="876"/>
                  </a:lnTo>
                  <a:lnTo>
                    <a:pt x="368" y="882"/>
                  </a:lnTo>
                  <a:lnTo>
                    <a:pt x="359" y="888"/>
                  </a:lnTo>
                  <a:lnTo>
                    <a:pt x="350" y="892"/>
                  </a:lnTo>
                  <a:lnTo>
                    <a:pt x="342" y="897"/>
                  </a:lnTo>
                  <a:lnTo>
                    <a:pt x="333" y="899"/>
                  </a:lnTo>
                  <a:lnTo>
                    <a:pt x="325" y="901"/>
                  </a:lnTo>
                  <a:lnTo>
                    <a:pt x="314" y="902"/>
                  </a:lnTo>
                  <a:lnTo>
                    <a:pt x="304" y="901"/>
                  </a:lnTo>
                  <a:lnTo>
                    <a:pt x="294" y="898"/>
                  </a:lnTo>
                  <a:lnTo>
                    <a:pt x="265" y="885"/>
                  </a:lnTo>
                  <a:lnTo>
                    <a:pt x="239" y="871"/>
                  </a:lnTo>
                  <a:lnTo>
                    <a:pt x="215" y="855"/>
                  </a:lnTo>
                  <a:lnTo>
                    <a:pt x="192" y="836"/>
                  </a:lnTo>
                  <a:lnTo>
                    <a:pt x="172" y="816"/>
                  </a:lnTo>
                  <a:lnTo>
                    <a:pt x="153" y="795"/>
                  </a:lnTo>
                  <a:lnTo>
                    <a:pt x="135" y="770"/>
                  </a:lnTo>
                  <a:lnTo>
                    <a:pt x="121" y="746"/>
                  </a:lnTo>
                  <a:lnTo>
                    <a:pt x="108" y="720"/>
                  </a:lnTo>
                  <a:lnTo>
                    <a:pt x="96" y="693"/>
                  </a:lnTo>
                  <a:lnTo>
                    <a:pt x="86" y="664"/>
                  </a:lnTo>
                  <a:lnTo>
                    <a:pt x="79" y="635"/>
                  </a:lnTo>
                  <a:lnTo>
                    <a:pt x="73" y="605"/>
                  </a:lnTo>
                  <a:lnTo>
                    <a:pt x="69" y="575"/>
                  </a:lnTo>
                  <a:lnTo>
                    <a:pt x="66" y="545"/>
                  </a:lnTo>
                  <a:lnTo>
                    <a:pt x="66" y="513"/>
                  </a:lnTo>
                  <a:lnTo>
                    <a:pt x="66" y="411"/>
                  </a:lnTo>
                  <a:lnTo>
                    <a:pt x="56" y="411"/>
                  </a:lnTo>
                  <a:lnTo>
                    <a:pt x="47" y="411"/>
                  </a:lnTo>
                  <a:lnTo>
                    <a:pt x="37" y="411"/>
                  </a:lnTo>
                  <a:lnTo>
                    <a:pt x="27" y="410"/>
                  </a:lnTo>
                  <a:lnTo>
                    <a:pt x="18" y="407"/>
                  </a:lnTo>
                  <a:lnTo>
                    <a:pt x="11" y="402"/>
                  </a:lnTo>
                  <a:lnTo>
                    <a:pt x="4" y="398"/>
                  </a:lnTo>
                  <a:lnTo>
                    <a:pt x="0" y="391"/>
                  </a:lnTo>
                  <a:lnTo>
                    <a:pt x="70" y="367"/>
                  </a:lnTo>
                  <a:lnTo>
                    <a:pt x="76" y="335"/>
                  </a:lnTo>
                  <a:lnTo>
                    <a:pt x="82" y="302"/>
                  </a:lnTo>
                  <a:lnTo>
                    <a:pt x="91" y="270"/>
                  </a:lnTo>
                  <a:lnTo>
                    <a:pt x="109" y="244"/>
                  </a:lnTo>
                  <a:lnTo>
                    <a:pt x="98" y="230"/>
                  </a:lnTo>
                  <a:lnTo>
                    <a:pt x="89" y="213"/>
                  </a:lnTo>
                  <a:lnTo>
                    <a:pt x="81" y="194"/>
                  </a:lnTo>
                  <a:lnTo>
                    <a:pt x="75" y="176"/>
                  </a:lnTo>
                  <a:lnTo>
                    <a:pt x="70" y="157"/>
                  </a:lnTo>
                  <a:lnTo>
                    <a:pt x="70" y="137"/>
                  </a:lnTo>
                  <a:lnTo>
                    <a:pt x="72" y="117"/>
                  </a:lnTo>
                  <a:lnTo>
                    <a:pt x="79" y="96"/>
                  </a:lnTo>
                  <a:lnTo>
                    <a:pt x="88" y="81"/>
                  </a:lnTo>
                  <a:lnTo>
                    <a:pt x="96" y="66"/>
                  </a:lnTo>
                  <a:lnTo>
                    <a:pt x="107" y="52"/>
                  </a:lnTo>
                  <a:lnTo>
                    <a:pt x="118" y="39"/>
                  </a:lnTo>
                  <a:lnTo>
                    <a:pt x="130" y="28"/>
                  </a:lnTo>
                  <a:lnTo>
                    <a:pt x="144" y="17"/>
                  </a:lnTo>
                  <a:lnTo>
                    <a:pt x="157" y="9"/>
                  </a:lnTo>
                  <a:lnTo>
                    <a:pt x="173" y="0"/>
                  </a:lnTo>
                  <a:lnTo>
                    <a:pt x="180" y="10"/>
                  </a:lnTo>
                  <a:lnTo>
                    <a:pt x="182" y="19"/>
                  </a:lnTo>
                  <a:lnTo>
                    <a:pt x="177" y="28"/>
                  </a:lnTo>
                  <a:lnTo>
                    <a:pt x="169" y="35"/>
                  </a:lnTo>
                  <a:lnTo>
                    <a:pt x="159" y="42"/>
                  </a:lnTo>
                  <a:lnTo>
                    <a:pt x="150" y="51"/>
                  </a:lnTo>
                  <a:lnTo>
                    <a:pt x="141" y="59"/>
                  </a:lnTo>
                  <a:lnTo>
                    <a:pt x="137" y="69"/>
                  </a:lnTo>
                  <a:lnTo>
                    <a:pt x="128" y="104"/>
                  </a:lnTo>
                  <a:lnTo>
                    <a:pt x="130" y="141"/>
                  </a:lnTo>
                  <a:lnTo>
                    <a:pt x="138" y="176"/>
                  </a:lnTo>
                  <a:lnTo>
                    <a:pt x="153" y="207"/>
                  </a:lnTo>
                  <a:lnTo>
                    <a:pt x="173" y="230"/>
                  </a:lnTo>
                  <a:lnTo>
                    <a:pt x="193" y="250"/>
                  </a:lnTo>
                  <a:lnTo>
                    <a:pt x="216" y="267"/>
                  </a:lnTo>
                  <a:lnTo>
                    <a:pt x="241" y="282"/>
                  </a:lnTo>
                  <a:lnTo>
                    <a:pt x="265" y="293"/>
                  </a:lnTo>
                  <a:lnTo>
                    <a:pt x="291" y="302"/>
                  </a:lnTo>
                  <a:lnTo>
                    <a:pt x="319" y="311"/>
                  </a:lnTo>
                  <a:lnTo>
                    <a:pt x="346" y="318"/>
                  </a:lnTo>
                  <a:lnTo>
                    <a:pt x="374" y="323"/>
                  </a:lnTo>
                  <a:lnTo>
                    <a:pt x="401" y="331"/>
                  </a:lnTo>
                  <a:lnTo>
                    <a:pt x="428" y="338"/>
                  </a:lnTo>
                  <a:lnTo>
                    <a:pt x="456" y="345"/>
                  </a:lnTo>
                  <a:lnTo>
                    <a:pt x="482" y="354"/>
                  </a:lnTo>
                  <a:lnTo>
                    <a:pt x="508" y="365"/>
                  </a:lnTo>
                  <a:lnTo>
                    <a:pt x="532" y="377"/>
                  </a:lnTo>
                  <a:lnTo>
                    <a:pt x="557" y="392"/>
                  </a:lnTo>
                  <a:lnTo>
                    <a:pt x="576" y="395"/>
                  </a:lnTo>
                  <a:lnTo>
                    <a:pt x="594" y="401"/>
                  </a:lnTo>
                  <a:lnTo>
                    <a:pt x="612" y="410"/>
                  </a:lnTo>
                  <a:lnTo>
                    <a:pt x="628" y="420"/>
                  </a:lnTo>
                  <a:lnTo>
                    <a:pt x="642" y="433"/>
                  </a:lnTo>
                  <a:lnTo>
                    <a:pt x="655" y="447"/>
                  </a:lnTo>
                  <a:lnTo>
                    <a:pt x="665" y="461"/>
                  </a:lnTo>
                  <a:lnTo>
                    <a:pt x="675" y="479"/>
                  </a:lnTo>
                  <a:lnTo>
                    <a:pt x="678" y="494"/>
                  </a:lnTo>
                  <a:lnTo>
                    <a:pt x="677" y="512"/>
                  </a:lnTo>
                  <a:lnTo>
                    <a:pt x="670" y="525"/>
                  </a:lnTo>
                  <a:lnTo>
                    <a:pt x="657" y="536"/>
                  </a:lnTo>
                  <a:lnTo>
                    <a:pt x="648" y="536"/>
                  </a:lnTo>
                  <a:lnTo>
                    <a:pt x="639" y="532"/>
                  </a:lnTo>
                  <a:lnTo>
                    <a:pt x="629" y="526"/>
                  </a:lnTo>
                  <a:lnTo>
                    <a:pt x="620" y="520"/>
                  </a:lnTo>
                  <a:lnTo>
                    <a:pt x="612" y="513"/>
                  </a:lnTo>
                  <a:lnTo>
                    <a:pt x="605" y="506"/>
                  </a:lnTo>
                  <a:lnTo>
                    <a:pt x="600" y="502"/>
                  </a:lnTo>
                  <a:lnTo>
                    <a:pt x="599" y="500"/>
                  </a:lnTo>
                  <a:lnTo>
                    <a:pt x="607" y="504"/>
                  </a:lnTo>
                  <a:lnTo>
                    <a:pt x="616" y="510"/>
                  </a:lnTo>
                  <a:lnTo>
                    <a:pt x="623" y="514"/>
                  </a:lnTo>
                  <a:lnTo>
                    <a:pt x="633" y="516"/>
                  </a:lnTo>
                  <a:lnTo>
                    <a:pt x="641" y="510"/>
                  </a:lnTo>
                  <a:lnTo>
                    <a:pt x="645" y="502"/>
                  </a:lnTo>
                  <a:lnTo>
                    <a:pt x="646" y="494"/>
                  </a:lnTo>
                  <a:lnTo>
                    <a:pt x="646" y="484"/>
                  </a:lnTo>
                  <a:lnTo>
                    <a:pt x="636" y="477"/>
                  </a:lnTo>
                  <a:lnTo>
                    <a:pt x="628" y="467"/>
                  </a:lnTo>
                  <a:lnTo>
                    <a:pt x="618" y="458"/>
                  </a:lnTo>
                  <a:lnTo>
                    <a:pt x="606" y="450"/>
                  </a:lnTo>
                  <a:lnTo>
                    <a:pt x="596" y="441"/>
                  </a:lnTo>
                  <a:lnTo>
                    <a:pt x="584" y="435"/>
                  </a:lnTo>
                  <a:lnTo>
                    <a:pt x="571" y="431"/>
                  </a:lnTo>
                  <a:lnTo>
                    <a:pt x="560" y="431"/>
                  </a:lnTo>
                  <a:lnTo>
                    <a:pt x="568" y="458"/>
                  </a:lnTo>
                  <a:lnTo>
                    <a:pt x="573" y="489"/>
                  </a:lnTo>
                  <a:lnTo>
                    <a:pt x="574" y="519"/>
                  </a:lnTo>
                  <a:lnTo>
                    <a:pt x="577" y="549"/>
                  </a:lnTo>
                  <a:lnTo>
                    <a:pt x="580" y="579"/>
                  </a:lnTo>
                  <a:lnTo>
                    <a:pt x="587" y="608"/>
                  </a:lnTo>
                  <a:lnTo>
                    <a:pt x="602" y="635"/>
                  </a:lnTo>
                  <a:lnTo>
                    <a:pt x="622" y="660"/>
                  </a:lnTo>
                  <a:lnTo>
                    <a:pt x="639" y="678"/>
                  </a:lnTo>
                  <a:lnTo>
                    <a:pt x="657" y="698"/>
                  </a:lnTo>
                  <a:lnTo>
                    <a:pt x="675" y="717"/>
                  </a:lnTo>
                  <a:lnTo>
                    <a:pt x="697" y="734"/>
                  </a:lnTo>
                  <a:lnTo>
                    <a:pt x="719" y="749"/>
                  </a:lnTo>
                  <a:lnTo>
                    <a:pt x="742" y="759"/>
                  </a:lnTo>
                  <a:lnTo>
                    <a:pt x="766" y="763"/>
                  </a:lnTo>
                  <a:lnTo>
                    <a:pt x="794" y="762"/>
                  </a:lnTo>
                  <a:lnTo>
                    <a:pt x="798" y="757"/>
                  </a:lnTo>
                  <a:lnTo>
                    <a:pt x="804" y="753"/>
                  </a:lnTo>
                  <a:lnTo>
                    <a:pt x="810" y="750"/>
                  </a:lnTo>
                  <a:lnTo>
                    <a:pt x="814" y="746"/>
                  </a:lnTo>
                  <a:lnTo>
                    <a:pt x="808" y="740"/>
                  </a:lnTo>
                  <a:lnTo>
                    <a:pt x="801" y="737"/>
                  </a:lnTo>
                  <a:lnTo>
                    <a:pt x="795" y="734"/>
                  </a:lnTo>
                  <a:lnTo>
                    <a:pt x="794" y="727"/>
                  </a:lnTo>
                  <a:lnTo>
                    <a:pt x="802" y="721"/>
                  </a:lnTo>
                  <a:lnTo>
                    <a:pt x="811" y="718"/>
                  </a:lnTo>
                  <a:lnTo>
                    <a:pt x="823" y="717"/>
                  </a:lnTo>
                  <a:lnTo>
                    <a:pt x="833" y="720"/>
                  </a:lnTo>
                  <a:lnTo>
                    <a:pt x="841" y="729"/>
                  </a:lnTo>
                  <a:lnTo>
                    <a:pt x="846" y="739"/>
                  </a:lnTo>
                  <a:lnTo>
                    <a:pt x="847" y="749"/>
                  </a:lnTo>
                  <a:lnTo>
                    <a:pt x="846" y="759"/>
                  </a:lnTo>
                  <a:lnTo>
                    <a:pt x="844" y="772"/>
                  </a:lnTo>
                  <a:lnTo>
                    <a:pt x="837" y="783"/>
                  </a:lnTo>
                  <a:lnTo>
                    <a:pt x="824" y="793"/>
                  </a:lnTo>
                  <a:lnTo>
                    <a:pt x="808" y="802"/>
                  </a:lnTo>
                  <a:lnTo>
                    <a:pt x="789" y="803"/>
                  </a:lnTo>
                  <a:lnTo>
                    <a:pt x="772" y="802"/>
                  </a:lnTo>
                  <a:lnTo>
                    <a:pt x="755" y="799"/>
                  </a:lnTo>
                  <a:lnTo>
                    <a:pt x="739" y="795"/>
                  </a:lnTo>
                  <a:lnTo>
                    <a:pt x="723" y="787"/>
                  </a:lnTo>
                  <a:lnTo>
                    <a:pt x="708" y="782"/>
                  </a:lnTo>
                  <a:lnTo>
                    <a:pt x="697" y="773"/>
                  </a:lnTo>
                  <a:lnTo>
                    <a:pt x="685" y="766"/>
                  </a:lnTo>
                  <a:lnTo>
                    <a:pt x="694" y="793"/>
                  </a:lnTo>
                  <a:lnTo>
                    <a:pt x="704" y="820"/>
                  </a:lnTo>
                  <a:lnTo>
                    <a:pt x="716" y="846"/>
                  </a:lnTo>
                  <a:lnTo>
                    <a:pt x="729" y="874"/>
                  </a:lnTo>
                  <a:lnTo>
                    <a:pt x="743" y="899"/>
                  </a:lnTo>
                  <a:lnTo>
                    <a:pt x="758" y="927"/>
                  </a:lnTo>
                  <a:lnTo>
                    <a:pt x="773" y="953"/>
                  </a:lnTo>
                  <a:lnTo>
                    <a:pt x="791" y="977"/>
                  </a:lnTo>
                  <a:lnTo>
                    <a:pt x="771" y="10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Freeform 37"/>
            <p:cNvSpPr>
              <a:spLocks/>
            </p:cNvSpPr>
            <p:nvPr/>
          </p:nvSpPr>
          <p:spPr bwMode="auto">
            <a:xfrm>
              <a:off x="6950" y="908"/>
              <a:ext cx="327" cy="625"/>
            </a:xfrm>
            <a:custGeom>
              <a:avLst/>
              <a:gdLst>
                <a:gd name="T0" fmla="*/ 311 w 327"/>
                <a:gd name="T1" fmla="*/ 191 h 625"/>
                <a:gd name="T2" fmla="*/ 327 w 327"/>
                <a:gd name="T3" fmla="*/ 306 h 625"/>
                <a:gd name="T4" fmla="*/ 312 w 327"/>
                <a:gd name="T5" fmla="*/ 423 h 625"/>
                <a:gd name="T6" fmla="*/ 268 w 327"/>
                <a:gd name="T7" fmla="*/ 529 h 625"/>
                <a:gd name="T8" fmla="*/ 220 w 327"/>
                <a:gd name="T9" fmla="*/ 586 h 625"/>
                <a:gd name="T10" fmla="*/ 181 w 327"/>
                <a:gd name="T11" fmla="*/ 606 h 625"/>
                <a:gd name="T12" fmla="*/ 139 w 327"/>
                <a:gd name="T13" fmla="*/ 621 h 625"/>
                <a:gd name="T14" fmla="*/ 109 w 327"/>
                <a:gd name="T15" fmla="*/ 625 h 625"/>
                <a:gd name="T16" fmla="*/ 109 w 327"/>
                <a:gd name="T17" fmla="*/ 615 h 625"/>
                <a:gd name="T18" fmla="*/ 136 w 327"/>
                <a:gd name="T19" fmla="*/ 592 h 625"/>
                <a:gd name="T20" fmla="*/ 175 w 327"/>
                <a:gd name="T21" fmla="*/ 565 h 625"/>
                <a:gd name="T22" fmla="*/ 210 w 327"/>
                <a:gd name="T23" fmla="*/ 536 h 625"/>
                <a:gd name="T24" fmla="*/ 236 w 327"/>
                <a:gd name="T25" fmla="*/ 484 h 625"/>
                <a:gd name="T26" fmla="*/ 257 w 327"/>
                <a:gd name="T27" fmla="*/ 398 h 625"/>
                <a:gd name="T28" fmla="*/ 266 w 327"/>
                <a:gd name="T29" fmla="*/ 308 h 625"/>
                <a:gd name="T30" fmla="*/ 259 w 327"/>
                <a:gd name="T31" fmla="*/ 217 h 625"/>
                <a:gd name="T32" fmla="*/ 246 w 327"/>
                <a:gd name="T33" fmla="*/ 163 h 625"/>
                <a:gd name="T34" fmla="*/ 239 w 327"/>
                <a:gd name="T35" fmla="*/ 138 h 625"/>
                <a:gd name="T36" fmla="*/ 227 w 327"/>
                <a:gd name="T37" fmla="*/ 117 h 625"/>
                <a:gd name="T38" fmla="*/ 213 w 327"/>
                <a:gd name="T39" fmla="*/ 98 h 625"/>
                <a:gd name="T40" fmla="*/ 175 w 327"/>
                <a:gd name="T41" fmla="*/ 66 h 625"/>
                <a:gd name="T42" fmla="*/ 109 w 327"/>
                <a:gd name="T43" fmla="*/ 41 h 625"/>
                <a:gd name="T44" fmla="*/ 47 w 327"/>
                <a:gd name="T45" fmla="*/ 30 h 625"/>
                <a:gd name="T46" fmla="*/ 6 w 327"/>
                <a:gd name="T47" fmla="*/ 30 h 625"/>
                <a:gd name="T48" fmla="*/ 21 w 327"/>
                <a:gd name="T49" fmla="*/ 16 h 625"/>
                <a:gd name="T50" fmla="*/ 67 w 327"/>
                <a:gd name="T51" fmla="*/ 2 h 625"/>
                <a:gd name="T52" fmla="*/ 116 w 327"/>
                <a:gd name="T53" fmla="*/ 3 h 625"/>
                <a:gd name="T54" fmla="*/ 164 w 327"/>
                <a:gd name="T55" fmla="*/ 15 h 625"/>
                <a:gd name="T56" fmla="*/ 201 w 327"/>
                <a:gd name="T57" fmla="*/ 35 h 625"/>
                <a:gd name="T58" fmla="*/ 231 w 327"/>
                <a:gd name="T59" fmla="*/ 59 h 625"/>
                <a:gd name="T60" fmla="*/ 259 w 327"/>
                <a:gd name="T61" fmla="*/ 89 h 625"/>
                <a:gd name="T62" fmla="*/ 282 w 327"/>
                <a:gd name="T63" fmla="*/ 121 h 6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7"/>
                <a:gd name="T97" fmla="*/ 0 h 625"/>
                <a:gd name="T98" fmla="*/ 327 w 327"/>
                <a:gd name="T99" fmla="*/ 625 h 6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7" h="625">
                  <a:moveTo>
                    <a:pt x="291" y="138"/>
                  </a:moveTo>
                  <a:lnTo>
                    <a:pt x="311" y="191"/>
                  </a:lnTo>
                  <a:lnTo>
                    <a:pt x="322" y="247"/>
                  </a:lnTo>
                  <a:lnTo>
                    <a:pt x="327" y="306"/>
                  </a:lnTo>
                  <a:lnTo>
                    <a:pt x="324" y="365"/>
                  </a:lnTo>
                  <a:lnTo>
                    <a:pt x="312" y="423"/>
                  </a:lnTo>
                  <a:lnTo>
                    <a:pt x="293" y="479"/>
                  </a:lnTo>
                  <a:lnTo>
                    <a:pt x="268" y="529"/>
                  </a:lnTo>
                  <a:lnTo>
                    <a:pt x="233" y="575"/>
                  </a:lnTo>
                  <a:lnTo>
                    <a:pt x="220" y="586"/>
                  </a:lnTo>
                  <a:lnTo>
                    <a:pt x="201" y="596"/>
                  </a:lnTo>
                  <a:lnTo>
                    <a:pt x="181" y="606"/>
                  </a:lnTo>
                  <a:lnTo>
                    <a:pt x="159" y="615"/>
                  </a:lnTo>
                  <a:lnTo>
                    <a:pt x="139" y="621"/>
                  </a:lnTo>
                  <a:lnTo>
                    <a:pt x="122" y="625"/>
                  </a:lnTo>
                  <a:lnTo>
                    <a:pt x="109" y="625"/>
                  </a:lnTo>
                  <a:lnTo>
                    <a:pt x="103" y="622"/>
                  </a:lnTo>
                  <a:lnTo>
                    <a:pt x="109" y="615"/>
                  </a:lnTo>
                  <a:lnTo>
                    <a:pt x="120" y="605"/>
                  </a:lnTo>
                  <a:lnTo>
                    <a:pt x="136" y="592"/>
                  </a:lnTo>
                  <a:lnTo>
                    <a:pt x="155" y="579"/>
                  </a:lnTo>
                  <a:lnTo>
                    <a:pt x="175" y="565"/>
                  </a:lnTo>
                  <a:lnTo>
                    <a:pt x="194" y="550"/>
                  </a:lnTo>
                  <a:lnTo>
                    <a:pt x="210" y="536"/>
                  </a:lnTo>
                  <a:lnTo>
                    <a:pt x="220" y="525"/>
                  </a:lnTo>
                  <a:lnTo>
                    <a:pt x="236" y="484"/>
                  </a:lnTo>
                  <a:lnTo>
                    <a:pt x="249" y="443"/>
                  </a:lnTo>
                  <a:lnTo>
                    <a:pt x="257" y="398"/>
                  </a:lnTo>
                  <a:lnTo>
                    <a:pt x="263" y="354"/>
                  </a:lnTo>
                  <a:lnTo>
                    <a:pt x="266" y="308"/>
                  </a:lnTo>
                  <a:lnTo>
                    <a:pt x="263" y="262"/>
                  </a:lnTo>
                  <a:lnTo>
                    <a:pt x="259" y="217"/>
                  </a:lnTo>
                  <a:lnTo>
                    <a:pt x="249" y="174"/>
                  </a:lnTo>
                  <a:lnTo>
                    <a:pt x="246" y="163"/>
                  </a:lnTo>
                  <a:lnTo>
                    <a:pt x="243" y="150"/>
                  </a:lnTo>
                  <a:lnTo>
                    <a:pt x="239" y="138"/>
                  </a:lnTo>
                  <a:lnTo>
                    <a:pt x="233" y="128"/>
                  </a:lnTo>
                  <a:lnTo>
                    <a:pt x="227" y="117"/>
                  </a:lnTo>
                  <a:lnTo>
                    <a:pt x="220" y="107"/>
                  </a:lnTo>
                  <a:lnTo>
                    <a:pt x="213" y="98"/>
                  </a:lnTo>
                  <a:lnTo>
                    <a:pt x="204" y="88"/>
                  </a:lnTo>
                  <a:lnTo>
                    <a:pt x="175" y="66"/>
                  </a:lnTo>
                  <a:lnTo>
                    <a:pt x="143" y="51"/>
                  </a:lnTo>
                  <a:lnTo>
                    <a:pt x="109" y="41"/>
                  </a:lnTo>
                  <a:lnTo>
                    <a:pt x="77" y="33"/>
                  </a:lnTo>
                  <a:lnTo>
                    <a:pt x="47" y="30"/>
                  </a:lnTo>
                  <a:lnTo>
                    <a:pt x="22" y="30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21" y="16"/>
                  </a:lnTo>
                  <a:lnTo>
                    <a:pt x="42" y="8"/>
                  </a:lnTo>
                  <a:lnTo>
                    <a:pt x="67" y="2"/>
                  </a:lnTo>
                  <a:lnTo>
                    <a:pt x="91" y="0"/>
                  </a:lnTo>
                  <a:lnTo>
                    <a:pt x="116" y="3"/>
                  </a:lnTo>
                  <a:lnTo>
                    <a:pt x="140" y="8"/>
                  </a:lnTo>
                  <a:lnTo>
                    <a:pt x="164" y="15"/>
                  </a:lnTo>
                  <a:lnTo>
                    <a:pt x="185" y="23"/>
                  </a:lnTo>
                  <a:lnTo>
                    <a:pt x="201" y="35"/>
                  </a:lnTo>
                  <a:lnTo>
                    <a:pt x="217" y="46"/>
                  </a:lnTo>
                  <a:lnTo>
                    <a:pt x="231" y="59"/>
                  </a:lnTo>
                  <a:lnTo>
                    <a:pt x="246" y="74"/>
                  </a:lnTo>
                  <a:lnTo>
                    <a:pt x="259" y="89"/>
                  </a:lnTo>
                  <a:lnTo>
                    <a:pt x="270" y="105"/>
                  </a:lnTo>
                  <a:lnTo>
                    <a:pt x="282" y="121"/>
                  </a:lnTo>
                  <a:lnTo>
                    <a:pt x="291" y="1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Freeform 38"/>
            <p:cNvSpPr>
              <a:spLocks/>
            </p:cNvSpPr>
            <p:nvPr/>
          </p:nvSpPr>
          <p:spPr bwMode="auto">
            <a:xfrm>
              <a:off x="1975" y="127"/>
              <a:ext cx="804" cy="871"/>
            </a:xfrm>
            <a:custGeom>
              <a:avLst/>
              <a:gdLst>
                <a:gd name="T0" fmla="*/ 804 w 804"/>
                <a:gd name="T1" fmla="*/ 4 h 871"/>
                <a:gd name="T2" fmla="*/ 804 w 804"/>
                <a:gd name="T3" fmla="*/ 133 h 871"/>
                <a:gd name="T4" fmla="*/ 804 w 804"/>
                <a:gd name="T5" fmla="*/ 416 h 871"/>
                <a:gd name="T6" fmla="*/ 800 w 804"/>
                <a:gd name="T7" fmla="*/ 702 h 871"/>
                <a:gd name="T8" fmla="*/ 788 w 804"/>
                <a:gd name="T9" fmla="*/ 833 h 871"/>
                <a:gd name="T10" fmla="*/ 781 w 804"/>
                <a:gd name="T11" fmla="*/ 833 h 871"/>
                <a:gd name="T12" fmla="*/ 761 w 804"/>
                <a:gd name="T13" fmla="*/ 834 h 871"/>
                <a:gd name="T14" fmla="*/ 730 w 804"/>
                <a:gd name="T15" fmla="*/ 837 h 871"/>
                <a:gd name="T16" fmla="*/ 689 w 804"/>
                <a:gd name="T17" fmla="*/ 838 h 871"/>
                <a:gd name="T18" fmla="*/ 641 w 804"/>
                <a:gd name="T19" fmla="*/ 843 h 871"/>
                <a:gd name="T20" fmla="*/ 585 w 804"/>
                <a:gd name="T21" fmla="*/ 846 h 871"/>
                <a:gd name="T22" fmla="*/ 525 w 804"/>
                <a:gd name="T23" fmla="*/ 850 h 871"/>
                <a:gd name="T24" fmla="*/ 462 w 804"/>
                <a:gd name="T25" fmla="*/ 853 h 871"/>
                <a:gd name="T26" fmla="*/ 398 w 804"/>
                <a:gd name="T27" fmla="*/ 857 h 871"/>
                <a:gd name="T28" fmla="*/ 333 w 804"/>
                <a:gd name="T29" fmla="*/ 860 h 871"/>
                <a:gd name="T30" fmla="*/ 271 w 804"/>
                <a:gd name="T31" fmla="*/ 864 h 871"/>
                <a:gd name="T32" fmla="*/ 212 w 804"/>
                <a:gd name="T33" fmla="*/ 867 h 871"/>
                <a:gd name="T34" fmla="*/ 159 w 804"/>
                <a:gd name="T35" fmla="*/ 869 h 871"/>
                <a:gd name="T36" fmla="*/ 111 w 804"/>
                <a:gd name="T37" fmla="*/ 870 h 871"/>
                <a:gd name="T38" fmla="*/ 72 w 804"/>
                <a:gd name="T39" fmla="*/ 871 h 871"/>
                <a:gd name="T40" fmla="*/ 43 w 804"/>
                <a:gd name="T41" fmla="*/ 871 h 871"/>
                <a:gd name="T42" fmla="*/ 0 w 804"/>
                <a:gd name="T43" fmla="*/ 0 h 871"/>
                <a:gd name="T44" fmla="*/ 804 w 804"/>
                <a:gd name="T45" fmla="*/ 4 h 87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04"/>
                <a:gd name="T70" fmla="*/ 0 h 871"/>
                <a:gd name="T71" fmla="*/ 804 w 804"/>
                <a:gd name="T72" fmla="*/ 871 h 87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04" h="871">
                  <a:moveTo>
                    <a:pt x="804" y="4"/>
                  </a:moveTo>
                  <a:lnTo>
                    <a:pt x="804" y="133"/>
                  </a:lnTo>
                  <a:lnTo>
                    <a:pt x="804" y="416"/>
                  </a:lnTo>
                  <a:lnTo>
                    <a:pt x="800" y="702"/>
                  </a:lnTo>
                  <a:lnTo>
                    <a:pt x="788" y="833"/>
                  </a:lnTo>
                  <a:lnTo>
                    <a:pt x="781" y="833"/>
                  </a:lnTo>
                  <a:lnTo>
                    <a:pt x="761" y="834"/>
                  </a:lnTo>
                  <a:lnTo>
                    <a:pt x="730" y="837"/>
                  </a:lnTo>
                  <a:lnTo>
                    <a:pt x="689" y="838"/>
                  </a:lnTo>
                  <a:lnTo>
                    <a:pt x="641" y="843"/>
                  </a:lnTo>
                  <a:lnTo>
                    <a:pt x="585" y="846"/>
                  </a:lnTo>
                  <a:lnTo>
                    <a:pt x="525" y="850"/>
                  </a:lnTo>
                  <a:lnTo>
                    <a:pt x="462" y="853"/>
                  </a:lnTo>
                  <a:lnTo>
                    <a:pt x="398" y="857"/>
                  </a:lnTo>
                  <a:lnTo>
                    <a:pt x="333" y="860"/>
                  </a:lnTo>
                  <a:lnTo>
                    <a:pt x="271" y="864"/>
                  </a:lnTo>
                  <a:lnTo>
                    <a:pt x="212" y="867"/>
                  </a:lnTo>
                  <a:lnTo>
                    <a:pt x="159" y="869"/>
                  </a:lnTo>
                  <a:lnTo>
                    <a:pt x="111" y="870"/>
                  </a:lnTo>
                  <a:lnTo>
                    <a:pt x="72" y="871"/>
                  </a:lnTo>
                  <a:lnTo>
                    <a:pt x="43" y="871"/>
                  </a:lnTo>
                  <a:lnTo>
                    <a:pt x="0" y="0"/>
                  </a:lnTo>
                  <a:lnTo>
                    <a:pt x="80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Freeform 39"/>
            <p:cNvSpPr>
              <a:spLocks/>
            </p:cNvSpPr>
            <p:nvPr/>
          </p:nvSpPr>
          <p:spPr bwMode="auto">
            <a:xfrm>
              <a:off x="6755" y="148"/>
              <a:ext cx="291" cy="541"/>
            </a:xfrm>
            <a:custGeom>
              <a:avLst/>
              <a:gdLst>
                <a:gd name="T0" fmla="*/ 172 w 291"/>
                <a:gd name="T1" fmla="*/ 224 h 541"/>
                <a:gd name="T2" fmla="*/ 153 w 291"/>
                <a:gd name="T3" fmla="*/ 282 h 541"/>
                <a:gd name="T4" fmla="*/ 115 w 291"/>
                <a:gd name="T5" fmla="*/ 332 h 541"/>
                <a:gd name="T6" fmla="*/ 92 w 291"/>
                <a:gd name="T7" fmla="*/ 342 h 541"/>
                <a:gd name="T8" fmla="*/ 65 w 291"/>
                <a:gd name="T9" fmla="*/ 343 h 541"/>
                <a:gd name="T10" fmla="*/ 45 w 291"/>
                <a:gd name="T11" fmla="*/ 348 h 541"/>
                <a:gd name="T12" fmla="*/ 65 w 291"/>
                <a:gd name="T13" fmla="*/ 363 h 541"/>
                <a:gd name="T14" fmla="*/ 91 w 291"/>
                <a:gd name="T15" fmla="*/ 372 h 541"/>
                <a:gd name="T16" fmla="*/ 121 w 291"/>
                <a:gd name="T17" fmla="*/ 369 h 541"/>
                <a:gd name="T18" fmla="*/ 160 w 291"/>
                <a:gd name="T19" fmla="*/ 368 h 541"/>
                <a:gd name="T20" fmla="*/ 183 w 291"/>
                <a:gd name="T21" fmla="*/ 373 h 541"/>
                <a:gd name="T22" fmla="*/ 174 w 291"/>
                <a:gd name="T23" fmla="*/ 428 h 541"/>
                <a:gd name="T24" fmla="*/ 140 w 291"/>
                <a:gd name="T25" fmla="*/ 473 h 541"/>
                <a:gd name="T26" fmla="*/ 124 w 291"/>
                <a:gd name="T27" fmla="*/ 498 h 541"/>
                <a:gd name="T28" fmla="*/ 161 w 291"/>
                <a:gd name="T29" fmla="*/ 498 h 541"/>
                <a:gd name="T30" fmla="*/ 198 w 291"/>
                <a:gd name="T31" fmla="*/ 485 h 541"/>
                <a:gd name="T32" fmla="*/ 225 w 291"/>
                <a:gd name="T33" fmla="*/ 464 h 541"/>
                <a:gd name="T34" fmla="*/ 250 w 291"/>
                <a:gd name="T35" fmla="*/ 434 h 541"/>
                <a:gd name="T36" fmla="*/ 281 w 291"/>
                <a:gd name="T37" fmla="*/ 411 h 541"/>
                <a:gd name="T38" fmla="*/ 291 w 291"/>
                <a:gd name="T39" fmla="*/ 447 h 541"/>
                <a:gd name="T40" fmla="*/ 260 w 291"/>
                <a:gd name="T41" fmla="*/ 496 h 541"/>
                <a:gd name="T42" fmla="*/ 202 w 291"/>
                <a:gd name="T43" fmla="*/ 527 h 541"/>
                <a:gd name="T44" fmla="*/ 137 w 291"/>
                <a:gd name="T45" fmla="*/ 541 h 541"/>
                <a:gd name="T46" fmla="*/ 107 w 291"/>
                <a:gd name="T47" fmla="*/ 529 h 541"/>
                <a:gd name="T48" fmla="*/ 75 w 291"/>
                <a:gd name="T49" fmla="*/ 513 h 541"/>
                <a:gd name="T50" fmla="*/ 60 w 291"/>
                <a:gd name="T51" fmla="*/ 490 h 541"/>
                <a:gd name="T52" fmla="*/ 76 w 291"/>
                <a:gd name="T53" fmla="*/ 483 h 541"/>
                <a:gd name="T54" fmla="*/ 96 w 291"/>
                <a:gd name="T55" fmla="*/ 478 h 541"/>
                <a:gd name="T56" fmla="*/ 130 w 291"/>
                <a:gd name="T57" fmla="*/ 447 h 541"/>
                <a:gd name="T58" fmla="*/ 130 w 291"/>
                <a:gd name="T59" fmla="*/ 418 h 541"/>
                <a:gd name="T60" fmla="*/ 85 w 291"/>
                <a:gd name="T61" fmla="*/ 411 h 541"/>
                <a:gd name="T62" fmla="*/ 43 w 291"/>
                <a:gd name="T63" fmla="*/ 386 h 541"/>
                <a:gd name="T64" fmla="*/ 3 w 291"/>
                <a:gd name="T65" fmla="*/ 325 h 541"/>
                <a:gd name="T66" fmla="*/ 16 w 291"/>
                <a:gd name="T67" fmla="*/ 271 h 541"/>
                <a:gd name="T68" fmla="*/ 26 w 291"/>
                <a:gd name="T69" fmla="*/ 297 h 541"/>
                <a:gd name="T70" fmla="*/ 42 w 291"/>
                <a:gd name="T71" fmla="*/ 319 h 541"/>
                <a:gd name="T72" fmla="*/ 66 w 291"/>
                <a:gd name="T73" fmla="*/ 320 h 541"/>
                <a:gd name="T74" fmla="*/ 85 w 291"/>
                <a:gd name="T75" fmla="*/ 319 h 541"/>
                <a:gd name="T76" fmla="*/ 102 w 291"/>
                <a:gd name="T77" fmla="*/ 309 h 541"/>
                <a:gd name="T78" fmla="*/ 109 w 291"/>
                <a:gd name="T79" fmla="*/ 185 h 541"/>
                <a:gd name="T80" fmla="*/ 82 w 291"/>
                <a:gd name="T81" fmla="*/ 63 h 541"/>
                <a:gd name="T82" fmla="*/ 147 w 291"/>
                <a:gd name="T83" fmla="*/ 20 h 541"/>
                <a:gd name="T84" fmla="*/ 167 w 291"/>
                <a:gd name="T85" fmla="*/ 184 h 54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1"/>
                <a:gd name="T130" fmla="*/ 0 h 541"/>
                <a:gd name="T131" fmla="*/ 291 w 291"/>
                <a:gd name="T132" fmla="*/ 541 h 54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1" h="541">
                  <a:moveTo>
                    <a:pt x="167" y="184"/>
                  </a:moveTo>
                  <a:lnTo>
                    <a:pt x="172" y="204"/>
                  </a:lnTo>
                  <a:lnTo>
                    <a:pt x="172" y="224"/>
                  </a:lnTo>
                  <a:lnTo>
                    <a:pt x="169" y="244"/>
                  </a:lnTo>
                  <a:lnTo>
                    <a:pt x="163" y="263"/>
                  </a:lnTo>
                  <a:lnTo>
                    <a:pt x="153" y="282"/>
                  </a:lnTo>
                  <a:lnTo>
                    <a:pt x="143" y="299"/>
                  </a:lnTo>
                  <a:lnTo>
                    <a:pt x="130" y="316"/>
                  </a:lnTo>
                  <a:lnTo>
                    <a:pt x="115" y="332"/>
                  </a:lnTo>
                  <a:lnTo>
                    <a:pt x="108" y="336"/>
                  </a:lnTo>
                  <a:lnTo>
                    <a:pt x="99" y="339"/>
                  </a:lnTo>
                  <a:lnTo>
                    <a:pt x="92" y="342"/>
                  </a:lnTo>
                  <a:lnTo>
                    <a:pt x="84" y="343"/>
                  </a:lnTo>
                  <a:lnTo>
                    <a:pt x="75" y="343"/>
                  </a:lnTo>
                  <a:lnTo>
                    <a:pt x="65" y="343"/>
                  </a:lnTo>
                  <a:lnTo>
                    <a:pt x="52" y="343"/>
                  </a:lnTo>
                  <a:lnTo>
                    <a:pt x="39" y="340"/>
                  </a:lnTo>
                  <a:lnTo>
                    <a:pt x="45" y="348"/>
                  </a:lnTo>
                  <a:lnTo>
                    <a:pt x="50" y="353"/>
                  </a:lnTo>
                  <a:lnTo>
                    <a:pt x="58" y="359"/>
                  </a:lnTo>
                  <a:lnTo>
                    <a:pt x="65" y="363"/>
                  </a:lnTo>
                  <a:lnTo>
                    <a:pt x="73" y="368"/>
                  </a:lnTo>
                  <a:lnTo>
                    <a:pt x="82" y="371"/>
                  </a:lnTo>
                  <a:lnTo>
                    <a:pt x="91" y="372"/>
                  </a:lnTo>
                  <a:lnTo>
                    <a:pt x="99" y="373"/>
                  </a:lnTo>
                  <a:lnTo>
                    <a:pt x="109" y="372"/>
                  </a:lnTo>
                  <a:lnTo>
                    <a:pt x="121" y="369"/>
                  </a:lnTo>
                  <a:lnTo>
                    <a:pt x="134" y="368"/>
                  </a:lnTo>
                  <a:lnTo>
                    <a:pt x="147" y="368"/>
                  </a:lnTo>
                  <a:lnTo>
                    <a:pt x="160" y="368"/>
                  </a:lnTo>
                  <a:lnTo>
                    <a:pt x="170" y="368"/>
                  </a:lnTo>
                  <a:lnTo>
                    <a:pt x="179" y="371"/>
                  </a:lnTo>
                  <a:lnTo>
                    <a:pt x="183" y="373"/>
                  </a:lnTo>
                  <a:lnTo>
                    <a:pt x="183" y="394"/>
                  </a:lnTo>
                  <a:lnTo>
                    <a:pt x="180" y="411"/>
                  </a:lnTo>
                  <a:lnTo>
                    <a:pt x="174" y="428"/>
                  </a:lnTo>
                  <a:lnTo>
                    <a:pt x="164" y="444"/>
                  </a:lnTo>
                  <a:lnTo>
                    <a:pt x="153" y="460"/>
                  </a:lnTo>
                  <a:lnTo>
                    <a:pt x="140" y="473"/>
                  </a:lnTo>
                  <a:lnTo>
                    <a:pt x="127" y="484"/>
                  </a:lnTo>
                  <a:lnTo>
                    <a:pt x="112" y="494"/>
                  </a:lnTo>
                  <a:lnTo>
                    <a:pt x="124" y="498"/>
                  </a:lnTo>
                  <a:lnTo>
                    <a:pt x="137" y="500"/>
                  </a:lnTo>
                  <a:lnTo>
                    <a:pt x="150" y="500"/>
                  </a:lnTo>
                  <a:lnTo>
                    <a:pt x="161" y="498"/>
                  </a:lnTo>
                  <a:lnTo>
                    <a:pt x="174" y="496"/>
                  </a:lnTo>
                  <a:lnTo>
                    <a:pt x="186" y="491"/>
                  </a:lnTo>
                  <a:lnTo>
                    <a:pt x="198" y="485"/>
                  </a:lnTo>
                  <a:lnTo>
                    <a:pt x="208" y="480"/>
                  </a:lnTo>
                  <a:lnTo>
                    <a:pt x="218" y="473"/>
                  </a:lnTo>
                  <a:lnTo>
                    <a:pt x="225" y="464"/>
                  </a:lnTo>
                  <a:lnTo>
                    <a:pt x="234" y="454"/>
                  </a:lnTo>
                  <a:lnTo>
                    <a:pt x="241" y="444"/>
                  </a:lnTo>
                  <a:lnTo>
                    <a:pt x="250" y="434"/>
                  </a:lnTo>
                  <a:lnTo>
                    <a:pt x="258" y="424"/>
                  </a:lnTo>
                  <a:lnTo>
                    <a:pt x="268" y="417"/>
                  </a:lnTo>
                  <a:lnTo>
                    <a:pt x="281" y="411"/>
                  </a:lnTo>
                  <a:lnTo>
                    <a:pt x="287" y="422"/>
                  </a:lnTo>
                  <a:lnTo>
                    <a:pt x="291" y="435"/>
                  </a:lnTo>
                  <a:lnTo>
                    <a:pt x="291" y="447"/>
                  </a:lnTo>
                  <a:lnTo>
                    <a:pt x="288" y="460"/>
                  </a:lnTo>
                  <a:lnTo>
                    <a:pt x="275" y="480"/>
                  </a:lnTo>
                  <a:lnTo>
                    <a:pt x="260" y="496"/>
                  </a:lnTo>
                  <a:lnTo>
                    <a:pt x="242" y="508"/>
                  </a:lnTo>
                  <a:lnTo>
                    <a:pt x="224" y="519"/>
                  </a:lnTo>
                  <a:lnTo>
                    <a:pt x="202" y="527"/>
                  </a:lnTo>
                  <a:lnTo>
                    <a:pt x="180" y="533"/>
                  </a:lnTo>
                  <a:lnTo>
                    <a:pt x="159" y="537"/>
                  </a:lnTo>
                  <a:lnTo>
                    <a:pt x="137" y="541"/>
                  </a:lnTo>
                  <a:lnTo>
                    <a:pt x="127" y="537"/>
                  </a:lnTo>
                  <a:lnTo>
                    <a:pt x="117" y="533"/>
                  </a:lnTo>
                  <a:lnTo>
                    <a:pt x="107" y="529"/>
                  </a:lnTo>
                  <a:lnTo>
                    <a:pt x="95" y="524"/>
                  </a:lnTo>
                  <a:lnTo>
                    <a:pt x="85" y="520"/>
                  </a:lnTo>
                  <a:lnTo>
                    <a:pt x="75" y="513"/>
                  </a:lnTo>
                  <a:lnTo>
                    <a:pt x="66" y="506"/>
                  </a:lnTo>
                  <a:lnTo>
                    <a:pt x="58" y="496"/>
                  </a:lnTo>
                  <a:lnTo>
                    <a:pt x="60" y="490"/>
                  </a:lnTo>
                  <a:lnTo>
                    <a:pt x="65" y="487"/>
                  </a:lnTo>
                  <a:lnTo>
                    <a:pt x="71" y="484"/>
                  </a:lnTo>
                  <a:lnTo>
                    <a:pt x="76" y="483"/>
                  </a:lnTo>
                  <a:lnTo>
                    <a:pt x="84" y="481"/>
                  </a:lnTo>
                  <a:lnTo>
                    <a:pt x="91" y="480"/>
                  </a:lnTo>
                  <a:lnTo>
                    <a:pt x="96" y="478"/>
                  </a:lnTo>
                  <a:lnTo>
                    <a:pt x="102" y="475"/>
                  </a:lnTo>
                  <a:lnTo>
                    <a:pt x="117" y="461"/>
                  </a:lnTo>
                  <a:lnTo>
                    <a:pt x="130" y="447"/>
                  </a:lnTo>
                  <a:lnTo>
                    <a:pt x="140" y="431"/>
                  </a:lnTo>
                  <a:lnTo>
                    <a:pt x="144" y="414"/>
                  </a:lnTo>
                  <a:lnTo>
                    <a:pt x="130" y="418"/>
                  </a:lnTo>
                  <a:lnTo>
                    <a:pt x="114" y="418"/>
                  </a:lnTo>
                  <a:lnTo>
                    <a:pt x="99" y="417"/>
                  </a:lnTo>
                  <a:lnTo>
                    <a:pt x="85" y="411"/>
                  </a:lnTo>
                  <a:lnTo>
                    <a:pt x="71" y="405"/>
                  </a:lnTo>
                  <a:lnTo>
                    <a:pt x="56" y="396"/>
                  </a:lnTo>
                  <a:lnTo>
                    <a:pt x="43" y="386"/>
                  </a:lnTo>
                  <a:lnTo>
                    <a:pt x="30" y="375"/>
                  </a:lnTo>
                  <a:lnTo>
                    <a:pt x="13" y="352"/>
                  </a:lnTo>
                  <a:lnTo>
                    <a:pt x="3" y="325"/>
                  </a:lnTo>
                  <a:lnTo>
                    <a:pt x="0" y="296"/>
                  </a:lnTo>
                  <a:lnTo>
                    <a:pt x="7" y="269"/>
                  </a:lnTo>
                  <a:lnTo>
                    <a:pt x="16" y="271"/>
                  </a:lnTo>
                  <a:lnTo>
                    <a:pt x="20" y="279"/>
                  </a:lnTo>
                  <a:lnTo>
                    <a:pt x="23" y="287"/>
                  </a:lnTo>
                  <a:lnTo>
                    <a:pt x="26" y="297"/>
                  </a:lnTo>
                  <a:lnTo>
                    <a:pt x="29" y="306"/>
                  </a:lnTo>
                  <a:lnTo>
                    <a:pt x="34" y="315"/>
                  </a:lnTo>
                  <a:lnTo>
                    <a:pt x="42" y="319"/>
                  </a:lnTo>
                  <a:lnTo>
                    <a:pt x="55" y="320"/>
                  </a:lnTo>
                  <a:lnTo>
                    <a:pt x="60" y="320"/>
                  </a:lnTo>
                  <a:lnTo>
                    <a:pt x="66" y="320"/>
                  </a:lnTo>
                  <a:lnTo>
                    <a:pt x="72" y="320"/>
                  </a:lnTo>
                  <a:lnTo>
                    <a:pt x="79" y="320"/>
                  </a:lnTo>
                  <a:lnTo>
                    <a:pt x="85" y="319"/>
                  </a:lnTo>
                  <a:lnTo>
                    <a:pt x="92" y="316"/>
                  </a:lnTo>
                  <a:lnTo>
                    <a:pt x="98" y="313"/>
                  </a:lnTo>
                  <a:lnTo>
                    <a:pt x="102" y="309"/>
                  </a:lnTo>
                  <a:lnTo>
                    <a:pt x="121" y="269"/>
                  </a:lnTo>
                  <a:lnTo>
                    <a:pt x="121" y="227"/>
                  </a:lnTo>
                  <a:lnTo>
                    <a:pt x="109" y="185"/>
                  </a:lnTo>
                  <a:lnTo>
                    <a:pt x="94" y="142"/>
                  </a:lnTo>
                  <a:lnTo>
                    <a:pt x="82" y="102"/>
                  </a:lnTo>
                  <a:lnTo>
                    <a:pt x="82" y="63"/>
                  </a:lnTo>
                  <a:lnTo>
                    <a:pt x="99" y="29"/>
                  </a:lnTo>
                  <a:lnTo>
                    <a:pt x="144" y="0"/>
                  </a:lnTo>
                  <a:lnTo>
                    <a:pt x="147" y="20"/>
                  </a:lnTo>
                  <a:lnTo>
                    <a:pt x="153" y="70"/>
                  </a:lnTo>
                  <a:lnTo>
                    <a:pt x="160" y="131"/>
                  </a:lnTo>
                  <a:lnTo>
                    <a:pt x="167" y="1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Freeform 40"/>
            <p:cNvSpPr>
              <a:spLocks/>
            </p:cNvSpPr>
            <p:nvPr/>
          </p:nvSpPr>
          <p:spPr bwMode="auto">
            <a:xfrm>
              <a:off x="2845" y="137"/>
              <a:ext cx="724" cy="816"/>
            </a:xfrm>
            <a:custGeom>
              <a:avLst/>
              <a:gdLst>
                <a:gd name="T0" fmla="*/ 713 w 724"/>
                <a:gd name="T1" fmla="*/ 776 h 816"/>
                <a:gd name="T2" fmla="*/ 684 w 724"/>
                <a:gd name="T3" fmla="*/ 779 h 816"/>
                <a:gd name="T4" fmla="*/ 648 w 724"/>
                <a:gd name="T5" fmla="*/ 780 h 816"/>
                <a:gd name="T6" fmla="*/ 603 w 724"/>
                <a:gd name="T7" fmla="*/ 785 h 816"/>
                <a:gd name="T8" fmla="*/ 553 w 724"/>
                <a:gd name="T9" fmla="*/ 788 h 816"/>
                <a:gd name="T10" fmla="*/ 499 w 724"/>
                <a:gd name="T11" fmla="*/ 790 h 816"/>
                <a:gd name="T12" fmla="*/ 441 w 724"/>
                <a:gd name="T13" fmla="*/ 793 h 816"/>
                <a:gd name="T14" fmla="*/ 382 w 724"/>
                <a:gd name="T15" fmla="*/ 798 h 816"/>
                <a:gd name="T16" fmla="*/ 323 w 724"/>
                <a:gd name="T17" fmla="*/ 801 h 816"/>
                <a:gd name="T18" fmla="*/ 267 w 724"/>
                <a:gd name="T19" fmla="*/ 803 h 816"/>
                <a:gd name="T20" fmla="*/ 212 w 724"/>
                <a:gd name="T21" fmla="*/ 806 h 816"/>
                <a:gd name="T22" fmla="*/ 161 w 724"/>
                <a:gd name="T23" fmla="*/ 809 h 816"/>
                <a:gd name="T24" fmla="*/ 118 w 724"/>
                <a:gd name="T25" fmla="*/ 812 h 816"/>
                <a:gd name="T26" fmla="*/ 81 w 724"/>
                <a:gd name="T27" fmla="*/ 813 h 816"/>
                <a:gd name="T28" fmla="*/ 53 w 724"/>
                <a:gd name="T29" fmla="*/ 815 h 816"/>
                <a:gd name="T30" fmla="*/ 34 w 724"/>
                <a:gd name="T31" fmla="*/ 816 h 816"/>
                <a:gd name="T32" fmla="*/ 29 w 724"/>
                <a:gd name="T33" fmla="*/ 816 h 816"/>
                <a:gd name="T34" fmla="*/ 0 w 724"/>
                <a:gd name="T35" fmla="*/ 0 h 816"/>
                <a:gd name="T36" fmla="*/ 724 w 724"/>
                <a:gd name="T37" fmla="*/ 11 h 816"/>
                <a:gd name="T38" fmla="*/ 713 w 724"/>
                <a:gd name="T39" fmla="*/ 776 h 8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24"/>
                <a:gd name="T61" fmla="*/ 0 h 816"/>
                <a:gd name="T62" fmla="*/ 724 w 724"/>
                <a:gd name="T63" fmla="*/ 816 h 8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24" h="816">
                  <a:moveTo>
                    <a:pt x="713" y="776"/>
                  </a:moveTo>
                  <a:lnTo>
                    <a:pt x="684" y="779"/>
                  </a:lnTo>
                  <a:lnTo>
                    <a:pt x="648" y="780"/>
                  </a:lnTo>
                  <a:lnTo>
                    <a:pt x="603" y="785"/>
                  </a:lnTo>
                  <a:lnTo>
                    <a:pt x="553" y="788"/>
                  </a:lnTo>
                  <a:lnTo>
                    <a:pt x="499" y="790"/>
                  </a:lnTo>
                  <a:lnTo>
                    <a:pt x="441" y="793"/>
                  </a:lnTo>
                  <a:lnTo>
                    <a:pt x="382" y="798"/>
                  </a:lnTo>
                  <a:lnTo>
                    <a:pt x="323" y="801"/>
                  </a:lnTo>
                  <a:lnTo>
                    <a:pt x="267" y="803"/>
                  </a:lnTo>
                  <a:lnTo>
                    <a:pt x="212" y="806"/>
                  </a:lnTo>
                  <a:lnTo>
                    <a:pt x="161" y="809"/>
                  </a:lnTo>
                  <a:lnTo>
                    <a:pt x="118" y="812"/>
                  </a:lnTo>
                  <a:lnTo>
                    <a:pt x="81" y="813"/>
                  </a:lnTo>
                  <a:lnTo>
                    <a:pt x="53" y="815"/>
                  </a:lnTo>
                  <a:lnTo>
                    <a:pt x="34" y="816"/>
                  </a:lnTo>
                  <a:lnTo>
                    <a:pt x="29" y="816"/>
                  </a:lnTo>
                  <a:lnTo>
                    <a:pt x="0" y="0"/>
                  </a:lnTo>
                  <a:lnTo>
                    <a:pt x="724" y="11"/>
                  </a:lnTo>
                  <a:lnTo>
                    <a:pt x="713" y="776"/>
                  </a:lnTo>
                  <a:close/>
                </a:path>
              </a:pathLst>
            </a:custGeom>
            <a:solidFill>
              <a:srgbClr val="26ADE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Freeform 41"/>
            <p:cNvSpPr>
              <a:spLocks/>
            </p:cNvSpPr>
            <p:nvPr/>
          </p:nvSpPr>
          <p:spPr bwMode="auto">
            <a:xfrm>
              <a:off x="489" y="1228"/>
              <a:ext cx="947" cy="282"/>
            </a:xfrm>
            <a:custGeom>
              <a:avLst/>
              <a:gdLst>
                <a:gd name="T0" fmla="*/ 944 w 947"/>
                <a:gd name="T1" fmla="*/ 9 h 282"/>
                <a:gd name="T2" fmla="*/ 929 w 947"/>
                <a:gd name="T3" fmla="*/ 17 h 282"/>
                <a:gd name="T4" fmla="*/ 897 w 947"/>
                <a:gd name="T5" fmla="*/ 33 h 282"/>
                <a:gd name="T6" fmla="*/ 855 w 947"/>
                <a:gd name="T7" fmla="*/ 53 h 282"/>
                <a:gd name="T8" fmla="*/ 806 w 947"/>
                <a:gd name="T9" fmla="*/ 73 h 282"/>
                <a:gd name="T10" fmla="*/ 754 w 947"/>
                <a:gd name="T11" fmla="*/ 92 h 282"/>
                <a:gd name="T12" fmla="*/ 700 w 947"/>
                <a:gd name="T13" fmla="*/ 108 h 282"/>
                <a:gd name="T14" fmla="*/ 650 w 947"/>
                <a:gd name="T15" fmla="*/ 115 h 282"/>
                <a:gd name="T16" fmla="*/ 609 w 947"/>
                <a:gd name="T17" fmla="*/ 160 h 282"/>
                <a:gd name="T18" fmla="*/ 595 w 947"/>
                <a:gd name="T19" fmla="*/ 262 h 282"/>
                <a:gd name="T20" fmla="*/ 573 w 947"/>
                <a:gd name="T21" fmla="*/ 257 h 282"/>
                <a:gd name="T22" fmla="*/ 568 w 947"/>
                <a:gd name="T23" fmla="*/ 188 h 282"/>
                <a:gd name="T24" fmla="*/ 576 w 947"/>
                <a:gd name="T25" fmla="*/ 145 h 282"/>
                <a:gd name="T26" fmla="*/ 585 w 947"/>
                <a:gd name="T27" fmla="*/ 127 h 282"/>
                <a:gd name="T28" fmla="*/ 596 w 947"/>
                <a:gd name="T29" fmla="*/ 112 h 282"/>
                <a:gd name="T30" fmla="*/ 611 w 947"/>
                <a:gd name="T31" fmla="*/ 101 h 282"/>
                <a:gd name="T32" fmla="*/ 633 w 947"/>
                <a:gd name="T33" fmla="*/ 96 h 282"/>
                <a:gd name="T34" fmla="*/ 677 w 947"/>
                <a:gd name="T35" fmla="*/ 86 h 282"/>
                <a:gd name="T36" fmla="*/ 739 w 947"/>
                <a:gd name="T37" fmla="*/ 68 h 282"/>
                <a:gd name="T38" fmla="*/ 797 w 947"/>
                <a:gd name="T39" fmla="*/ 48 h 282"/>
                <a:gd name="T40" fmla="*/ 797 w 947"/>
                <a:gd name="T41" fmla="*/ 40 h 282"/>
                <a:gd name="T42" fmla="*/ 719 w 947"/>
                <a:gd name="T43" fmla="*/ 43 h 282"/>
                <a:gd name="T44" fmla="*/ 605 w 947"/>
                <a:gd name="T45" fmla="*/ 50 h 282"/>
                <a:gd name="T46" fmla="*/ 471 w 947"/>
                <a:gd name="T47" fmla="*/ 59 h 282"/>
                <a:gd name="T48" fmla="*/ 331 w 947"/>
                <a:gd name="T49" fmla="*/ 71 h 282"/>
                <a:gd name="T50" fmla="*/ 200 w 947"/>
                <a:gd name="T51" fmla="*/ 81 h 282"/>
                <a:gd name="T52" fmla="*/ 90 w 947"/>
                <a:gd name="T53" fmla="*/ 89 h 282"/>
                <a:gd name="T54" fmla="*/ 18 w 947"/>
                <a:gd name="T55" fmla="*/ 93 h 282"/>
                <a:gd name="T56" fmla="*/ 2 w 947"/>
                <a:gd name="T57" fmla="*/ 86 h 282"/>
                <a:gd name="T58" fmla="*/ 8 w 947"/>
                <a:gd name="T59" fmla="*/ 73 h 282"/>
                <a:gd name="T60" fmla="*/ 16 w 947"/>
                <a:gd name="T61" fmla="*/ 63 h 282"/>
                <a:gd name="T62" fmla="*/ 45 w 947"/>
                <a:gd name="T63" fmla="*/ 62 h 282"/>
                <a:gd name="T64" fmla="*/ 88 w 947"/>
                <a:gd name="T65" fmla="*/ 58 h 282"/>
                <a:gd name="T66" fmla="*/ 143 w 947"/>
                <a:gd name="T67" fmla="*/ 52 h 282"/>
                <a:gd name="T68" fmla="*/ 210 w 947"/>
                <a:gd name="T69" fmla="*/ 46 h 282"/>
                <a:gd name="T70" fmla="*/ 282 w 947"/>
                <a:gd name="T71" fmla="*/ 39 h 282"/>
                <a:gd name="T72" fmla="*/ 361 w 947"/>
                <a:gd name="T73" fmla="*/ 33 h 282"/>
                <a:gd name="T74" fmla="*/ 443 w 947"/>
                <a:gd name="T75" fmla="*/ 26 h 282"/>
                <a:gd name="T76" fmla="*/ 526 w 947"/>
                <a:gd name="T77" fmla="*/ 19 h 282"/>
                <a:gd name="T78" fmla="*/ 608 w 947"/>
                <a:gd name="T79" fmla="*/ 13 h 282"/>
                <a:gd name="T80" fmla="*/ 686 w 947"/>
                <a:gd name="T81" fmla="*/ 9 h 282"/>
                <a:gd name="T82" fmla="*/ 758 w 947"/>
                <a:gd name="T83" fmla="*/ 4 h 282"/>
                <a:gd name="T84" fmla="*/ 822 w 947"/>
                <a:gd name="T85" fmla="*/ 2 h 282"/>
                <a:gd name="T86" fmla="*/ 875 w 947"/>
                <a:gd name="T87" fmla="*/ 0 h 282"/>
                <a:gd name="T88" fmla="*/ 916 w 947"/>
                <a:gd name="T89" fmla="*/ 2 h 282"/>
                <a:gd name="T90" fmla="*/ 941 w 947"/>
                <a:gd name="T91" fmla="*/ 4 h 2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7"/>
                <a:gd name="T139" fmla="*/ 0 h 282"/>
                <a:gd name="T140" fmla="*/ 947 w 947"/>
                <a:gd name="T141" fmla="*/ 282 h 2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7" h="282">
                  <a:moveTo>
                    <a:pt x="947" y="7"/>
                  </a:moveTo>
                  <a:lnTo>
                    <a:pt x="944" y="9"/>
                  </a:lnTo>
                  <a:lnTo>
                    <a:pt x="939" y="12"/>
                  </a:lnTo>
                  <a:lnTo>
                    <a:pt x="929" y="17"/>
                  </a:lnTo>
                  <a:lnTo>
                    <a:pt x="914" y="25"/>
                  </a:lnTo>
                  <a:lnTo>
                    <a:pt x="897" y="33"/>
                  </a:lnTo>
                  <a:lnTo>
                    <a:pt x="877" y="43"/>
                  </a:lnTo>
                  <a:lnTo>
                    <a:pt x="855" y="53"/>
                  </a:lnTo>
                  <a:lnTo>
                    <a:pt x="832" y="63"/>
                  </a:lnTo>
                  <a:lnTo>
                    <a:pt x="806" y="73"/>
                  </a:lnTo>
                  <a:lnTo>
                    <a:pt x="780" y="83"/>
                  </a:lnTo>
                  <a:lnTo>
                    <a:pt x="754" y="92"/>
                  </a:lnTo>
                  <a:lnTo>
                    <a:pt x="726" y="101"/>
                  </a:lnTo>
                  <a:lnTo>
                    <a:pt x="700" y="108"/>
                  </a:lnTo>
                  <a:lnTo>
                    <a:pt x="674" y="112"/>
                  </a:lnTo>
                  <a:lnTo>
                    <a:pt x="650" y="115"/>
                  </a:lnTo>
                  <a:lnTo>
                    <a:pt x="627" y="115"/>
                  </a:lnTo>
                  <a:lnTo>
                    <a:pt x="609" y="160"/>
                  </a:lnTo>
                  <a:lnTo>
                    <a:pt x="599" y="216"/>
                  </a:lnTo>
                  <a:lnTo>
                    <a:pt x="595" y="262"/>
                  </a:lnTo>
                  <a:lnTo>
                    <a:pt x="595" y="282"/>
                  </a:lnTo>
                  <a:lnTo>
                    <a:pt x="573" y="257"/>
                  </a:lnTo>
                  <a:lnTo>
                    <a:pt x="566" y="224"/>
                  </a:lnTo>
                  <a:lnTo>
                    <a:pt x="568" y="188"/>
                  </a:lnTo>
                  <a:lnTo>
                    <a:pt x="573" y="154"/>
                  </a:lnTo>
                  <a:lnTo>
                    <a:pt x="576" y="145"/>
                  </a:lnTo>
                  <a:lnTo>
                    <a:pt x="581" y="135"/>
                  </a:lnTo>
                  <a:lnTo>
                    <a:pt x="585" y="127"/>
                  </a:lnTo>
                  <a:lnTo>
                    <a:pt x="589" y="119"/>
                  </a:lnTo>
                  <a:lnTo>
                    <a:pt x="596" y="112"/>
                  </a:lnTo>
                  <a:lnTo>
                    <a:pt x="604" y="105"/>
                  </a:lnTo>
                  <a:lnTo>
                    <a:pt x="611" y="101"/>
                  </a:lnTo>
                  <a:lnTo>
                    <a:pt x="621" y="96"/>
                  </a:lnTo>
                  <a:lnTo>
                    <a:pt x="633" y="96"/>
                  </a:lnTo>
                  <a:lnTo>
                    <a:pt x="651" y="93"/>
                  </a:lnTo>
                  <a:lnTo>
                    <a:pt x="677" y="86"/>
                  </a:lnTo>
                  <a:lnTo>
                    <a:pt x="708" y="78"/>
                  </a:lnTo>
                  <a:lnTo>
                    <a:pt x="739" y="68"/>
                  </a:lnTo>
                  <a:lnTo>
                    <a:pt x="770" y="58"/>
                  </a:lnTo>
                  <a:lnTo>
                    <a:pt x="797" y="48"/>
                  </a:lnTo>
                  <a:lnTo>
                    <a:pt x="819" y="42"/>
                  </a:lnTo>
                  <a:lnTo>
                    <a:pt x="797" y="40"/>
                  </a:lnTo>
                  <a:lnTo>
                    <a:pt x="762" y="42"/>
                  </a:lnTo>
                  <a:lnTo>
                    <a:pt x="719" y="43"/>
                  </a:lnTo>
                  <a:lnTo>
                    <a:pt x="666" y="46"/>
                  </a:lnTo>
                  <a:lnTo>
                    <a:pt x="605" y="50"/>
                  </a:lnTo>
                  <a:lnTo>
                    <a:pt x="540" y="55"/>
                  </a:lnTo>
                  <a:lnTo>
                    <a:pt x="471" y="59"/>
                  </a:lnTo>
                  <a:lnTo>
                    <a:pt x="402" y="65"/>
                  </a:lnTo>
                  <a:lnTo>
                    <a:pt x="331" y="71"/>
                  </a:lnTo>
                  <a:lnTo>
                    <a:pt x="263" y="75"/>
                  </a:lnTo>
                  <a:lnTo>
                    <a:pt x="200" y="81"/>
                  </a:lnTo>
                  <a:lnTo>
                    <a:pt x="142" y="85"/>
                  </a:lnTo>
                  <a:lnTo>
                    <a:pt x="90" y="89"/>
                  </a:lnTo>
                  <a:lnTo>
                    <a:pt x="49" y="91"/>
                  </a:lnTo>
                  <a:lnTo>
                    <a:pt x="18" y="93"/>
                  </a:lnTo>
                  <a:lnTo>
                    <a:pt x="0" y="93"/>
                  </a:lnTo>
                  <a:lnTo>
                    <a:pt x="2" y="86"/>
                  </a:lnTo>
                  <a:lnTo>
                    <a:pt x="5" y="79"/>
                  </a:lnTo>
                  <a:lnTo>
                    <a:pt x="8" y="73"/>
                  </a:lnTo>
                  <a:lnTo>
                    <a:pt x="9" y="65"/>
                  </a:lnTo>
                  <a:lnTo>
                    <a:pt x="16" y="63"/>
                  </a:lnTo>
                  <a:lnTo>
                    <a:pt x="29" y="63"/>
                  </a:lnTo>
                  <a:lnTo>
                    <a:pt x="45" y="62"/>
                  </a:lnTo>
                  <a:lnTo>
                    <a:pt x="65" y="59"/>
                  </a:lnTo>
                  <a:lnTo>
                    <a:pt x="88" y="58"/>
                  </a:lnTo>
                  <a:lnTo>
                    <a:pt x="114" y="55"/>
                  </a:lnTo>
                  <a:lnTo>
                    <a:pt x="143" y="52"/>
                  </a:lnTo>
                  <a:lnTo>
                    <a:pt x="175" y="49"/>
                  </a:lnTo>
                  <a:lnTo>
                    <a:pt x="210" y="46"/>
                  </a:lnTo>
                  <a:lnTo>
                    <a:pt x="244" y="43"/>
                  </a:lnTo>
                  <a:lnTo>
                    <a:pt x="282" y="39"/>
                  </a:lnTo>
                  <a:lnTo>
                    <a:pt x="321" y="36"/>
                  </a:lnTo>
                  <a:lnTo>
                    <a:pt x="361" y="33"/>
                  </a:lnTo>
                  <a:lnTo>
                    <a:pt x="402" y="29"/>
                  </a:lnTo>
                  <a:lnTo>
                    <a:pt x="443" y="26"/>
                  </a:lnTo>
                  <a:lnTo>
                    <a:pt x="485" y="23"/>
                  </a:lnTo>
                  <a:lnTo>
                    <a:pt x="526" y="19"/>
                  </a:lnTo>
                  <a:lnTo>
                    <a:pt x="568" y="16"/>
                  </a:lnTo>
                  <a:lnTo>
                    <a:pt x="608" y="13"/>
                  </a:lnTo>
                  <a:lnTo>
                    <a:pt x="647" y="10"/>
                  </a:lnTo>
                  <a:lnTo>
                    <a:pt x="686" y="9"/>
                  </a:lnTo>
                  <a:lnTo>
                    <a:pt x="722" y="6"/>
                  </a:lnTo>
                  <a:lnTo>
                    <a:pt x="758" y="4"/>
                  </a:lnTo>
                  <a:lnTo>
                    <a:pt x="791" y="3"/>
                  </a:lnTo>
                  <a:lnTo>
                    <a:pt x="822" y="2"/>
                  </a:lnTo>
                  <a:lnTo>
                    <a:pt x="849" y="2"/>
                  </a:lnTo>
                  <a:lnTo>
                    <a:pt x="875" y="0"/>
                  </a:lnTo>
                  <a:lnTo>
                    <a:pt x="897" y="2"/>
                  </a:lnTo>
                  <a:lnTo>
                    <a:pt x="916" y="2"/>
                  </a:lnTo>
                  <a:lnTo>
                    <a:pt x="930" y="3"/>
                  </a:lnTo>
                  <a:lnTo>
                    <a:pt x="941" y="4"/>
                  </a:lnTo>
                  <a:lnTo>
                    <a:pt x="94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Freeform 42"/>
            <p:cNvSpPr>
              <a:spLocks/>
            </p:cNvSpPr>
            <p:nvPr/>
          </p:nvSpPr>
          <p:spPr bwMode="auto">
            <a:xfrm>
              <a:off x="178" y="1375"/>
              <a:ext cx="1242" cy="281"/>
            </a:xfrm>
            <a:custGeom>
              <a:avLst/>
              <a:gdLst>
                <a:gd name="T0" fmla="*/ 362 w 1242"/>
                <a:gd name="T1" fmla="*/ 277 h 281"/>
                <a:gd name="T2" fmla="*/ 294 w 1242"/>
                <a:gd name="T3" fmla="*/ 261 h 281"/>
                <a:gd name="T4" fmla="*/ 196 w 1242"/>
                <a:gd name="T5" fmla="*/ 237 h 281"/>
                <a:gd name="T6" fmla="*/ 95 w 1242"/>
                <a:gd name="T7" fmla="*/ 211 h 281"/>
                <a:gd name="T8" fmla="*/ 21 w 1242"/>
                <a:gd name="T9" fmla="*/ 188 h 281"/>
                <a:gd name="T10" fmla="*/ 2 w 1242"/>
                <a:gd name="T11" fmla="*/ 173 h 281"/>
                <a:gd name="T12" fmla="*/ 17 w 1242"/>
                <a:gd name="T13" fmla="*/ 159 h 281"/>
                <a:gd name="T14" fmla="*/ 420 w 1242"/>
                <a:gd name="T15" fmla="*/ 87 h 281"/>
                <a:gd name="T16" fmla="*/ 409 w 1242"/>
                <a:gd name="T17" fmla="*/ 30 h 281"/>
                <a:gd name="T18" fmla="*/ 384 w 1242"/>
                <a:gd name="T19" fmla="*/ 33 h 281"/>
                <a:gd name="T20" fmla="*/ 323 w 1242"/>
                <a:gd name="T21" fmla="*/ 38 h 281"/>
                <a:gd name="T22" fmla="*/ 245 w 1242"/>
                <a:gd name="T23" fmla="*/ 46 h 281"/>
                <a:gd name="T24" fmla="*/ 174 w 1242"/>
                <a:gd name="T25" fmla="*/ 53 h 281"/>
                <a:gd name="T26" fmla="*/ 129 w 1242"/>
                <a:gd name="T27" fmla="*/ 57 h 281"/>
                <a:gd name="T28" fmla="*/ 122 w 1242"/>
                <a:gd name="T29" fmla="*/ 50 h 281"/>
                <a:gd name="T30" fmla="*/ 141 w 1242"/>
                <a:gd name="T31" fmla="*/ 38 h 281"/>
                <a:gd name="T32" fmla="*/ 199 w 1242"/>
                <a:gd name="T33" fmla="*/ 30 h 281"/>
                <a:gd name="T34" fmla="*/ 256 w 1242"/>
                <a:gd name="T35" fmla="*/ 21 h 281"/>
                <a:gd name="T36" fmla="*/ 314 w 1242"/>
                <a:gd name="T37" fmla="*/ 15 h 281"/>
                <a:gd name="T38" fmla="*/ 372 w 1242"/>
                <a:gd name="T39" fmla="*/ 8 h 281"/>
                <a:gd name="T40" fmla="*/ 430 w 1242"/>
                <a:gd name="T41" fmla="*/ 0 h 281"/>
                <a:gd name="T42" fmla="*/ 457 w 1242"/>
                <a:gd name="T43" fmla="*/ 57 h 281"/>
                <a:gd name="T44" fmla="*/ 461 w 1242"/>
                <a:gd name="T45" fmla="*/ 120 h 281"/>
                <a:gd name="T46" fmla="*/ 409 w 1242"/>
                <a:gd name="T47" fmla="*/ 163 h 281"/>
                <a:gd name="T48" fmla="*/ 366 w 1242"/>
                <a:gd name="T49" fmla="*/ 143 h 281"/>
                <a:gd name="T50" fmla="*/ 307 w 1242"/>
                <a:gd name="T51" fmla="*/ 149 h 281"/>
                <a:gd name="T52" fmla="*/ 248 w 1242"/>
                <a:gd name="T53" fmla="*/ 158 h 281"/>
                <a:gd name="T54" fmla="*/ 190 w 1242"/>
                <a:gd name="T55" fmla="*/ 168 h 281"/>
                <a:gd name="T56" fmla="*/ 132 w 1242"/>
                <a:gd name="T57" fmla="*/ 176 h 281"/>
                <a:gd name="T58" fmla="*/ 112 w 1242"/>
                <a:gd name="T59" fmla="*/ 186 h 281"/>
                <a:gd name="T60" fmla="*/ 167 w 1242"/>
                <a:gd name="T61" fmla="*/ 198 h 281"/>
                <a:gd name="T62" fmla="*/ 220 w 1242"/>
                <a:gd name="T63" fmla="*/ 212 h 281"/>
                <a:gd name="T64" fmla="*/ 275 w 1242"/>
                <a:gd name="T65" fmla="*/ 225 h 281"/>
                <a:gd name="T66" fmla="*/ 330 w 1242"/>
                <a:gd name="T67" fmla="*/ 237 h 281"/>
                <a:gd name="T68" fmla="*/ 385 w 1242"/>
                <a:gd name="T69" fmla="*/ 248 h 281"/>
                <a:gd name="T70" fmla="*/ 441 w 1242"/>
                <a:gd name="T71" fmla="*/ 240 h 281"/>
                <a:gd name="T72" fmla="*/ 581 w 1242"/>
                <a:gd name="T73" fmla="*/ 218 h 281"/>
                <a:gd name="T74" fmla="*/ 765 w 1242"/>
                <a:gd name="T75" fmla="*/ 189 h 281"/>
                <a:gd name="T76" fmla="*/ 946 w 1242"/>
                <a:gd name="T77" fmla="*/ 161 h 281"/>
                <a:gd name="T78" fmla="*/ 1088 w 1242"/>
                <a:gd name="T79" fmla="*/ 138 h 281"/>
                <a:gd name="T80" fmla="*/ 931 w 1242"/>
                <a:gd name="T81" fmla="*/ 105 h 281"/>
                <a:gd name="T82" fmla="*/ 942 w 1242"/>
                <a:gd name="T83" fmla="*/ 84 h 2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42"/>
                <a:gd name="T127" fmla="*/ 0 h 281"/>
                <a:gd name="T128" fmla="*/ 1242 w 1242"/>
                <a:gd name="T129" fmla="*/ 281 h 2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42" h="281">
                  <a:moveTo>
                    <a:pt x="378" y="281"/>
                  </a:moveTo>
                  <a:lnTo>
                    <a:pt x="373" y="280"/>
                  </a:lnTo>
                  <a:lnTo>
                    <a:pt x="362" y="277"/>
                  </a:lnTo>
                  <a:lnTo>
                    <a:pt x="345" y="273"/>
                  </a:lnTo>
                  <a:lnTo>
                    <a:pt x="321" y="268"/>
                  </a:lnTo>
                  <a:lnTo>
                    <a:pt x="294" y="261"/>
                  </a:lnTo>
                  <a:lnTo>
                    <a:pt x="262" y="254"/>
                  </a:lnTo>
                  <a:lnTo>
                    <a:pt x="229" y="245"/>
                  </a:lnTo>
                  <a:lnTo>
                    <a:pt x="196" y="237"/>
                  </a:lnTo>
                  <a:lnTo>
                    <a:pt x="161" y="228"/>
                  </a:lnTo>
                  <a:lnTo>
                    <a:pt x="127" y="219"/>
                  </a:lnTo>
                  <a:lnTo>
                    <a:pt x="95" y="211"/>
                  </a:lnTo>
                  <a:lnTo>
                    <a:pt x="66" y="202"/>
                  </a:lnTo>
                  <a:lnTo>
                    <a:pt x="41" y="195"/>
                  </a:lnTo>
                  <a:lnTo>
                    <a:pt x="21" y="188"/>
                  </a:lnTo>
                  <a:lnTo>
                    <a:pt x="7" y="184"/>
                  </a:lnTo>
                  <a:lnTo>
                    <a:pt x="0" y="179"/>
                  </a:lnTo>
                  <a:lnTo>
                    <a:pt x="2" y="173"/>
                  </a:lnTo>
                  <a:lnTo>
                    <a:pt x="7" y="169"/>
                  </a:lnTo>
                  <a:lnTo>
                    <a:pt x="13" y="165"/>
                  </a:lnTo>
                  <a:lnTo>
                    <a:pt x="17" y="159"/>
                  </a:lnTo>
                  <a:lnTo>
                    <a:pt x="414" y="106"/>
                  </a:lnTo>
                  <a:lnTo>
                    <a:pt x="417" y="106"/>
                  </a:lnTo>
                  <a:lnTo>
                    <a:pt x="420" y="87"/>
                  </a:lnTo>
                  <a:lnTo>
                    <a:pt x="421" y="67"/>
                  </a:lnTo>
                  <a:lnTo>
                    <a:pt x="418" y="47"/>
                  </a:lnTo>
                  <a:lnTo>
                    <a:pt x="409" y="30"/>
                  </a:lnTo>
                  <a:lnTo>
                    <a:pt x="407" y="30"/>
                  </a:lnTo>
                  <a:lnTo>
                    <a:pt x="398" y="31"/>
                  </a:lnTo>
                  <a:lnTo>
                    <a:pt x="384" y="33"/>
                  </a:lnTo>
                  <a:lnTo>
                    <a:pt x="366" y="34"/>
                  </a:lnTo>
                  <a:lnTo>
                    <a:pt x="346" y="36"/>
                  </a:lnTo>
                  <a:lnTo>
                    <a:pt x="323" y="38"/>
                  </a:lnTo>
                  <a:lnTo>
                    <a:pt x="297" y="41"/>
                  </a:lnTo>
                  <a:lnTo>
                    <a:pt x="271" y="43"/>
                  </a:lnTo>
                  <a:lnTo>
                    <a:pt x="245" y="46"/>
                  </a:lnTo>
                  <a:lnTo>
                    <a:pt x="219" y="48"/>
                  </a:lnTo>
                  <a:lnTo>
                    <a:pt x="196" y="51"/>
                  </a:lnTo>
                  <a:lnTo>
                    <a:pt x="174" y="53"/>
                  </a:lnTo>
                  <a:lnTo>
                    <a:pt x="155" y="54"/>
                  </a:lnTo>
                  <a:lnTo>
                    <a:pt x="140" y="56"/>
                  </a:lnTo>
                  <a:lnTo>
                    <a:pt x="129" y="57"/>
                  </a:lnTo>
                  <a:lnTo>
                    <a:pt x="125" y="57"/>
                  </a:lnTo>
                  <a:lnTo>
                    <a:pt x="122" y="54"/>
                  </a:lnTo>
                  <a:lnTo>
                    <a:pt x="122" y="50"/>
                  </a:lnTo>
                  <a:lnTo>
                    <a:pt x="122" y="46"/>
                  </a:lnTo>
                  <a:lnTo>
                    <a:pt x="122" y="41"/>
                  </a:lnTo>
                  <a:lnTo>
                    <a:pt x="141" y="38"/>
                  </a:lnTo>
                  <a:lnTo>
                    <a:pt x="160" y="34"/>
                  </a:lnTo>
                  <a:lnTo>
                    <a:pt x="180" y="31"/>
                  </a:lnTo>
                  <a:lnTo>
                    <a:pt x="199" y="30"/>
                  </a:lnTo>
                  <a:lnTo>
                    <a:pt x="218" y="27"/>
                  </a:lnTo>
                  <a:lnTo>
                    <a:pt x="236" y="24"/>
                  </a:lnTo>
                  <a:lnTo>
                    <a:pt x="256" y="21"/>
                  </a:lnTo>
                  <a:lnTo>
                    <a:pt x="275" y="20"/>
                  </a:lnTo>
                  <a:lnTo>
                    <a:pt x="294" y="17"/>
                  </a:lnTo>
                  <a:lnTo>
                    <a:pt x="314" y="15"/>
                  </a:lnTo>
                  <a:lnTo>
                    <a:pt x="333" y="13"/>
                  </a:lnTo>
                  <a:lnTo>
                    <a:pt x="353" y="10"/>
                  </a:lnTo>
                  <a:lnTo>
                    <a:pt x="372" y="8"/>
                  </a:lnTo>
                  <a:lnTo>
                    <a:pt x="391" y="5"/>
                  </a:lnTo>
                  <a:lnTo>
                    <a:pt x="411" y="3"/>
                  </a:lnTo>
                  <a:lnTo>
                    <a:pt x="430" y="0"/>
                  </a:lnTo>
                  <a:lnTo>
                    <a:pt x="443" y="17"/>
                  </a:lnTo>
                  <a:lnTo>
                    <a:pt x="451" y="36"/>
                  </a:lnTo>
                  <a:lnTo>
                    <a:pt x="457" y="57"/>
                  </a:lnTo>
                  <a:lnTo>
                    <a:pt x="461" y="77"/>
                  </a:lnTo>
                  <a:lnTo>
                    <a:pt x="466" y="99"/>
                  </a:lnTo>
                  <a:lnTo>
                    <a:pt x="461" y="120"/>
                  </a:lnTo>
                  <a:lnTo>
                    <a:pt x="451" y="140"/>
                  </a:lnTo>
                  <a:lnTo>
                    <a:pt x="441" y="159"/>
                  </a:lnTo>
                  <a:lnTo>
                    <a:pt x="409" y="163"/>
                  </a:lnTo>
                  <a:lnTo>
                    <a:pt x="407" y="140"/>
                  </a:lnTo>
                  <a:lnTo>
                    <a:pt x="386" y="142"/>
                  </a:lnTo>
                  <a:lnTo>
                    <a:pt x="366" y="143"/>
                  </a:lnTo>
                  <a:lnTo>
                    <a:pt x="346" y="145"/>
                  </a:lnTo>
                  <a:lnTo>
                    <a:pt x="327" y="148"/>
                  </a:lnTo>
                  <a:lnTo>
                    <a:pt x="307" y="149"/>
                  </a:lnTo>
                  <a:lnTo>
                    <a:pt x="287" y="152"/>
                  </a:lnTo>
                  <a:lnTo>
                    <a:pt x="268" y="155"/>
                  </a:lnTo>
                  <a:lnTo>
                    <a:pt x="248" y="158"/>
                  </a:lnTo>
                  <a:lnTo>
                    <a:pt x="229" y="161"/>
                  </a:lnTo>
                  <a:lnTo>
                    <a:pt x="210" y="163"/>
                  </a:lnTo>
                  <a:lnTo>
                    <a:pt x="190" y="168"/>
                  </a:lnTo>
                  <a:lnTo>
                    <a:pt x="171" y="171"/>
                  </a:lnTo>
                  <a:lnTo>
                    <a:pt x="151" y="173"/>
                  </a:lnTo>
                  <a:lnTo>
                    <a:pt x="132" y="176"/>
                  </a:lnTo>
                  <a:lnTo>
                    <a:pt x="112" y="179"/>
                  </a:lnTo>
                  <a:lnTo>
                    <a:pt x="93" y="182"/>
                  </a:lnTo>
                  <a:lnTo>
                    <a:pt x="112" y="186"/>
                  </a:lnTo>
                  <a:lnTo>
                    <a:pt x="129" y="191"/>
                  </a:lnTo>
                  <a:lnTo>
                    <a:pt x="148" y="194"/>
                  </a:lnTo>
                  <a:lnTo>
                    <a:pt x="167" y="198"/>
                  </a:lnTo>
                  <a:lnTo>
                    <a:pt x="184" y="202"/>
                  </a:lnTo>
                  <a:lnTo>
                    <a:pt x="203" y="208"/>
                  </a:lnTo>
                  <a:lnTo>
                    <a:pt x="220" y="212"/>
                  </a:lnTo>
                  <a:lnTo>
                    <a:pt x="239" y="217"/>
                  </a:lnTo>
                  <a:lnTo>
                    <a:pt x="256" y="221"/>
                  </a:lnTo>
                  <a:lnTo>
                    <a:pt x="275" y="225"/>
                  </a:lnTo>
                  <a:lnTo>
                    <a:pt x="293" y="229"/>
                  </a:lnTo>
                  <a:lnTo>
                    <a:pt x="311" y="234"/>
                  </a:lnTo>
                  <a:lnTo>
                    <a:pt x="330" y="237"/>
                  </a:lnTo>
                  <a:lnTo>
                    <a:pt x="347" y="241"/>
                  </a:lnTo>
                  <a:lnTo>
                    <a:pt x="366" y="245"/>
                  </a:lnTo>
                  <a:lnTo>
                    <a:pt x="385" y="248"/>
                  </a:lnTo>
                  <a:lnTo>
                    <a:pt x="392" y="247"/>
                  </a:lnTo>
                  <a:lnTo>
                    <a:pt x="411" y="244"/>
                  </a:lnTo>
                  <a:lnTo>
                    <a:pt x="441" y="240"/>
                  </a:lnTo>
                  <a:lnTo>
                    <a:pt x="480" y="234"/>
                  </a:lnTo>
                  <a:lnTo>
                    <a:pt x="528" y="227"/>
                  </a:lnTo>
                  <a:lnTo>
                    <a:pt x="581" y="218"/>
                  </a:lnTo>
                  <a:lnTo>
                    <a:pt x="640" y="209"/>
                  </a:lnTo>
                  <a:lnTo>
                    <a:pt x="701" y="199"/>
                  </a:lnTo>
                  <a:lnTo>
                    <a:pt x="765" y="189"/>
                  </a:lnTo>
                  <a:lnTo>
                    <a:pt x="827" y="181"/>
                  </a:lnTo>
                  <a:lnTo>
                    <a:pt x="889" y="171"/>
                  </a:lnTo>
                  <a:lnTo>
                    <a:pt x="946" y="161"/>
                  </a:lnTo>
                  <a:lnTo>
                    <a:pt x="1001" y="152"/>
                  </a:lnTo>
                  <a:lnTo>
                    <a:pt x="1048" y="145"/>
                  </a:lnTo>
                  <a:lnTo>
                    <a:pt x="1088" y="138"/>
                  </a:lnTo>
                  <a:lnTo>
                    <a:pt x="1118" y="132"/>
                  </a:lnTo>
                  <a:lnTo>
                    <a:pt x="932" y="109"/>
                  </a:lnTo>
                  <a:lnTo>
                    <a:pt x="931" y="105"/>
                  </a:lnTo>
                  <a:lnTo>
                    <a:pt x="933" y="97"/>
                  </a:lnTo>
                  <a:lnTo>
                    <a:pt x="938" y="90"/>
                  </a:lnTo>
                  <a:lnTo>
                    <a:pt x="942" y="84"/>
                  </a:lnTo>
                  <a:lnTo>
                    <a:pt x="1242" y="132"/>
                  </a:lnTo>
                  <a:lnTo>
                    <a:pt x="378" y="2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Freeform 43"/>
            <p:cNvSpPr>
              <a:spLocks/>
            </p:cNvSpPr>
            <p:nvPr/>
          </p:nvSpPr>
          <p:spPr bwMode="auto">
            <a:xfrm>
              <a:off x="1073" y="1653"/>
              <a:ext cx="63" cy="157"/>
            </a:xfrm>
            <a:custGeom>
              <a:avLst/>
              <a:gdLst>
                <a:gd name="T0" fmla="*/ 18 w 63"/>
                <a:gd name="T1" fmla="*/ 3 h 157"/>
                <a:gd name="T2" fmla="*/ 25 w 63"/>
                <a:gd name="T3" fmla="*/ 20 h 157"/>
                <a:gd name="T4" fmla="*/ 33 w 63"/>
                <a:gd name="T5" fmla="*/ 39 h 157"/>
                <a:gd name="T6" fmla="*/ 38 w 63"/>
                <a:gd name="T7" fmla="*/ 56 h 157"/>
                <a:gd name="T8" fmla="*/ 46 w 63"/>
                <a:gd name="T9" fmla="*/ 74 h 157"/>
                <a:gd name="T10" fmla="*/ 51 w 63"/>
                <a:gd name="T11" fmla="*/ 92 h 157"/>
                <a:gd name="T12" fmla="*/ 56 w 63"/>
                <a:gd name="T13" fmla="*/ 111 h 157"/>
                <a:gd name="T14" fmla="*/ 60 w 63"/>
                <a:gd name="T15" fmla="*/ 130 h 157"/>
                <a:gd name="T16" fmla="*/ 63 w 63"/>
                <a:gd name="T17" fmla="*/ 150 h 157"/>
                <a:gd name="T18" fmla="*/ 47 w 63"/>
                <a:gd name="T19" fmla="*/ 157 h 157"/>
                <a:gd name="T20" fmla="*/ 38 w 63"/>
                <a:gd name="T21" fmla="*/ 140 h 157"/>
                <a:gd name="T22" fmla="*/ 36 w 63"/>
                <a:gd name="T23" fmla="*/ 120 h 157"/>
                <a:gd name="T24" fmla="*/ 33 w 63"/>
                <a:gd name="T25" fmla="*/ 101 h 157"/>
                <a:gd name="T26" fmla="*/ 27 w 63"/>
                <a:gd name="T27" fmla="*/ 82 h 157"/>
                <a:gd name="T28" fmla="*/ 0 w 63"/>
                <a:gd name="T29" fmla="*/ 9 h 157"/>
                <a:gd name="T30" fmla="*/ 2 w 63"/>
                <a:gd name="T31" fmla="*/ 5 h 157"/>
                <a:gd name="T32" fmla="*/ 7 w 63"/>
                <a:gd name="T33" fmla="*/ 2 h 157"/>
                <a:gd name="T34" fmla="*/ 12 w 63"/>
                <a:gd name="T35" fmla="*/ 0 h 157"/>
                <a:gd name="T36" fmla="*/ 18 w 63"/>
                <a:gd name="T37" fmla="*/ 3 h 1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157"/>
                <a:gd name="T59" fmla="*/ 63 w 63"/>
                <a:gd name="T60" fmla="*/ 157 h 1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157">
                  <a:moveTo>
                    <a:pt x="18" y="3"/>
                  </a:moveTo>
                  <a:lnTo>
                    <a:pt x="25" y="20"/>
                  </a:lnTo>
                  <a:lnTo>
                    <a:pt x="33" y="39"/>
                  </a:lnTo>
                  <a:lnTo>
                    <a:pt x="38" y="56"/>
                  </a:lnTo>
                  <a:lnTo>
                    <a:pt x="46" y="74"/>
                  </a:lnTo>
                  <a:lnTo>
                    <a:pt x="51" y="92"/>
                  </a:lnTo>
                  <a:lnTo>
                    <a:pt x="56" y="111"/>
                  </a:lnTo>
                  <a:lnTo>
                    <a:pt x="60" y="130"/>
                  </a:lnTo>
                  <a:lnTo>
                    <a:pt x="63" y="150"/>
                  </a:lnTo>
                  <a:lnTo>
                    <a:pt x="47" y="157"/>
                  </a:lnTo>
                  <a:lnTo>
                    <a:pt x="38" y="140"/>
                  </a:lnTo>
                  <a:lnTo>
                    <a:pt x="36" y="120"/>
                  </a:lnTo>
                  <a:lnTo>
                    <a:pt x="33" y="101"/>
                  </a:lnTo>
                  <a:lnTo>
                    <a:pt x="27" y="82"/>
                  </a:lnTo>
                  <a:lnTo>
                    <a:pt x="0" y="9"/>
                  </a:lnTo>
                  <a:lnTo>
                    <a:pt x="2" y="5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Freeform 44"/>
            <p:cNvSpPr>
              <a:spLocks/>
            </p:cNvSpPr>
            <p:nvPr/>
          </p:nvSpPr>
          <p:spPr bwMode="auto">
            <a:xfrm>
              <a:off x="4528" y="1386"/>
              <a:ext cx="70" cy="138"/>
            </a:xfrm>
            <a:custGeom>
              <a:avLst/>
              <a:gdLst>
                <a:gd name="T0" fmla="*/ 16 w 70"/>
                <a:gd name="T1" fmla="*/ 0 h 138"/>
                <a:gd name="T2" fmla="*/ 24 w 70"/>
                <a:gd name="T3" fmla="*/ 16 h 138"/>
                <a:gd name="T4" fmla="*/ 33 w 70"/>
                <a:gd name="T5" fmla="*/ 32 h 138"/>
                <a:gd name="T6" fmla="*/ 42 w 70"/>
                <a:gd name="T7" fmla="*/ 48 h 138"/>
                <a:gd name="T8" fmla="*/ 49 w 70"/>
                <a:gd name="T9" fmla="*/ 63 h 138"/>
                <a:gd name="T10" fmla="*/ 56 w 70"/>
                <a:gd name="T11" fmla="*/ 79 h 138"/>
                <a:gd name="T12" fmla="*/ 62 w 70"/>
                <a:gd name="T13" fmla="*/ 96 h 138"/>
                <a:gd name="T14" fmla="*/ 67 w 70"/>
                <a:gd name="T15" fmla="*/ 114 h 138"/>
                <a:gd name="T16" fmla="*/ 70 w 70"/>
                <a:gd name="T17" fmla="*/ 131 h 138"/>
                <a:gd name="T18" fmla="*/ 66 w 70"/>
                <a:gd name="T19" fmla="*/ 132 h 138"/>
                <a:gd name="T20" fmla="*/ 63 w 70"/>
                <a:gd name="T21" fmla="*/ 135 h 138"/>
                <a:gd name="T22" fmla="*/ 59 w 70"/>
                <a:gd name="T23" fmla="*/ 138 h 138"/>
                <a:gd name="T24" fmla="*/ 55 w 70"/>
                <a:gd name="T25" fmla="*/ 138 h 138"/>
                <a:gd name="T26" fmla="*/ 47 w 70"/>
                <a:gd name="T27" fmla="*/ 122 h 138"/>
                <a:gd name="T28" fmla="*/ 42 w 70"/>
                <a:gd name="T29" fmla="*/ 106 h 138"/>
                <a:gd name="T30" fmla="*/ 37 w 70"/>
                <a:gd name="T31" fmla="*/ 89 h 138"/>
                <a:gd name="T32" fmla="*/ 33 w 70"/>
                <a:gd name="T33" fmla="*/ 73 h 138"/>
                <a:gd name="T34" fmla="*/ 27 w 70"/>
                <a:gd name="T35" fmla="*/ 56 h 138"/>
                <a:gd name="T36" fmla="*/ 21 w 70"/>
                <a:gd name="T37" fmla="*/ 40 h 138"/>
                <a:gd name="T38" fmla="*/ 11 w 70"/>
                <a:gd name="T39" fmla="*/ 26 h 138"/>
                <a:gd name="T40" fmla="*/ 0 w 70"/>
                <a:gd name="T41" fmla="*/ 13 h 138"/>
                <a:gd name="T42" fmla="*/ 1 w 70"/>
                <a:gd name="T43" fmla="*/ 9 h 138"/>
                <a:gd name="T44" fmla="*/ 5 w 70"/>
                <a:gd name="T45" fmla="*/ 4 h 138"/>
                <a:gd name="T46" fmla="*/ 10 w 70"/>
                <a:gd name="T47" fmla="*/ 0 h 138"/>
                <a:gd name="T48" fmla="*/ 16 w 70"/>
                <a:gd name="T49" fmla="*/ 0 h 1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0"/>
                <a:gd name="T76" fmla="*/ 0 h 138"/>
                <a:gd name="T77" fmla="*/ 70 w 70"/>
                <a:gd name="T78" fmla="*/ 138 h 1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0" h="138">
                  <a:moveTo>
                    <a:pt x="16" y="0"/>
                  </a:moveTo>
                  <a:lnTo>
                    <a:pt x="24" y="16"/>
                  </a:lnTo>
                  <a:lnTo>
                    <a:pt x="33" y="32"/>
                  </a:lnTo>
                  <a:lnTo>
                    <a:pt x="42" y="48"/>
                  </a:lnTo>
                  <a:lnTo>
                    <a:pt x="49" y="63"/>
                  </a:lnTo>
                  <a:lnTo>
                    <a:pt x="56" y="79"/>
                  </a:lnTo>
                  <a:lnTo>
                    <a:pt x="62" y="96"/>
                  </a:lnTo>
                  <a:lnTo>
                    <a:pt x="67" y="114"/>
                  </a:lnTo>
                  <a:lnTo>
                    <a:pt x="70" y="131"/>
                  </a:lnTo>
                  <a:lnTo>
                    <a:pt x="66" y="132"/>
                  </a:lnTo>
                  <a:lnTo>
                    <a:pt x="63" y="135"/>
                  </a:lnTo>
                  <a:lnTo>
                    <a:pt x="59" y="138"/>
                  </a:lnTo>
                  <a:lnTo>
                    <a:pt x="55" y="138"/>
                  </a:lnTo>
                  <a:lnTo>
                    <a:pt x="47" y="122"/>
                  </a:lnTo>
                  <a:lnTo>
                    <a:pt x="42" y="106"/>
                  </a:lnTo>
                  <a:lnTo>
                    <a:pt x="37" y="89"/>
                  </a:lnTo>
                  <a:lnTo>
                    <a:pt x="33" y="73"/>
                  </a:lnTo>
                  <a:lnTo>
                    <a:pt x="27" y="56"/>
                  </a:lnTo>
                  <a:lnTo>
                    <a:pt x="21" y="40"/>
                  </a:lnTo>
                  <a:lnTo>
                    <a:pt x="11" y="2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5" y="4"/>
                  </a:lnTo>
                  <a:lnTo>
                    <a:pt x="1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Freeform 45"/>
            <p:cNvSpPr>
              <a:spLocks/>
            </p:cNvSpPr>
            <p:nvPr/>
          </p:nvSpPr>
          <p:spPr bwMode="auto">
            <a:xfrm>
              <a:off x="960" y="1669"/>
              <a:ext cx="82" cy="137"/>
            </a:xfrm>
            <a:custGeom>
              <a:avLst/>
              <a:gdLst>
                <a:gd name="T0" fmla="*/ 16 w 82"/>
                <a:gd name="T1" fmla="*/ 0 h 137"/>
                <a:gd name="T2" fmla="*/ 30 w 82"/>
                <a:gd name="T3" fmla="*/ 14 h 137"/>
                <a:gd name="T4" fmla="*/ 43 w 82"/>
                <a:gd name="T5" fmla="*/ 29 h 137"/>
                <a:gd name="T6" fmla="*/ 55 w 82"/>
                <a:gd name="T7" fmla="*/ 45 h 137"/>
                <a:gd name="T8" fmla="*/ 66 w 82"/>
                <a:gd name="T9" fmla="*/ 60 h 137"/>
                <a:gd name="T10" fmla="*/ 74 w 82"/>
                <a:gd name="T11" fmla="*/ 78 h 137"/>
                <a:gd name="T12" fmla="*/ 79 w 82"/>
                <a:gd name="T13" fmla="*/ 96 h 137"/>
                <a:gd name="T14" fmla="*/ 82 w 82"/>
                <a:gd name="T15" fmla="*/ 115 h 137"/>
                <a:gd name="T16" fmla="*/ 82 w 82"/>
                <a:gd name="T17" fmla="*/ 134 h 137"/>
                <a:gd name="T18" fmla="*/ 79 w 82"/>
                <a:gd name="T19" fmla="*/ 135 h 137"/>
                <a:gd name="T20" fmla="*/ 75 w 82"/>
                <a:gd name="T21" fmla="*/ 137 h 137"/>
                <a:gd name="T22" fmla="*/ 71 w 82"/>
                <a:gd name="T23" fmla="*/ 137 h 137"/>
                <a:gd name="T24" fmla="*/ 66 w 82"/>
                <a:gd name="T25" fmla="*/ 137 h 137"/>
                <a:gd name="T26" fmla="*/ 59 w 82"/>
                <a:gd name="T27" fmla="*/ 119 h 137"/>
                <a:gd name="T28" fmla="*/ 53 w 82"/>
                <a:gd name="T29" fmla="*/ 102 h 137"/>
                <a:gd name="T30" fmla="*/ 49 w 82"/>
                <a:gd name="T31" fmla="*/ 85 h 137"/>
                <a:gd name="T32" fmla="*/ 43 w 82"/>
                <a:gd name="T33" fmla="*/ 68 h 137"/>
                <a:gd name="T34" fmla="*/ 36 w 82"/>
                <a:gd name="T35" fmla="*/ 50 h 137"/>
                <a:gd name="T36" fmla="*/ 27 w 82"/>
                <a:gd name="T37" fmla="*/ 35 h 137"/>
                <a:gd name="T38" fmla="*/ 16 w 82"/>
                <a:gd name="T39" fmla="*/ 22 h 137"/>
                <a:gd name="T40" fmla="*/ 0 w 82"/>
                <a:gd name="T41" fmla="*/ 9 h 137"/>
                <a:gd name="T42" fmla="*/ 0 w 82"/>
                <a:gd name="T43" fmla="*/ 0 h 137"/>
                <a:gd name="T44" fmla="*/ 16 w 82"/>
                <a:gd name="T45" fmla="*/ 0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2"/>
                <a:gd name="T70" fmla="*/ 0 h 137"/>
                <a:gd name="T71" fmla="*/ 82 w 82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2" h="137">
                  <a:moveTo>
                    <a:pt x="16" y="0"/>
                  </a:moveTo>
                  <a:lnTo>
                    <a:pt x="30" y="14"/>
                  </a:lnTo>
                  <a:lnTo>
                    <a:pt x="43" y="29"/>
                  </a:lnTo>
                  <a:lnTo>
                    <a:pt x="55" y="45"/>
                  </a:lnTo>
                  <a:lnTo>
                    <a:pt x="66" y="60"/>
                  </a:lnTo>
                  <a:lnTo>
                    <a:pt x="74" y="78"/>
                  </a:lnTo>
                  <a:lnTo>
                    <a:pt x="79" y="96"/>
                  </a:lnTo>
                  <a:lnTo>
                    <a:pt x="82" y="115"/>
                  </a:lnTo>
                  <a:lnTo>
                    <a:pt x="82" y="134"/>
                  </a:lnTo>
                  <a:lnTo>
                    <a:pt x="79" y="135"/>
                  </a:lnTo>
                  <a:lnTo>
                    <a:pt x="75" y="137"/>
                  </a:lnTo>
                  <a:lnTo>
                    <a:pt x="71" y="137"/>
                  </a:lnTo>
                  <a:lnTo>
                    <a:pt x="66" y="137"/>
                  </a:lnTo>
                  <a:lnTo>
                    <a:pt x="59" y="119"/>
                  </a:lnTo>
                  <a:lnTo>
                    <a:pt x="53" y="102"/>
                  </a:lnTo>
                  <a:lnTo>
                    <a:pt x="49" y="85"/>
                  </a:lnTo>
                  <a:lnTo>
                    <a:pt x="43" y="68"/>
                  </a:lnTo>
                  <a:lnTo>
                    <a:pt x="36" y="50"/>
                  </a:lnTo>
                  <a:lnTo>
                    <a:pt x="27" y="35"/>
                  </a:lnTo>
                  <a:lnTo>
                    <a:pt x="16" y="2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Freeform 46"/>
            <p:cNvSpPr>
              <a:spLocks/>
            </p:cNvSpPr>
            <p:nvPr/>
          </p:nvSpPr>
          <p:spPr bwMode="auto">
            <a:xfrm>
              <a:off x="400" y="1698"/>
              <a:ext cx="636" cy="299"/>
            </a:xfrm>
            <a:custGeom>
              <a:avLst/>
              <a:gdLst>
                <a:gd name="T0" fmla="*/ 579 w 636"/>
                <a:gd name="T1" fmla="*/ 50 h 299"/>
                <a:gd name="T2" fmla="*/ 590 w 636"/>
                <a:gd name="T3" fmla="*/ 79 h 299"/>
                <a:gd name="T4" fmla="*/ 602 w 636"/>
                <a:gd name="T5" fmla="*/ 108 h 299"/>
                <a:gd name="T6" fmla="*/ 610 w 636"/>
                <a:gd name="T7" fmla="*/ 138 h 299"/>
                <a:gd name="T8" fmla="*/ 619 w 636"/>
                <a:gd name="T9" fmla="*/ 168 h 299"/>
                <a:gd name="T10" fmla="*/ 625 w 636"/>
                <a:gd name="T11" fmla="*/ 198 h 299"/>
                <a:gd name="T12" fmla="*/ 631 w 636"/>
                <a:gd name="T13" fmla="*/ 228 h 299"/>
                <a:gd name="T14" fmla="*/ 634 w 636"/>
                <a:gd name="T15" fmla="*/ 260 h 299"/>
                <a:gd name="T16" fmla="*/ 636 w 636"/>
                <a:gd name="T17" fmla="*/ 290 h 299"/>
                <a:gd name="T18" fmla="*/ 628 w 636"/>
                <a:gd name="T19" fmla="*/ 296 h 299"/>
                <a:gd name="T20" fmla="*/ 619 w 636"/>
                <a:gd name="T21" fmla="*/ 299 h 299"/>
                <a:gd name="T22" fmla="*/ 612 w 636"/>
                <a:gd name="T23" fmla="*/ 299 h 299"/>
                <a:gd name="T24" fmla="*/ 605 w 636"/>
                <a:gd name="T25" fmla="*/ 297 h 299"/>
                <a:gd name="T26" fmla="*/ 599 w 636"/>
                <a:gd name="T27" fmla="*/ 293 h 299"/>
                <a:gd name="T28" fmla="*/ 593 w 636"/>
                <a:gd name="T29" fmla="*/ 287 h 299"/>
                <a:gd name="T30" fmla="*/ 589 w 636"/>
                <a:gd name="T31" fmla="*/ 280 h 299"/>
                <a:gd name="T32" fmla="*/ 586 w 636"/>
                <a:gd name="T33" fmla="*/ 271 h 299"/>
                <a:gd name="T34" fmla="*/ 582 w 636"/>
                <a:gd name="T35" fmla="*/ 263 h 299"/>
                <a:gd name="T36" fmla="*/ 580 w 636"/>
                <a:gd name="T37" fmla="*/ 254 h 299"/>
                <a:gd name="T38" fmla="*/ 579 w 636"/>
                <a:gd name="T39" fmla="*/ 245 h 299"/>
                <a:gd name="T40" fmla="*/ 579 w 636"/>
                <a:gd name="T41" fmla="*/ 235 h 299"/>
                <a:gd name="T42" fmla="*/ 560 w 636"/>
                <a:gd name="T43" fmla="*/ 237 h 299"/>
                <a:gd name="T44" fmla="*/ 541 w 636"/>
                <a:gd name="T45" fmla="*/ 240 h 299"/>
                <a:gd name="T46" fmla="*/ 521 w 636"/>
                <a:gd name="T47" fmla="*/ 244 h 299"/>
                <a:gd name="T48" fmla="*/ 501 w 636"/>
                <a:gd name="T49" fmla="*/ 248 h 299"/>
                <a:gd name="T50" fmla="*/ 479 w 636"/>
                <a:gd name="T51" fmla="*/ 253 h 299"/>
                <a:gd name="T52" fmla="*/ 456 w 636"/>
                <a:gd name="T53" fmla="*/ 258 h 299"/>
                <a:gd name="T54" fmla="*/ 433 w 636"/>
                <a:gd name="T55" fmla="*/ 264 h 299"/>
                <a:gd name="T56" fmla="*/ 407 w 636"/>
                <a:gd name="T57" fmla="*/ 268 h 299"/>
                <a:gd name="T58" fmla="*/ 0 w 636"/>
                <a:gd name="T59" fmla="*/ 100 h 299"/>
                <a:gd name="T60" fmla="*/ 6 w 636"/>
                <a:gd name="T61" fmla="*/ 95 h 299"/>
                <a:gd name="T62" fmla="*/ 7 w 636"/>
                <a:gd name="T63" fmla="*/ 86 h 299"/>
                <a:gd name="T64" fmla="*/ 7 w 636"/>
                <a:gd name="T65" fmla="*/ 79 h 299"/>
                <a:gd name="T66" fmla="*/ 6 w 636"/>
                <a:gd name="T67" fmla="*/ 73 h 299"/>
                <a:gd name="T68" fmla="*/ 411 w 636"/>
                <a:gd name="T69" fmla="*/ 238 h 299"/>
                <a:gd name="T70" fmla="*/ 433 w 636"/>
                <a:gd name="T71" fmla="*/ 233 h 299"/>
                <a:gd name="T72" fmla="*/ 455 w 636"/>
                <a:gd name="T73" fmla="*/ 228 h 299"/>
                <a:gd name="T74" fmla="*/ 476 w 636"/>
                <a:gd name="T75" fmla="*/ 224 h 299"/>
                <a:gd name="T76" fmla="*/ 498 w 636"/>
                <a:gd name="T77" fmla="*/ 220 h 299"/>
                <a:gd name="T78" fmla="*/ 518 w 636"/>
                <a:gd name="T79" fmla="*/ 214 h 299"/>
                <a:gd name="T80" fmla="*/ 540 w 636"/>
                <a:gd name="T81" fmla="*/ 208 h 299"/>
                <a:gd name="T82" fmla="*/ 560 w 636"/>
                <a:gd name="T83" fmla="*/ 202 h 299"/>
                <a:gd name="T84" fmla="*/ 579 w 636"/>
                <a:gd name="T85" fmla="*/ 194 h 299"/>
                <a:gd name="T86" fmla="*/ 577 w 636"/>
                <a:gd name="T87" fmla="*/ 166 h 299"/>
                <a:gd name="T88" fmla="*/ 573 w 636"/>
                <a:gd name="T89" fmla="*/ 135 h 299"/>
                <a:gd name="T90" fmla="*/ 566 w 636"/>
                <a:gd name="T91" fmla="*/ 103 h 299"/>
                <a:gd name="T92" fmla="*/ 557 w 636"/>
                <a:gd name="T93" fmla="*/ 72 h 299"/>
                <a:gd name="T94" fmla="*/ 547 w 636"/>
                <a:gd name="T95" fmla="*/ 43 h 299"/>
                <a:gd name="T96" fmla="*/ 540 w 636"/>
                <a:gd name="T97" fmla="*/ 20 h 299"/>
                <a:gd name="T98" fmla="*/ 534 w 636"/>
                <a:gd name="T99" fmla="*/ 6 h 299"/>
                <a:gd name="T100" fmla="*/ 531 w 636"/>
                <a:gd name="T101" fmla="*/ 0 h 299"/>
                <a:gd name="T102" fmla="*/ 541 w 636"/>
                <a:gd name="T103" fmla="*/ 1 h 299"/>
                <a:gd name="T104" fmla="*/ 548 w 636"/>
                <a:gd name="T105" fmla="*/ 6 h 299"/>
                <a:gd name="T106" fmla="*/ 556 w 636"/>
                <a:gd name="T107" fmla="*/ 11 h 299"/>
                <a:gd name="T108" fmla="*/ 561 w 636"/>
                <a:gd name="T109" fmla="*/ 19 h 299"/>
                <a:gd name="T110" fmla="*/ 566 w 636"/>
                <a:gd name="T111" fmla="*/ 26 h 299"/>
                <a:gd name="T112" fmla="*/ 570 w 636"/>
                <a:gd name="T113" fmla="*/ 34 h 299"/>
                <a:gd name="T114" fmla="*/ 574 w 636"/>
                <a:gd name="T115" fmla="*/ 43 h 299"/>
                <a:gd name="T116" fmla="*/ 579 w 636"/>
                <a:gd name="T117" fmla="*/ 50 h 29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6"/>
                <a:gd name="T178" fmla="*/ 0 h 299"/>
                <a:gd name="T179" fmla="*/ 636 w 636"/>
                <a:gd name="T180" fmla="*/ 299 h 29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6" h="299">
                  <a:moveTo>
                    <a:pt x="579" y="50"/>
                  </a:moveTo>
                  <a:lnTo>
                    <a:pt x="590" y="79"/>
                  </a:lnTo>
                  <a:lnTo>
                    <a:pt x="602" y="108"/>
                  </a:lnTo>
                  <a:lnTo>
                    <a:pt x="610" y="138"/>
                  </a:lnTo>
                  <a:lnTo>
                    <a:pt x="619" y="168"/>
                  </a:lnTo>
                  <a:lnTo>
                    <a:pt x="625" y="198"/>
                  </a:lnTo>
                  <a:lnTo>
                    <a:pt x="631" y="228"/>
                  </a:lnTo>
                  <a:lnTo>
                    <a:pt x="634" y="260"/>
                  </a:lnTo>
                  <a:lnTo>
                    <a:pt x="636" y="290"/>
                  </a:lnTo>
                  <a:lnTo>
                    <a:pt x="628" y="296"/>
                  </a:lnTo>
                  <a:lnTo>
                    <a:pt x="619" y="299"/>
                  </a:lnTo>
                  <a:lnTo>
                    <a:pt x="612" y="299"/>
                  </a:lnTo>
                  <a:lnTo>
                    <a:pt x="605" y="297"/>
                  </a:lnTo>
                  <a:lnTo>
                    <a:pt x="599" y="293"/>
                  </a:lnTo>
                  <a:lnTo>
                    <a:pt x="593" y="287"/>
                  </a:lnTo>
                  <a:lnTo>
                    <a:pt x="589" y="280"/>
                  </a:lnTo>
                  <a:lnTo>
                    <a:pt x="586" y="271"/>
                  </a:lnTo>
                  <a:lnTo>
                    <a:pt x="582" y="263"/>
                  </a:lnTo>
                  <a:lnTo>
                    <a:pt x="580" y="254"/>
                  </a:lnTo>
                  <a:lnTo>
                    <a:pt x="579" y="245"/>
                  </a:lnTo>
                  <a:lnTo>
                    <a:pt x="579" y="235"/>
                  </a:lnTo>
                  <a:lnTo>
                    <a:pt x="560" y="237"/>
                  </a:lnTo>
                  <a:lnTo>
                    <a:pt x="541" y="240"/>
                  </a:lnTo>
                  <a:lnTo>
                    <a:pt x="521" y="244"/>
                  </a:lnTo>
                  <a:lnTo>
                    <a:pt x="501" y="248"/>
                  </a:lnTo>
                  <a:lnTo>
                    <a:pt x="479" y="253"/>
                  </a:lnTo>
                  <a:lnTo>
                    <a:pt x="456" y="258"/>
                  </a:lnTo>
                  <a:lnTo>
                    <a:pt x="433" y="264"/>
                  </a:lnTo>
                  <a:lnTo>
                    <a:pt x="407" y="268"/>
                  </a:lnTo>
                  <a:lnTo>
                    <a:pt x="0" y="100"/>
                  </a:lnTo>
                  <a:lnTo>
                    <a:pt x="6" y="95"/>
                  </a:lnTo>
                  <a:lnTo>
                    <a:pt x="7" y="86"/>
                  </a:lnTo>
                  <a:lnTo>
                    <a:pt x="7" y="79"/>
                  </a:lnTo>
                  <a:lnTo>
                    <a:pt x="6" y="73"/>
                  </a:lnTo>
                  <a:lnTo>
                    <a:pt x="411" y="238"/>
                  </a:lnTo>
                  <a:lnTo>
                    <a:pt x="433" y="233"/>
                  </a:lnTo>
                  <a:lnTo>
                    <a:pt x="455" y="228"/>
                  </a:lnTo>
                  <a:lnTo>
                    <a:pt x="476" y="224"/>
                  </a:lnTo>
                  <a:lnTo>
                    <a:pt x="498" y="220"/>
                  </a:lnTo>
                  <a:lnTo>
                    <a:pt x="518" y="214"/>
                  </a:lnTo>
                  <a:lnTo>
                    <a:pt x="540" y="208"/>
                  </a:lnTo>
                  <a:lnTo>
                    <a:pt x="560" y="202"/>
                  </a:lnTo>
                  <a:lnTo>
                    <a:pt x="579" y="194"/>
                  </a:lnTo>
                  <a:lnTo>
                    <a:pt x="577" y="166"/>
                  </a:lnTo>
                  <a:lnTo>
                    <a:pt x="573" y="135"/>
                  </a:lnTo>
                  <a:lnTo>
                    <a:pt x="566" y="103"/>
                  </a:lnTo>
                  <a:lnTo>
                    <a:pt x="557" y="72"/>
                  </a:lnTo>
                  <a:lnTo>
                    <a:pt x="547" y="43"/>
                  </a:lnTo>
                  <a:lnTo>
                    <a:pt x="540" y="20"/>
                  </a:lnTo>
                  <a:lnTo>
                    <a:pt x="534" y="6"/>
                  </a:lnTo>
                  <a:lnTo>
                    <a:pt x="531" y="0"/>
                  </a:lnTo>
                  <a:lnTo>
                    <a:pt x="541" y="1"/>
                  </a:lnTo>
                  <a:lnTo>
                    <a:pt x="548" y="6"/>
                  </a:lnTo>
                  <a:lnTo>
                    <a:pt x="556" y="11"/>
                  </a:lnTo>
                  <a:lnTo>
                    <a:pt x="561" y="19"/>
                  </a:lnTo>
                  <a:lnTo>
                    <a:pt x="566" y="26"/>
                  </a:lnTo>
                  <a:lnTo>
                    <a:pt x="570" y="34"/>
                  </a:lnTo>
                  <a:lnTo>
                    <a:pt x="574" y="43"/>
                  </a:lnTo>
                  <a:lnTo>
                    <a:pt x="579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Freeform 47"/>
            <p:cNvSpPr>
              <a:spLocks/>
            </p:cNvSpPr>
            <p:nvPr/>
          </p:nvSpPr>
          <p:spPr bwMode="auto">
            <a:xfrm>
              <a:off x="2839" y="2157"/>
              <a:ext cx="2181" cy="1047"/>
            </a:xfrm>
            <a:custGeom>
              <a:avLst/>
              <a:gdLst>
                <a:gd name="T0" fmla="*/ 1855 w 2181"/>
                <a:gd name="T1" fmla="*/ 46 h 1047"/>
                <a:gd name="T2" fmla="*/ 1709 w 2181"/>
                <a:gd name="T3" fmla="*/ 476 h 1047"/>
                <a:gd name="T4" fmla="*/ 1716 w 2181"/>
                <a:gd name="T5" fmla="*/ 560 h 1047"/>
                <a:gd name="T6" fmla="*/ 1736 w 2181"/>
                <a:gd name="T7" fmla="*/ 665 h 1047"/>
                <a:gd name="T8" fmla="*/ 1693 w 2181"/>
                <a:gd name="T9" fmla="*/ 678 h 1047"/>
                <a:gd name="T10" fmla="*/ 1696 w 2181"/>
                <a:gd name="T11" fmla="*/ 616 h 1047"/>
                <a:gd name="T12" fmla="*/ 1655 w 2181"/>
                <a:gd name="T13" fmla="*/ 596 h 1047"/>
                <a:gd name="T14" fmla="*/ 1596 w 2181"/>
                <a:gd name="T15" fmla="*/ 684 h 1047"/>
                <a:gd name="T16" fmla="*/ 1632 w 2181"/>
                <a:gd name="T17" fmla="*/ 800 h 1047"/>
                <a:gd name="T18" fmla="*/ 1764 w 2181"/>
                <a:gd name="T19" fmla="*/ 918 h 1047"/>
                <a:gd name="T20" fmla="*/ 1918 w 2181"/>
                <a:gd name="T21" fmla="*/ 993 h 1047"/>
                <a:gd name="T22" fmla="*/ 2061 w 2181"/>
                <a:gd name="T23" fmla="*/ 1017 h 1047"/>
                <a:gd name="T24" fmla="*/ 2162 w 2181"/>
                <a:gd name="T25" fmla="*/ 1011 h 1047"/>
                <a:gd name="T26" fmla="*/ 2161 w 2181"/>
                <a:gd name="T27" fmla="*/ 1027 h 1047"/>
                <a:gd name="T28" fmla="*/ 2075 w 2181"/>
                <a:gd name="T29" fmla="*/ 1045 h 1047"/>
                <a:gd name="T30" fmla="*/ 1826 w 2181"/>
                <a:gd name="T31" fmla="*/ 1019 h 1047"/>
                <a:gd name="T32" fmla="*/ 1648 w 2181"/>
                <a:gd name="T33" fmla="*/ 914 h 1047"/>
                <a:gd name="T34" fmla="*/ 1530 w 2181"/>
                <a:gd name="T35" fmla="*/ 757 h 1047"/>
                <a:gd name="T36" fmla="*/ 1485 w 2181"/>
                <a:gd name="T37" fmla="*/ 756 h 1047"/>
                <a:gd name="T38" fmla="*/ 1401 w 2181"/>
                <a:gd name="T39" fmla="*/ 783 h 1047"/>
                <a:gd name="T40" fmla="*/ 1302 w 2181"/>
                <a:gd name="T41" fmla="*/ 875 h 1047"/>
                <a:gd name="T42" fmla="*/ 1325 w 2181"/>
                <a:gd name="T43" fmla="*/ 769 h 1047"/>
                <a:gd name="T44" fmla="*/ 1189 w 2181"/>
                <a:gd name="T45" fmla="*/ 683 h 1047"/>
                <a:gd name="T46" fmla="*/ 1064 w 2181"/>
                <a:gd name="T47" fmla="*/ 625 h 1047"/>
                <a:gd name="T48" fmla="*/ 941 w 2181"/>
                <a:gd name="T49" fmla="*/ 674 h 1047"/>
                <a:gd name="T50" fmla="*/ 831 w 2181"/>
                <a:gd name="T51" fmla="*/ 753 h 1047"/>
                <a:gd name="T52" fmla="*/ 746 w 2181"/>
                <a:gd name="T53" fmla="*/ 852 h 1047"/>
                <a:gd name="T54" fmla="*/ 706 w 2181"/>
                <a:gd name="T55" fmla="*/ 937 h 1047"/>
                <a:gd name="T56" fmla="*/ 675 w 2181"/>
                <a:gd name="T57" fmla="*/ 941 h 1047"/>
                <a:gd name="T58" fmla="*/ 714 w 2181"/>
                <a:gd name="T59" fmla="*/ 774 h 1047"/>
                <a:gd name="T60" fmla="*/ 850 w 2181"/>
                <a:gd name="T61" fmla="*/ 655 h 1047"/>
                <a:gd name="T62" fmla="*/ 928 w 2181"/>
                <a:gd name="T63" fmla="*/ 622 h 1047"/>
                <a:gd name="T64" fmla="*/ 1009 w 2181"/>
                <a:gd name="T65" fmla="*/ 596 h 1047"/>
                <a:gd name="T66" fmla="*/ 1091 w 2181"/>
                <a:gd name="T67" fmla="*/ 575 h 1047"/>
                <a:gd name="T68" fmla="*/ 1049 w 2181"/>
                <a:gd name="T69" fmla="*/ 492 h 1047"/>
                <a:gd name="T70" fmla="*/ 716 w 2181"/>
                <a:gd name="T71" fmla="*/ 532 h 1047"/>
                <a:gd name="T72" fmla="*/ 491 w 2181"/>
                <a:gd name="T73" fmla="*/ 451 h 1047"/>
                <a:gd name="T74" fmla="*/ 166 w 2181"/>
                <a:gd name="T75" fmla="*/ 341 h 1047"/>
                <a:gd name="T76" fmla="*/ 0 w 2181"/>
                <a:gd name="T77" fmla="*/ 285 h 1047"/>
                <a:gd name="T78" fmla="*/ 1009 w 2181"/>
                <a:gd name="T79" fmla="*/ 359 h 1047"/>
                <a:gd name="T80" fmla="*/ 691 w 2181"/>
                <a:gd name="T81" fmla="*/ 420 h 1047"/>
                <a:gd name="T82" fmla="*/ 428 w 2181"/>
                <a:gd name="T83" fmla="*/ 346 h 1047"/>
                <a:gd name="T84" fmla="*/ 121 w 2181"/>
                <a:gd name="T85" fmla="*/ 250 h 1047"/>
                <a:gd name="T86" fmla="*/ 8 w 2181"/>
                <a:gd name="T87" fmla="*/ 214 h 1047"/>
                <a:gd name="T88" fmla="*/ 713 w 2181"/>
                <a:gd name="T89" fmla="*/ 392 h 1047"/>
                <a:gd name="T90" fmla="*/ 1045 w 2181"/>
                <a:gd name="T91" fmla="*/ 265 h 1047"/>
                <a:gd name="T92" fmla="*/ 1117 w 2181"/>
                <a:gd name="T93" fmla="*/ 240 h 1047"/>
                <a:gd name="T94" fmla="*/ 1087 w 2181"/>
                <a:gd name="T95" fmla="*/ 279 h 1047"/>
                <a:gd name="T96" fmla="*/ 1055 w 2181"/>
                <a:gd name="T97" fmla="*/ 354 h 1047"/>
                <a:gd name="T98" fmla="*/ 1110 w 2181"/>
                <a:gd name="T99" fmla="*/ 470 h 1047"/>
                <a:gd name="T100" fmla="*/ 1211 w 2181"/>
                <a:gd name="T101" fmla="*/ 612 h 1047"/>
                <a:gd name="T102" fmla="*/ 1322 w 2181"/>
                <a:gd name="T103" fmla="*/ 703 h 1047"/>
                <a:gd name="T104" fmla="*/ 1417 w 2181"/>
                <a:gd name="T105" fmla="*/ 717 h 1047"/>
                <a:gd name="T106" fmla="*/ 1540 w 2181"/>
                <a:gd name="T107" fmla="*/ 641 h 1047"/>
                <a:gd name="T108" fmla="*/ 1782 w 2181"/>
                <a:gd name="T109" fmla="*/ 42 h 1047"/>
                <a:gd name="T110" fmla="*/ 1833 w 2181"/>
                <a:gd name="T111" fmla="*/ 2 h 10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1"/>
                <a:gd name="T169" fmla="*/ 0 h 1047"/>
                <a:gd name="T170" fmla="*/ 2181 w 2181"/>
                <a:gd name="T171" fmla="*/ 1047 h 10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1" h="1047">
                  <a:moveTo>
                    <a:pt x="1872" y="7"/>
                  </a:moveTo>
                  <a:lnTo>
                    <a:pt x="1872" y="15"/>
                  </a:lnTo>
                  <a:lnTo>
                    <a:pt x="1869" y="23"/>
                  </a:lnTo>
                  <a:lnTo>
                    <a:pt x="1862" y="35"/>
                  </a:lnTo>
                  <a:lnTo>
                    <a:pt x="1855" y="46"/>
                  </a:lnTo>
                  <a:lnTo>
                    <a:pt x="1846" y="56"/>
                  </a:lnTo>
                  <a:lnTo>
                    <a:pt x="1839" y="65"/>
                  </a:lnTo>
                  <a:lnTo>
                    <a:pt x="1833" y="71"/>
                  </a:lnTo>
                  <a:lnTo>
                    <a:pt x="1832" y="74"/>
                  </a:lnTo>
                  <a:lnTo>
                    <a:pt x="1709" y="476"/>
                  </a:lnTo>
                  <a:lnTo>
                    <a:pt x="1700" y="493"/>
                  </a:lnTo>
                  <a:lnTo>
                    <a:pt x="1699" y="510"/>
                  </a:lnTo>
                  <a:lnTo>
                    <a:pt x="1702" y="526"/>
                  </a:lnTo>
                  <a:lnTo>
                    <a:pt x="1707" y="543"/>
                  </a:lnTo>
                  <a:lnTo>
                    <a:pt x="1716" y="560"/>
                  </a:lnTo>
                  <a:lnTo>
                    <a:pt x="1723" y="578"/>
                  </a:lnTo>
                  <a:lnTo>
                    <a:pt x="1731" y="595"/>
                  </a:lnTo>
                  <a:lnTo>
                    <a:pt x="1735" y="614"/>
                  </a:lnTo>
                  <a:lnTo>
                    <a:pt x="1738" y="639"/>
                  </a:lnTo>
                  <a:lnTo>
                    <a:pt x="1736" y="665"/>
                  </a:lnTo>
                  <a:lnTo>
                    <a:pt x="1726" y="688"/>
                  </a:lnTo>
                  <a:lnTo>
                    <a:pt x="1706" y="703"/>
                  </a:lnTo>
                  <a:lnTo>
                    <a:pt x="1696" y="700"/>
                  </a:lnTo>
                  <a:lnTo>
                    <a:pt x="1693" y="688"/>
                  </a:lnTo>
                  <a:lnTo>
                    <a:pt x="1693" y="678"/>
                  </a:lnTo>
                  <a:lnTo>
                    <a:pt x="1693" y="672"/>
                  </a:lnTo>
                  <a:lnTo>
                    <a:pt x="1702" y="660"/>
                  </a:lnTo>
                  <a:lnTo>
                    <a:pt x="1703" y="645"/>
                  </a:lnTo>
                  <a:lnTo>
                    <a:pt x="1702" y="631"/>
                  </a:lnTo>
                  <a:lnTo>
                    <a:pt x="1696" y="616"/>
                  </a:lnTo>
                  <a:lnTo>
                    <a:pt x="1690" y="605"/>
                  </a:lnTo>
                  <a:lnTo>
                    <a:pt x="1683" y="593"/>
                  </a:lnTo>
                  <a:lnTo>
                    <a:pt x="1674" y="585"/>
                  </a:lnTo>
                  <a:lnTo>
                    <a:pt x="1664" y="578"/>
                  </a:lnTo>
                  <a:lnTo>
                    <a:pt x="1655" y="596"/>
                  </a:lnTo>
                  <a:lnTo>
                    <a:pt x="1645" y="615"/>
                  </a:lnTo>
                  <a:lnTo>
                    <a:pt x="1634" y="632"/>
                  </a:lnTo>
                  <a:lnTo>
                    <a:pt x="1622" y="650"/>
                  </a:lnTo>
                  <a:lnTo>
                    <a:pt x="1611" y="667"/>
                  </a:lnTo>
                  <a:lnTo>
                    <a:pt x="1596" y="684"/>
                  </a:lnTo>
                  <a:lnTo>
                    <a:pt x="1583" y="700"/>
                  </a:lnTo>
                  <a:lnTo>
                    <a:pt x="1567" y="714"/>
                  </a:lnTo>
                  <a:lnTo>
                    <a:pt x="1588" y="744"/>
                  </a:lnTo>
                  <a:lnTo>
                    <a:pt x="1609" y="773"/>
                  </a:lnTo>
                  <a:lnTo>
                    <a:pt x="1632" y="800"/>
                  </a:lnTo>
                  <a:lnTo>
                    <a:pt x="1657" y="826"/>
                  </a:lnTo>
                  <a:lnTo>
                    <a:pt x="1681" y="851"/>
                  </a:lnTo>
                  <a:lnTo>
                    <a:pt x="1707" y="875"/>
                  </a:lnTo>
                  <a:lnTo>
                    <a:pt x="1735" y="897"/>
                  </a:lnTo>
                  <a:lnTo>
                    <a:pt x="1764" y="918"/>
                  </a:lnTo>
                  <a:lnTo>
                    <a:pt x="1793" y="937"/>
                  </a:lnTo>
                  <a:lnTo>
                    <a:pt x="1823" y="954"/>
                  </a:lnTo>
                  <a:lnTo>
                    <a:pt x="1855" y="968"/>
                  </a:lnTo>
                  <a:lnTo>
                    <a:pt x="1886" y="983"/>
                  </a:lnTo>
                  <a:lnTo>
                    <a:pt x="1918" y="993"/>
                  </a:lnTo>
                  <a:lnTo>
                    <a:pt x="1951" y="1003"/>
                  </a:lnTo>
                  <a:lnTo>
                    <a:pt x="1986" y="1010"/>
                  </a:lnTo>
                  <a:lnTo>
                    <a:pt x="2021" y="1014"/>
                  </a:lnTo>
                  <a:lnTo>
                    <a:pt x="2041" y="1016"/>
                  </a:lnTo>
                  <a:lnTo>
                    <a:pt x="2061" y="1017"/>
                  </a:lnTo>
                  <a:lnTo>
                    <a:pt x="2081" y="1017"/>
                  </a:lnTo>
                  <a:lnTo>
                    <a:pt x="2101" y="1016"/>
                  </a:lnTo>
                  <a:lnTo>
                    <a:pt x="2122" y="1014"/>
                  </a:lnTo>
                  <a:lnTo>
                    <a:pt x="2142" y="1013"/>
                  </a:lnTo>
                  <a:lnTo>
                    <a:pt x="2162" y="1011"/>
                  </a:lnTo>
                  <a:lnTo>
                    <a:pt x="2181" y="1011"/>
                  </a:lnTo>
                  <a:lnTo>
                    <a:pt x="2178" y="1017"/>
                  </a:lnTo>
                  <a:lnTo>
                    <a:pt x="2174" y="1022"/>
                  </a:lnTo>
                  <a:lnTo>
                    <a:pt x="2168" y="1024"/>
                  </a:lnTo>
                  <a:lnTo>
                    <a:pt x="2161" y="1027"/>
                  </a:lnTo>
                  <a:lnTo>
                    <a:pt x="2153" y="1029"/>
                  </a:lnTo>
                  <a:lnTo>
                    <a:pt x="2148" y="1032"/>
                  </a:lnTo>
                  <a:lnTo>
                    <a:pt x="2140" y="1034"/>
                  </a:lnTo>
                  <a:lnTo>
                    <a:pt x="2135" y="1037"/>
                  </a:lnTo>
                  <a:lnTo>
                    <a:pt x="2075" y="1045"/>
                  </a:lnTo>
                  <a:lnTo>
                    <a:pt x="2019" y="1047"/>
                  </a:lnTo>
                  <a:lnTo>
                    <a:pt x="1966" y="1046"/>
                  </a:lnTo>
                  <a:lnTo>
                    <a:pt x="1915" y="1040"/>
                  </a:lnTo>
                  <a:lnTo>
                    <a:pt x="1869" y="1032"/>
                  </a:lnTo>
                  <a:lnTo>
                    <a:pt x="1826" y="1019"/>
                  </a:lnTo>
                  <a:lnTo>
                    <a:pt x="1785" y="1004"/>
                  </a:lnTo>
                  <a:lnTo>
                    <a:pt x="1746" y="986"/>
                  </a:lnTo>
                  <a:lnTo>
                    <a:pt x="1712" y="964"/>
                  </a:lnTo>
                  <a:lnTo>
                    <a:pt x="1679" y="940"/>
                  </a:lnTo>
                  <a:lnTo>
                    <a:pt x="1648" y="914"/>
                  </a:lnTo>
                  <a:lnTo>
                    <a:pt x="1621" y="885"/>
                  </a:lnTo>
                  <a:lnTo>
                    <a:pt x="1595" y="856"/>
                  </a:lnTo>
                  <a:lnTo>
                    <a:pt x="1572" y="825"/>
                  </a:lnTo>
                  <a:lnTo>
                    <a:pt x="1550" y="792"/>
                  </a:lnTo>
                  <a:lnTo>
                    <a:pt x="1530" y="757"/>
                  </a:lnTo>
                  <a:lnTo>
                    <a:pt x="1523" y="750"/>
                  </a:lnTo>
                  <a:lnTo>
                    <a:pt x="1515" y="747"/>
                  </a:lnTo>
                  <a:lnTo>
                    <a:pt x="1505" y="747"/>
                  </a:lnTo>
                  <a:lnTo>
                    <a:pt x="1495" y="751"/>
                  </a:lnTo>
                  <a:lnTo>
                    <a:pt x="1485" y="756"/>
                  </a:lnTo>
                  <a:lnTo>
                    <a:pt x="1474" y="762"/>
                  </a:lnTo>
                  <a:lnTo>
                    <a:pt x="1463" y="766"/>
                  </a:lnTo>
                  <a:lnTo>
                    <a:pt x="1453" y="769"/>
                  </a:lnTo>
                  <a:lnTo>
                    <a:pt x="1426" y="773"/>
                  </a:lnTo>
                  <a:lnTo>
                    <a:pt x="1401" y="783"/>
                  </a:lnTo>
                  <a:lnTo>
                    <a:pt x="1377" y="796"/>
                  </a:lnTo>
                  <a:lnTo>
                    <a:pt x="1355" y="813"/>
                  </a:lnTo>
                  <a:lnTo>
                    <a:pt x="1335" y="832"/>
                  </a:lnTo>
                  <a:lnTo>
                    <a:pt x="1318" y="853"/>
                  </a:lnTo>
                  <a:lnTo>
                    <a:pt x="1302" y="875"/>
                  </a:lnTo>
                  <a:lnTo>
                    <a:pt x="1289" y="897"/>
                  </a:lnTo>
                  <a:lnTo>
                    <a:pt x="1289" y="885"/>
                  </a:lnTo>
                  <a:lnTo>
                    <a:pt x="1295" y="848"/>
                  </a:lnTo>
                  <a:lnTo>
                    <a:pt x="1306" y="805"/>
                  </a:lnTo>
                  <a:lnTo>
                    <a:pt x="1325" y="769"/>
                  </a:lnTo>
                  <a:lnTo>
                    <a:pt x="1296" y="757"/>
                  </a:lnTo>
                  <a:lnTo>
                    <a:pt x="1269" y="741"/>
                  </a:lnTo>
                  <a:lnTo>
                    <a:pt x="1241" y="724"/>
                  </a:lnTo>
                  <a:lnTo>
                    <a:pt x="1215" y="704"/>
                  </a:lnTo>
                  <a:lnTo>
                    <a:pt x="1189" y="683"/>
                  </a:lnTo>
                  <a:lnTo>
                    <a:pt x="1163" y="660"/>
                  </a:lnTo>
                  <a:lnTo>
                    <a:pt x="1140" y="637"/>
                  </a:lnTo>
                  <a:lnTo>
                    <a:pt x="1117" y="614"/>
                  </a:lnTo>
                  <a:lnTo>
                    <a:pt x="1091" y="618"/>
                  </a:lnTo>
                  <a:lnTo>
                    <a:pt x="1064" y="625"/>
                  </a:lnTo>
                  <a:lnTo>
                    <a:pt x="1039" y="632"/>
                  </a:lnTo>
                  <a:lnTo>
                    <a:pt x="1013" y="641"/>
                  </a:lnTo>
                  <a:lnTo>
                    <a:pt x="989" y="651"/>
                  </a:lnTo>
                  <a:lnTo>
                    <a:pt x="964" y="661"/>
                  </a:lnTo>
                  <a:lnTo>
                    <a:pt x="941" y="674"/>
                  </a:lnTo>
                  <a:lnTo>
                    <a:pt x="918" y="688"/>
                  </a:lnTo>
                  <a:lnTo>
                    <a:pt x="895" y="703"/>
                  </a:lnTo>
                  <a:lnTo>
                    <a:pt x="873" y="718"/>
                  </a:lnTo>
                  <a:lnTo>
                    <a:pt x="851" y="736"/>
                  </a:lnTo>
                  <a:lnTo>
                    <a:pt x="831" y="753"/>
                  </a:lnTo>
                  <a:lnTo>
                    <a:pt x="811" y="773"/>
                  </a:lnTo>
                  <a:lnTo>
                    <a:pt x="792" y="793"/>
                  </a:lnTo>
                  <a:lnTo>
                    <a:pt x="773" y="815"/>
                  </a:lnTo>
                  <a:lnTo>
                    <a:pt x="756" y="836"/>
                  </a:lnTo>
                  <a:lnTo>
                    <a:pt x="746" y="852"/>
                  </a:lnTo>
                  <a:lnTo>
                    <a:pt x="736" y="869"/>
                  </a:lnTo>
                  <a:lnTo>
                    <a:pt x="727" y="887"/>
                  </a:lnTo>
                  <a:lnTo>
                    <a:pt x="720" y="902"/>
                  </a:lnTo>
                  <a:lnTo>
                    <a:pt x="713" y="920"/>
                  </a:lnTo>
                  <a:lnTo>
                    <a:pt x="706" y="937"/>
                  </a:lnTo>
                  <a:lnTo>
                    <a:pt x="700" y="955"/>
                  </a:lnTo>
                  <a:lnTo>
                    <a:pt x="694" y="973"/>
                  </a:lnTo>
                  <a:lnTo>
                    <a:pt x="684" y="966"/>
                  </a:lnTo>
                  <a:lnTo>
                    <a:pt x="678" y="954"/>
                  </a:lnTo>
                  <a:lnTo>
                    <a:pt x="675" y="941"/>
                  </a:lnTo>
                  <a:lnTo>
                    <a:pt x="671" y="928"/>
                  </a:lnTo>
                  <a:lnTo>
                    <a:pt x="671" y="885"/>
                  </a:lnTo>
                  <a:lnTo>
                    <a:pt x="678" y="846"/>
                  </a:lnTo>
                  <a:lnTo>
                    <a:pt x="693" y="809"/>
                  </a:lnTo>
                  <a:lnTo>
                    <a:pt x="714" y="774"/>
                  </a:lnTo>
                  <a:lnTo>
                    <a:pt x="739" y="743"/>
                  </a:lnTo>
                  <a:lnTo>
                    <a:pt x="769" y="714"/>
                  </a:lnTo>
                  <a:lnTo>
                    <a:pt x="801" y="688"/>
                  </a:lnTo>
                  <a:lnTo>
                    <a:pt x="836" y="664"/>
                  </a:lnTo>
                  <a:lnTo>
                    <a:pt x="850" y="655"/>
                  </a:lnTo>
                  <a:lnTo>
                    <a:pt x="866" y="648"/>
                  </a:lnTo>
                  <a:lnTo>
                    <a:pt x="880" y="641"/>
                  </a:lnTo>
                  <a:lnTo>
                    <a:pt x="896" y="634"/>
                  </a:lnTo>
                  <a:lnTo>
                    <a:pt x="912" y="628"/>
                  </a:lnTo>
                  <a:lnTo>
                    <a:pt x="928" y="622"/>
                  </a:lnTo>
                  <a:lnTo>
                    <a:pt x="944" y="616"/>
                  </a:lnTo>
                  <a:lnTo>
                    <a:pt x="960" y="611"/>
                  </a:lnTo>
                  <a:lnTo>
                    <a:pt x="976" y="606"/>
                  </a:lnTo>
                  <a:lnTo>
                    <a:pt x="991" y="602"/>
                  </a:lnTo>
                  <a:lnTo>
                    <a:pt x="1009" y="596"/>
                  </a:lnTo>
                  <a:lnTo>
                    <a:pt x="1025" y="592"/>
                  </a:lnTo>
                  <a:lnTo>
                    <a:pt x="1042" y="588"/>
                  </a:lnTo>
                  <a:lnTo>
                    <a:pt x="1058" y="583"/>
                  </a:lnTo>
                  <a:lnTo>
                    <a:pt x="1075" y="579"/>
                  </a:lnTo>
                  <a:lnTo>
                    <a:pt x="1091" y="575"/>
                  </a:lnTo>
                  <a:lnTo>
                    <a:pt x="1084" y="559"/>
                  </a:lnTo>
                  <a:lnTo>
                    <a:pt x="1075" y="542"/>
                  </a:lnTo>
                  <a:lnTo>
                    <a:pt x="1066" y="525"/>
                  </a:lnTo>
                  <a:lnTo>
                    <a:pt x="1058" y="509"/>
                  </a:lnTo>
                  <a:lnTo>
                    <a:pt x="1049" y="492"/>
                  </a:lnTo>
                  <a:lnTo>
                    <a:pt x="1042" y="474"/>
                  </a:lnTo>
                  <a:lnTo>
                    <a:pt x="1033" y="456"/>
                  </a:lnTo>
                  <a:lnTo>
                    <a:pt x="1028" y="438"/>
                  </a:lnTo>
                  <a:lnTo>
                    <a:pt x="726" y="536"/>
                  </a:lnTo>
                  <a:lnTo>
                    <a:pt x="716" y="532"/>
                  </a:lnTo>
                  <a:lnTo>
                    <a:pt x="691" y="522"/>
                  </a:lnTo>
                  <a:lnTo>
                    <a:pt x="655" y="509"/>
                  </a:lnTo>
                  <a:lnTo>
                    <a:pt x="607" y="492"/>
                  </a:lnTo>
                  <a:lnTo>
                    <a:pt x="553" y="471"/>
                  </a:lnTo>
                  <a:lnTo>
                    <a:pt x="491" y="451"/>
                  </a:lnTo>
                  <a:lnTo>
                    <a:pt x="426" y="428"/>
                  </a:lnTo>
                  <a:lnTo>
                    <a:pt x="359" y="405"/>
                  </a:lnTo>
                  <a:lnTo>
                    <a:pt x="291" y="382"/>
                  </a:lnTo>
                  <a:lnTo>
                    <a:pt x="226" y="361"/>
                  </a:lnTo>
                  <a:lnTo>
                    <a:pt x="166" y="341"/>
                  </a:lnTo>
                  <a:lnTo>
                    <a:pt x="111" y="322"/>
                  </a:lnTo>
                  <a:lnTo>
                    <a:pt x="66" y="306"/>
                  </a:lnTo>
                  <a:lnTo>
                    <a:pt x="30" y="295"/>
                  </a:lnTo>
                  <a:lnTo>
                    <a:pt x="8" y="288"/>
                  </a:lnTo>
                  <a:lnTo>
                    <a:pt x="0" y="285"/>
                  </a:lnTo>
                  <a:lnTo>
                    <a:pt x="0" y="252"/>
                  </a:lnTo>
                  <a:lnTo>
                    <a:pt x="713" y="502"/>
                  </a:lnTo>
                  <a:lnTo>
                    <a:pt x="1017" y="400"/>
                  </a:lnTo>
                  <a:lnTo>
                    <a:pt x="1012" y="381"/>
                  </a:lnTo>
                  <a:lnTo>
                    <a:pt x="1009" y="359"/>
                  </a:lnTo>
                  <a:lnTo>
                    <a:pt x="1002" y="342"/>
                  </a:lnTo>
                  <a:lnTo>
                    <a:pt x="986" y="338"/>
                  </a:lnTo>
                  <a:lnTo>
                    <a:pt x="729" y="424"/>
                  </a:lnTo>
                  <a:lnTo>
                    <a:pt x="717" y="425"/>
                  </a:lnTo>
                  <a:lnTo>
                    <a:pt x="691" y="420"/>
                  </a:lnTo>
                  <a:lnTo>
                    <a:pt x="655" y="411"/>
                  </a:lnTo>
                  <a:lnTo>
                    <a:pt x="607" y="400"/>
                  </a:lnTo>
                  <a:lnTo>
                    <a:pt x="553" y="384"/>
                  </a:lnTo>
                  <a:lnTo>
                    <a:pt x="492" y="367"/>
                  </a:lnTo>
                  <a:lnTo>
                    <a:pt x="428" y="346"/>
                  </a:lnTo>
                  <a:lnTo>
                    <a:pt x="362" y="326"/>
                  </a:lnTo>
                  <a:lnTo>
                    <a:pt x="297" y="306"/>
                  </a:lnTo>
                  <a:lnTo>
                    <a:pt x="234" y="286"/>
                  </a:lnTo>
                  <a:lnTo>
                    <a:pt x="174" y="266"/>
                  </a:lnTo>
                  <a:lnTo>
                    <a:pt x="121" y="250"/>
                  </a:lnTo>
                  <a:lnTo>
                    <a:pt x="76" y="236"/>
                  </a:lnTo>
                  <a:lnTo>
                    <a:pt x="43" y="224"/>
                  </a:lnTo>
                  <a:lnTo>
                    <a:pt x="20" y="217"/>
                  </a:lnTo>
                  <a:lnTo>
                    <a:pt x="13" y="214"/>
                  </a:lnTo>
                  <a:lnTo>
                    <a:pt x="8" y="214"/>
                  </a:lnTo>
                  <a:lnTo>
                    <a:pt x="6" y="206"/>
                  </a:lnTo>
                  <a:lnTo>
                    <a:pt x="6" y="197"/>
                  </a:lnTo>
                  <a:lnTo>
                    <a:pt x="6" y="188"/>
                  </a:lnTo>
                  <a:lnTo>
                    <a:pt x="6" y="178"/>
                  </a:lnTo>
                  <a:lnTo>
                    <a:pt x="713" y="392"/>
                  </a:lnTo>
                  <a:lnTo>
                    <a:pt x="984" y="303"/>
                  </a:lnTo>
                  <a:lnTo>
                    <a:pt x="994" y="295"/>
                  </a:lnTo>
                  <a:lnTo>
                    <a:pt x="1009" y="285"/>
                  </a:lnTo>
                  <a:lnTo>
                    <a:pt x="1026" y="275"/>
                  </a:lnTo>
                  <a:lnTo>
                    <a:pt x="1045" y="265"/>
                  </a:lnTo>
                  <a:lnTo>
                    <a:pt x="1064" y="254"/>
                  </a:lnTo>
                  <a:lnTo>
                    <a:pt x="1082" y="244"/>
                  </a:lnTo>
                  <a:lnTo>
                    <a:pt x="1098" y="237"/>
                  </a:lnTo>
                  <a:lnTo>
                    <a:pt x="1113" y="232"/>
                  </a:lnTo>
                  <a:lnTo>
                    <a:pt x="1117" y="240"/>
                  </a:lnTo>
                  <a:lnTo>
                    <a:pt x="1116" y="249"/>
                  </a:lnTo>
                  <a:lnTo>
                    <a:pt x="1110" y="256"/>
                  </a:lnTo>
                  <a:lnTo>
                    <a:pt x="1103" y="265"/>
                  </a:lnTo>
                  <a:lnTo>
                    <a:pt x="1095" y="272"/>
                  </a:lnTo>
                  <a:lnTo>
                    <a:pt x="1087" y="279"/>
                  </a:lnTo>
                  <a:lnTo>
                    <a:pt x="1079" y="286"/>
                  </a:lnTo>
                  <a:lnTo>
                    <a:pt x="1075" y="295"/>
                  </a:lnTo>
                  <a:lnTo>
                    <a:pt x="1062" y="316"/>
                  </a:lnTo>
                  <a:lnTo>
                    <a:pt x="1055" y="335"/>
                  </a:lnTo>
                  <a:lnTo>
                    <a:pt x="1055" y="354"/>
                  </a:lnTo>
                  <a:lnTo>
                    <a:pt x="1059" y="374"/>
                  </a:lnTo>
                  <a:lnTo>
                    <a:pt x="1068" y="394"/>
                  </a:lnTo>
                  <a:lnTo>
                    <a:pt x="1079" y="415"/>
                  </a:lnTo>
                  <a:lnTo>
                    <a:pt x="1094" y="441"/>
                  </a:lnTo>
                  <a:lnTo>
                    <a:pt x="1110" y="470"/>
                  </a:lnTo>
                  <a:lnTo>
                    <a:pt x="1129" y="500"/>
                  </a:lnTo>
                  <a:lnTo>
                    <a:pt x="1147" y="529"/>
                  </a:lnTo>
                  <a:lnTo>
                    <a:pt x="1168" y="558"/>
                  </a:lnTo>
                  <a:lnTo>
                    <a:pt x="1189" y="585"/>
                  </a:lnTo>
                  <a:lnTo>
                    <a:pt x="1211" y="612"/>
                  </a:lnTo>
                  <a:lnTo>
                    <a:pt x="1234" y="639"/>
                  </a:lnTo>
                  <a:lnTo>
                    <a:pt x="1260" y="664"/>
                  </a:lnTo>
                  <a:lnTo>
                    <a:pt x="1286" y="688"/>
                  </a:lnTo>
                  <a:lnTo>
                    <a:pt x="1303" y="695"/>
                  </a:lnTo>
                  <a:lnTo>
                    <a:pt x="1322" y="703"/>
                  </a:lnTo>
                  <a:lnTo>
                    <a:pt x="1339" y="708"/>
                  </a:lnTo>
                  <a:lnTo>
                    <a:pt x="1358" y="714"/>
                  </a:lnTo>
                  <a:lnTo>
                    <a:pt x="1378" y="717"/>
                  </a:lnTo>
                  <a:lnTo>
                    <a:pt x="1397" y="718"/>
                  </a:lnTo>
                  <a:lnTo>
                    <a:pt x="1417" y="717"/>
                  </a:lnTo>
                  <a:lnTo>
                    <a:pt x="1437" y="714"/>
                  </a:lnTo>
                  <a:lnTo>
                    <a:pt x="1465" y="700"/>
                  </a:lnTo>
                  <a:lnTo>
                    <a:pt x="1491" y="683"/>
                  </a:lnTo>
                  <a:lnTo>
                    <a:pt x="1515" y="664"/>
                  </a:lnTo>
                  <a:lnTo>
                    <a:pt x="1540" y="641"/>
                  </a:lnTo>
                  <a:lnTo>
                    <a:pt x="1562" y="618"/>
                  </a:lnTo>
                  <a:lnTo>
                    <a:pt x="1582" y="593"/>
                  </a:lnTo>
                  <a:lnTo>
                    <a:pt x="1599" y="566"/>
                  </a:lnTo>
                  <a:lnTo>
                    <a:pt x="1614" y="539"/>
                  </a:lnTo>
                  <a:lnTo>
                    <a:pt x="1782" y="42"/>
                  </a:lnTo>
                  <a:lnTo>
                    <a:pt x="1791" y="33"/>
                  </a:lnTo>
                  <a:lnTo>
                    <a:pt x="1801" y="23"/>
                  </a:lnTo>
                  <a:lnTo>
                    <a:pt x="1811" y="15"/>
                  </a:lnTo>
                  <a:lnTo>
                    <a:pt x="1821" y="7"/>
                  </a:lnTo>
                  <a:lnTo>
                    <a:pt x="1833" y="2"/>
                  </a:lnTo>
                  <a:lnTo>
                    <a:pt x="1846" y="0"/>
                  </a:lnTo>
                  <a:lnTo>
                    <a:pt x="1859" y="2"/>
                  </a:lnTo>
                  <a:lnTo>
                    <a:pt x="187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Freeform 48"/>
            <p:cNvSpPr>
              <a:spLocks/>
            </p:cNvSpPr>
            <p:nvPr/>
          </p:nvSpPr>
          <p:spPr bwMode="auto">
            <a:xfrm>
              <a:off x="6640" y="1953"/>
              <a:ext cx="905" cy="1126"/>
            </a:xfrm>
            <a:custGeom>
              <a:avLst/>
              <a:gdLst>
                <a:gd name="T0" fmla="*/ 427 w 905"/>
                <a:gd name="T1" fmla="*/ 1008 h 1126"/>
                <a:gd name="T2" fmla="*/ 512 w 905"/>
                <a:gd name="T3" fmla="*/ 451 h 1126"/>
                <a:gd name="T4" fmla="*/ 608 w 905"/>
                <a:gd name="T5" fmla="*/ 248 h 1126"/>
                <a:gd name="T6" fmla="*/ 719 w 905"/>
                <a:gd name="T7" fmla="*/ 236 h 1126"/>
                <a:gd name="T8" fmla="*/ 720 w 905"/>
                <a:gd name="T9" fmla="*/ 692 h 1126"/>
                <a:gd name="T10" fmla="*/ 807 w 905"/>
                <a:gd name="T11" fmla="*/ 639 h 1126"/>
                <a:gd name="T12" fmla="*/ 852 w 905"/>
                <a:gd name="T13" fmla="*/ 537 h 1126"/>
                <a:gd name="T14" fmla="*/ 875 w 905"/>
                <a:gd name="T15" fmla="*/ 224 h 1126"/>
                <a:gd name="T16" fmla="*/ 849 w 905"/>
                <a:gd name="T17" fmla="*/ 122 h 1126"/>
                <a:gd name="T18" fmla="*/ 763 w 905"/>
                <a:gd name="T19" fmla="*/ 47 h 1126"/>
                <a:gd name="T20" fmla="*/ 623 w 905"/>
                <a:gd name="T21" fmla="*/ 37 h 1126"/>
                <a:gd name="T22" fmla="*/ 485 w 905"/>
                <a:gd name="T23" fmla="*/ 55 h 1126"/>
                <a:gd name="T24" fmla="*/ 352 w 905"/>
                <a:gd name="T25" fmla="*/ 93 h 1126"/>
                <a:gd name="T26" fmla="*/ 214 w 905"/>
                <a:gd name="T27" fmla="*/ 157 h 1126"/>
                <a:gd name="T28" fmla="*/ 124 w 905"/>
                <a:gd name="T29" fmla="*/ 263 h 1126"/>
                <a:gd name="T30" fmla="*/ 56 w 905"/>
                <a:gd name="T31" fmla="*/ 580 h 1126"/>
                <a:gd name="T32" fmla="*/ 71 w 905"/>
                <a:gd name="T33" fmla="*/ 705 h 1126"/>
                <a:gd name="T34" fmla="*/ 138 w 905"/>
                <a:gd name="T35" fmla="*/ 799 h 1126"/>
                <a:gd name="T36" fmla="*/ 218 w 905"/>
                <a:gd name="T37" fmla="*/ 824 h 1126"/>
                <a:gd name="T38" fmla="*/ 284 w 905"/>
                <a:gd name="T39" fmla="*/ 833 h 1126"/>
                <a:gd name="T40" fmla="*/ 345 w 905"/>
                <a:gd name="T41" fmla="*/ 829 h 1126"/>
                <a:gd name="T42" fmla="*/ 413 w 905"/>
                <a:gd name="T43" fmla="*/ 813 h 1126"/>
                <a:gd name="T44" fmla="*/ 413 w 905"/>
                <a:gd name="T45" fmla="*/ 845 h 1126"/>
                <a:gd name="T46" fmla="*/ 346 w 905"/>
                <a:gd name="T47" fmla="*/ 863 h 1126"/>
                <a:gd name="T48" fmla="*/ 283 w 905"/>
                <a:gd name="T49" fmla="*/ 872 h 1126"/>
                <a:gd name="T50" fmla="*/ 221 w 905"/>
                <a:gd name="T51" fmla="*/ 870 h 1126"/>
                <a:gd name="T52" fmla="*/ 154 w 905"/>
                <a:gd name="T53" fmla="*/ 856 h 1126"/>
                <a:gd name="T54" fmla="*/ 69 w 905"/>
                <a:gd name="T55" fmla="*/ 810 h 1126"/>
                <a:gd name="T56" fmla="*/ 13 w 905"/>
                <a:gd name="T57" fmla="*/ 731 h 1126"/>
                <a:gd name="T58" fmla="*/ 9 w 905"/>
                <a:gd name="T59" fmla="*/ 455 h 1126"/>
                <a:gd name="T60" fmla="*/ 78 w 905"/>
                <a:gd name="T61" fmla="*/ 195 h 1126"/>
                <a:gd name="T62" fmla="*/ 124 w 905"/>
                <a:gd name="T63" fmla="*/ 134 h 1126"/>
                <a:gd name="T64" fmla="*/ 179 w 905"/>
                <a:gd name="T65" fmla="*/ 98 h 1126"/>
                <a:gd name="T66" fmla="*/ 250 w 905"/>
                <a:gd name="T67" fmla="*/ 73 h 1126"/>
                <a:gd name="T68" fmla="*/ 342 w 905"/>
                <a:gd name="T69" fmla="*/ 49 h 1126"/>
                <a:gd name="T70" fmla="*/ 380 w 905"/>
                <a:gd name="T71" fmla="*/ 42 h 1126"/>
                <a:gd name="T72" fmla="*/ 470 w 905"/>
                <a:gd name="T73" fmla="*/ 24 h 1126"/>
                <a:gd name="T74" fmla="*/ 577 w 905"/>
                <a:gd name="T75" fmla="*/ 7 h 1126"/>
                <a:gd name="T76" fmla="*/ 665 w 905"/>
                <a:gd name="T77" fmla="*/ 0 h 1126"/>
                <a:gd name="T78" fmla="*/ 788 w 905"/>
                <a:gd name="T79" fmla="*/ 16 h 1126"/>
                <a:gd name="T80" fmla="*/ 876 w 905"/>
                <a:gd name="T81" fmla="*/ 86 h 1126"/>
                <a:gd name="T82" fmla="*/ 905 w 905"/>
                <a:gd name="T83" fmla="*/ 260 h 1126"/>
                <a:gd name="T84" fmla="*/ 901 w 905"/>
                <a:gd name="T85" fmla="*/ 451 h 1126"/>
                <a:gd name="T86" fmla="*/ 888 w 905"/>
                <a:gd name="T87" fmla="*/ 586 h 1126"/>
                <a:gd name="T88" fmla="*/ 814 w 905"/>
                <a:gd name="T89" fmla="*/ 692 h 1126"/>
                <a:gd name="T90" fmla="*/ 755 w 905"/>
                <a:gd name="T91" fmla="*/ 728 h 1126"/>
                <a:gd name="T92" fmla="*/ 693 w 905"/>
                <a:gd name="T93" fmla="*/ 760 h 1126"/>
                <a:gd name="T94" fmla="*/ 723 w 905"/>
                <a:gd name="T95" fmla="*/ 266 h 1126"/>
                <a:gd name="T96" fmla="*/ 626 w 905"/>
                <a:gd name="T97" fmla="*/ 280 h 1126"/>
                <a:gd name="T98" fmla="*/ 446 w 905"/>
                <a:gd name="T99" fmla="*/ 1126 h 11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5"/>
                <a:gd name="T151" fmla="*/ 0 h 1126"/>
                <a:gd name="T152" fmla="*/ 905 w 905"/>
                <a:gd name="T153" fmla="*/ 1126 h 11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5" h="1126">
                  <a:moveTo>
                    <a:pt x="446" y="1126"/>
                  </a:moveTo>
                  <a:lnTo>
                    <a:pt x="411" y="1126"/>
                  </a:lnTo>
                  <a:lnTo>
                    <a:pt x="416" y="1095"/>
                  </a:lnTo>
                  <a:lnTo>
                    <a:pt x="427" y="1008"/>
                  </a:lnTo>
                  <a:lnTo>
                    <a:pt x="443" y="885"/>
                  </a:lnTo>
                  <a:lnTo>
                    <a:pt x="465" y="740"/>
                  </a:lnTo>
                  <a:lnTo>
                    <a:pt x="488" y="590"/>
                  </a:lnTo>
                  <a:lnTo>
                    <a:pt x="512" y="451"/>
                  </a:lnTo>
                  <a:lnTo>
                    <a:pt x="537" y="339"/>
                  </a:lnTo>
                  <a:lnTo>
                    <a:pt x="559" y="269"/>
                  </a:lnTo>
                  <a:lnTo>
                    <a:pt x="582" y="259"/>
                  </a:lnTo>
                  <a:lnTo>
                    <a:pt x="608" y="248"/>
                  </a:lnTo>
                  <a:lnTo>
                    <a:pt x="635" y="241"/>
                  </a:lnTo>
                  <a:lnTo>
                    <a:pt x="662" y="236"/>
                  </a:lnTo>
                  <a:lnTo>
                    <a:pt x="690" y="234"/>
                  </a:lnTo>
                  <a:lnTo>
                    <a:pt x="719" y="236"/>
                  </a:lnTo>
                  <a:lnTo>
                    <a:pt x="745" y="241"/>
                  </a:lnTo>
                  <a:lnTo>
                    <a:pt x="771" y="253"/>
                  </a:lnTo>
                  <a:lnTo>
                    <a:pt x="700" y="700"/>
                  </a:lnTo>
                  <a:lnTo>
                    <a:pt x="720" y="692"/>
                  </a:lnTo>
                  <a:lnTo>
                    <a:pt x="742" y="682"/>
                  </a:lnTo>
                  <a:lnTo>
                    <a:pt x="763" y="671"/>
                  </a:lnTo>
                  <a:lnTo>
                    <a:pt x="787" y="656"/>
                  </a:lnTo>
                  <a:lnTo>
                    <a:pt x="807" y="639"/>
                  </a:lnTo>
                  <a:lnTo>
                    <a:pt x="824" y="622"/>
                  </a:lnTo>
                  <a:lnTo>
                    <a:pt x="839" y="602"/>
                  </a:lnTo>
                  <a:lnTo>
                    <a:pt x="847" y="582"/>
                  </a:lnTo>
                  <a:lnTo>
                    <a:pt x="852" y="537"/>
                  </a:lnTo>
                  <a:lnTo>
                    <a:pt x="862" y="434"/>
                  </a:lnTo>
                  <a:lnTo>
                    <a:pt x="872" y="322"/>
                  </a:lnTo>
                  <a:lnTo>
                    <a:pt x="876" y="246"/>
                  </a:lnTo>
                  <a:lnTo>
                    <a:pt x="875" y="224"/>
                  </a:lnTo>
                  <a:lnTo>
                    <a:pt x="872" y="200"/>
                  </a:lnTo>
                  <a:lnTo>
                    <a:pt x="866" y="174"/>
                  </a:lnTo>
                  <a:lnTo>
                    <a:pt x="859" y="148"/>
                  </a:lnTo>
                  <a:lnTo>
                    <a:pt x="849" y="122"/>
                  </a:lnTo>
                  <a:lnTo>
                    <a:pt x="836" y="96"/>
                  </a:lnTo>
                  <a:lnTo>
                    <a:pt x="818" y="75"/>
                  </a:lnTo>
                  <a:lnTo>
                    <a:pt x="798" y="55"/>
                  </a:lnTo>
                  <a:lnTo>
                    <a:pt x="763" y="47"/>
                  </a:lnTo>
                  <a:lnTo>
                    <a:pt x="727" y="42"/>
                  </a:lnTo>
                  <a:lnTo>
                    <a:pt x="693" y="39"/>
                  </a:lnTo>
                  <a:lnTo>
                    <a:pt x="658" y="37"/>
                  </a:lnTo>
                  <a:lnTo>
                    <a:pt x="623" y="37"/>
                  </a:lnTo>
                  <a:lnTo>
                    <a:pt x="589" y="39"/>
                  </a:lnTo>
                  <a:lnTo>
                    <a:pt x="553" y="43"/>
                  </a:lnTo>
                  <a:lnTo>
                    <a:pt x="520" y="47"/>
                  </a:lnTo>
                  <a:lnTo>
                    <a:pt x="485" y="55"/>
                  </a:lnTo>
                  <a:lnTo>
                    <a:pt x="452" y="62"/>
                  </a:lnTo>
                  <a:lnTo>
                    <a:pt x="417" y="72"/>
                  </a:lnTo>
                  <a:lnTo>
                    <a:pt x="385" y="82"/>
                  </a:lnTo>
                  <a:lnTo>
                    <a:pt x="352" y="93"/>
                  </a:lnTo>
                  <a:lnTo>
                    <a:pt x="320" y="105"/>
                  </a:lnTo>
                  <a:lnTo>
                    <a:pt x="289" y="118"/>
                  </a:lnTo>
                  <a:lnTo>
                    <a:pt x="258" y="132"/>
                  </a:lnTo>
                  <a:lnTo>
                    <a:pt x="214" y="157"/>
                  </a:lnTo>
                  <a:lnTo>
                    <a:pt x="179" y="182"/>
                  </a:lnTo>
                  <a:lnTo>
                    <a:pt x="154" y="208"/>
                  </a:lnTo>
                  <a:lnTo>
                    <a:pt x="137" y="236"/>
                  </a:lnTo>
                  <a:lnTo>
                    <a:pt x="124" y="263"/>
                  </a:lnTo>
                  <a:lnTo>
                    <a:pt x="114" y="293"/>
                  </a:lnTo>
                  <a:lnTo>
                    <a:pt x="104" y="323"/>
                  </a:lnTo>
                  <a:lnTo>
                    <a:pt x="91" y="355"/>
                  </a:lnTo>
                  <a:lnTo>
                    <a:pt x="56" y="580"/>
                  </a:lnTo>
                  <a:lnTo>
                    <a:pt x="58" y="612"/>
                  </a:lnTo>
                  <a:lnTo>
                    <a:pt x="61" y="644"/>
                  </a:lnTo>
                  <a:lnTo>
                    <a:pt x="65" y="675"/>
                  </a:lnTo>
                  <a:lnTo>
                    <a:pt x="71" y="705"/>
                  </a:lnTo>
                  <a:lnTo>
                    <a:pt x="81" y="733"/>
                  </a:lnTo>
                  <a:lnTo>
                    <a:pt x="95" y="758"/>
                  </a:lnTo>
                  <a:lnTo>
                    <a:pt x="114" y="781"/>
                  </a:lnTo>
                  <a:lnTo>
                    <a:pt x="138" y="799"/>
                  </a:lnTo>
                  <a:lnTo>
                    <a:pt x="160" y="807"/>
                  </a:lnTo>
                  <a:lnTo>
                    <a:pt x="180" y="814"/>
                  </a:lnTo>
                  <a:lnTo>
                    <a:pt x="201" y="820"/>
                  </a:lnTo>
                  <a:lnTo>
                    <a:pt x="218" y="824"/>
                  </a:lnTo>
                  <a:lnTo>
                    <a:pt x="235" y="829"/>
                  </a:lnTo>
                  <a:lnTo>
                    <a:pt x="252" y="832"/>
                  </a:lnTo>
                  <a:lnTo>
                    <a:pt x="268" y="833"/>
                  </a:lnTo>
                  <a:lnTo>
                    <a:pt x="284" y="833"/>
                  </a:lnTo>
                  <a:lnTo>
                    <a:pt x="299" y="833"/>
                  </a:lnTo>
                  <a:lnTo>
                    <a:pt x="315" y="833"/>
                  </a:lnTo>
                  <a:lnTo>
                    <a:pt x="329" y="832"/>
                  </a:lnTo>
                  <a:lnTo>
                    <a:pt x="345" y="829"/>
                  </a:lnTo>
                  <a:lnTo>
                    <a:pt x="361" y="826"/>
                  </a:lnTo>
                  <a:lnTo>
                    <a:pt x="377" y="822"/>
                  </a:lnTo>
                  <a:lnTo>
                    <a:pt x="394" y="817"/>
                  </a:lnTo>
                  <a:lnTo>
                    <a:pt x="413" y="813"/>
                  </a:lnTo>
                  <a:lnTo>
                    <a:pt x="417" y="819"/>
                  </a:lnTo>
                  <a:lnTo>
                    <a:pt x="417" y="827"/>
                  </a:lnTo>
                  <a:lnTo>
                    <a:pt x="414" y="837"/>
                  </a:lnTo>
                  <a:lnTo>
                    <a:pt x="413" y="845"/>
                  </a:lnTo>
                  <a:lnTo>
                    <a:pt x="395" y="850"/>
                  </a:lnTo>
                  <a:lnTo>
                    <a:pt x="378" y="855"/>
                  </a:lnTo>
                  <a:lnTo>
                    <a:pt x="362" y="860"/>
                  </a:lnTo>
                  <a:lnTo>
                    <a:pt x="346" y="863"/>
                  </a:lnTo>
                  <a:lnTo>
                    <a:pt x="330" y="866"/>
                  </a:lnTo>
                  <a:lnTo>
                    <a:pt x="315" y="869"/>
                  </a:lnTo>
                  <a:lnTo>
                    <a:pt x="299" y="872"/>
                  </a:lnTo>
                  <a:lnTo>
                    <a:pt x="283" y="872"/>
                  </a:lnTo>
                  <a:lnTo>
                    <a:pt x="267" y="873"/>
                  </a:lnTo>
                  <a:lnTo>
                    <a:pt x="252" y="873"/>
                  </a:lnTo>
                  <a:lnTo>
                    <a:pt x="237" y="872"/>
                  </a:lnTo>
                  <a:lnTo>
                    <a:pt x="221" y="870"/>
                  </a:lnTo>
                  <a:lnTo>
                    <a:pt x="205" y="868"/>
                  </a:lnTo>
                  <a:lnTo>
                    <a:pt x="188" y="865"/>
                  </a:lnTo>
                  <a:lnTo>
                    <a:pt x="172" y="860"/>
                  </a:lnTo>
                  <a:lnTo>
                    <a:pt x="154" y="856"/>
                  </a:lnTo>
                  <a:lnTo>
                    <a:pt x="133" y="847"/>
                  </a:lnTo>
                  <a:lnTo>
                    <a:pt x="110" y="837"/>
                  </a:lnTo>
                  <a:lnTo>
                    <a:pt x="89" y="824"/>
                  </a:lnTo>
                  <a:lnTo>
                    <a:pt x="69" y="810"/>
                  </a:lnTo>
                  <a:lnTo>
                    <a:pt x="50" y="793"/>
                  </a:lnTo>
                  <a:lnTo>
                    <a:pt x="35" y="774"/>
                  </a:lnTo>
                  <a:lnTo>
                    <a:pt x="23" y="754"/>
                  </a:lnTo>
                  <a:lnTo>
                    <a:pt x="13" y="731"/>
                  </a:lnTo>
                  <a:lnTo>
                    <a:pt x="3" y="662"/>
                  </a:lnTo>
                  <a:lnTo>
                    <a:pt x="0" y="593"/>
                  </a:lnTo>
                  <a:lnTo>
                    <a:pt x="1" y="524"/>
                  </a:lnTo>
                  <a:lnTo>
                    <a:pt x="9" y="455"/>
                  </a:lnTo>
                  <a:lnTo>
                    <a:pt x="20" y="388"/>
                  </a:lnTo>
                  <a:lnTo>
                    <a:pt x="36" y="322"/>
                  </a:lnTo>
                  <a:lnTo>
                    <a:pt x="55" y="257"/>
                  </a:lnTo>
                  <a:lnTo>
                    <a:pt x="78" y="195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2" y="147"/>
                  </a:lnTo>
                  <a:lnTo>
                    <a:pt x="124" y="134"/>
                  </a:lnTo>
                  <a:lnTo>
                    <a:pt x="137" y="124"/>
                  </a:lnTo>
                  <a:lnTo>
                    <a:pt x="150" y="113"/>
                  </a:lnTo>
                  <a:lnTo>
                    <a:pt x="164" y="105"/>
                  </a:lnTo>
                  <a:lnTo>
                    <a:pt x="179" y="98"/>
                  </a:lnTo>
                  <a:lnTo>
                    <a:pt x="195" y="90"/>
                  </a:lnTo>
                  <a:lnTo>
                    <a:pt x="212" y="85"/>
                  </a:lnTo>
                  <a:lnTo>
                    <a:pt x="229" y="79"/>
                  </a:lnTo>
                  <a:lnTo>
                    <a:pt x="250" y="73"/>
                  </a:lnTo>
                  <a:lnTo>
                    <a:pt x="270" y="68"/>
                  </a:lnTo>
                  <a:lnTo>
                    <a:pt x="291" y="62"/>
                  </a:lnTo>
                  <a:lnTo>
                    <a:pt x="316" y="56"/>
                  </a:lnTo>
                  <a:lnTo>
                    <a:pt x="342" y="49"/>
                  </a:lnTo>
                  <a:lnTo>
                    <a:pt x="345" y="49"/>
                  </a:lnTo>
                  <a:lnTo>
                    <a:pt x="352" y="47"/>
                  </a:lnTo>
                  <a:lnTo>
                    <a:pt x="364" y="45"/>
                  </a:lnTo>
                  <a:lnTo>
                    <a:pt x="380" y="42"/>
                  </a:lnTo>
                  <a:lnTo>
                    <a:pt x="400" y="37"/>
                  </a:lnTo>
                  <a:lnTo>
                    <a:pt x="421" y="33"/>
                  </a:lnTo>
                  <a:lnTo>
                    <a:pt x="444" y="29"/>
                  </a:lnTo>
                  <a:lnTo>
                    <a:pt x="470" y="24"/>
                  </a:lnTo>
                  <a:lnTo>
                    <a:pt x="498" y="20"/>
                  </a:lnTo>
                  <a:lnTo>
                    <a:pt x="524" y="16"/>
                  </a:lnTo>
                  <a:lnTo>
                    <a:pt x="551" y="11"/>
                  </a:lnTo>
                  <a:lnTo>
                    <a:pt x="577" y="7"/>
                  </a:lnTo>
                  <a:lnTo>
                    <a:pt x="603" y="4"/>
                  </a:lnTo>
                  <a:lnTo>
                    <a:pt x="626" y="1"/>
                  </a:lnTo>
                  <a:lnTo>
                    <a:pt x="647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9" y="3"/>
                  </a:lnTo>
                  <a:lnTo>
                    <a:pt x="759" y="9"/>
                  </a:lnTo>
                  <a:lnTo>
                    <a:pt x="788" y="16"/>
                  </a:lnTo>
                  <a:lnTo>
                    <a:pt x="814" y="27"/>
                  </a:lnTo>
                  <a:lnTo>
                    <a:pt x="837" y="42"/>
                  </a:lnTo>
                  <a:lnTo>
                    <a:pt x="859" y="62"/>
                  </a:lnTo>
                  <a:lnTo>
                    <a:pt x="876" y="86"/>
                  </a:lnTo>
                  <a:lnTo>
                    <a:pt x="891" y="122"/>
                  </a:lnTo>
                  <a:lnTo>
                    <a:pt x="899" y="164"/>
                  </a:lnTo>
                  <a:lnTo>
                    <a:pt x="903" y="211"/>
                  </a:lnTo>
                  <a:lnTo>
                    <a:pt x="905" y="260"/>
                  </a:lnTo>
                  <a:lnTo>
                    <a:pt x="905" y="310"/>
                  </a:lnTo>
                  <a:lnTo>
                    <a:pt x="902" y="361"/>
                  </a:lnTo>
                  <a:lnTo>
                    <a:pt x="901" y="408"/>
                  </a:lnTo>
                  <a:lnTo>
                    <a:pt x="901" y="451"/>
                  </a:lnTo>
                  <a:lnTo>
                    <a:pt x="898" y="487"/>
                  </a:lnTo>
                  <a:lnTo>
                    <a:pt x="896" y="520"/>
                  </a:lnTo>
                  <a:lnTo>
                    <a:pt x="893" y="554"/>
                  </a:lnTo>
                  <a:lnTo>
                    <a:pt x="888" y="586"/>
                  </a:lnTo>
                  <a:lnTo>
                    <a:pt x="878" y="616"/>
                  </a:lnTo>
                  <a:lnTo>
                    <a:pt x="863" y="644"/>
                  </a:lnTo>
                  <a:lnTo>
                    <a:pt x="843" y="669"/>
                  </a:lnTo>
                  <a:lnTo>
                    <a:pt x="814" y="692"/>
                  </a:lnTo>
                  <a:lnTo>
                    <a:pt x="800" y="701"/>
                  </a:lnTo>
                  <a:lnTo>
                    <a:pt x="784" y="711"/>
                  </a:lnTo>
                  <a:lnTo>
                    <a:pt x="769" y="720"/>
                  </a:lnTo>
                  <a:lnTo>
                    <a:pt x="755" y="728"/>
                  </a:lnTo>
                  <a:lnTo>
                    <a:pt x="739" y="738"/>
                  </a:lnTo>
                  <a:lnTo>
                    <a:pt x="725" y="745"/>
                  </a:lnTo>
                  <a:lnTo>
                    <a:pt x="709" y="753"/>
                  </a:lnTo>
                  <a:lnTo>
                    <a:pt x="693" y="760"/>
                  </a:lnTo>
                  <a:lnTo>
                    <a:pt x="631" y="1126"/>
                  </a:lnTo>
                  <a:lnTo>
                    <a:pt x="599" y="1126"/>
                  </a:lnTo>
                  <a:lnTo>
                    <a:pt x="737" y="269"/>
                  </a:lnTo>
                  <a:lnTo>
                    <a:pt x="723" y="266"/>
                  </a:lnTo>
                  <a:lnTo>
                    <a:pt x="703" y="266"/>
                  </a:lnTo>
                  <a:lnTo>
                    <a:pt x="680" y="269"/>
                  </a:lnTo>
                  <a:lnTo>
                    <a:pt x="654" y="273"/>
                  </a:lnTo>
                  <a:lnTo>
                    <a:pt x="626" y="280"/>
                  </a:lnTo>
                  <a:lnTo>
                    <a:pt x="603" y="287"/>
                  </a:lnTo>
                  <a:lnTo>
                    <a:pt x="583" y="293"/>
                  </a:lnTo>
                  <a:lnTo>
                    <a:pt x="569" y="300"/>
                  </a:lnTo>
                  <a:lnTo>
                    <a:pt x="446" y="11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Freeform 49"/>
            <p:cNvSpPr>
              <a:spLocks/>
            </p:cNvSpPr>
            <p:nvPr/>
          </p:nvSpPr>
          <p:spPr bwMode="auto">
            <a:xfrm>
              <a:off x="7380" y="1945"/>
              <a:ext cx="537" cy="656"/>
            </a:xfrm>
            <a:custGeom>
              <a:avLst/>
              <a:gdLst>
                <a:gd name="T0" fmla="*/ 511 w 537"/>
                <a:gd name="T1" fmla="*/ 7 h 656"/>
                <a:gd name="T2" fmla="*/ 462 w 537"/>
                <a:gd name="T3" fmla="*/ 21 h 656"/>
                <a:gd name="T4" fmla="*/ 414 w 537"/>
                <a:gd name="T5" fmla="*/ 36 h 656"/>
                <a:gd name="T6" fmla="*/ 369 w 537"/>
                <a:gd name="T7" fmla="*/ 52 h 656"/>
                <a:gd name="T8" fmla="*/ 325 w 537"/>
                <a:gd name="T9" fmla="*/ 66 h 656"/>
                <a:gd name="T10" fmla="*/ 283 w 537"/>
                <a:gd name="T11" fmla="*/ 82 h 656"/>
                <a:gd name="T12" fmla="*/ 240 w 537"/>
                <a:gd name="T13" fmla="*/ 98 h 656"/>
                <a:gd name="T14" fmla="*/ 198 w 537"/>
                <a:gd name="T15" fmla="*/ 113 h 656"/>
                <a:gd name="T16" fmla="*/ 144 w 537"/>
                <a:gd name="T17" fmla="*/ 145 h 656"/>
                <a:gd name="T18" fmla="*/ 98 w 537"/>
                <a:gd name="T19" fmla="*/ 208 h 656"/>
                <a:gd name="T20" fmla="*/ 72 w 537"/>
                <a:gd name="T21" fmla="*/ 284 h 656"/>
                <a:gd name="T22" fmla="*/ 56 w 537"/>
                <a:gd name="T23" fmla="*/ 365 h 656"/>
                <a:gd name="T24" fmla="*/ 45 w 537"/>
                <a:gd name="T25" fmla="*/ 655 h 656"/>
                <a:gd name="T26" fmla="*/ 35 w 537"/>
                <a:gd name="T27" fmla="*/ 656 h 656"/>
                <a:gd name="T28" fmla="*/ 20 w 537"/>
                <a:gd name="T29" fmla="*/ 653 h 656"/>
                <a:gd name="T30" fmla="*/ 7 w 537"/>
                <a:gd name="T31" fmla="*/ 649 h 656"/>
                <a:gd name="T32" fmla="*/ 1 w 537"/>
                <a:gd name="T33" fmla="*/ 646 h 656"/>
                <a:gd name="T34" fmla="*/ 0 w 537"/>
                <a:gd name="T35" fmla="*/ 514 h 656"/>
                <a:gd name="T36" fmla="*/ 9 w 537"/>
                <a:gd name="T37" fmla="*/ 382 h 656"/>
                <a:gd name="T38" fmla="*/ 37 w 537"/>
                <a:gd name="T39" fmla="*/ 256 h 656"/>
                <a:gd name="T40" fmla="*/ 95 w 537"/>
                <a:gd name="T41" fmla="*/ 144 h 656"/>
                <a:gd name="T42" fmla="*/ 137 w 537"/>
                <a:gd name="T43" fmla="*/ 118 h 656"/>
                <a:gd name="T44" fmla="*/ 180 w 537"/>
                <a:gd name="T45" fmla="*/ 96 h 656"/>
                <a:gd name="T46" fmla="*/ 225 w 537"/>
                <a:gd name="T47" fmla="*/ 76 h 656"/>
                <a:gd name="T48" fmla="*/ 271 w 537"/>
                <a:gd name="T49" fmla="*/ 60 h 656"/>
                <a:gd name="T50" fmla="*/ 317 w 537"/>
                <a:gd name="T51" fmla="*/ 46 h 656"/>
                <a:gd name="T52" fmla="*/ 365 w 537"/>
                <a:gd name="T53" fmla="*/ 31 h 656"/>
                <a:gd name="T54" fmla="*/ 413 w 537"/>
                <a:gd name="T55" fmla="*/ 20 h 656"/>
                <a:gd name="T56" fmla="*/ 460 w 537"/>
                <a:gd name="T57" fmla="*/ 8 h 656"/>
                <a:gd name="T58" fmla="*/ 479 w 537"/>
                <a:gd name="T59" fmla="*/ 6 h 656"/>
                <a:gd name="T60" fmla="*/ 499 w 537"/>
                <a:gd name="T61" fmla="*/ 4 h 656"/>
                <a:gd name="T62" fmla="*/ 518 w 537"/>
                <a:gd name="T63" fmla="*/ 1 h 656"/>
                <a:gd name="T64" fmla="*/ 537 w 537"/>
                <a:gd name="T65" fmla="*/ 0 h 6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7"/>
                <a:gd name="T100" fmla="*/ 0 h 656"/>
                <a:gd name="T101" fmla="*/ 537 w 537"/>
                <a:gd name="T102" fmla="*/ 656 h 6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7" h="656">
                  <a:moveTo>
                    <a:pt x="537" y="0"/>
                  </a:moveTo>
                  <a:lnTo>
                    <a:pt x="511" y="7"/>
                  </a:lnTo>
                  <a:lnTo>
                    <a:pt x="486" y="14"/>
                  </a:lnTo>
                  <a:lnTo>
                    <a:pt x="462" y="21"/>
                  </a:lnTo>
                  <a:lnTo>
                    <a:pt x="437" y="29"/>
                  </a:lnTo>
                  <a:lnTo>
                    <a:pt x="414" y="36"/>
                  </a:lnTo>
                  <a:lnTo>
                    <a:pt x="391" y="43"/>
                  </a:lnTo>
                  <a:lnTo>
                    <a:pt x="369" y="52"/>
                  </a:lnTo>
                  <a:lnTo>
                    <a:pt x="346" y="59"/>
                  </a:lnTo>
                  <a:lnTo>
                    <a:pt x="325" y="66"/>
                  </a:lnTo>
                  <a:lnTo>
                    <a:pt x="303" y="75"/>
                  </a:lnTo>
                  <a:lnTo>
                    <a:pt x="283" y="82"/>
                  </a:lnTo>
                  <a:lnTo>
                    <a:pt x="261" y="89"/>
                  </a:lnTo>
                  <a:lnTo>
                    <a:pt x="240" y="98"/>
                  </a:lnTo>
                  <a:lnTo>
                    <a:pt x="219" y="105"/>
                  </a:lnTo>
                  <a:lnTo>
                    <a:pt x="198" y="113"/>
                  </a:lnTo>
                  <a:lnTo>
                    <a:pt x="177" y="121"/>
                  </a:lnTo>
                  <a:lnTo>
                    <a:pt x="144" y="145"/>
                  </a:lnTo>
                  <a:lnTo>
                    <a:pt x="118" y="175"/>
                  </a:lnTo>
                  <a:lnTo>
                    <a:pt x="98" y="208"/>
                  </a:lnTo>
                  <a:lnTo>
                    <a:pt x="84" y="246"/>
                  </a:lnTo>
                  <a:lnTo>
                    <a:pt x="72" y="284"/>
                  </a:lnTo>
                  <a:lnTo>
                    <a:pt x="63" y="325"/>
                  </a:lnTo>
                  <a:lnTo>
                    <a:pt x="56" y="365"/>
                  </a:lnTo>
                  <a:lnTo>
                    <a:pt x="49" y="404"/>
                  </a:lnTo>
                  <a:lnTo>
                    <a:pt x="45" y="655"/>
                  </a:lnTo>
                  <a:lnTo>
                    <a:pt x="40" y="656"/>
                  </a:lnTo>
                  <a:lnTo>
                    <a:pt x="35" y="656"/>
                  </a:lnTo>
                  <a:lnTo>
                    <a:pt x="27" y="655"/>
                  </a:lnTo>
                  <a:lnTo>
                    <a:pt x="20" y="653"/>
                  </a:lnTo>
                  <a:lnTo>
                    <a:pt x="13" y="651"/>
                  </a:lnTo>
                  <a:lnTo>
                    <a:pt x="7" y="649"/>
                  </a:lnTo>
                  <a:lnTo>
                    <a:pt x="3" y="646"/>
                  </a:lnTo>
                  <a:lnTo>
                    <a:pt x="1" y="646"/>
                  </a:lnTo>
                  <a:lnTo>
                    <a:pt x="0" y="580"/>
                  </a:lnTo>
                  <a:lnTo>
                    <a:pt x="0" y="514"/>
                  </a:lnTo>
                  <a:lnTo>
                    <a:pt x="3" y="447"/>
                  </a:lnTo>
                  <a:lnTo>
                    <a:pt x="9" y="382"/>
                  </a:lnTo>
                  <a:lnTo>
                    <a:pt x="20" y="317"/>
                  </a:lnTo>
                  <a:lnTo>
                    <a:pt x="37" y="256"/>
                  </a:lnTo>
                  <a:lnTo>
                    <a:pt x="62" y="198"/>
                  </a:lnTo>
                  <a:lnTo>
                    <a:pt x="95" y="144"/>
                  </a:lnTo>
                  <a:lnTo>
                    <a:pt x="115" y="131"/>
                  </a:lnTo>
                  <a:lnTo>
                    <a:pt x="137" y="118"/>
                  </a:lnTo>
                  <a:lnTo>
                    <a:pt x="159" y="106"/>
                  </a:lnTo>
                  <a:lnTo>
                    <a:pt x="180" y="96"/>
                  </a:lnTo>
                  <a:lnTo>
                    <a:pt x="202" y="86"/>
                  </a:lnTo>
                  <a:lnTo>
                    <a:pt x="225" y="76"/>
                  </a:lnTo>
                  <a:lnTo>
                    <a:pt x="248" y="67"/>
                  </a:lnTo>
                  <a:lnTo>
                    <a:pt x="271" y="60"/>
                  </a:lnTo>
                  <a:lnTo>
                    <a:pt x="294" y="52"/>
                  </a:lnTo>
                  <a:lnTo>
                    <a:pt x="317" y="46"/>
                  </a:lnTo>
                  <a:lnTo>
                    <a:pt x="341" y="39"/>
                  </a:lnTo>
                  <a:lnTo>
                    <a:pt x="365" y="31"/>
                  </a:lnTo>
                  <a:lnTo>
                    <a:pt x="388" y="26"/>
                  </a:lnTo>
                  <a:lnTo>
                    <a:pt x="413" y="20"/>
                  </a:lnTo>
                  <a:lnTo>
                    <a:pt x="436" y="14"/>
                  </a:lnTo>
                  <a:lnTo>
                    <a:pt x="460" y="8"/>
                  </a:lnTo>
                  <a:lnTo>
                    <a:pt x="470" y="7"/>
                  </a:lnTo>
                  <a:lnTo>
                    <a:pt x="479" y="6"/>
                  </a:lnTo>
                  <a:lnTo>
                    <a:pt x="489" y="4"/>
                  </a:lnTo>
                  <a:lnTo>
                    <a:pt x="499" y="4"/>
                  </a:lnTo>
                  <a:lnTo>
                    <a:pt x="508" y="3"/>
                  </a:lnTo>
                  <a:lnTo>
                    <a:pt x="518" y="1"/>
                  </a:lnTo>
                  <a:lnTo>
                    <a:pt x="527" y="1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Freeform 50"/>
            <p:cNvSpPr>
              <a:spLocks/>
            </p:cNvSpPr>
            <p:nvPr/>
          </p:nvSpPr>
          <p:spPr bwMode="auto">
            <a:xfrm>
              <a:off x="2324" y="2028"/>
              <a:ext cx="160" cy="825"/>
            </a:xfrm>
            <a:custGeom>
              <a:avLst/>
              <a:gdLst>
                <a:gd name="T0" fmla="*/ 0 w 160"/>
                <a:gd name="T1" fmla="*/ 825 h 825"/>
                <a:gd name="T2" fmla="*/ 92 w 160"/>
                <a:gd name="T3" fmla="*/ 269 h 825"/>
                <a:gd name="T4" fmla="*/ 141 w 160"/>
                <a:gd name="T5" fmla="*/ 7 h 825"/>
                <a:gd name="T6" fmla="*/ 143 w 160"/>
                <a:gd name="T7" fmla="*/ 2 h 825"/>
                <a:gd name="T8" fmla="*/ 147 w 160"/>
                <a:gd name="T9" fmla="*/ 0 h 825"/>
                <a:gd name="T10" fmla="*/ 154 w 160"/>
                <a:gd name="T11" fmla="*/ 0 h 825"/>
                <a:gd name="T12" fmla="*/ 160 w 160"/>
                <a:gd name="T13" fmla="*/ 0 h 825"/>
                <a:gd name="T14" fmla="*/ 115 w 160"/>
                <a:gd name="T15" fmla="*/ 277 h 825"/>
                <a:gd name="T16" fmla="*/ 25 w 160"/>
                <a:gd name="T17" fmla="*/ 825 h 825"/>
                <a:gd name="T18" fmla="*/ 0 w 160"/>
                <a:gd name="T19" fmla="*/ 825 h 8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825"/>
                <a:gd name="T32" fmla="*/ 160 w 160"/>
                <a:gd name="T33" fmla="*/ 825 h 8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825">
                  <a:moveTo>
                    <a:pt x="0" y="825"/>
                  </a:moveTo>
                  <a:lnTo>
                    <a:pt x="92" y="269"/>
                  </a:lnTo>
                  <a:lnTo>
                    <a:pt x="141" y="7"/>
                  </a:lnTo>
                  <a:lnTo>
                    <a:pt x="143" y="2"/>
                  </a:lnTo>
                  <a:lnTo>
                    <a:pt x="147" y="0"/>
                  </a:lnTo>
                  <a:lnTo>
                    <a:pt x="154" y="0"/>
                  </a:lnTo>
                  <a:lnTo>
                    <a:pt x="160" y="0"/>
                  </a:lnTo>
                  <a:lnTo>
                    <a:pt x="115" y="277"/>
                  </a:lnTo>
                  <a:lnTo>
                    <a:pt x="25" y="825"/>
                  </a:lnTo>
                  <a:lnTo>
                    <a:pt x="0" y="8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Freeform 51"/>
            <p:cNvSpPr>
              <a:spLocks/>
            </p:cNvSpPr>
            <p:nvPr/>
          </p:nvSpPr>
          <p:spPr bwMode="auto">
            <a:xfrm>
              <a:off x="1864" y="1487"/>
              <a:ext cx="111" cy="493"/>
            </a:xfrm>
            <a:custGeom>
              <a:avLst/>
              <a:gdLst>
                <a:gd name="T0" fmla="*/ 111 w 111"/>
                <a:gd name="T1" fmla="*/ 491 h 493"/>
                <a:gd name="T2" fmla="*/ 99 w 111"/>
                <a:gd name="T3" fmla="*/ 0 h 493"/>
                <a:gd name="T4" fmla="*/ 0 w 111"/>
                <a:gd name="T5" fmla="*/ 1 h 493"/>
                <a:gd name="T6" fmla="*/ 11 w 111"/>
                <a:gd name="T7" fmla="*/ 493 h 493"/>
                <a:gd name="T8" fmla="*/ 111 w 111"/>
                <a:gd name="T9" fmla="*/ 491 h 4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493"/>
                <a:gd name="T17" fmla="*/ 111 w 111"/>
                <a:gd name="T18" fmla="*/ 493 h 4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493">
                  <a:moveTo>
                    <a:pt x="111" y="491"/>
                  </a:moveTo>
                  <a:lnTo>
                    <a:pt x="99" y="0"/>
                  </a:lnTo>
                  <a:lnTo>
                    <a:pt x="0" y="1"/>
                  </a:lnTo>
                  <a:lnTo>
                    <a:pt x="11" y="493"/>
                  </a:lnTo>
                  <a:lnTo>
                    <a:pt x="111" y="491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" name="Freeform 52"/>
            <p:cNvSpPr>
              <a:spLocks/>
            </p:cNvSpPr>
            <p:nvPr/>
          </p:nvSpPr>
          <p:spPr bwMode="auto">
            <a:xfrm>
              <a:off x="2259" y="1414"/>
              <a:ext cx="112" cy="680"/>
            </a:xfrm>
            <a:custGeom>
              <a:avLst/>
              <a:gdLst>
                <a:gd name="T0" fmla="*/ 112 w 112"/>
                <a:gd name="T1" fmla="*/ 677 h 680"/>
                <a:gd name="T2" fmla="*/ 99 w 112"/>
                <a:gd name="T3" fmla="*/ 0 h 680"/>
                <a:gd name="T4" fmla="*/ 0 w 112"/>
                <a:gd name="T5" fmla="*/ 2 h 680"/>
                <a:gd name="T6" fmla="*/ 11 w 112"/>
                <a:gd name="T7" fmla="*/ 680 h 680"/>
                <a:gd name="T8" fmla="*/ 112 w 112"/>
                <a:gd name="T9" fmla="*/ 677 h 6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680"/>
                <a:gd name="T17" fmla="*/ 112 w 112"/>
                <a:gd name="T18" fmla="*/ 680 h 6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680">
                  <a:moveTo>
                    <a:pt x="112" y="677"/>
                  </a:moveTo>
                  <a:lnTo>
                    <a:pt x="99" y="0"/>
                  </a:lnTo>
                  <a:lnTo>
                    <a:pt x="0" y="2"/>
                  </a:lnTo>
                  <a:lnTo>
                    <a:pt x="11" y="680"/>
                  </a:lnTo>
                  <a:lnTo>
                    <a:pt x="112" y="677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" name="Freeform 53"/>
            <p:cNvSpPr>
              <a:spLocks/>
            </p:cNvSpPr>
            <p:nvPr/>
          </p:nvSpPr>
          <p:spPr bwMode="auto">
            <a:xfrm>
              <a:off x="2729" y="1526"/>
              <a:ext cx="112" cy="561"/>
            </a:xfrm>
            <a:custGeom>
              <a:avLst/>
              <a:gdLst>
                <a:gd name="T0" fmla="*/ 112 w 112"/>
                <a:gd name="T1" fmla="*/ 559 h 561"/>
                <a:gd name="T2" fmla="*/ 99 w 112"/>
                <a:gd name="T3" fmla="*/ 0 h 561"/>
                <a:gd name="T4" fmla="*/ 0 w 112"/>
                <a:gd name="T5" fmla="*/ 3 h 561"/>
                <a:gd name="T6" fmla="*/ 11 w 112"/>
                <a:gd name="T7" fmla="*/ 561 h 561"/>
                <a:gd name="T8" fmla="*/ 112 w 112"/>
                <a:gd name="T9" fmla="*/ 559 h 5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561"/>
                <a:gd name="T17" fmla="*/ 112 w 112"/>
                <a:gd name="T18" fmla="*/ 561 h 5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561">
                  <a:moveTo>
                    <a:pt x="112" y="559"/>
                  </a:moveTo>
                  <a:lnTo>
                    <a:pt x="99" y="0"/>
                  </a:lnTo>
                  <a:lnTo>
                    <a:pt x="0" y="3"/>
                  </a:lnTo>
                  <a:lnTo>
                    <a:pt x="11" y="561"/>
                  </a:lnTo>
                  <a:lnTo>
                    <a:pt x="112" y="559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1128" name="AutoShape 56"/>
          <p:cNvSpPr>
            <a:spLocks noChangeArrowheads="1"/>
          </p:cNvSpPr>
          <p:nvPr/>
        </p:nvSpPr>
        <p:spPr bwMode="auto">
          <a:xfrm>
            <a:off x="3108325" y="4891088"/>
            <a:ext cx="647700" cy="46831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 build="p"/>
      <p:bldP spid="1311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Заголовок 1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Растровое кодирование</a:t>
            </a:r>
          </a:p>
        </p:txBody>
      </p:sp>
      <p:sp>
        <p:nvSpPr>
          <p:cNvPr id="307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FFC0338-F932-4BAB-9793-42A7A62B1E4B}" type="slidenum">
              <a:rPr lang="ru-RU"/>
              <a:pPr/>
              <a:t>27</a:t>
            </a:fld>
            <a:endParaRPr lang="ru-RU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301625" y="3317875"/>
            <a:ext cx="4137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77800" indent="-177800"/>
            <a:r>
              <a:rPr lang="ru-RU" sz="2400" b="1">
                <a:solidFill>
                  <a:schemeClr val="accent2"/>
                </a:solidFill>
              </a:rPr>
              <a:t>Шаг 1. Дискретизация: </a:t>
            </a:r>
            <a:r>
              <a:rPr lang="ru-RU" sz="2400"/>
              <a:t> разбивка на </a:t>
            </a:r>
            <a:r>
              <a:rPr lang="ru-RU" sz="2400" i="1"/>
              <a:t>пиксели</a:t>
            </a:r>
            <a:r>
              <a:rPr lang="ru-RU" sz="2400"/>
              <a:t>. </a:t>
            </a:r>
            <a:endParaRPr lang="ru-RU"/>
          </a:p>
        </p:txBody>
      </p:sp>
      <p:graphicFrame>
        <p:nvGraphicFramePr>
          <p:cNvPr id="133124" name="Object 4"/>
          <p:cNvGraphicFramePr>
            <a:graphicFrameLocks noChangeAspect="1"/>
          </p:cNvGraphicFramePr>
          <p:nvPr/>
        </p:nvGraphicFramePr>
        <p:xfrm>
          <a:off x="1927225" y="1006475"/>
          <a:ext cx="1960563" cy="2103438"/>
        </p:xfrm>
        <a:graphic>
          <a:graphicData uri="http://schemas.openxmlformats.org/presentationml/2006/ole">
            <p:oleObj spid="_x0000_s3074" name="Image" r:id="rId4" imgW="2603175" imgH="2793651" progId="">
              <p:embed/>
            </p:oleObj>
          </a:graphicData>
        </a:graphic>
      </p:graphicFrame>
      <p:graphicFrame>
        <p:nvGraphicFramePr>
          <p:cNvPr id="133125" name="Object 5"/>
          <p:cNvGraphicFramePr>
            <a:graphicFrameLocks noChangeAspect="1"/>
          </p:cNvGraphicFramePr>
          <p:nvPr/>
        </p:nvGraphicFramePr>
        <p:xfrm>
          <a:off x="5799138" y="1022350"/>
          <a:ext cx="1960562" cy="2103438"/>
        </p:xfrm>
        <a:graphic>
          <a:graphicData uri="http://schemas.openxmlformats.org/presentationml/2006/ole">
            <p:oleObj spid="_x0000_s3075" name="Image" r:id="rId5" imgW="2603175" imgH="2793651" progId="">
              <p:embed/>
            </p:oleObj>
          </a:graphicData>
        </a:graphic>
      </p:graphicFrame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4791075" y="3317875"/>
            <a:ext cx="4210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/>
            <a:r>
              <a:rPr lang="ru-RU" sz="2400" b="1">
                <a:solidFill>
                  <a:schemeClr val="accent2"/>
                </a:solidFill>
              </a:rPr>
              <a:t>Шаг 2. </a:t>
            </a:r>
            <a:r>
              <a:rPr lang="ru-RU" sz="2400"/>
              <a:t>Для каждого пикселя определяется </a:t>
            </a:r>
            <a:r>
              <a:rPr lang="en-US" sz="2400"/>
              <a:t/>
            </a:r>
            <a:br>
              <a:rPr lang="en-US" sz="2400"/>
            </a:br>
            <a:r>
              <a:rPr lang="ru-RU" sz="2400" b="1">
                <a:solidFill>
                  <a:schemeClr val="accent2"/>
                </a:solidFill>
              </a:rPr>
              <a:t>единый цвет</a:t>
            </a:r>
            <a:r>
              <a:rPr lang="ru-RU" sz="2400"/>
              <a:t>.</a:t>
            </a:r>
            <a:endParaRPr lang="ru-RU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328613" y="4206875"/>
            <a:ext cx="3740150" cy="12588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354013" indent="-354013">
              <a:defRPr/>
            </a:pPr>
            <a:r>
              <a:rPr lang="ru-RU" b="1"/>
              <a:t>Пиксель</a:t>
            </a:r>
            <a:r>
              <a:rPr lang="ru-RU"/>
              <a:t> – это наименьший элемент рисунка, для которого можно независимо установить цвет.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408488" y="4514850"/>
            <a:ext cx="4441825" cy="1258888"/>
            <a:chOff x="2800" y="3279"/>
            <a:chExt cx="2798" cy="793"/>
          </a:xfrm>
        </p:grpSpPr>
        <p:sp>
          <p:nvSpPr>
            <p:cNvPr id="3083" name="Text Box 10"/>
            <p:cNvSpPr txBox="1">
              <a:spLocks noChangeArrowheads="1"/>
            </p:cNvSpPr>
            <p:nvPr/>
          </p:nvSpPr>
          <p:spPr bwMode="auto">
            <a:xfrm>
              <a:off x="3094" y="3346"/>
              <a:ext cx="2504" cy="72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000" b="1"/>
                <a:t>   Есть потеря информации!</a:t>
              </a:r>
            </a:p>
            <a:p>
              <a:pPr marL="354013" lvl="1" indent="-174625" eaLnBrk="0" hangingPunct="0">
                <a:spcBef>
                  <a:spcPct val="20000"/>
                </a:spcBef>
                <a:buFontTx/>
                <a:buChar char="•"/>
              </a:pPr>
              <a:r>
                <a:rPr lang="ru-RU" sz="2000" b="1"/>
                <a:t>почему?</a:t>
              </a:r>
            </a:p>
            <a:p>
              <a:pPr marL="354013" lvl="1" indent="-174625" eaLnBrk="0" hangingPunct="0">
                <a:spcBef>
                  <a:spcPct val="20000"/>
                </a:spcBef>
                <a:buFontTx/>
                <a:buChar char="•"/>
              </a:pPr>
              <a:r>
                <a:rPr lang="ru-RU" sz="2000" b="1"/>
                <a:t>как ее уменьшить?</a:t>
              </a:r>
            </a:p>
          </p:txBody>
        </p:sp>
        <p:sp>
          <p:nvSpPr>
            <p:cNvPr id="3084" name="Oval 11"/>
            <p:cNvSpPr>
              <a:spLocks noChangeArrowheads="1"/>
            </p:cNvSpPr>
            <p:nvPr/>
          </p:nvSpPr>
          <p:spPr bwMode="auto">
            <a:xfrm>
              <a:off x="2800" y="327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  <a:endParaRPr lang="ru-RU" sz="4400" b="1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477838" y="5853113"/>
            <a:ext cx="8339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</a:rPr>
              <a:t>Разрешение</a:t>
            </a:r>
            <a:r>
              <a:rPr lang="ru-RU" sz="2000"/>
              <a:t>: число пикселей на дюйм</a:t>
            </a:r>
            <a:r>
              <a:rPr lang="en-US" sz="2000"/>
              <a:t>,</a:t>
            </a:r>
            <a:r>
              <a:rPr lang="ru-RU" sz="2000"/>
              <a:t> </a:t>
            </a:r>
            <a:r>
              <a:rPr lang="en-US" sz="2000"/>
              <a:t> </a:t>
            </a:r>
            <a:r>
              <a:rPr lang="en-US" sz="2000" i="1"/>
              <a:t>pixels per inch (ppi</a:t>
            </a:r>
            <a:r>
              <a:rPr lang="en-US" sz="2000"/>
              <a:t>)</a:t>
            </a:r>
          </a:p>
          <a:p>
            <a:r>
              <a:rPr lang="ru-RU" sz="2000"/>
              <a:t>	</a:t>
            </a:r>
            <a:r>
              <a:rPr lang="ru-RU" sz="2000" b="1"/>
              <a:t>экран 96</a:t>
            </a:r>
            <a:r>
              <a:rPr lang="ru-RU" sz="2000"/>
              <a:t> </a:t>
            </a:r>
            <a:r>
              <a:rPr lang="en-US" sz="2000"/>
              <a:t>ppi, </a:t>
            </a:r>
            <a:r>
              <a:rPr lang="ru-RU" sz="2000" b="1"/>
              <a:t>печать 300-600</a:t>
            </a:r>
            <a:r>
              <a:rPr lang="ru-RU" sz="2000"/>
              <a:t> </a:t>
            </a:r>
            <a:r>
              <a:rPr lang="en-US" sz="2000"/>
              <a:t>ppi, </a:t>
            </a:r>
            <a:r>
              <a:rPr lang="ru-RU" sz="2000" b="1"/>
              <a:t>типография 1200</a:t>
            </a:r>
            <a:r>
              <a:rPr lang="ru-RU" sz="2000"/>
              <a:t> </a:t>
            </a:r>
            <a:r>
              <a:rPr lang="en-US" sz="2000"/>
              <a:t>ppi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/>
      <p:bldP spid="133127" grpId="0"/>
      <p:bldP spid="133128" grpId="0" animBg="1"/>
      <p:bldP spid="1331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25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Растровое кодирование</a:t>
            </a:r>
            <a:r>
              <a:rPr lang="en-US" smtClean="0"/>
              <a:t> </a:t>
            </a:r>
            <a:r>
              <a:rPr lang="en-US" i="1" smtClean="0"/>
              <a:t>(True Color)</a:t>
            </a:r>
            <a:endParaRPr 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6BE8B89-A046-4DCF-A620-2449F6A816A8}" type="slidenum">
              <a:rPr lang="ru-RU"/>
              <a:pPr/>
              <a:t>28</a:t>
            </a:fld>
            <a:endParaRPr lang="ru-RU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376238" y="803275"/>
            <a:ext cx="6284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77800" indent="-177800"/>
            <a:r>
              <a:rPr lang="ru-RU" sz="2400" b="1">
                <a:solidFill>
                  <a:schemeClr val="accent2"/>
                </a:solidFill>
              </a:rPr>
              <a:t>Шаг 3. От цвета – к числам: </a:t>
            </a:r>
            <a:r>
              <a:rPr lang="ru-RU" sz="2400"/>
              <a:t>модель </a:t>
            </a:r>
            <a:r>
              <a:rPr lang="en-US" sz="2400"/>
              <a:t>RGB</a:t>
            </a:r>
            <a:r>
              <a:rPr lang="ru-RU" sz="2400"/>
              <a:t> </a:t>
            </a:r>
            <a:endParaRPr lang="ru-RU"/>
          </a:p>
        </p:txBody>
      </p:sp>
      <p:graphicFrame>
        <p:nvGraphicFramePr>
          <p:cNvPr id="135173" name="Object 5"/>
          <p:cNvGraphicFramePr>
            <a:graphicFrameLocks noChangeAspect="1"/>
          </p:cNvGraphicFramePr>
          <p:nvPr/>
        </p:nvGraphicFramePr>
        <p:xfrm>
          <a:off x="6829425" y="1073150"/>
          <a:ext cx="1893888" cy="1687513"/>
        </p:xfrm>
        <a:graphic>
          <a:graphicData uri="http://schemas.openxmlformats.org/presentationml/2006/ole">
            <p:oleObj spid="_x0000_s4098" name="Image" r:id="rId4" imgW="3974603" imgH="3542857" progId="">
              <p:embed/>
            </p:oleObj>
          </a:graphicData>
        </a:graphic>
      </p:graphicFrame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1397000" y="1236663"/>
            <a:ext cx="487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цвет = </a:t>
            </a:r>
            <a:r>
              <a:rPr lang="en-US" sz="2400" b="1">
                <a:solidFill>
                  <a:schemeClr val="accent2"/>
                </a:solidFill>
              </a:rPr>
              <a:t>   </a:t>
            </a:r>
            <a:r>
              <a:rPr lang="en-US" sz="2400" b="1">
                <a:solidFill>
                  <a:srgbClr val="FF0000"/>
                </a:solidFill>
              </a:rPr>
              <a:t>R</a:t>
            </a:r>
            <a:r>
              <a:rPr lang="en-US" sz="2400" b="1">
                <a:solidFill>
                  <a:schemeClr val="accent2"/>
                </a:solidFill>
              </a:rPr>
              <a:t>    +    </a:t>
            </a:r>
            <a:r>
              <a:rPr lang="en-US" sz="2400" b="1">
                <a:solidFill>
                  <a:srgbClr val="00CC00"/>
                </a:solidFill>
              </a:rPr>
              <a:t>G</a:t>
            </a:r>
            <a:r>
              <a:rPr lang="en-US" sz="2400" b="1">
                <a:solidFill>
                  <a:schemeClr val="accent2"/>
                </a:solidFill>
              </a:rPr>
              <a:t>    +    </a:t>
            </a:r>
            <a:r>
              <a:rPr lang="en-US" sz="2400" b="1">
                <a:solidFill>
                  <a:srgbClr val="3333FF"/>
                </a:solidFill>
              </a:rPr>
              <a:t>B</a:t>
            </a:r>
            <a:endParaRPr lang="ru-RU" sz="2400" b="1">
              <a:solidFill>
                <a:srgbClr val="3333FF"/>
              </a:solidFill>
            </a:endParaRP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2368550" y="1646238"/>
            <a:ext cx="10715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i="1"/>
              <a:t>red</a:t>
            </a:r>
          </a:p>
          <a:p>
            <a:pPr algn="ctr"/>
            <a:r>
              <a:rPr lang="ru-RU"/>
              <a:t>красный</a:t>
            </a:r>
          </a:p>
          <a:p>
            <a:pPr algn="ctr"/>
            <a:r>
              <a:rPr lang="ru-RU"/>
              <a:t>0..255</a:t>
            </a: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4705350" y="1673225"/>
            <a:ext cx="819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i="1"/>
              <a:t>blue</a:t>
            </a:r>
          </a:p>
          <a:p>
            <a:pPr algn="ctr"/>
            <a:r>
              <a:rPr lang="ru-RU"/>
              <a:t>синий</a:t>
            </a:r>
          </a:p>
          <a:p>
            <a:pPr algn="ctr"/>
            <a:r>
              <a:rPr lang="ru-RU"/>
              <a:t>0..255</a:t>
            </a: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3455988" y="1663700"/>
            <a:ext cx="10953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i="1"/>
              <a:t>green</a:t>
            </a:r>
          </a:p>
          <a:p>
            <a:pPr algn="ctr"/>
            <a:r>
              <a:rPr lang="ru-RU"/>
              <a:t>зеленый</a:t>
            </a:r>
          </a:p>
          <a:p>
            <a:pPr algn="ctr"/>
            <a:r>
              <a:rPr lang="ru-RU"/>
              <a:t>0..255</a:t>
            </a:r>
          </a:p>
        </p:txBody>
      </p:sp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2274888" y="2533650"/>
            <a:ext cx="10033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R </a:t>
            </a:r>
            <a:r>
              <a:rPr lang="ru-RU" b="1">
                <a:solidFill>
                  <a:srgbClr val="FF0000"/>
                </a:solidFill>
              </a:rPr>
              <a:t>=</a:t>
            </a:r>
            <a:r>
              <a:rPr lang="en-US" b="1">
                <a:solidFill>
                  <a:srgbClr val="FF0000"/>
                </a:solidFill>
              </a:rPr>
              <a:t> 218</a:t>
            </a:r>
            <a:r>
              <a:rPr lang="en-US" b="1">
                <a:solidFill>
                  <a:schemeClr val="accent2"/>
                </a:solidFill>
              </a:rPr>
              <a:t/>
            </a:r>
            <a:br>
              <a:rPr lang="en-US" b="1">
                <a:solidFill>
                  <a:schemeClr val="accent2"/>
                </a:solidFill>
              </a:rPr>
            </a:br>
            <a:r>
              <a:rPr lang="en-US" b="1">
                <a:solidFill>
                  <a:srgbClr val="00DD15"/>
                </a:solidFill>
              </a:rPr>
              <a:t>G = 164</a:t>
            </a:r>
            <a:r>
              <a:rPr lang="en-US" b="1">
                <a:solidFill>
                  <a:schemeClr val="accent2"/>
                </a:solidFill>
              </a:rPr>
              <a:t/>
            </a:r>
            <a:br>
              <a:rPr lang="en-US" b="1">
                <a:solidFill>
                  <a:schemeClr val="accent2"/>
                </a:solidFill>
              </a:rPr>
            </a:br>
            <a:r>
              <a:rPr lang="en-US" b="1">
                <a:solidFill>
                  <a:srgbClr val="3333FF"/>
                </a:solidFill>
              </a:rPr>
              <a:t>B = 32</a:t>
            </a:r>
            <a:endParaRPr lang="ru-RU" b="1">
              <a:solidFill>
                <a:srgbClr val="3333FF"/>
              </a:solidFill>
            </a:endParaRPr>
          </a:p>
        </p:txBody>
      </p:sp>
      <p:sp>
        <p:nvSpPr>
          <p:cNvPr id="135183" name="Rectangle 15"/>
          <p:cNvSpPr>
            <a:spLocks noChangeArrowheads="1"/>
          </p:cNvSpPr>
          <p:nvPr/>
        </p:nvSpPr>
        <p:spPr bwMode="auto">
          <a:xfrm>
            <a:off x="4748213" y="2570163"/>
            <a:ext cx="10033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R </a:t>
            </a:r>
            <a:r>
              <a:rPr lang="ru-RU" b="1">
                <a:solidFill>
                  <a:srgbClr val="FF0000"/>
                </a:solidFill>
              </a:rPr>
              <a:t>=</a:t>
            </a:r>
            <a:r>
              <a:rPr lang="en-US" b="1">
                <a:solidFill>
                  <a:srgbClr val="FF0000"/>
                </a:solidFill>
              </a:rPr>
              <a:t> 135</a:t>
            </a:r>
            <a:r>
              <a:rPr lang="en-US" b="1">
                <a:solidFill>
                  <a:schemeClr val="accent2"/>
                </a:solidFill>
              </a:rPr>
              <a:t/>
            </a:r>
            <a:br>
              <a:rPr lang="en-US" b="1">
                <a:solidFill>
                  <a:schemeClr val="accent2"/>
                </a:solidFill>
              </a:rPr>
            </a:br>
            <a:r>
              <a:rPr lang="en-US" b="1">
                <a:solidFill>
                  <a:srgbClr val="00DD15"/>
                </a:solidFill>
              </a:rPr>
              <a:t>G = 206</a:t>
            </a:r>
            <a:r>
              <a:rPr lang="en-US" b="1">
                <a:solidFill>
                  <a:schemeClr val="accent2"/>
                </a:solidFill>
              </a:rPr>
              <a:t/>
            </a:r>
            <a:br>
              <a:rPr lang="en-US" b="1">
                <a:solidFill>
                  <a:schemeClr val="accent2"/>
                </a:solidFill>
              </a:rPr>
            </a:br>
            <a:r>
              <a:rPr lang="en-US" b="1">
                <a:solidFill>
                  <a:srgbClr val="3333FF"/>
                </a:solidFill>
              </a:rPr>
              <a:t>B = 250</a:t>
            </a:r>
            <a:endParaRPr lang="ru-RU" b="1">
              <a:solidFill>
                <a:srgbClr val="3333FF"/>
              </a:solidFill>
            </a:endParaRPr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906463" y="2625725"/>
            <a:ext cx="1171575" cy="727075"/>
          </a:xfrm>
          <a:prstGeom prst="rect">
            <a:avLst/>
          </a:prstGeom>
          <a:solidFill>
            <a:srgbClr val="DAA42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85" name="Rectangle 17"/>
          <p:cNvSpPr>
            <a:spLocks noChangeArrowheads="1"/>
          </p:cNvSpPr>
          <p:nvPr/>
        </p:nvSpPr>
        <p:spPr bwMode="auto">
          <a:xfrm>
            <a:off x="3536950" y="2625725"/>
            <a:ext cx="1171575" cy="727075"/>
          </a:xfrm>
          <a:prstGeom prst="rect">
            <a:avLst/>
          </a:prstGeom>
          <a:solidFill>
            <a:srgbClr val="87CEF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86" name="Rectangle 18"/>
          <p:cNvSpPr>
            <a:spLocks noChangeArrowheads="1"/>
          </p:cNvSpPr>
          <p:nvPr/>
        </p:nvSpPr>
        <p:spPr bwMode="auto">
          <a:xfrm>
            <a:off x="469900" y="3471863"/>
            <a:ext cx="6284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77800" indent="-177800"/>
            <a:r>
              <a:rPr lang="ru-RU" sz="2400" b="1">
                <a:solidFill>
                  <a:schemeClr val="accent2"/>
                </a:solidFill>
              </a:rPr>
              <a:t>Шаг </a:t>
            </a:r>
            <a:r>
              <a:rPr lang="en-US" sz="2400" b="1">
                <a:solidFill>
                  <a:schemeClr val="accent2"/>
                </a:solidFill>
              </a:rPr>
              <a:t>4</a:t>
            </a:r>
            <a:r>
              <a:rPr lang="ru-RU" sz="2400" b="1">
                <a:solidFill>
                  <a:schemeClr val="accent2"/>
                </a:solidFill>
              </a:rPr>
              <a:t>. Числа – в двоичную систему.</a:t>
            </a:r>
            <a:endParaRPr lang="ru-RU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628650" y="5022850"/>
            <a:ext cx="7959725" cy="663575"/>
            <a:chOff x="396" y="3549"/>
            <a:chExt cx="5014" cy="418"/>
          </a:xfrm>
        </p:grpSpPr>
        <p:sp>
          <p:nvSpPr>
            <p:cNvPr id="4118" name="Text Box 20"/>
            <p:cNvSpPr txBox="1">
              <a:spLocks noChangeArrowheads="1"/>
            </p:cNvSpPr>
            <p:nvPr/>
          </p:nvSpPr>
          <p:spPr bwMode="auto">
            <a:xfrm>
              <a:off x="690" y="3616"/>
              <a:ext cx="4720" cy="26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000" b="1"/>
                <a:t>   Сколько памяти нужно для хранения цвета 1 пикселя?</a:t>
              </a:r>
            </a:p>
          </p:txBody>
        </p:sp>
        <p:sp>
          <p:nvSpPr>
            <p:cNvPr id="4119" name="Oval 21"/>
            <p:cNvSpPr>
              <a:spLocks noChangeArrowheads="1"/>
            </p:cNvSpPr>
            <p:nvPr/>
          </p:nvSpPr>
          <p:spPr bwMode="auto">
            <a:xfrm>
              <a:off x="396" y="354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628650" y="3959225"/>
            <a:ext cx="6429375" cy="663575"/>
            <a:chOff x="396" y="2879"/>
            <a:chExt cx="4050" cy="418"/>
          </a:xfrm>
        </p:grpSpPr>
        <p:sp>
          <p:nvSpPr>
            <p:cNvPr id="4116" name="Text Box 22"/>
            <p:cNvSpPr txBox="1">
              <a:spLocks noChangeArrowheads="1"/>
            </p:cNvSpPr>
            <p:nvPr/>
          </p:nvSpPr>
          <p:spPr bwMode="auto">
            <a:xfrm>
              <a:off x="690" y="2946"/>
              <a:ext cx="3756" cy="26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000" b="1"/>
                <a:t>   Сколько разных цветов можно кодировать?</a:t>
              </a:r>
            </a:p>
          </p:txBody>
        </p:sp>
        <p:sp>
          <p:nvSpPr>
            <p:cNvPr id="4117" name="Oval 23"/>
            <p:cNvSpPr>
              <a:spLocks noChangeArrowheads="1"/>
            </p:cNvSpPr>
            <p:nvPr/>
          </p:nvSpPr>
          <p:spPr bwMode="auto">
            <a:xfrm>
              <a:off x="396" y="287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35195" name="Rectangle 27"/>
          <p:cNvSpPr>
            <a:spLocks noChangeArrowheads="1"/>
          </p:cNvSpPr>
          <p:nvPr/>
        </p:nvSpPr>
        <p:spPr bwMode="auto">
          <a:xfrm>
            <a:off x="1296988" y="4576763"/>
            <a:ext cx="5715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256</a:t>
            </a:r>
            <a:r>
              <a:rPr lang="en-US" sz="2400">
                <a:cs typeface="Arial" charset="0"/>
              </a:rPr>
              <a:t>·</a:t>
            </a:r>
            <a:r>
              <a:rPr lang="ru-RU" sz="2400">
                <a:cs typeface="Arial" charset="0"/>
              </a:rPr>
              <a:t>256</a:t>
            </a:r>
            <a:r>
              <a:rPr lang="en-US" sz="2400">
                <a:cs typeface="Arial" charset="0"/>
              </a:rPr>
              <a:t>·</a:t>
            </a:r>
            <a:r>
              <a:rPr lang="ru-RU" sz="2400">
                <a:cs typeface="Arial" charset="0"/>
              </a:rPr>
              <a:t>256 =</a:t>
            </a:r>
            <a:r>
              <a:rPr lang="ru-RU" sz="2400" b="1">
                <a:solidFill>
                  <a:schemeClr val="accent2"/>
                </a:solidFill>
                <a:cs typeface="Arial" charset="0"/>
              </a:rPr>
              <a:t> 16 777 216  </a:t>
            </a:r>
            <a:r>
              <a:rPr lang="en-US" sz="2400" b="1">
                <a:solidFill>
                  <a:schemeClr val="accent2"/>
                </a:solidFill>
                <a:cs typeface="Arial" charset="0"/>
              </a:rPr>
              <a:t>(</a:t>
            </a:r>
            <a:r>
              <a:rPr lang="en-US" sz="2400" b="1" i="1">
                <a:solidFill>
                  <a:schemeClr val="accent2"/>
                </a:solidFill>
                <a:cs typeface="Arial" charset="0"/>
              </a:rPr>
              <a:t>True</a:t>
            </a:r>
            <a:r>
              <a:rPr lang="ru-RU" sz="2400" b="1" i="1">
                <a:solidFill>
                  <a:schemeClr val="accent2"/>
                </a:solidFill>
                <a:cs typeface="Arial" charset="0"/>
              </a:rPr>
              <a:t> </a:t>
            </a:r>
            <a:r>
              <a:rPr lang="en-US" sz="2400" b="1" i="1">
                <a:solidFill>
                  <a:schemeClr val="accent2"/>
                </a:solidFill>
                <a:cs typeface="Arial" charset="0"/>
              </a:rPr>
              <a:t>Color</a:t>
            </a:r>
            <a:r>
              <a:rPr lang="en-US" sz="2400" b="1">
                <a:solidFill>
                  <a:schemeClr val="accent2"/>
                </a:solidFill>
                <a:cs typeface="Arial" charset="0"/>
              </a:rPr>
              <a:t>)</a:t>
            </a:r>
          </a:p>
        </p:txBody>
      </p:sp>
      <p:sp>
        <p:nvSpPr>
          <p:cNvPr id="135196" name="Rectangle 28"/>
          <p:cNvSpPr>
            <a:spLocks noChangeArrowheads="1"/>
          </p:cNvSpPr>
          <p:nvPr/>
        </p:nvSpPr>
        <p:spPr bwMode="auto">
          <a:xfrm>
            <a:off x="1401763" y="5640388"/>
            <a:ext cx="6518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R</a:t>
            </a:r>
            <a:r>
              <a:rPr lang="en-US" sz="2400" b="1">
                <a:solidFill>
                  <a:schemeClr val="accent2"/>
                </a:solidFill>
              </a:rPr>
              <a:t>: </a:t>
            </a:r>
            <a:r>
              <a:rPr lang="ru-RU" sz="2400" b="1">
                <a:solidFill>
                  <a:schemeClr val="accent2"/>
                </a:solidFill>
              </a:rPr>
              <a:t>256=2</a:t>
            </a:r>
            <a:r>
              <a:rPr lang="ru-RU" sz="2400" b="1" baseline="30000">
                <a:solidFill>
                  <a:schemeClr val="accent2"/>
                </a:solidFill>
              </a:rPr>
              <a:t>8</a:t>
            </a:r>
            <a:r>
              <a:rPr lang="en-US" sz="2400" b="1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вариантов, нужно 8 бит</a:t>
            </a:r>
            <a:r>
              <a:rPr lang="en-US" sz="2400" b="1">
                <a:solidFill>
                  <a:schemeClr val="accent2"/>
                </a:solidFill>
              </a:rPr>
              <a:t> = 1 </a:t>
            </a:r>
            <a:r>
              <a:rPr lang="ru-RU" sz="2400" b="1">
                <a:solidFill>
                  <a:schemeClr val="accent2"/>
                </a:solidFill>
              </a:rPr>
              <a:t>байт</a:t>
            </a:r>
            <a:br>
              <a:rPr lang="ru-RU" sz="2400" b="1">
                <a:solidFill>
                  <a:schemeClr val="accent2"/>
                </a:solidFill>
              </a:rPr>
            </a:br>
            <a:r>
              <a:rPr lang="en-US" sz="2400" b="1">
                <a:solidFill>
                  <a:srgbClr val="FF0000"/>
                </a:solidFill>
              </a:rPr>
              <a:t>R</a:t>
            </a:r>
            <a:r>
              <a:rPr lang="en-US" sz="2400" b="1">
                <a:solidFill>
                  <a:schemeClr val="accent2"/>
                </a:solidFill>
              </a:rPr>
              <a:t> </a:t>
            </a:r>
            <a:r>
              <a:rPr lang="en-US" sz="2400" b="1">
                <a:solidFill>
                  <a:srgbClr val="00CC00"/>
                </a:solidFill>
              </a:rPr>
              <a:t>G</a:t>
            </a:r>
            <a:r>
              <a:rPr lang="en-US" sz="2400" b="1">
                <a:solidFill>
                  <a:schemeClr val="accent2"/>
                </a:solidFill>
              </a:rPr>
              <a:t> </a:t>
            </a:r>
            <a:r>
              <a:rPr lang="en-US" sz="2400" b="1">
                <a:solidFill>
                  <a:srgbClr val="3333FF"/>
                </a:solidFill>
              </a:rPr>
              <a:t>B:</a:t>
            </a:r>
            <a:r>
              <a:rPr lang="ru-RU" sz="2400" b="1">
                <a:solidFill>
                  <a:schemeClr val="accent2"/>
                </a:solidFill>
              </a:rPr>
              <a:t> всего 3 байта</a:t>
            </a:r>
            <a:endParaRPr lang="en-US" sz="2400" b="1">
              <a:solidFill>
                <a:schemeClr val="accent2"/>
              </a:solidFill>
            </a:endParaRPr>
          </a:p>
        </p:txBody>
      </p:sp>
      <p:sp>
        <p:nvSpPr>
          <p:cNvPr id="25" name="AutoShape 75"/>
          <p:cNvSpPr>
            <a:spLocks noChangeArrowheads="1"/>
          </p:cNvSpPr>
          <p:nvPr/>
        </p:nvSpPr>
        <p:spPr bwMode="auto">
          <a:xfrm>
            <a:off x="7315200" y="3954463"/>
            <a:ext cx="1603375" cy="777875"/>
          </a:xfrm>
          <a:prstGeom prst="wedgeRoundRectCallout">
            <a:avLst>
              <a:gd name="adj1" fmla="val -61384"/>
              <a:gd name="adj2" fmla="val 106448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1"/>
              <a:t>Глубина цвета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3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35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  <p:bldP spid="135175" grpId="0"/>
      <p:bldP spid="135176" grpId="0"/>
      <p:bldP spid="135177" grpId="0"/>
      <p:bldP spid="135178" grpId="0"/>
      <p:bldP spid="135181" grpId="0"/>
      <p:bldP spid="135183" grpId="0"/>
      <p:bldP spid="135184" grpId="0" animBg="1"/>
      <p:bldP spid="135185" grpId="0" animBg="1"/>
      <p:bldP spid="135186" grpId="0"/>
      <p:bldP spid="135195" grpId="0"/>
      <p:bldP spid="135196" grpId="0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3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Растровое кодирование с палитрой</a:t>
            </a:r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0D2C9DE-E6E4-469B-9C47-2C6AF32E2BD3}" type="slidenum">
              <a:rPr lang="ru-RU"/>
              <a:pPr/>
              <a:t>29</a:t>
            </a:fld>
            <a:endParaRPr lang="ru-RU"/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376238" y="831850"/>
            <a:ext cx="8253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77800" indent="-177800"/>
            <a:r>
              <a:rPr lang="ru-RU" sz="2400" b="1">
                <a:solidFill>
                  <a:schemeClr val="accent2"/>
                </a:solidFill>
              </a:rPr>
              <a:t>Шаг 1. Выбрать количество цветов: </a:t>
            </a:r>
            <a:r>
              <a:rPr lang="ru-RU" sz="2400"/>
              <a:t>2, 4, …</a:t>
            </a:r>
            <a:r>
              <a:rPr lang="ru-RU" sz="2400" b="1">
                <a:solidFill>
                  <a:schemeClr val="accent2"/>
                </a:solidFill>
              </a:rPr>
              <a:t> 256.</a:t>
            </a:r>
            <a:endParaRPr lang="ru-RU"/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366713" y="1327150"/>
            <a:ext cx="8253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77800" indent="-177800"/>
            <a:r>
              <a:rPr lang="ru-RU" sz="2400" b="1">
                <a:solidFill>
                  <a:schemeClr val="accent2"/>
                </a:solidFill>
              </a:rPr>
              <a:t>Шаг 2. Выбрать 256 цветов из палитры:</a:t>
            </a:r>
            <a:endParaRPr lang="ru-RU"/>
          </a:p>
        </p:txBody>
      </p:sp>
      <p:grpSp>
        <p:nvGrpSpPr>
          <p:cNvPr id="2" name="Group 116"/>
          <p:cNvGrpSpPr>
            <a:grpSpLocks/>
          </p:cNvGrpSpPr>
          <p:nvPr/>
        </p:nvGrpSpPr>
        <p:grpSpPr bwMode="auto">
          <a:xfrm>
            <a:off x="1458913" y="1757363"/>
            <a:ext cx="4224337" cy="1579562"/>
            <a:chOff x="919" y="1180"/>
            <a:chExt cx="2661" cy="995"/>
          </a:xfrm>
        </p:grpSpPr>
        <p:pic>
          <p:nvPicPr>
            <p:cNvPr id="48190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19" y="1261"/>
              <a:ext cx="1160" cy="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91" name="Line 8"/>
            <p:cNvSpPr>
              <a:spLocks noChangeShapeType="1"/>
            </p:cNvSpPr>
            <p:nvPr/>
          </p:nvSpPr>
          <p:spPr bwMode="auto">
            <a:xfrm flipV="1">
              <a:off x="2058" y="1301"/>
              <a:ext cx="440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92" name="Line 9"/>
            <p:cNvSpPr>
              <a:spLocks noChangeShapeType="1"/>
            </p:cNvSpPr>
            <p:nvPr/>
          </p:nvSpPr>
          <p:spPr bwMode="auto">
            <a:xfrm>
              <a:off x="1722" y="1965"/>
              <a:ext cx="782" cy="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93" name="Line 10"/>
            <p:cNvSpPr>
              <a:spLocks noChangeShapeType="1"/>
            </p:cNvSpPr>
            <p:nvPr/>
          </p:nvSpPr>
          <p:spPr bwMode="auto">
            <a:xfrm>
              <a:off x="1308" y="1374"/>
              <a:ext cx="1180" cy="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94" name="Line 11"/>
            <p:cNvSpPr>
              <a:spLocks noChangeShapeType="1"/>
            </p:cNvSpPr>
            <p:nvPr/>
          </p:nvSpPr>
          <p:spPr bwMode="auto">
            <a:xfrm>
              <a:off x="1128" y="1578"/>
              <a:ext cx="1388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95" name="Oval 7"/>
            <p:cNvSpPr>
              <a:spLocks noChangeArrowheads="1"/>
            </p:cNvSpPr>
            <p:nvPr/>
          </p:nvSpPr>
          <p:spPr bwMode="auto">
            <a:xfrm>
              <a:off x="2007" y="1278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96" name="Oval 12"/>
            <p:cNvSpPr>
              <a:spLocks noChangeArrowheads="1"/>
            </p:cNvSpPr>
            <p:nvPr/>
          </p:nvSpPr>
          <p:spPr bwMode="auto">
            <a:xfrm>
              <a:off x="1269" y="1338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97" name="Oval 13"/>
            <p:cNvSpPr>
              <a:spLocks noChangeArrowheads="1"/>
            </p:cNvSpPr>
            <p:nvPr/>
          </p:nvSpPr>
          <p:spPr bwMode="auto">
            <a:xfrm>
              <a:off x="1098" y="1539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98" name="Oval 14"/>
            <p:cNvSpPr>
              <a:spLocks noChangeArrowheads="1"/>
            </p:cNvSpPr>
            <p:nvPr/>
          </p:nvSpPr>
          <p:spPr bwMode="auto">
            <a:xfrm>
              <a:off x="1698" y="1938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99" name="Rectangle 15"/>
            <p:cNvSpPr>
              <a:spLocks noChangeArrowheads="1"/>
            </p:cNvSpPr>
            <p:nvPr/>
          </p:nvSpPr>
          <p:spPr bwMode="auto">
            <a:xfrm>
              <a:off x="2505" y="1239"/>
              <a:ext cx="252" cy="126"/>
            </a:xfrm>
            <a:prstGeom prst="rect">
              <a:avLst/>
            </a:prstGeom>
            <a:solidFill>
              <a:srgbClr val="F80058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200" name="Rectangle 16"/>
            <p:cNvSpPr>
              <a:spLocks noChangeArrowheads="1"/>
            </p:cNvSpPr>
            <p:nvPr/>
          </p:nvSpPr>
          <p:spPr bwMode="auto">
            <a:xfrm>
              <a:off x="2505" y="1406"/>
              <a:ext cx="252" cy="126"/>
            </a:xfrm>
            <a:prstGeom prst="rect">
              <a:avLst/>
            </a:prstGeom>
            <a:solidFill>
              <a:srgbClr val="00DD15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201" name="Rectangle 17"/>
            <p:cNvSpPr>
              <a:spLocks noChangeArrowheads="1"/>
            </p:cNvSpPr>
            <p:nvPr/>
          </p:nvSpPr>
          <p:spPr bwMode="auto">
            <a:xfrm>
              <a:off x="2514" y="1845"/>
              <a:ext cx="252" cy="126"/>
            </a:xfrm>
            <a:prstGeom prst="rect">
              <a:avLst/>
            </a:prstGeom>
            <a:solidFill>
              <a:srgbClr val="B55C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202" name="Rectangle 18"/>
            <p:cNvSpPr>
              <a:spLocks noChangeArrowheads="1"/>
            </p:cNvSpPr>
            <p:nvPr/>
          </p:nvSpPr>
          <p:spPr bwMode="auto">
            <a:xfrm>
              <a:off x="2514" y="2001"/>
              <a:ext cx="252" cy="126"/>
            </a:xfrm>
            <a:prstGeom prst="rect">
              <a:avLst/>
            </a:prstGeom>
            <a:solidFill>
              <a:srgbClr val="15006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203" name="Rectangle 19"/>
            <p:cNvSpPr>
              <a:spLocks noChangeArrowheads="1"/>
            </p:cNvSpPr>
            <p:nvPr/>
          </p:nvSpPr>
          <p:spPr bwMode="auto">
            <a:xfrm>
              <a:off x="2812" y="1180"/>
              <a:ext cx="6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248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ru-RU" b="1">
                  <a:solidFill>
                    <a:srgbClr val="00DD15"/>
                  </a:solidFill>
                </a:rPr>
                <a:t>0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ru-RU" b="1">
                  <a:solidFill>
                    <a:srgbClr val="3333FF"/>
                  </a:solidFill>
                </a:rPr>
                <a:t>88</a:t>
              </a:r>
            </a:p>
          </p:txBody>
        </p:sp>
        <p:sp>
          <p:nvSpPr>
            <p:cNvPr id="48204" name="Rectangle 20"/>
            <p:cNvSpPr>
              <a:spLocks noChangeArrowheads="1"/>
            </p:cNvSpPr>
            <p:nvPr/>
          </p:nvSpPr>
          <p:spPr bwMode="auto">
            <a:xfrm>
              <a:off x="2824" y="1345"/>
              <a:ext cx="6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0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en-US" b="1">
                  <a:solidFill>
                    <a:srgbClr val="00DD15"/>
                  </a:solidFill>
                </a:rPr>
                <a:t>221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en-US" b="1">
                  <a:solidFill>
                    <a:srgbClr val="3333FF"/>
                  </a:solidFill>
                </a:rPr>
                <a:t>21</a:t>
              </a:r>
              <a:endParaRPr lang="ru-RU" b="1">
                <a:solidFill>
                  <a:srgbClr val="3333FF"/>
                </a:solidFill>
              </a:endParaRPr>
            </a:p>
          </p:txBody>
        </p:sp>
        <p:sp>
          <p:nvSpPr>
            <p:cNvPr id="48205" name="Rectangle 21"/>
            <p:cNvSpPr>
              <a:spLocks noChangeArrowheads="1"/>
            </p:cNvSpPr>
            <p:nvPr/>
          </p:nvSpPr>
          <p:spPr bwMode="auto">
            <a:xfrm>
              <a:off x="2824" y="1780"/>
              <a:ext cx="7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181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en-US" b="1">
                  <a:solidFill>
                    <a:srgbClr val="00DD15"/>
                  </a:solidFill>
                </a:rPr>
                <a:t>192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en-US" b="1">
                  <a:solidFill>
                    <a:srgbClr val="3333FF"/>
                  </a:solidFill>
                </a:rPr>
                <a:t>0</a:t>
              </a:r>
              <a:endParaRPr lang="ru-RU" b="1">
                <a:solidFill>
                  <a:srgbClr val="3333FF"/>
                </a:solidFill>
              </a:endParaRPr>
            </a:p>
          </p:txBody>
        </p:sp>
        <p:sp>
          <p:nvSpPr>
            <p:cNvPr id="48206" name="Rectangle 22"/>
            <p:cNvSpPr>
              <a:spLocks noChangeArrowheads="1"/>
            </p:cNvSpPr>
            <p:nvPr/>
          </p:nvSpPr>
          <p:spPr bwMode="auto">
            <a:xfrm>
              <a:off x="2847" y="1944"/>
              <a:ext cx="5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21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en-US" b="1">
                  <a:solidFill>
                    <a:srgbClr val="00DD15"/>
                  </a:solidFill>
                </a:rPr>
                <a:t>0</a:t>
              </a:r>
              <a:r>
                <a:rPr lang="ru-RU" b="1">
                  <a:solidFill>
                    <a:schemeClr val="accent2"/>
                  </a:solidFill>
                </a:rPr>
                <a:t> </a:t>
              </a:r>
              <a:r>
                <a:rPr lang="en-US" b="1">
                  <a:solidFill>
                    <a:srgbClr val="3333FF"/>
                  </a:solidFill>
                </a:rPr>
                <a:t>97</a:t>
              </a:r>
              <a:endParaRPr lang="ru-RU" b="1">
                <a:solidFill>
                  <a:srgbClr val="3333FF"/>
                </a:solidFill>
              </a:endParaRPr>
            </a:p>
          </p:txBody>
        </p:sp>
      </p:grpSp>
      <p:sp>
        <p:nvSpPr>
          <p:cNvPr id="137239" name="Rectangle 23"/>
          <p:cNvSpPr>
            <a:spLocks noChangeArrowheads="1"/>
          </p:cNvSpPr>
          <p:nvPr/>
        </p:nvSpPr>
        <p:spPr bwMode="auto">
          <a:xfrm>
            <a:off x="338138" y="3379788"/>
            <a:ext cx="8616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989013" indent="-989013"/>
            <a:r>
              <a:rPr lang="ru-RU" sz="2400" b="1">
                <a:solidFill>
                  <a:schemeClr val="accent2"/>
                </a:solidFill>
              </a:rPr>
              <a:t>Шаг </a:t>
            </a:r>
            <a:r>
              <a:rPr lang="en-US" sz="2400" b="1">
                <a:solidFill>
                  <a:schemeClr val="accent2"/>
                </a:solidFill>
              </a:rPr>
              <a:t>3</a:t>
            </a:r>
            <a:r>
              <a:rPr lang="ru-RU" sz="2400" b="1">
                <a:solidFill>
                  <a:schemeClr val="accent2"/>
                </a:solidFill>
              </a:rPr>
              <a:t>. Составить палитру</a:t>
            </a:r>
            <a:r>
              <a:rPr lang="ru-RU" sz="2400">
                <a:solidFill>
                  <a:schemeClr val="accent2"/>
                </a:solidFill>
              </a:rPr>
              <a:t> </a:t>
            </a:r>
            <a:r>
              <a:rPr lang="ru-RU" sz="2400"/>
              <a:t>(каждому цвету – номер 0..255)</a:t>
            </a:r>
            <a:br>
              <a:rPr lang="ru-RU" sz="2400"/>
            </a:br>
            <a:r>
              <a:rPr lang="ru-RU" sz="2400"/>
              <a:t>палитра хранится в начале файла</a:t>
            </a:r>
            <a:endParaRPr lang="ru-RU"/>
          </a:p>
        </p:txBody>
      </p:sp>
      <p:graphicFrame>
        <p:nvGraphicFramePr>
          <p:cNvPr id="137272" name="Group 56"/>
          <p:cNvGraphicFramePr>
            <a:graphicFrameLocks noGrp="1"/>
          </p:cNvGraphicFramePr>
          <p:nvPr/>
        </p:nvGraphicFramePr>
        <p:xfrm>
          <a:off x="466725" y="4521200"/>
          <a:ext cx="8505821" cy="365760"/>
        </p:xfrm>
        <a:graphic>
          <a:graphicData uri="http://schemas.openxmlformats.org/drawingml/2006/table">
            <a:tbl>
              <a:tblPr/>
              <a:tblGrid>
                <a:gridCol w="1085849"/>
                <a:gridCol w="1133475"/>
                <a:gridCol w="733425"/>
                <a:gridCol w="1200150"/>
                <a:gridCol w="409080"/>
                <a:gridCol w="981570"/>
                <a:gridCol w="440247"/>
                <a:gridCol w="1305681"/>
                <a:gridCol w="1216344"/>
              </a:tblGrid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248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</a:rPr>
                        <a:t>221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charset="0"/>
                        </a:rPr>
                        <a:t>21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181</a:t>
                      </a:r>
                      <a:r>
                        <a:rPr lang="ru-RU" b="1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rgbClr val="00DD15"/>
                          </a:solidFill>
                        </a:rPr>
                        <a:t>192</a:t>
                      </a:r>
                      <a:r>
                        <a:rPr lang="ru-RU" b="1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rgbClr val="3333FF"/>
                          </a:solidFill>
                        </a:rPr>
                        <a:t>0</a:t>
                      </a:r>
                      <a:endParaRPr lang="ru-RU" b="1" dirty="0" smtClean="0">
                        <a:solidFill>
                          <a:srgbClr val="3333FF"/>
                        </a:solidFill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21</a:t>
                      </a:r>
                      <a:r>
                        <a:rPr lang="ru-RU" b="1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rgbClr val="00DD15"/>
                          </a:solidFill>
                        </a:rPr>
                        <a:t>0</a:t>
                      </a:r>
                      <a:r>
                        <a:rPr lang="ru-RU" b="1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rgbClr val="3333FF"/>
                          </a:solidFill>
                        </a:rPr>
                        <a:t>97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161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19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</a:rPr>
                        <a:t>23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charset="0"/>
                        </a:rPr>
                        <a:t>90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117"/>
          <p:cNvGrpSpPr>
            <a:grpSpLocks/>
          </p:cNvGrpSpPr>
          <p:nvPr/>
        </p:nvGrpSpPr>
        <p:grpSpPr bwMode="auto">
          <a:xfrm>
            <a:off x="919163" y="4165600"/>
            <a:ext cx="7742237" cy="385763"/>
            <a:chOff x="579" y="2661"/>
            <a:chExt cx="4877" cy="243"/>
          </a:xfrm>
        </p:grpSpPr>
        <p:sp>
          <p:nvSpPr>
            <p:cNvPr id="48184" name="Rectangle 57"/>
            <p:cNvSpPr>
              <a:spLocks noChangeArrowheads="1"/>
            </p:cNvSpPr>
            <p:nvPr/>
          </p:nvSpPr>
          <p:spPr bwMode="auto">
            <a:xfrm>
              <a:off x="579" y="26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0</a:t>
              </a:r>
            </a:p>
          </p:txBody>
        </p:sp>
        <p:sp>
          <p:nvSpPr>
            <p:cNvPr id="48185" name="Rectangle 58"/>
            <p:cNvSpPr>
              <a:spLocks noChangeArrowheads="1"/>
            </p:cNvSpPr>
            <p:nvPr/>
          </p:nvSpPr>
          <p:spPr bwMode="auto">
            <a:xfrm>
              <a:off x="1206" y="266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</a:t>
              </a:r>
            </a:p>
          </p:txBody>
        </p:sp>
        <p:sp>
          <p:nvSpPr>
            <p:cNvPr id="48186" name="Rectangle 59"/>
            <p:cNvSpPr>
              <a:spLocks noChangeArrowheads="1"/>
            </p:cNvSpPr>
            <p:nvPr/>
          </p:nvSpPr>
          <p:spPr bwMode="auto">
            <a:xfrm>
              <a:off x="4274" y="2672"/>
              <a:ext cx="3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254</a:t>
              </a:r>
            </a:p>
          </p:txBody>
        </p:sp>
        <p:sp>
          <p:nvSpPr>
            <p:cNvPr id="48187" name="Rectangle 60"/>
            <p:cNvSpPr>
              <a:spLocks noChangeArrowheads="1"/>
            </p:cNvSpPr>
            <p:nvPr/>
          </p:nvSpPr>
          <p:spPr bwMode="auto">
            <a:xfrm>
              <a:off x="5100" y="2661"/>
              <a:ext cx="3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255</a:t>
              </a:r>
            </a:p>
          </p:txBody>
        </p:sp>
        <p:sp>
          <p:nvSpPr>
            <p:cNvPr id="48188" name="Rectangle 58"/>
            <p:cNvSpPr>
              <a:spLocks noChangeArrowheads="1"/>
            </p:cNvSpPr>
            <p:nvPr/>
          </p:nvSpPr>
          <p:spPr bwMode="auto">
            <a:xfrm>
              <a:off x="2344" y="2667"/>
              <a:ext cx="3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/>
                <a:t>45</a:t>
              </a:r>
              <a:endParaRPr lang="ru-RU" b="1"/>
            </a:p>
          </p:txBody>
        </p:sp>
        <p:sp>
          <p:nvSpPr>
            <p:cNvPr id="48189" name="Rectangle 58"/>
            <p:cNvSpPr>
              <a:spLocks noChangeArrowheads="1"/>
            </p:cNvSpPr>
            <p:nvPr/>
          </p:nvSpPr>
          <p:spPr bwMode="auto">
            <a:xfrm>
              <a:off x="3292" y="2667"/>
              <a:ext cx="3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/>
                <a:t>65</a:t>
              </a:r>
              <a:endParaRPr lang="ru-RU" b="1"/>
            </a:p>
          </p:txBody>
        </p:sp>
      </p:grpSp>
      <p:sp>
        <p:nvSpPr>
          <p:cNvPr id="137280" name="Rectangle 64"/>
          <p:cNvSpPr>
            <a:spLocks noChangeArrowheads="1"/>
          </p:cNvSpPr>
          <p:nvPr/>
        </p:nvSpPr>
        <p:spPr bwMode="auto">
          <a:xfrm>
            <a:off x="328613" y="4930775"/>
            <a:ext cx="861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989013" indent="-989013"/>
            <a:r>
              <a:rPr lang="ru-RU" sz="2400" b="1">
                <a:solidFill>
                  <a:schemeClr val="accent2"/>
                </a:solidFill>
              </a:rPr>
              <a:t>Шаг 4. Код пикселя = номеру его цвета в палитре</a:t>
            </a:r>
            <a:endParaRPr lang="ru-RU"/>
          </a:p>
        </p:txBody>
      </p:sp>
      <p:graphicFrame>
        <p:nvGraphicFramePr>
          <p:cNvPr id="137331" name="Group 115"/>
          <p:cNvGraphicFramePr>
            <a:graphicFrameLocks noGrp="1"/>
          </p:cNvGraphicFramePr>
          <p:nvPr/>
        </p:nvGraphicFramePr>
        <p:xfrm>
          <a:off x="1177925" y="5610225"/>
          <a:ext cx="7215188" cy="457200"/>
        </p:xfrm>
        <a:graphic>
          <a:graphicData uri="http://schemas.openxmlformats.org/drawingml/2006/table">
            <a:tbl>
              <a:tblPr/>
              <a:tblGrid>
                <a:gridCol w="554038"/>
                <a:gridCol w="557212"/>
                <a:gridCol w="554038"/>
                <a:gridCol w="555625"/>
                <a:gridCol w="3883025"/>
                <a:gridCol w="557212"/>
                <a:gridCol w="554038"/>
              </a:tblGrid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олилиния 35"/>
          <p:cNvSpPr/>
          <p:nvPr/>
        </p:nvSpPr>
        <p:spPr>
          <a:xfrm>
            <a:off x="1990725" y="4352925"/>
            <a:ext cx="676275" cy="1314450"/>
          </a:xfrm>
          <a:custGeom>
            <a:avLst/>
            <a:gdLst>
              <a:gd name="connsiteX0" fmla="*/ 0 w 1055687"/>
              <a:gd name="connsiteY0" fmla="*/ 1247775 h 1247775"/>
              <a:gd name="connsiteX1" fmla="*/ 942975 w 1055687"/>
              <a:gd name="connsiteY1" fmla="*/ 657225 h 1247775"/>
              <a:gd name="connsiteX2" fmla="*/ 676275 w 1055687"/>
              <a:gd name="connsiteY2" fmla="*/ 0 h 1247775"/>
              <a:gd name="connsiteX0" fmla="*/ 0 w 971550"/>
              <a:gd name="connsiteY0" fmla="*/ 1314450 h 1314450"/>
              <a:gd name="connsiteX1" fmla="*/ 942975 w 971550"/>
              <a:gd name="connsiteY1" fmla="*/ 723900 h 1314450"/>
              <a:gd name="connsiteX2" fmla="*/ 171450 w 971550"/>
              <a:gd name="connsiteY2" fmla="*/ 0 h 1314450"/>
              <a:gd name="connsiteX0" fmla="*/ 0 w 971550"/>
              <a:gd name="connsiteY0" fmla="*/ 1314450 h 1314450"/>
              <a:gd name="connsiteX1" fmla="*/ 942975 w 971550"/>
              <a:gd name="connsiteY1" fmla="*/ 723900 h 1314450"/>
              <a:gd name="connsiteX2" fmla="*/ 171450 w 971550"/>
              <a:gd name="connsiteY2" fmla="*/ 0 h 1314450"/>
              <a:gd name="connsiteX0" fmla="*/ 0 w 676275"/>
              <a:gd name="connsiteY0" fmla="*/ 1314450 h 1314450"/>
              <a:gd name="connsiteX1" fmla="*/ 647700 w 676275"/>
              <a:gd name="connsiteY1" fmla="*/ 428625 h 1314450"/>
              <a:gd name="connsiteX2" fmla="*/ 171450 w 676275"/>
              <a:gd name="connsiteY2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314450">
                <a:moveTo>
                  <a:pt x="0" y="1314450"/>
                </a:moveTo>
                <a:cubicBezTo>
                  <a:pt x="415131" y="1123156"/>
                  <a:pt x="619125" y="647700"/>
                  <a:pt x="647700" y="428625"/>
                </a:cubicBezTo>
                <a:cubicBezTo>
                  <a:pt x="676275" y="209550"/>
                  <a:pt x="504031" y="15081"/>
                  <a:pt x="171450" y="0"/>
                </a:cubicBezTo>
              </a:path>
            </a:pathLst>
          </a:custGeom>
          <a:ln w="19050">
            <a:solidFill>
              <a:srgbClr val="FF0000"/>
            </a:solidFill>
            <a:headEnd type="oval" w="sm" len="sm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2590800" y="4343400"/>
            <a:ext cx="1244600" cy="1323975"/>
          </a:xfrm>
          <a:custGeom>
            <a:avLst/>
            <a:gdLst>
              <a:gd name="connsiteX0" fmla="*/ 0 w 1055687"/>
              <a:gd name="connsiteY0" fmla="*/ 1247775 h 1247775"/>
              <a:gd name="connsiteX1" fmla="*/ 942975 w 1055687"/>
              <a:gd name="connsiteY1" fmla="*/ 657225 h 1247775"/>
              <a:gd name="connsiteX2" fmla="*/ 676275 w 1055687"/>
              <a:gd name="connsiteY2" fmla="*/ 0 h 1247775"/>
              <a:gd name="connsiteX0" fmla="*/ 0 w 971550"/>
              <a:gd name="connsiteY0" fmla="*/ 1314450 h 1314450"/>
              <a:gd name="connsiteX1" fmla="*/ 942975 w 971550"/>
              <a:gd name="connsiteY1" fmla="*/ 723900 h 1314450"/>
              <a:gd name="connsiteX2" fmla="*/ 171450 w 971550"/>
              <a:gd name="connsiteY2" fmla="*/ 0 h 1314450"/>
              <a:gd name="connsiteX0" fmla="*/ 0 w 971550"/>
              <a:gd name="connsiteY0" fmla="*/ 1314450 h 1314450"/>
              <a:gd name="connsiteX1" fmla="*/ 942975 w 971550"/>
              <a:gd name="connsiteY1" fmla="*/ 723900 h 1314450"/>
              <a:gd name="connsiteX2" fmla="*/ 171450 w 971550"/>
              <a:gd name="connsiteY2" fmla="*/ 0 h 1314450"/>
              <a:gd name="connsiteX0" fmla="*/ 0 w 676275"/>
              <a:gd name="connsiteY0" fmla="*/ 1314450 h 1314450"/>
              <a:gd name="connsiteX1" fmla="*/ 647700 w 676275"/>
              <a:gd name="connsiteY1" fmla="*/ 428625 h 1314450"/>
              <a:gd name="connsiteX2" fmla="*/ 171450 w 676275"/>
              <a:gd name="connsiteY2" fmla="*/ 0 h 1314450"/>
              <a:gd name="connsiteX0" fmla="*/ 0 w 1494631"/>
              <a:gd name="connsiteY0" fmla="*/ 1323975 h 1323975"/>
              <a:gd name="connsiteX1" fmla="*/ 647700 w 1494631"/>
              <a:gd name="connsiteY1" fmla="*/ 438150 h 1323975"/>
              <a:gd name="connsiteX2" fmla="*/ 1162050 w 1494631"/>
              <a:gd name="connsiteY2" fmla="*/ 0 h 1323975"/>
              <a:gd name="connsiteX0" fmla="*/ 0 w 1162050"/>
              <a:gd name="connsiteY0" fmla="*/ 1323975 h 1323975"/>
              <a:gd name="connsiteX1" fmla="*/ 647700 w 1162050"/>
              <a:gd name="connsiteY1" fmla="*/ 438150 h 1323975"/>
              <a:gd name="connsiteX2" fmla="*/ 1162050 w 1162050"/>
              <a:gd name="connsiteY2" fmla="*/ 0 h 1323975"/>
              <a:gd name="connsiteX0" fmla="*/ 0 w 1162050"/>
              <a:gd name="connsiteY0" fmla="*/ 1323975 h 1323975"/>
              <a:gd name="connsiteX1" fmla="*/ 1162050 w 1162050"/>
              <a:gd name="connsiteY1" fmla="*/ 0 h 1323975"/>
              <a:gd name="connsiteX0" fmla="*/ 0 w 1162050"/>
              <a:gd name="connsiteY0" fmla="*/ 1323975 h 1323975"/>
              <a:gd name="connsiteX1" fmla="*/ 1162050 w 1162050"/>
              <a:gd name="connsiteY1" fmla="*/ 0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2050" h="1323975">
                <a:moveTo>
                  <a:pt x="0" y="1323975"/>
                </a:moveTo>
                <a:cubicBezTo>
                  <a:pt x="387350" y="882650"/>
                  <a:pt x="546100" y="146050"/>
                  <a:pt x="1162050" y="0"/>
                </a:cubicBezTo>
              </a:path>
            </a:pathLst>
          </a:custGeom>
          <a:ln w="19050">
            <a:solidFill>
              <a:srgbClr val="FF0000"/>
            </a:solidFill>
            <a:headEnd type="oval" w="sm" len="sm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829050" y="4178300"/>
            <a:ext cx="361950" cy="36195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1447800" y="4381500"/>
            <a:ext cx="3886200" cy="1285875"/>
          </a:xfrm>
          <a:custGeom>
            <a:avLst/>
            <a:gdLst>
              <a:gd name="connsiteX0" fmla="*/ 0 w 1055687"/>
              <a:gd name="connsiteY0" fmla="*/ 1247775 h 1247775"/>
              <a:gd name="connsiteX1" fmla="*/ 942975 w 1055687"/>
              <a:gd name="connsiteY1" fmla="*/ 657225 h 1247775"/>
              <a:gd name="connsiteX2" fmla="*/ 676275 w 1055687"/>
              <a:gd name="connsiteY2" fmla="*/ 0 h 1247775"/>
              <a:gd name="connsiteX0" fmla="*/ 0 w 971550"/>
              <a:gd name="connsiteY0" fmla="*/ 1314450 h 1314450"/>
              <a:gd name="connsiteX1" fmla="*/ 942975 w 971550"/>
              <a:gd name="connsiteY1" fmla="*/ 723900 h 1314450"/>
              <a:gd name="connsiteX2" fmla="*/ 171450 w 971550"/>
              <a:gd name="connsiteY2" fmla="*/ 0 h 1314450"/>
              <a:gd name="connsiteX0" fmla="*/ 0 w 971550"/>
              <a:gd name="connsiteY0" fmla="*/ 1314450 h 1314450"/>
              <a:gd name="connsiteX1" fmla="*/ 942975 w 971550"/>
              <a:gd name="connsiteY1" fmla="*/ 723900 h 1314450"/>
              <a:gd name="connsiteX2" fmla="*/ 171450 w 971550"/>
              <a:gd name="connsiteY2" fmla="*/ 0 h 1314450"/>
              <a:gd name="connsiteX0" fmla="*/ 0 w 676275"/>
              <a:gd name="connsiteY0" fmla="*/ 1314450 h 1314450"/>
              <a:gd name="connsiteX1" fmla="*/ 647700 w 676275"/>
              <a:gd name="connsiteY1" fmla="*/ 428625 h 1314450"/>
              <a:gd name="connsiteX2" fmla="*/ 171450 w 676275"/>
              <a:gd name="connsiteY2" fmla="*/ 0 h 1314450"/>
              <a:gd name="connsiteX0" fmla="*/ 0 w 1494631"/>
              <a:gd name="connsiteY0" fmla="*/ 1323975 h 1323975"/>
              <a:gd name="connsiteX1" fmla="*/ 647700 w 1494631"/>
              <a:gd name="connsiteY1" fmla="*/ 438150 h 1323975"/>
              <a:gd name="connsiteX2" fmla="*/ 1162050 w 1494631"/>
              <a:gd name="connsiteY2" fmla="*/ 0 h 1323975"/>
              <a:gd name="connsiteX0" fmla="*/ 0 w 1162050"/>
              <a:gd name="connsiteY0" fmla="*/ 1323975 h 1323975"/>
              <a:gd name="connsiteX1" fmla="*/ 647700 w 1162050"/>
              <a:gd name="connsiteY1" fmla="*/ 438150 h 1323975"/>
              <a:gd name="connsiteX2" fmla="*/ 1162050 w 1162050"/>
              <a:gd name="connsiteY2" fmla="*/ 0 h 1323975"/>
              <a:gd name="connsiteX0" fmla="*/ 0 w 1162050"/>
              <a:gd name="connsiteY0" fmla="*/ 1323975 h 1323975"/>
              <a:gd name="connsiteX1" fmla="*/ 1162050 w 1162050"/>
              <a:gd name="connsiteY1" fmla="*/ 0 h 1323975"/>
              <a:gd name="connsiteX0" fmla="*/ 0 w 1162050"/>
              <a:gd name="connsiteY0" fmla="*/ 1323975 h 1323975"/>
              <a:gd name="connsiteX1" fmla="*/ 1162050 w 1162050"/>
              <a:gd name="connsiteY1" fmla="*/ 0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2050" h="1323975">
                <a:moveTo>
                  <a:pt x="0" y="1323975"/>
                </a:moveTo>
                <a:cubicBezTo>
                  <a:pt x="387350" y="882650"/>
                  <a:pt x="546100" y="146050"/>
                  <a:pt x="1162050" y="0"/>
                </a:cubicBezTo>
              </a:path>
            </a:pathLst>
          </a:custGeom>
          <a:ln w="19050">
            <a:solidFill>
              <a:srgbClr val="FF0000"/>
            </a:solidFill>
            <a:headEnd type="oval" w="sm" len="sm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327650" y="4178300"/>
            <a:ext cx="361950" cy="36195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1885950" y="4178300"/>
            <a:ext cx="361950" cy="36195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7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  <p:bldP spid="137221" grpId="0"/>
      <p:bldP spid="137239" grpId="0"/>
      <p:bldP spid="137280" grpId="0"/>
      <p:bldP spid="39" grpId="0" animBg="1"/>
      <p:bldP spid="41" grpId="0" animBg="1"/>
      <p:bldP spid="41" grpId="1" animBg="1"/>
      <p:bldP spid="42" grpId="0" animBg="1"/>
      <p:bldP spid="4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25" name="Rectangle 73"/>
          <p:cNvSpPr>
            <a:spLocks noChangeArrowheads="1"/>
          </p:cNvSpPr>
          <p:nvPr/>
        </p:nvSpPr>
        <p:spPr bwMode="auto">
          <a:xfrm>
            <a:off x="4154488" y="4672013"/>
            <a:ext cx="1122362" cy="1036637"/>
          </a:xfrm>
          <a:prstGeom prst="rect">
            <a:avLst/>
          </a:prstGeom>
          <a:solidFill>
            <a:srgbClr val="D1D1FF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74824" name="Rectangle 72"/>
          <p:cNvSpPr>
            <a:spLocks noChangeArrowheads="1"/>
          </p:cNvSpPr>
          <p:nvPr/>
        </p:nvSpPr>
        <p:spPr bwMode="auto">
          <a:xfrm>
            <a:off x="2016125" y="3559175"/>
            <a:ext cx="1123950" cy="1035050"/>
          </a:xfrm>
          <a:prstGeom prst="rect">
            <a:avLst/>
          </a:prstGeom>
          <a:solidFill>
            <a:srgbClr val="D1D1FF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74787" name="AutoShape 35"/>
          <p:cNvSpPr>
            <a:spLocks noChangeArrowheads="1"/>
          </p:cNvSpPr>
          <p:nvPr/>
        </p:nvSpPr>
        <p:spPr bwMode="auto">
          <a:xfrm>
            <a:off x="3019425" y="4122738"/>
            <a:ext cx="2085975" cy="328612"/>
          </a:xfrm>
          <a:prstGeom prst="rightArrow">
            <a:avLst>
              <a:gd name="adj1" fmla="val 50000"/>
              <a:gd name="adj2" fmla="val 158696"/>
            </a:avLst>
          </a:prstGeom>
          <a:solidFill>
            <a:schemeClr val="accent2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5605" name="Заголовок 49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Что такое кодирование?</a:t>
            </a:r>
          </a:p>
        </p:txBody>
      </p:sp>
      <p:sp>
        <p:nvSpPr>
          <p:cNvPr id="25606" name="Номер слайда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C7C5C9-BE29-4528-B0B4-5E44E758C960}" type="slidenum">
              <a:rPr lang="ru-RU"/>
              <a:pPr/>
              <a:t>3</a:t>
            </a:fld>
            <a:endParaRPr lang="ru-RU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95313" y="908050"/>
            <a:ext cx="8548687" cy="969963"/>
          </a:xfrm>
        </p:spPr>
        <p:txBody>
          <a:bodyPr/>
          <a:lstStyle/>
          <a:p>
            <a:pPr marL="495300" indent="-495300" eaLnBrk="1" hangingPunct="1">
              <a:buFont typeface="Wingdings" pitchFamily="2" charset="2"/>
              <a:buNone/>
            </a:pPr>
            <a:r>
              <a:rPr lang="ru-RU" sz="2400" b="1" smtClean="0"/>
              <a:t>Кодирование </a:t>
            </a:r>
            <a:r>
              <a:rPr lang="ru-RU" sz="2400" smtClean="0"/>
              <a:t>– это запись информации с помощью некоторой знаковой системы (языка).</a:t>
            </a:r>
          </a:p>
          <a:p>
            <a:pPr marL="495300" indent="-495300" eaLnBrk="1" hangingPunct="1">
              <a:buFont typeface="Wingdings" pitchFamily="2" charset="2"/>
              <a:buNone/>
            </a:pPr>
            <a:endParaRPr lang="ru-RU" sz="2000" smtClean="0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974725" y="1755775"/>
            <a:ext cx="5799138" cy="663575"/>
            <a:chOff x="497" y="1029"/>
            <a:chExt cx="3653" cy="418"/>
          </a:xfrm>
        </p:grpSpPr>
        <p:sp>
          <p:nvSpPr>
            <p:cNvPr id="145438" name="Text Box 30"/>
            <p:cNvSpPr txBox="1">
              <a:spLocks noChangeArrowheads="1"/>
            </p:cNvSpPr>
            <p:nvPr/>
          </p:nvSpPr>
          <p:spPr bwMode="auto">
            <a:xfrm>
              <a:off x="832" y="1096"/>
              <a:ext cx="3318" cy="288"/>
            </a:xfrm>
            <a:prstGeom prst="rect">
              <a:avLst/>
            </a:prstGeom>
            <a:solidFill>
              <a:srgbClr val="D1D1FF"/>
            </a:solidFill>
            <a:ln w="254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 b="1"/>
                <a:t>   Зачем кодируют информацию?</a:t>
              </a:r>
            </a:p>
          </p:txBody>
        </p:sp>
        <p:sp>
          <p:nvSpPr>
            <p:cNvPr id="25648" name="Oval 31"/>
            <p:cNvSpPr>
              <a:spLocks noChangeArrowheads="1"/>
            </p:cNvSpPr>
            <p:nvPr/>
          </p:nvSpPr>
          <p:spPr bwMode="auto">
            <a:xfrm>
              <a:off x="497" y="102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 b="1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2095500" y="3629025"/>
            <a:ext cx="923925" cy="862013"/>
            <a:chOff x="3271" y="1419"/>
            <a:chExt cx="746" cy="695"/>
          </a:xfrm>
        </p:grpSpPr>
        <p:sp>
          <p:nvSpPr>
            <p:cNvPr id="25641" name="Freeform 27"/>
            <p:cNvSpPr>
              <a:spLocks/>
            </p:cNvSpPr>
            <p:nvPr/>
          </p:nvSpPr>
          <p:spPr bwMode="auto">
            <a:xfrm>
              <a:off x="3455" y="1419"/>
              <a:ext cx="551" cy="188"/>
            </a:xfrm>
            <a:custGeom>
              <a:avLst/>
              <a:gdLst>
                <a:gd name="T0" fmla="*/ 0 w 551"/>
                <a:gd name="T1" fmla="*/ 0 h 188"/>
                <a:gd name="T2" fmla="*/ 551 w 551"/>
                <a:gd name="T3" fmla="*/ 0 h 188"/>
                <a:gd name="T4" fmla="*/ 363 w 551"/>
                <a:gd name="T5" fmla="*/ 188 h 188"/>
                <a:gd name="T6" fmla="*/ 183 w 551"/>
                <a:gd name="T7" fmla="*/ 188 h 188"/>
                <a:gd name="T8" fmla="*/ 0 w 551"/>
                <a:gd name="T9" fmla="*/ 0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1"/>
                <a:gd name="T16" fmla="*/ 0 h 188"/>
                <a:gd name="T17" fmla="*/ 551 w 551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1" h="188">
                  <a:moveTo>
                    <a:pt x="0" y="0"/>
                  </a:moveTo>
                  <a:lnTo>
                    <a:pt x="551" y="0"/>
                  </a:lnTo>
                  <a:lnTo>
                    <a:pt x="363" y="188"/>
                  </a:lnTo>
                  <a:lnTo>
                    <a:pt x="183" y="18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2" name="Freeform 28"/>
            <p:cNvSpPr>
              <a:spLocks/>
            </p:cNvSpPr>
            <p:nvPr/>
          </p:nvSpPr>
          <p:spPr bwMode="auto">
            <a:xfrm>
              <a:off x="3566" y="1604"/>
              <a:ext cx="320" cy="265"/>
            </a:xfrm>
            <a:custGeom>
              <a:avLst/>
              <a:gdLst>
                <a:gd name="T0" fmla="*/ 75 w 320"/>
                <a:gd name="T1" fmla="*/ 0 h 265"/>
                <a:gd name="T2" fmla="*/ 249 w 320"/>
                <a:gd name="T3" fmla="*/ 0 h 265"/>
                <a:gd name="T4" fmla="*/ 320 w 320"/>
                <a:gd name="T5" fmla="*/ 71 h 265"/>
                <a:gd name="T6" fmla="*/ 320 w 320"/>
                <a:gd name="T7" fmla="*/ 214 h 265"/>
                <a:gd name="T8" fmla="*/ 231 w 320"/>
                <a:gd name="T9" fmla="*/ 265 h 265"/>
                <a:gd name="T10" fmla="*/ 60 w 320"/>
                <a:gd name="T11" fmla="*/ 265 h 265"/>
                <a:gd name="T12" fmla="*/ 0 w 320"/>
                <a:gd name="T13" fmla="*/ 205 h 265"/>
                <a:gd name="T14" fmla="*/ 0 w 320"/>
                <a:gd name="T15" fmla="*/ 72 h 265"/>
                <a:gd name="T16" fmla="*/ 75 w 320"/>
                <a:gd name="T17" fmla="*/ 0 h 2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0"/>
                <a:gd name="T28" fmla="*/ 0 h 265"/>
                <a:gd name="T29" fmla="*/ 320 w 320"/>
                <a:gd name="T30" fmla="*/ 265 h 2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0" h="265">
                  <a:moveTo>
                    <a:pt x="75" y="0"/>
                  </a:moveTo>
                  <a:lnTo>
                    <a:pt x="249" y="0"/>
                  </a:lnTo>
                  <a:lnTo>
                    <a:pt x="320" y="71"/>
                  </a:lnTo>
                  <a:lnTo>
                    <a:pt x="320" y="214"/>
                  </a:lnTo>
                  <a:lnTo>
                    <a:pt x="231" y="265"/>
                  </a:lnTo>
                  <a:lnTo>
                    <a:pt x="60" y="265"/>
                  </a:lnTo>
                  <a:lnTo>
                    <a:pt x="0" y="205"/>
                  </a:lnTo>
                  <a:lnTo>
                    <a:pt x="0" y="72"/>
                  </a:lnTo>
                  <a:lnTo>
                    <a:pt x="75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3" name="Freeform 29"/>
            <p:cNvSpPr>
              <a:spLocks/>
            </p:cNvSpPr>
            <p:nvPr/>
          </p:nvSpPr>
          <p:spPr bwMode="auto">
            <a:xfrm>
              <a:off x="3607" y="1863"/>
              <a:ext cx="300" cy="251"/>
            </a:xfrm>
            <a:custGeom>
              <a:avLst/>
              <a:gdLst>
                <a:gd name="T0" fmla="*/ 18 w 300"/>
                <a:gd name="T1" fmla="*/ 5 h 251"/>
                <a:gd name="T2" fmla="*/ 0 w 300"/>
                <a:gd name="T3" fmla="*/ 36 h 251"/>
                <a:gd name="T4" fmla="*/ 0 w 300"/>
                <a:gd name="T5" fmla="*/ 125 h 251"/>
                <a:gd name="T6" fmla="*/ 52 w 300"/>
                <a:gd name="T7" fmla="*/ 215 h 251"/>
                <a:gd name="T8" fmla="*/ 114 w 300"/>
                <a:gd name="T9" fmla="*/ 251 h 251"/>
                <a:gd name="T10" fmla="*/ 270 w 300"/>
                <a:gd name="T11" fmla="*/ 251 h 251"/>
                <a:gd name="T12" fmla="*/ 300 w 300"/>
                <a:gd name="T13" fmla="*/ 200 h 251"/>
                <a:gd name="T14" fmla="*/ 300 w 300"/>
                <a:gd name="T15" fmla="*/ 90 h 251"/>
                <a:gd name="T16" fmla="*/ 198 w 300"/>
                <a:gd name="T17" fmla="*/ 0 h 251"/>
                <a:gd name="T18" fmla="*/ 18 w 300"/>
                <a:gd name="T19" fmla="*/ 5 h 2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0"/>
                <a:gd name="T31" fmla="*/ 0 h 251"/>
                <a:gd name="T32" fmla="*/ 300 w 300"/>
                <a:gd name="T33" fmla="*/ 251 h 2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0" h="251">
                  <a:moveTo>
                    <a:pt x="18" y="5"/>
                  </a:moveTo>
                  <a:lnTo>
                    <a:pt x="0" y="36"/>
                  </a:lnTo>
                  <a:lnTo>
                    <a:pt x="0" y="125"/>
                  </a:lnTo>
                  <a:lnTo>
                    <a:pt x="52" y="215"/>
                  </a:lnTo>
                  <a:lnTo>
                    <a:pt x="114" y="251"/>
                  </a:lnTo>
                  <a:lnTo>
                    <a:pt x="270" y="251"/>
                  </a:lnTo>
                  <a:lnTo>
                    <a:pt x="300" y="200"/>
                  </a:lnTo>
                  <a:lnTo>
                    <a:pt x="300" y="90"/>
                  </a:lnTo>
                  <a:lnTo>
                    <a:pt x="198" y="0"/>
                  </a:lnTo>
                  <a:lnTo>
                    <a:pt x="18" y="5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4" name="Freeform 30"/>
            <p:cNvSpPr>
              <a:spLocks/>
            </p:cNvSpPr>
            <p:nvPr/>
          </p:nvSpPr>
          <p:spPr bwMode="auto">
            <a:xfrm>
              <a:off x="3807" y="1819"/>
              <a:ext cx="210" cy="246"/>
            </a:xfrm>
            <a:custGeom>
              <a:avLst/>
              <a:gdLst>
                <a:gd name="T0" fmla="*/ 95 w 210"/>
                <a:gd name="T1" fmla="*/ 246 h 246"/>
                <a:gd name="T2" fmla="*/ 138 w 210"/>
                <a:gd name="T3" fmla="*/ 220 h 246"/>
                <a:gd name="T4" fmla="*/ 190 w 210"/>
                <a:gd name="T5" fmla="*/ 220 h 246"/>
                <a:gd name="T6" fmla="*/ 208 w 210"/>
                <a:gd name="T7" fmla="*/ 187 h 246"/>
                <a:gd name="T8" fmla="*/ 210 w 210"/>
                <a:gd name="T9" fmla="*/ 71 h 246"/>
                <a:gd name="T10" fmla="*/ 189 w 210"/>
                <a:gd name="T11" fmla="*/ 44 h 246"/>
                <a:gd name="T12" fmla="*/ 138 w 210"/>
                <a:gd name="T13" fmla="*/ 45 h 246"/>
                <a:gd name="T14" fmla="*/ 75 w 210"/>
                <a:gd name="T15" fmla="*/ 0 h 246"/>
                <a:gd name="T16" fmla="*/ 0 w 210"/>
                <a:gd name="T17" fmla="*/ 43 h 246"/>
                <a:gd name="T18" fmla="*/ 98 w 210"/>
                <a:gd name="T19" fmla="*/ 139 h 246"/>
                <a:gd name="T20" fmla="*/ 95 w 210"/>
                <a:gd name="T21" fmla="*/ 246 h 2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0"/>
                <a:gd name="T34" fmla="*/ 0 h 246"/>
                <a:gd name="T35" fmla="*/ 210 w 210"/>
                <a:gd name="T36" fmla="*/ 246 h 2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0" h="246">
                  <a:moveTo>
                    <a:pt x="95" y="246"/>
                  </a:moveTo>
                  <a:lnTo>
                    <a:pt x="138" y="220"/>
                  </a:lnTo>
                  <a:lnTo>
                    <a:pt x="190" y="220"/>
                  </a:lnTo>
                  <a:lnTo>
                    <a:pt x="208" y="187"/>
                  </a:lnTo>
                  <a:lnTo>
                    <a:pt x="210" y="71"/>
                  </a:lnTo>
                  <a:lnTo>
                    <a:pt x="189" y="44"/>
                  </a:lnTo>
                  <a:lnTo>
                    <a:pt x="138" y="45"/>
                  </a:lnTo>
                  <a:lnTo>
                    <a:pt x="75" y="0"/>
                  </a:lnTo>
                  <a:lnTo>
                    <a:pt x="0" y="43"/>
                  </a:lnTo>
                  <a:lnTo>
                    <a:pt x="98" y="139"/>
                  </a:lnTo>
                  <a:lnTo>
                    <a:pt x="95" y="246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5" name="AutoShape 31"/>
            <p:cNvSpPr>
              <a:spLocks noChangeArrowheads="1"/>
            </p:cNvSpPr>
            <p:nvPr/>
          </p:nvSpPr>
          <p:spPr bwMode="auto">
            <a:xfrm>
              <a:off x="3271" y="1673"/>
              <a:ext cx="154" cy="154"/>
            </a:xfrm>
            <a:prstGeom prst="octagon">
              <a:avLst>
                <a:gd name="adj" fmla="val 2928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46" name="Freeform 32"/>
            <p:cNvSpPr>
              <a:spLocks/>
            </p:cNvSpPr>
            <p:nvPr/>
          </p:nvSpPr>
          <p:spPr bwMode="auto">
            <a:xfrm>
              <a:off x="3424" y="1676"/>
              <a:ext cx="337" cy="140"/>
            </a:xfrm>
            <a:custGeom>
              <a:avLst/>
              <a:gdLst>
                <a:gd name="T0" fmla="*/ 0 w 337"/>
                <a:gd name="T1" fmla="*/ 5 h 154"/>
                <a:gd name="T2" fmla="*/ 173 w 337"/>
                <a:gd name="T3" fmla="*/ 5 h 154"/>
                <a:gd name="T4" fmla="*/ 215 w 337"/>
                <a:gd name="T5" fmla="*/ 0 h 154"/>
                <a:gd name="T6" fmla="*/ 296 w 337"/>
                <a:gd name="T7" fmla="*/ 0 h 154"/>
                <a:gd name="T8" fmla="*/ 337 w 337"/>
                <a:gd name="T9" fmla="*/ 5 h 154"/>
                <a:gd name="T10" fmla="*/ 337 w 337"/>
                <a:gd name="T11" fmla="*/ 7 h 154"/>
                <a:gd name="T12" fmla="*/ 299 w 337"/>
                <a:gd name="T13" fmla="*/ 10 h 154"/>
                <a:gd name="T14" fmla="*/ 213 w 337"/>
                <a:gd name="T15" fmla="*/ 10 h 154"/>
                <a:gd name="T16" fmla="*/ 183 w 337"/>
                <a:gd name="T17" fmla="*/ 8 h 154"/>
                <a:gd name="T18" fmla="*/ 3 w 337"/>
                <a:gd name="T19" fmla="*/ 8 h 154"/>
                <a:gd name="T20" fmla="*/ 0 w 337"/>
                <a:gd name="T21" fmla="*/ 5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7"/>
                <a:gd name="T34" fmla="*/ 0 h 154"/>
                <a:gd name="T35" fmla="*/ 337 w 337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7" h="154">
                  <a:moveTo>
                    <a:pt x="0" y="42"/>
                  </a:moveTo>
                  <a:lnTo>
                    <a:pt x="173" y="42"/>
                  </a:lnTo>
                  <a:lnTo>
                    <a:pt x="215" y="0"/>
                  </a:lnTo>
                  <a:lnTo>
                    <a:pt x="296" y="0"/>
                  </a:lnTo>
                  <a:lnTo>
                    <a:pt x="337" y="41"/>
                  </a:lnTo>
                  <a:lnTo>
                    <a:pt x="337" y="116"/>
                  </a:lnTo>
                  <a:lnTo>
                    <a:pt x="299" y="154"/>
                  </a:lnTo>
                  <a:lnTo>
                    <a:pt x="213" y="154"/>
                  </a:lnTo>
                  <a:lnTo>
                    <a:pt x="183" y="124"/>
                  </a:lnTo>
                  <a:lnTo>
                    <a:pt x="3" y="124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4785" name="Rectangle 33"/>
          <p:cNvSpPr>
            <a:spLocks noChangeArrowheads="1"/>
          </p:cNvSpPr>
          <p:nvPr/>
        </p:nvSpPr>
        <p:spPr bwMode="auto">
          <a:xfrm>
            <a:off x="1746250" y="2382838"/>
            <a:ext cx="1839913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/>
              <a:t>кодирование</a:t>
            </a:r>
          </a:p>
        </p:txBody>
      </p:sp>
      <p:sp>
        <p:nvSpPr>
          <p:cNvPr id="74786" name="Rectangle 34"/>
          <p:cNvSpPr>
            <a:spLocks noChangeArrowheads="1"/>
          </p:cNvSpPr>
          <p:nvPr/>
        </p:nvSpPr>
        <p:spPr bwMode="auto">
          <a:xfrm>
            <a:off x="3148013" y="3779838"/>
            <a:ext cx="1709737" cy="36195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/>
          <a:lstStyle/>
          <a:p>
            <a:pPr algn="ctr"/>
            <a:r>
              <a:rPr lang="en-US" b="1"/>
              <a:t>10101001010</a:t>
            </a:r>
            <a:endParaRPr lang="ru-RU" b="1">
              <a:latin typeface="Courier New" pitchFamily="49" charset="0"/>
            </a:endParaRPr>
          </a:p>
        </p:txBody>
      </p:sp>
      <p:sp>
        <p:nvSpPr>
          <p:cNvPr id="74788" name="Rectangle 36"/>
          <p:cNvSpPr>
            <a:spLocks noChangeArrowheads="1"/>
          </p:cNvSpPr>
          <p:nvPr/>
        </p:nvSpPr>
        <p:spPr bwMode="auto">
          <a:xfrm>
            <a:off x="3133725" y="3419475"/>
            <a:ext cx="1833563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</a:rPr>
              <a:t>данные (код)</a:t>
            </a:r>
            <a:endParaRPr lang="ru-RU" sz="2000"/>
          </a:p>
        </p:txBody>
      </p:sp>
      <p:pic>
        <p:nvPicPr>
          <p:cNvPr id="74789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738438"/>
            <a:ext cx="606425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1436688" y="2849563"/>
            <a:ext cx="817562" cy="768350"/>
            <a:chOff x="288" y="3161"/>
            <a:chExt cx="712" cy="669"/>
          </a:xfrm>
        </p:grpSpPr>
        <p:pic>
          <p:nvPicPr>
            <p:cNvPr id="25636" name="Picture 3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745710">
              <a:off x="288" y="3306"/>
              <a:ext cx="367" cy="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37" name="Arc 43"/>
            <p:cNvSpPr>
              <a:spLocks noChangeAspect="1"/>
            </p:cNvSpPr>
            <p:nvPr/>
          </p:nvSpPr>
          <p:spPr bwMode="auto">
            <a:xfrm rot="6155656" flipH="1">
              <a:off x="773" y="3161"/>
              <a:ext cx="227" cy="2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38" name="Arc 45"/>
            <p:cNvSpPr>
              <a:spLocks noChangeAspect="1"/>
            </p:cNvSpPr>
            <p:nvPr/>
          </p:nvSpPr>
          <p:spPr bwMode="auto">
            <a:xfrm rot="6155656" flipH="1">
              <a:off x="631" y="3374"/>
              <a:ext cx="57" cy="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39" name="Arc 46"/>
            <p:cNvSpPr>
              <a:spLocks noChangeAspect="1"/>
            </p:cNvSpPr>
            <p:nvPr/>
          </p:nvSpPr>
          <p:spPr bwMode="auto">
            <a:xfrm rot="6180000" flipH="1">
              <a:off x="670" y="3306"/>
              <a:ext cx="113" cy="1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40" name="Arc 47"/>
            <p:cNvSpPr>
              <a:spLocks noChangeAspect="1"/>
            </p:cNvSpPr>
            <p:nvPr/>
          </p:nvSpPr>
          <p:spPr bwMode="auto">
            <a:xfrm rot="6155656" flipH="1">
              <a:off x="724" y="3233"/>
              <a:ext cx="170" cy="1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4802" name="AutoShape 50"/>
          <p:cNvSpPr>
            <a:spLocks noChangeArrowheads="1"/>
          </p:cNvSpPr>
          <p:nvPr/>
        </p:nvSpPr>
        <p:spPr bwMode="auto">
          <a:xfrm rot="5400000">
            <a:off x="2284413" y="3109913"/>
            <a:ext cx="536575" cy="4603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69"/>
          <p:cNvGrpSpPr>
            <a:grpSpLocks/>
          </p:cNvGrpSpPr>
          <p:nvPr/>
        </p:nvGrpSpPr>
        <p:grpSpPr bwMode="auto">
          <a:xfrm>
            <a:off x="3019425" y="4203700"/>
            <a:ext cx="1893888" cy="538163"/>
            <a:chOff x="1902" y="2648"/>
            <a:chExt cx="1193" cy="339"/>
          </a:xfrm>
        </p:grpSpPr>
        <p:sp>
          <p:nvSpPr>
            <p:cNvPr id="25634" name="Rectangle 53"/>
            <p:cNvSpPr>
              <a:spLocks noChangeArrowheads="1"/>
            </p:cNvSpPr>
            <p:nvPr/>
          </p:nvSpPr>
          <p:spPr bwMode="auto">
            <a:xfrm>
              <a:off x="1902" y="2648"/>
              <a:ext cx="986" cy="1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35" name="AutoShape 52"/>
            <p:cNvSpPr>
              <a:spLocks noChangeArrowheads="1"/>
            </p:cNvSpPr>
            <p:nvPr/>
          </p:nvSpPr>
          <p:spPr bwMode="auto">
            <a:xfrm rot="5400000">
              <a:off x="2781" y="2673"/>
              <a:ext cx="338" cy="2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398 w 21600"/>
                <a:gd name="T13" fmla="*/ 2905 h 21600"/>
                <a:gd name="T14" fmla="*/ 18213 w 21600"/>
                <a:gd name="T15" fmla="*/ 923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54"/>
          <p:cNvGrpSpPr>
            <a:grpSpLocks/>
          </p:cNvGrpSpPr>
          <p:nvPr/>
        </p:nvGrpSpPr>
        <p:grpSpPr bwMode="auto">
          <a:xfrm>
            <a:off x="4229100" y="4729163"/>
            <a:ext cx="923925" cy="862012"/>
            <a:chOff x="3271" y="1419"/>
            <a:chExt cx="746" cy="695"/>
          </a:xfrm>
        </p:grpSpPr>
        <p:sp>
          <p:nvSpPr>
            <p:cNvPr id="25628" name="Freeform 55"/>
            <p:cNvSpPr>
              <a:spLocks/>
            </p:cNvSpPr>
            <p:nvPr/>
          </p:nvSpPr>
          <p:spPr bwMode="auto">
            <a:xfrm>
              <a:off x="3455" y="1419"/>
              <a:ext cx="551" cy="188"/>
            </a:xfrm>
            <a:custGeom>
              <a:avLst/>
              <a:gdLst>
                <a:gd name="T0" fmla="*/ 0 w 551"/>
                <a:gd name="T1" fmla="*/ 0 h 188"/>
                <a:gd name="T2" fmla="*/ 551 w 551"/>
                <a:gd name="T3" fmla="*/ 0 h 188"/>
                <a:gd name="T4" fmla="*/ 363 w 551"/>
                <a:gd name="T5" fmla="*/ 188 h 188"/>
                <a:gd name="T6" fmla="*/ 183 w 551"/>
                <a:gd name="T7" fmla="*/ 188 h 188"/>
                <a:gd name="T8" fmla="*/ 0 w 551"/>
                <a:gd name="T9" fmla="*/ 0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1"/>
                <a:gd name="T16" fmla="*/ 0 h 188"/>
                <a:gd name="T17" fmla="*/ 551 w 551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1" h="188">
                  <a:moveTo>
                    <a:pt x="0" y="0"/>
                  </a:moveTo>
                  <a:lnTo>
                    <a:pt x="551" y="0"/>
                  </a:lnTo>
                  <a:lnTo>
                    <a:pt x="363" y="188"/>
                  </a:lnTo>
                  <a:lnTo>
                    <a:pt x="183" y="18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9" name="Freeform 56"/>
            <p:cNvSpPr>
              <a:spLocks/>
            </p:cNvSpPr>
            <p:nvPr/>
          </p:nvSpPr>
          <p:spPr bwMode="auto">
            <a:xfrm>
              <a:off x="3566" y="1604"/>
              <a:ext cx="320" cy="265"/>
            </a:xfrm>
            <a:custGeom>
              <a:avLst/>
              <a:gdLst>
                <a:gd name="T0" fmla="*/ 75 w 320"/>
                <a:gd name="T1" fmla="*/ 0 h 265"/>
                <a:gd name="T2" fmla="*/ 249 w 320"/>
                <a:gd name="T3" fmla="*/ 0 h 265"/>
                <a:gd name="T4" fmla="*/ 320 w 320"/>
                <a:gd name="T5" fmla="*/ 71 h 265"/>
                <a:gd name="T6" fmla="*/ 320 w 320"/>
                <a:gd name="T7" fmla="*/ 214 h 265"/>
                <a:gd name="T8" fmla="*/ 231 w 320"/>
                <a:gd name="T9" fmla="*/ 265 h 265"/>
                <a:gd name="T10" fmla="*/ 60 w 320"/>
                <a:gd name="T11" fmla="*/ 265 h 265"/>
                <a:gd name="T12" fmla="*/ 0 w 320"/>
                <a:gd name="T13" fmla="*/ 205 h 265"/>
                <a:gd name="T14" fmla="*/ 0 w 320"/>
                <a:gd name="T15" fmla="*/ 72 h 265"/>
                <a:gd name="T16" fmla="*/ 75 w 320"/>
                <a:gd name="T17" fmla="*/ 0 h 2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0"/>
                <a:gd name="T28" fmla="*/ 0 h 265"/>
                <a:gd name="T29" fmla="*/ 320 w 320"/>
                <a:gd name="T30" fmla="*/ 265 h 2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0" h="265">
                  <a:moveTo>
                    <a:pt x="75" y="0"/>
                  </a:moveTo>
                  <a:lnTo>
                    <a:pt x="249" y="0"/>
                  </a:lnTo>
                  <a:lnTo>
                    <a:pt x="320" y="71"/>
                  </a:lnTo>
                  <a:lnTo>
                    <a:pt x="320" y="214"/>
                  </a:lnTo>
                  <a:lnTo>
                    <a:pt x="231" y="265"/>
                  </a:lnTo>
                  <a:lnTo>
                    <a:pt x="60" y="265"/>
                  </a:lnTo>
                  <a:lnTo>
                    <a:pt x="0" y="205"/>
                  </a:lnTo>
                  <a:lnTo>
                    <a:pt x="0" y="72"/>
                  </a:lnTo>
                  <a:lnTo>
                    <a:pt x="75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0" name="Freeform 57"/>
            <p:cNvSpPr>
              <a:spLocks/>
            </p:cNvSpPr>
            <p:nvPr/>
          </p:nvSpPr>
          <p:spPr bwMode="auto">
            <a:xfrm>
              <a:off x="3607" y="1863"/>
              <a:ext cx="300" cy="251"/>
            </a:xfrm>
            <a:custGeom>
              <a:avLst/>
              <a:gdLst>
                <a:gd name="T0" fmla="*/ 18 w 300"/>
                <a:gd name="T1" fmla="*/ 5 h 251"/>
                <a:gd name="T2" fmla="*/ 0 w 300"/>
                <a:gd name="T3" fmla="*/ 36 h 251"/>
                <a:gd name="T4" fmla="*/ 0 w 300"/>
                <a:gd name="T5" fmla="*/ 125 h 251"/>
                <a:gd name="T6" fmla="*/ 52 w 300"/>
                <a:gd name="T7" fmla="*/ 215 h 251"/>
                <a:gd name="T8" fmla="*/ 114 w 300"/>
                <a:gd name="T9" fmla="*/ 251 h 251"/>
                <a:gd name="T10" fmla="*/ 270 w 300"/>
                <a:gd name="T11" fmla="*/ 251 h 251"/>
                <a:gd name="T12" fmla="*/ 300 w 300"/>
                <a:gd name="T13" fmla="*/ 200 h 251"/>
                <a:gd name="T14" fmla="*/ 300 w 300"/>
                <a:gd name="T15" fmla="*/ 90 h 251"/>
                <a:gd name="T16" fmla="*/ 198 w 300"/>
                <a:gd name="T17" fmla="*/ 0 h 251"/>
                <a:gd name="T18" fmla="*/ 18 w 300"/>
                <a:gd name="T19" fmla="*/ 5 h 2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0"/>
                <a:gd name="T31" fmla="*/ 0 h 251"/>
                <a:gd name="T32" fmla="*/ 300 w 300"/>
                <a:gd name="T33" fmla="*/ 251 h 2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0" h="251">
                  <a:moveTo>
                    <a:pt x="18" y="5"/>
                  </a:moveTo>
                  <a:lnTo>
                    <a:pt x="0" y="36"/>
                  </a:lnTo>
                  <a:lnTo>
                    <a:pt x="0" y="125"/>
                  </a:lnTo>
                  <a:lnTo>
                    <a:pt x="52" y="215"/>
                  </a:lnTo>
                  <a:lnTo>
                    <a:pt x="114" y="251"/>
                  </a:lnTo>
                  <a:lnTo>
                    <a:pt x="270" y="251"/>
                  </a:lnTo>
                  <a:lnTo>
                    <a:pt x="300" y="200"/>
                  </a:lnTo>
                  <a:lnTo>
                    <a:pt x="300" y="90"/>
                  </a:lnTo>
                  <a:lnTo>
                    <a:pt x="198" y="0"/>
                  </a:lnTo>
                  <a:lnTo>
                    <a:pt x="18" y="5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1" name="Freeform 58"/>
            <p:cNvSpPr>
              <a:spLocks/>
            </p:cNvSpPr>
            <p:nvPr/>
          </p:nvSpPr>
          <p:spPr bwMode="auto">
            <a:xfrm>
              <a:off x="3807" y="1819"/>
              <a:ext cx="210" cy="246"/>
            </a:xfrm>
            <a:custGeom>
              <a:avLst/>
              <a:gdLst>
                <a:gd name="T0" fmla="*/ 95 w 210"/>
                <a:gd name="T1" fmla="*/ 246 h 246"/>
                <a:gd name="T2" fmla="*/ 138 w 210"/>
                <a:gd name="T3" fmla="*/ 220 h 246"/>
                <a:gd name="T4" fmla="*/ 190 w 210"/>
                <a:gd name="T5" fmla="*/ 220 h 246"/>
                <a:gd name="T6" fmla="*/ 208 w 210"/>
                <a:gd name="T7" fmla="*/ 187 h 246"/>
                <a:gd name="T8" fmla="*/ 210 w 210"/>
                <a:gd name="T9" fmla="*/ 71 h 246"/>
                <a:gd name="T10" fmla="*/ 189 w 210"/>
                <a:gd name="T11" fmla="*/ 44 h 246"/>
                <a:gd name="T12" fmla="*/ 138 w 210"/>
                <a:gd name="T13" fmla="*/ 45 h 246"/>
                <a:gd name="T14" fmla="*/ 75 w 210"/>
                <a:gd name="T15" fmla="*/ 0 h 246"/>
                <a:gd name="T16" fmla="*/ 0 w 210"/>
                <a:gd name="T17" fmla="*/ 43 h 246"/>
                <a:gd name="T18" fmla="*/ 98 w 210"/>
                <a:gd name="T19" fmla="*/ 139 h 246"/>
                <a:gd name="T20" fmla="*/ 95 w 210"/>
                <a:gd name="T21" fmla="*/ 246 h 2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0"/>
                <a:gd name="T34" fmla="*/ 0 h 246"/>
                <a:gd name="T35" fmla="*/ 210 w 210"/>
                <a:gd name="T36" fmla="*/ 246 h 2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0" h="246">
                  <a:moveTo>
                    <a:pt x="95" y="246"/>
                  </a:moveTo>
                  <a:lnTo>
                    <a:pt x="138" y="220"/>
                  </a:lnTo>
                  <a:lnTo>
                    <a:pt x="190" y="220"/>
                  </a:lnTo>
                  <a:lnTo>
                    <a:pt x="208" y="187"/>
                  </a:lnTo>
                  <a:lnTo>
                    <a:pt x="210" y="71"/>
                  </a:lnTo>
                  <a:lnTo>
                    <a:pt x="189" y="44"/>
                  </a:lnTo>
                  <a:lnTo>
                    <a:pt x="138" y="45"/>
                  </a:lnTo>
                  <a:lnTo>
                    <a:pt x="75" y="0"/>
                  </a:lnTo>
                  <a:lnTo>
                    <a:pt x="0" y="43"/>
                  </a:lnTo>
                  <a:lnTo>
                    <a:pt x="98" y="139"/>
                  </a:lnTo>
                  <a:lnTo>
                    <a:pt x="95" y="246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2" name="AutoShape 59"/>
            <p:cNvSpPr>
              <a:spLocks noChangeArrowheads="1"/>
            </p:cNvSpPr>
            <p:nvPr/>
          </p:nvSpPr>
          <p:spPr bwMode="auto">
            <a:xfrm>
              <a:off x="3271" y="1673"/>
              <a:ext cx="154" cy="154"/>
            </a:xfrm>
            <a:prstGeom prst="octagon">
              <a:avLst>
                <a:gd name="adj" fmla="val 2928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33" name="Freeform 60"/>
            <p:cNvSpPr>
              <a:spLocks/>
            </p:cNvSpPr>
            <p:nvPr/>
          </p:nvSpPr>
          <p:spPr bwMode="auto">
            <a:xfrm>
              <a:off x="3424" y="1676"/>
              <a:ext cx="337" cy="140"/>
            </a:xfrm>
            <a:custGeom>
              <a:avLst/>
              <a:gdLst>
                <a:gd name="T0" fmla="*/ 0 w 337"/>
                <a:gd name="T1" fmla="*/ 5 h 154"/>
                <a:gd name="T2" fmla="*/ 173 w 337"/>
                <a:gd name="T3" fmla="*/ 5 h 154"/>
                <a:gd name="T4" fmla="*/ 215 w 337"/>
                <a:gd name="T5" fmla="*/ 0 h 154"/>
                <a:gd name="T6" fmla="*/ 296 w 337"/>
                <a:gd name="T7" fmla="*/ 0 h 154"/>
                <a:gd name="T8" fmla="*/ 337 w 337"/>
                <a:gd name="T9" fmla="*/ 5 h 154"/>
                <a:gd name="T10" fmla="*/ 337 w 337"/>
                <a:gd name="T11" fmla="*/ 7 h 154"/>
                <a:gd name="T12" fmla="*/ 299 w 337"/>
                <a:gd name="T13" fmla="*/ 10 h 154"/>
                <a:gd name="T14" fmla="*/ 213 w 337"/>
                <a:gd name="T15" fmla="*/ 10 h 154"/>
                <a:gd name="T16" fmla="*/ 183 w 337"/>
                <a:gd name="T17" fmla="*/ 8 h 154"/>
                <a:gd name="T18" fmla="*/ 3 w 337"/>
                <a:gd name="T19" fmla="*/ 8 h 154"/>
                <a:gd name="T20" fmla="*/ 0 w 337"/>
                <a:gd name="T21" fmla="*/ 5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7"/>
                <a:gd name="T34" fmla="*/ 0 h 154"/>
                <a:gd name="T35" fmla="*/ 337 w 337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7" h="154">
                  <a:moveTo>
                    <a:pt x="0" y="42"/>
                  </a:moveTo>
                  <a:lnTo>
                    <a:pt x="173" y="42"/>
                  </a:lnTo>
                  <a:lnTo>
                    <a:pt x="215" y="0"/>
                  </a:lnTo>
                  <a:lnTo>
                    <a:pt x="296" y="0"/>
                  </a:lnTo>
                  <a:lnTo>
                    <a:pt x="337" y="41"/>
                  </a:lnTo>
                  <a:lnTo>
                    <a:pt x="337" y="116"/>
                  </a:lnTo>
                  <a:lnTo>
                    <a:pt x="299" y="154"/>
                  </a:lnTo>
                  <a:lnTo>
                    <a:pt x="213" y="154"/>
                  </a:lnTo>
                  <a:lnTo>
                    <a:pt x="183" y="124"/>
                  </a:lnTo>
                  <a:lnTo>
                    <a:pt x="3" y="124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4813" name="Rectangle 61"/>
          <p:cNvSpPr>
            <a:spLocks noChangeArrowheads="1"/>
          </p:cNvSpPr>
          <p:nvPr/>
        </p:nvSpPr>
        <p:spPr bwMode="auto">
          <a:xfrm>
            <a:off x="3878263" y="5761038"/>
            <a:ext cx="1495425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/>
              <a:t>обработка</a:t>
            </a:r>
          </a:p>
        </p:txBody>
      </p:sp>
      <p:sp>
        <p:nvSpPr>
          <p:cNvPr id="74814" name="AutoShape 62"/>
          <p:cNvSpPr>
            <a:spLocks noChangeArrowheads="1"/>
          </p:cNvSpPr>
          <p:nvPr/>
        </p:nvSpPr>
        <p:spPr bwMode="auto">
          <a:xfrm>
            <a:off x="5143500" y="5222875"/>
            <a:ext cx="2085975" cy="328613"/>
          </a:xfrm>
          <a:prstGeom prst="rightArrow">
            <a:avLst>
              <a:gd name="adj1" fmla="val 50000"/>
              <a:gd name="adj2" fmla="val 158695"/>
            </a:avLst>
          </a:prstGeom>
          <a:solidFill>
            <a:schemeClr val="accent2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74815" name="Rectangle 63"/>
          <p:cNvSpPr>
            <a:spLocks noChangeArrowheads="1"/>
          </p:cNvSpPr>
          <p:nvPr/>
        </p:nvSpPr>
        <p:spPr bwMode="auto">
          <a:xfrm>
            <a:off x="5375275" y="4848225"/>
            <a:ext cx="1709738" cy="36195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/>
          <a:lstStyle/>
          <a:p>
            <a:pPr algn="ctr"/>
            <a:r>
              <a:rPr lang="en-US" b="1"/>
              <a:t>1</a:t>
            </a:r>
            <a:r>
              <a:rPr lang="ru-RU" b="1"/>
              <a:t>1111100</a:t>
            </a:r>
            <a:r>
              <a:rPr lang="en-US" b="1"/>
              <a:t>010</a:t>
            </a:r>
            <a:endParaRPr lang="ru-RU" b="1">
              <a:latin typeface="Courier New" pitchFamily="49" charset="0"/>
            </a:endParaRPr>
          </a:p>
        </p:txBody>
      </p:sp>
      <p:sp>
        <p:nvSpPr>
          <p:cNvPr id="74816" name="Rectangle 64"/>
          <p:cNvSpPr>
            <a:spLocks noChangeArrowheads="1"/>
          </p:cNvSpPr>
          <p:nvPr/>
        </p:nvSpPr>
        <p:spPr bwMode="auto">
          <a:xfrm>
            <a:off x="5399088" y="4421188"/>
            <a:ext cx="1833562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</a:rPr>
              <a:t>данные (код)</a:t>
            </a:r>
            <a:endParaRPr lang="ru-RU" sz="2000"/>
          </a:p>
        </p:txBody>
      </p:sp>
      <p:sp>
        <p:nvSpPr>
          <p:cNvPr id="74817" name="Rectangle 65"/>
          <p:cNvSpPr>
            <a:spLocks noChangeArrowheads="1"/>
          </p:cNvSpPr>
          <p:nvPr/>
        </p:nvSpPr>
        <p:spPr bwMode="auto">
          <a:xfrm>
            <a:off x="7408863" y="5794375"/>
            <a:ext cx="1365250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/>
              <a:t>хранение</a:t>
            </a:r>
          </a:p>
        </p:txBody>
      </p:sp>
      <p:pic>
        <p:nvPicPr>
          <p:cNvPr id="74818" name="Picture 6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0913" y="4479925"/>
            <a:ext cx="1639887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820" name="AutoShape 68"/>
          <p:cNvSpPr>
            <a:spLocks noChangeArrowheads="1"/>
          </p:cNvSpPr>
          <p:nvPr/>
        </p:nvSpPr>
        <p:spPr bwMode="auto">
          <a:xfrm>
            <a:off x="273050" y="5067300"/>
            <a:ext cx="3171825" cy="1066800"/>
          </a:xfrm>
          <a:prstGeom prst="wedgeRoundRectCallout">
            <a:avLst>
              <a:gd name="adj1" fmla="val 49949"/>
              <a:gd name="adj2" fmla="val -90329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 algn="ctr">
              <a:defRPr/>
            </a:pPr>
            <a:r>
              <a:rPr lang="ru-RU"/>
              <a:t>борьба с помехами (специальные способы кодирования)</a:t>
            </a:r>
          </a:p>
        </p:txBody>
      </p:sp>
      <p:sp>
        <p:nvSpPr>
          <p:cNvPr id="74822" name="Rectangle 70"/>
          <p:cNvSpPr>
            <a:spLocks noChangeArrowheads="1"/>
          </p:cNvSpPr>
          <p:nvPr/>
        </p:nvSpPr>
        <p:spPr bwMode="auto">
          <a:xfrm>
            <a:off x="3117850" y="4314825"/>
            <a:ext cx="1365250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/>
              <a:t>передача</a:t>
            </a:r>
          </a:p>
        </p:txBody>
      </p:sp>
      <p:sp>
        <p:nvSpPr>
          <p:cNvPr id="74823" name="Rectangle 71"/>
          <p:cNvSpPr>
            <a:spLocks noChangeArrowheads="1"/>
          </p:cNvSpPr>
          <p:nvPr/>
        </p:nvSpPr>
        <p:spPr bwMode="auto">
          <a:xfrm>
            <a:off x="5354638" y="5419725"/>
            <a:ext cx="1365250" cy="3968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000" b="1"/>
              <a:t>передача</a:t>
            </a:r>
          </a:p>
        </p:txBody>
      </p:sp>
      <p:sp>
        <p:nvSpPr>
          <p:cNvPr id="74826" name="Rectangle 74"/>
          <p:cNvSpPr>
            <a:spLocks noChangeArrowheads="1"/>
          </p:cNvSpPr>
          <p:nvPr/>
        </p:nvSpPr>
        <p:spPr bwMode="auto">
          <a:xfrm>
            <a:off x="5084763" y="2684463"/>
            <a:ext cx="3832225" cy="1193800"/>
          </a:xfrm>
          <a:prstGeom prst="rect">
            <a:avLst/>
          </a:prstGeom>
          <a:solidFill>
            <a:srgbClr val="D1D1FF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r>
              <a:rPr lang="ru-RU" sz="2200"/>
              <a:t>Информация передается, обрабатывается и хранится в виде кодов.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4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4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4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74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4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7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7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7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7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7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25" grpId="0" animBg="1"/>
      <p:bldP spid="74824" grpId="0" animBg="1"/>
      <p:bldP spid="74787" grpId="0" animBg="1"/>
      <p:bldP spid="74787" grpId="1" animBg="1"/>
      <p:bldP spid="96259" grpId="0" build="p"/>
      <p:bldP spid="74785" grpId="0"/>
      <p:bldP spid="74786" grpId="0"/>
      <p:bldP spid="74788" grpId="0"/>
      <p:bldP spid="74802" grpId="0" animBg="1"/>
      <p:bldP spid="74813" grpId="0"/>
      <p:bldP spid="74814" grpId="0" animBg="1"/>
      <p:bldP spid="74815" grpId="0"/>
      <p:bldP spid="74816" grpId="0"/>
      <p:bldP spid="74817" grpId="0"/>
      <p:bldP spid="74820" grpId="0" animBg="1"/>
      <p:bldP spid="74822" grpId="0"/>
      <p:bldP spid="74823" grpId="0"/>
      <p:bldP spid="748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2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Растровое кодирование с палитрой</a:t>
            </a:r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0257A88-C4E5-4498-9D1F-7875A3896C0E}" type="slidenum">
              <a:rPr lang="ru-RU"/>
              <a:pPr/>
              <a:t>30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63575" y="2162175"/>
            <a:ext cx="6765925" cy="663575"/>
            <a:chOff x="366" y="593"/>
            <a:chExt cx="4262" cy="418"/>
          </a:xfrm>
        </p:grpSpPr>
        <p:sp>
          <p:nvSpPr>
            <p:cNvPr id="49169" name="Text Box 5"/>
            <p:cNvSpPr txBox="1">
              <a:spLocks noChangeArrowheads="1"/>
            </p:cNvSpPr>
            <p:nvPr/>
          </p:nvSpPr>
          <p:spPr bwMode="auto">
            <a:xfrm>
              <a:off x="660" y="660"/>
              <a:ext cx="3968" cy="252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000" b="1"/>
                <a:t>    Сколько занимает палитра и основная часть?</a:t>
              </a:r>
            </a:p>
          </p:txBody>
        </p:sp>
        <p:sp>
          <p:nvSpPr>
            <p:cNvPr id="49170" name="Oval 6"/>
            <p:cNvSpPr>
              <a:spLocks noChangeArrowheads="1"/>
            </p:cNvSpPr>
            <p:nvPr/>
          </p:nvSpPr>
          <p:spPr bwMode="auto">
            <a:xfrm>
              <a:off x="366" y="593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412750" y="792163"/>
            <a:ext cx="287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Файл с палитрой:</a:t>
            </a:r>
          </a:p>
        </p:txBody>
      </p:sp>
      <p:graphicFrame>
        <p:nvGraphicFramePr>
          <p:cNvPr id="141339" name="Group 27"/>
          <p:cNvGraphicFramePr>
            <a:graphicFrameLocks noGrp="1"/>
          </p:cNvGraphicFramePr>
          <p:nvPr/>
        </p:nvGraphicFramePr>
        <p:xfrm>
          <a:off x="1357313" y="1414463"/>
          <a:ext cx="6505575" cy="511175"/>
        </p:xfrm>
        <a:graphic>
          <a:graphicData uri="http://schemas.openxmlformats.org/drawingml/2006/table">
            <a:tbl>
              <a:tblPr/>
              <a:tblGrid>
                <a:gridCol w="1460500"/>
                <a:gridCol w="5045075"/>
              </a:tblGrid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пал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603AB"/>
                        </a:gs>
                        <a:gs pos="21001">
                          <a:srgbClr val="0819FB"/>
                        </a:gs>
                        <a:gs pos="35001">
                          <a:srgbClr val="1A8D48"/>
                        </a:gs>
                        <a:gs pos="52000">
                          <a:srgbClr val="FFFF00"/>
                        </a:gs>
                        <a:gs pos="73000">
                          <a:srgbClr val="EE3F17"/>
                        </a:gs>
                        <a:gs pos="88000">
                          <a:srgbClr val="E81766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коды пикселей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  <p:sp>
        <p:nvSpPr>
          <p:cNvPr id="141338" name="Rectangle 26"/>
          <p:cNvSpPr>
            <a:spLocks noChangeArrowheads="1"/>
          </p:cNvSpPr>
          <p:nvPr/>
        </p:nvSpPr>
        <p:spPr bwMode="auto">
          <a:xfrm>
            <a:off x="754063" y="3176588"/>
            <a:ext cx="694213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</a:rPr>
              <a:t>256</a:t>
            </a:r>
            <a:r>
              <a:rPr lang="ru-RU" sz="2400" b="1">
                <a:solidFill>
                  <a:schemeClr val="accent2"/>
                </a:solidFill>
              </a:rPr>
              <a:t> = 2</a:t>
            </a:r>
            <a:r>
              <a:rPr lang="ru-RU" sz="2400" b="1" baseline="30000">
                <a:solidFill>
                  <a:schemeClr val="accent2"/>
                </a:solidFill>
              </a:rPr>
              <a:t>8</a:t>
            </a:r>
            <a:r>
              <a:rPr lang="en-US" sz="2400" b="1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цветов:</a:t>
            </a:r>
            <a:r>
              <a:rPr lang="ru-RU" sz="2000"/>
              <a:t>	</a:t>
            </a:r>
            <a:br>
              <a:rPr lang="ru-RU" sz="2000"/>
            </a:br>
            <a:r>
              <a:rPr lang="ru-RU" sz="2000"/>
              <a:t>	палитра 	256</a:t>
            </a:r>
            <a:r>
              <a:rPr lang="en-US" sz="2000">
                <a:cs typeface="Arial" charset="0"/>
              </a:rPr>
              <a:t>·</a:t>
            </a:r>
            <a:r>
              <a:rPr lang="ru-RU" sz="2000">
                <a:cs typeface="Arial" charset="0"/>
              </a:rPr>
              <a:t>3 = 768 байт</a:t>
            </a:r>
          </a:p>
          <a:p>
            <a:r>
              <a:rPr lang="ru-RU" sz="2000">
                <a:cs typeface="Arial" charset="0"/>
              </a:rPr>
              <a:t>	рисунок	8 бит на пиксель</a:t>
            </a:r>
          </a:p>
          <a:p>
            <a:r>
              <a:rPr lang="ru-RU" sz="2400" b="1">
                <a:solidFill>
                  <a:schemeClr val="accent2"/>
                </a:solidFill>
              </a:rPr>
              <a:t>1</a:t>
            </a:r>
            <a:r>
              <a:rPr lang="en-US" sz="2400" b="1">
                <a:solidFill>
                  <a:schemeClr val="accent2"/>
                </a:solidFill>
              </a:rPr>
              <a:t>6 </a:t>
            </a:r>
            <a:r>
              <a:rPr lang="ru-RU" sz="2400" b="1">
                <a:solidFill>
                  <a:schemeClr val="accent2"/>
                </a:solidFill>
              </a:rPr>
              <a:t>цветов:</a:t>
            </a:r>
            <a:r>
              <a:rPr lang="ru-RU" sz="2000"/>
              <a:t>	</a:t>
            </a:r>
            <a:br>
              <a:rPr lang="ru-RU" sz="2000"/>
            </a:br>
            <a:r>
              <a:rPr lang="ru-RU" sz="2000"/>
              <a:t>	палитра 	16</a:t>
            </a:r>
            <a:r>
              <a:rPr lang="en-US" sz="2000">
                <a:cs typeface="Arial" charset="0"/>
              </a:rPr>
              <a:t>·</a:t>
            </a:r>
            <a:r>
              <a:rPr lang="ru-RU" sz="2000">
                <a:cs typeface="Arial" charset="0"/>
              </a:rPr>
              <a:t>3 = 48 байт</a:t>
            </a:r>
          </a:p>
          <a:p>
            <a:r>
              <a:rPr lang="ru-RU" sz="2000">
                <a:cs typeface="Arial" charset="0"/>
              </a:rPr>
              <a:t>	рисунок	4 бита на пиксель</a:t>
            </a:r>
            <a:endParaRPr lang="en-US" sz="2000">
              <a:cs typeface="Arial" charset="0"/>
            </a:endParaRPr>
          </a:p>
          <a:p>
            <a:r>
              <a:rPr lang="ru-RU" sz="2400" b="1">
                <a:solidFill>
                  <a:schemeClr val="accent2"/>
                </a:solidFill>
              </a:rPr>
              <a:t>2</a:t>
            </a:r>
            <a:r>
              <a:rPr lang="en-US" sz="2400" b="1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цвета:</a:t>
            </a:r>
            <a:r>
              <a:rPr lang="ru-RU" sz="2000"/>
              <a:t>	</a:t>
            </a:r>
            <a:br>
              <a:rPr lang="ru-RU" sz="2000"/>
            </a:br>
            <a:r>
              <a:rPr lang="ru-RU" sz="2000"/>
              <a:t>	палитра 	2</a:t>
            </a:r>
            <a:r>
              <a:rPr lang="en-US" sz="2000">
                <a:cs typeface="Arial" charset="0"/>
              </a:rPr>
              <a:t>·</a:t>
            </a:r>
            <a:r>
              <a:rPr lang="ru-RU" sz="2000">
                <a:cs typeface="Arial" charset="0"/>
              </a:rPr>
              <a:t>3 = 6 байт</a:t>
            </a:r>
          </a:p>
          <a:p>
            <a:r>
              <a:rPr lang="ru-RU" sz="2000">
                <a:cs typeface="Arial" charset="0"/>
              </a:rPr>
              <a:t>	рисунок	1 бит на пиксель</a:t>
            </a:r>
            <a:endParaRPr lang="en-US" sz="2000">
              <a:cs typeface="Arial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0" y="2703513"/>
            <a:ext cx="54435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Один цвет в палитре: </a:t>
            </a:r>
            <a:r>
              <a:rPr lang="ru-RU" sz="2400" b="1">
                <a:solidFill>
                  <a:srgbClr val="333399"/>
                </a:solidFill>
              </a:rPr>
              <a:t>3 байта (</a:t>
            </a:r>
            <a:r>
              <a:rPr lang="en-US" sz="2400" b="1">
                <a:solidFill>
                  <a:srgbClr val="FF0000"/>
                </a:solidFill>
              </a:rPr>
              <a:t>R</a:t>
            </a:r>
            <a:r>
              <a:rPr lang="en-US" sz="2400" b="1">
                <a:solidFill>
                  <a:srgbClr val="00DD15"/>
                </a:solidFill>
              </a:rPr>
              <a:t>G</a:t>
            </a:r>
            <a:r>
              <a:rPr lang="en-US" sz="2400" b="1">
                <a:solidFill>
                  <a:srgbClr val="3333FF"/>
                </a:solidFill>
              </a:rPr>
              <a:t>B</a:t>
            </a:r>
            <a:r>
              <a:rPr lang="ru-RU" sz="2400" b="1">
                <a:solidFill>
                  <a:srgbClr val="333399"/>
                </a:solidFill>
              </a:rPr>
              <a:t>)</a:t>
            </a:r>
            <a:endParaRPr lang="en-US" sz="2400" b="1">
              <a:solidFill>
                <a:srgbClr val="333399"/>
              </a:solidFill>
            </a:endParaRPr>
          </a:p>
        </p:txBody>
      </p:sp>
      <p:sp>
        <p:nvSpPr>
          <p:cNvPr id="12" name="AutoShape 75"/>
          <p:cNvSpPr>
            <a:spLocks noChangeArrowheads="1"/>
          </p:cNvSpPr>
          <p:nvPr/>
        </p:nvSpPr>
        <p:spPr bwMode="auto">
          <a:xfrm>
            <a:off x="6334125" y="3436938"/>
            <a:ext cx="1603375" cy="777875"/>
          </a:xfrm>
          <a:prstGeom prst="wedgeRoundRectCallout">
            <a:avLst>
              <a:gd name="adj1" fmla="val -98245"/>
              <a:gd name="adj2" fmla="val 23302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1"/>
              <a:t>Глубина цвета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1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1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1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1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1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1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1" grpId="0"/>
      <p:bldP spid="141338" grpId="0" build="p"/>
      <p:bldP spid="11" grpId="0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7"/>
          <p:cNvSpPr>
            <a:spLocks noGrp="1"/>
          </p:cNvSpPr>
          <p:nvPr>
            <p:ph type="title"/>
          </p:nvPr>
        </p:nvSpPr>
        <p:spPr>
          <a:xfrm>
            <a:off x="393700" y="293688"/>
            <a:ext cx="8445500" cy="460375"/>
          </a:xfrm>
        </p:spPr>
        <p:txBody>
          <a:bodyPr/>
          <a:lstStyle/>
          <a:p>
            <a:r>
              <a:rPr lang="ru-RU" smtClean="0"/>
              <a:t>Форматы файлов</a:t>
            </a:r>
            <a:r>
              <a:rPr lang="en-US" smtClean="0"/>
              <a:t> (</a:t>
            </a:r>
            <a:r>
              <a:rPr lang="ru-RU" smtClean="0"/>
              <a:t>растровые рисунки)</a:t>
            </a:r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4EA592C-9910-4951-9B59-C93BF5B2E189}" type="slidenum">
              <a:rPr lang="ru-RU"/>
              <a:pPr/>
              <a:t>31</a:t>
            </a:fld>
            <a:endParaRPr lang="ru-RU"/>
          </a:p>
        </p:txBody>
      </p:sp>
      <p:graphicFrame>
        <p:nvGraphicFramePr>
          <p:cNvPr id="19506" name="Group 50"/>
          <p:cNvGraphicFramePr>
            <a:graphicFrameLocks noGrp="1"/>
          </p:cNvGraphicFramePr>
          <p:nvPr/>
        </p:nvGraphicFramePr>
        <p:xfrm>
          <a:off x="441325" y="1000125"/>
          <a:ext cx="8353425" cy="4820920"/>
        </p:xfrm>
        <a:graphic>
          <a:graphicData uri="http://schemas.openxmlformats.org/drawingml/2006/table">
            <a:tbl>
              <a:tblPr/>
              <a:tblGrid>
                <a:gridCol w="2089150"/>
                <a:gridCol w="2087563"/>
                <a:gridCol w="2089150"/>
                <a:gridCol w="2087562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True Color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Палитра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Прозрачность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BMP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DD15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JPG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GIF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PNG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DD15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</a:t>
                      </a:r>
                      <a:endParaRPr kumimoji="0" lang="ru-RU" sz="6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0212" name="Group 10"/>
          <p:cNvGrpSpPr>
            <a:grpSpLocks noChangeAspect="1"/>
          </p:cNvGrpSpPr>
          <p:nvPr/>
        </p:nvGrpSpPr>
        <p:grpSpPr bwMode="auto">
          <a:xfrm>
            <a:off x="3311525" y="3943350"/>
            <a:ext cx="395288" cy="395288"/>
            <a:chOff x="552" y="2523"/>
            <a:chExt cx="1728" cy="1728"/>
          </a:xfrm>
        </p:grpSpPr>
        <p:sp>
          <p:nvSpPr>
            <p:cNvPr id="50222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223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213" name="Group 10"/>
          <p:cNvGrpSpPr>
            <a:grpSpLocks noChangeAspect="1"/>
          </p:cNvGrpSpPr>
          <p:nvPr/>
        </p:nvGrpSpPr>
        <p:grpSpPr bwMode="auto">
          <a:xfrm>
            <a:off x="5402263" y="2855913"/>
            <a:ext cx="395287" cy="395287"/>
            <a:chOff x="552" y="2523"/>
            <a:chExt cx="1728" cy="1728"/>
          </a:xfrm>
        </p:grpSpPr>
        <p:sp>
          <p:nvSpPr>
            <p:cNvPr id="50220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221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214" name="Group 10"/>
          <p:cNvGrpSpPr>
            <a:grpSpLocks noChangeAspect="1"/>
          </p:cNvGrpSpPr>
          <p:nvPr/>
        </p:nvGrpSpPr>
        <p:grpSpPr bwMode="auto">
          <a:xfrm>
            <a:off x="7546975" y="1766888"/>
            <a:ext cx="395288" cy="395287"/>
            <a:chOff x="552" y="2523"/>
            <a:chExt cx="1728" cy="1728"/>
          </a:xfrm>
        </p:grpSpPr>
        <p:sp>
          <p:nvSpPr>
            <p:cNvPr id="50218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219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215" name="Group 10"/>
          <p:cNvGrpSpPr>
            <a:grpSpLocks noChangeAspect="1"/>
          </p:cNvGrpSpPr>
          <p:nvPr/>
        </p:nvGrpSpPr>
        <p:grpSpPr bwMode="auto">
          <a:xfrm>
            <a:off x="7569200" y="2855913"/>
            <a:ext cx="395288" cy="395287"/>
            <a:chOff x="552" y="2523"/>
            <a:chExt cx="1728" cy="1728"/>
          </a:xfrm>
        </p:grpSpPr>
        <p:sp>
          <p:nvSpPr>
            <p:cNvPr id="50216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217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79"/>
          <p:cNvSpPr/>
          <p:nvPr/>
        </p:nvSpPr>
        <p:spPr>
          <a:xfrm>
            <a:off x="5705475" y="4570413"/>
            <a:ext cx="1152525" cy="361950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51203" name="Группа 48"/>
          <p:cNvGrpSpPr>
            <a:grpSpLocks/>
          </p:cNvGrpSpPr>
          <p:nvPr/>
        </p:nvGrpSpPr>
        <p:grpSpPr bwMode="auto">
          <a:xfrm>
            <a:off x="1717675" y="763588"/>
            <a:ext cx="6064250" cy="2176462"/>
            <a:chOff x="1428750" y="815226"/>
            <a:chExt cx="5954421" cy="2137556"/>
          </a:xfrm>
        </p:grpSpPr>
        <p:grpSp>
          <p:nvGrpSpPr>
            <p:cNvPr id="51239" name="Group 27"/>
            <p:cNvGrpSpPr>
              <a:grpSpLocks/>
            </p:cNvGrpSpPr>
            <p:nvPr/>
          </p:nvGrpSpPr>
          <p:grpSpPr bwMode="auto">
            <a:xfrm>
              <a:off x="5323602" y="815226"/>
              <a:ext cx="638466" cy="638618"/>
              <a:chOff x="4651" y="8629"/>
              <a:chExt cx="651" cy="651"/>
            </a:xfrm>
          </p:grpSpPr>
          <p:sp>
            <p:nvSpPr>
              <p:cNvPr id="51265" name="AutoShape 29"/>
              <p:cNvSpPr>
                <a:spLocks noChangeArrowheads="1"/>
              </p:cNvSpPr>
              <p:nvPr/>
            </p:nvSpPr>
            <p:spPr bwMode="auto">
              <a:xfrm rot="-591761">
                <a:off x="4651" y="8629"/>
                <a:ext cx="651" cy="651"/>
              </a:xfrm>
              <a:prstGeom prst="star8">
                <a:avLst>
                  <a:gd name="adj" fmla="val 19741"/>
                </a:avLst>
              </a:prstGeom>
              <a:gradFill rotWithShape="1">
                <a:gsLst>
                  <a:gs pos="0">
                    <a:srgbClr val="A5A5A5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6" name="Oval 28"/>
              <p:cNvSpPr>
                <a:spLocks noChangeArrowheads="1"/>
              </p:cNvSpPr>
              <p:nvPr/>
            </p:nvSpPr>
            <p:spPr bwMode="auto">
              <a:xfrm>
                <a:off x="4888" y="8872"/>
                <a:ext cx="166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FBFB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51240" name="Picture 2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16299" y="1713804"/>
              <a:ext cx="566872" cy="743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1241" name="Group 23"/>
            <p:cNvGrpSpPr>
              <a:grpSpLocks/>
            </p:cNvGrpSpPr>
            <p:nvPr/>
          </p:nvGrpSpPr>
          <p:grpSpPr bwMode="auto">
            <a:xfrm rot="-1309707">
              <a:off x="4686117" y="1898228"/>
              <a:ext cx="735560" cy="1054554"/>
              <a:chOff x="6176" y="8630"/>
              <a:chExt cx="750" cy="1075"/>
            </a:xfrm>
          </p:grpSpPr>
          <p:sp>
            <p:nvSpPr>
              <p:cNvPr id="51263" name="Freeform 25"/>
              <p:cNvSpPr>
                <a:spLocks/>
              </p:cNvSpPr>
              <p:nvPr/>
            </p:nvSpPr>
            <p:spPr bwMode="auto">
              <a:xfrm>
                <a:off x="6176" y="8630"/>
                <a:ext cx="750" cy="1075"/>
              </a:xfrm>
              <a:custGeom>
                <a:avLst/>
                <a:gdLst>
                  <a:gd name="T0" fmla="*/ 0 w 750"/>
                  <a:gd name="T1" fmla="*/ 0 h 1075"/>
                  <a:gd name="T2" fmla="*/ 436 w 750"/>
                  <a:gd name="T3" fmla="*/ 91 h 1075"/>
                  <a:gd name="T4" fmla="*/ 750 w 750"/>
                  <a:gd name="T5" fmla="*/ 832 h 1075"/>
                  <a:gd name="T6" fmla="*/ 476 w 750"/>
                  <a:gd name="T7" fmla="*/ 1075 h 1075"/>
                  <a:gd name="T8" fmla="*/ 0 w 750"/>
                  <a:gd name="T9" fmla="*/ 0 h 10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0"/>
                  <a:gd name="T16" fmla="*/ 0 h 1075"/>
                  <a:gd name="T17" fmla="*/ 750 w 750"/>
                  <a:gd name="T18" fmla="*/ 1075 h 10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0" h="1075">
                    <a:moveTo>
                      <a:pt x="0" y="0"/>
                    </a:moveTo>
                    <a:lnTo>
                      <a:pt x="436" y="91"/>
                    </a:lnTo>
                    <a:lnTo>
                      <a:pt x="750" y="832"/>
                    </a:lnTo>
                    <a:lnTo>
                      <a:pt x="476" y="10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64" name="Freeform 24"/>
              <p:cNvSpPr>
                <a:spLocks/>
              </p:cNvSpPr>
              <p:nvPr/>
            </p:nvSpPr>
            <p:spPr bwMode="auto">
              <a:xfrm>
                <a:off x="6278" y="8743"/>
                <a:ext cx="570" cy="817"/>
              </a:xfrm>
              <a:custGeom>
                <a:avLst/>
                <a:gdLst>
                  <a:gd name="T0" fmla="*/ 0 w 750"/>
                  <a:gd name="T1" fmla="*/ 0 h 1075"/>
                  <a:gd name="T2" fmla="*/ 37 w 750"/>
                  <a:gd name="T3" fmla="*/ 8 h 1075"/>
                  <a:gd name="T4" fmla="*/ 63 w 750"/>
                  <a:gd name="T5" fmla="*/ 71 h 1075"/>
                  <a:gd name="T6" fmla="*/ 40 w 750"/>
                  <a:gd name="T7" fmla="*/ 90 h 1075"/>
                  <a:gd name="T8" fmla="*/ 0 w 750"/>
                  <a:gd name="T9" fmla="*/ 0 h 10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0"/>
                  <a:gd name="T16" fmla="*/ 0 h 1075"/>
                  <a:gd name="T17" fmla="*/ 750 w 750"/>
                  <a:gd name="T18" fmla="*/ 1075 h 10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0" h="1075">
                    <a:moveTo>
                      <a:pt x="0" y="0"/>
                    </a:moveTo>
                    <a:lnTo>
                      <a:pt x="436" y="91"/>
                    </a:lnTo>
                    <a:lnTo>
                      <a:pt x="750" y="832"/>
                    </a:lnTo>
                    <a:lnTo>
                      <a:pt x="476" y="10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1242" name="Group 19"/>
            <p:cNvGrpSpPr>
              <a:grpSpLocks/>
            </p:cNvGrpSpPr>
            <p:nvPr/>
          </p:nvGrpSpPr>
          <p:grpSpPr bwMode="auto">
            <a:xfrm rot="7378546">
              <a:off x="4939060" y="1672634"/>
              <a:ext cx="751431" cy="261859"/>
              <a:chOff x="2783" y="8478"/>
              <a:chExt cx="766" cy="267"/>
            </a:xfrm>
          </p:grpSpPr>
          <p:cxnSp>
            <p:nvCxnSpPr>
              <p:cNvPr id="51260" name="AutoShape 22"/>
              <p:cNvCxnSpPr>
                <a:cxnSpLocks noChangeShapeType="1"/>
              </p:cNvCxnSpPr>
              <p:nvPr/>
            </p:nvCxnSpPr>
            <p:spPr bwMode="auto">
              <a:xfrm flipV="1">
                <a:off x="2783" y="8478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sm" len="lg"/>
              </a:ln>
            </p:spPr>
          </p:cxnSp>
          <p:cxnSp>
            <p:nvCxnSpPr>
              <p:cNvPr id="51261" name="AutoShape 21"/>
              <p:cNvCxnSpPr>
                <a:cxnSpLocks noChangeShapeType="1"/>
              </p:cNvCxnSpPr>
              <p:nvPr/>
            </p:nvCxnSpPr>
            <p:spPr bwMode="auto">
              <a:xfrm flipV="1">
                <a:off x="2795" y="8570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00B050"/>
                </a:solidFill>
                <a:round/>
                <a:headEnd/>
                <a:tailEnd type="triangle" w="sm" len="lg"/>
              </a:ln>
            </p:spPr>
          </p:cxnSp>
          <p:cxnSp>
            <p:nvCxnSpPr>
              <p:cNvPr id="51262" name="AutoShape 20"/>
              <p:cNvCxnSpPr>
                <a:cxnSpLocks noChangeShapeType="1"/>
              </p:cNvCxnSpPr>
              <p:nvPr/>
            </p:nvCxnSpPr>
            <p:spPr bwMode="auto">
              <a:xfrm flipV="1">
                <a:off x="2803" y="8665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sm" len="lg"/>
              </a:ln>
            </p:spPr>
          </p:cxnSp>
        </p:grpSp>
        <p:sp>
          <p:nvSpPr>
            <p:cNvPr id="51243" name="Rectangle 18"/>
            <p:cNvSpPr>
              <a:spLocks noChangeArrowheads="1"/>
            </p:cNvSpPr>
            <p:nvPr/>
          </p:nvSpPr>
          <p:spPr bwMode="auto">
            <a:xfrm>
              <a:off x="5355967" y="1283154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G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1244" name="Rectangle 17"/>
            <p:cNvSpPr>
              <a:spLocks noChangeArrowheads="1"/>
            </p:cNvSpPr>
            <p:nvPr/>
          </p:nvSpPr>
          <p:spPr bwMode="auto">
            <a:xfrm>
              <a:off x="5227489" y="1210561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R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1245" name="Rectangle 16"/>
            <p:cNvSpPr>
              <a:spLocks noChangeArrowheads="1"/>
            </p:cNvSpPr>
            <p:nvPr/>
          </p:nvSpPr>
          <p:spPr bwMode="auto">
            <a:xfrm>
              <a:off x="5483464" y="1354765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B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51246" name="Group 13"/>
            <p:cNvGrpSpPr>
              <a:grpSpLocks/>
            </p:cNvGrpSpPr>
            <p:nvPr/>
          </p:nvGrpSpPr>
          <p:grpSpPr bwMode="auto">
            <a:xfrm rot="-821896">
              <a:off x="5400101" y="2142492"/>
              <a:ext cx="1052342" cy="171672"/>
              <a:chOff x="6623" y="9255"/>
              <a:chExt cx="748" cy="175"/>
            </a:xfrm>
          </p:grpSpPr>
          <p:cxnSp>
            <p:nvCxnSpPr>
              <p:cNvPr id="51258" name="AutoShape 15"/>
              <p:cNvCxnSpPr>
                <a:cxnSpLocks noChangeShapeType="1"/>
              </p:cNvCxnSpPr>
              <p:nvPr/>
            </p:nvCxnSpPr>
            <p:spPr bwMode="auto">
              <a:xfrm rot="358606" flipV="1">
                <a:off x="6625" y="9255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00B050"/>
                </a:solidFill>
                <a:round/>
                <a:headEnd/>
                <a:tailEnd type="triangle" w="sm" len="lg"/>
              </a:ln>
            </p:spPr>
          </p:cxnSp>
          <p:cxnSp>
            <p:nvCxnSpPr>
              <p:cNvPr id="51259" name="AutoShape 14"/>
              <p:cNvCxnSpPr>
                <a:cxnSpLocks noChangeShapeType="1"/>
              </p:cNvCxnSpPr>
              <p:nvPr/>
            </p:nvCxnSpPr>
            <p:spPr bwMode="auto">
              <a:xfrm rot="358606" flipV="1">
                <a:off x="6623" y="9350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sm" len="lg"/>
              </a:ln>
            </p:spPr>
          </p:cxnSp>
        </p:grpSp>
        <p:sp>
          <p:nvSpPr>
            <p:cNvPr id="51247" name="Rectangle 12"/>
            <p:cNvSpPr>
              <a:spLocks noChangeArrowheads="1"/>
            </p:cNvSpPr>
            <p:nvPr/>
          </p:nvSpPr>
          <p:spPr bwMode="auto">
            <a:xfrm>
              <a:off x="6322003" y="1905095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G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1248" name="Rectangle 11"/>
            <p:cNvSpPr>
              <a:spLocks noChangeArrowheads="1"/>
            </p:cNvSpPr>
            <p:nvPr/>
          </p:nvSpPr>
          <p:spPr bwMode="auto">
            <a:xfrm>
              <a:off x="6358290" y="2051261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B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pic>
          <p:nvPicPr>
            <p:cNvPr id="51249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81309" y="1695165"/>
              <a:ext cx="566872" cy="743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50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28750" y="1618649"/>
              <a:ext cx="414856" cy="1142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1251" name="Group 5"/>
            <p:cNvGrpSpPr>
              <a:grpSpLocks/>
            </p:cNvGrpSpPr>
            <p:nvPr/>
          </p:nvGrpSpPr>
          <p:grpSpPr bwMode="auto">
            <a:xfrm>
              <a:off x="2143715" y="1976706"/>
              <a:ext cx="751252" cy="261922"/>
              <a:chOff x="2783" y="8478"/>
              <a:chExt cx="766" cy="267"/>
            </a:xfrm>
          </p:grpSpPr>
          <p:cxnSp>
            <p:nvCxnSpPr>
              <p:cNvPr id="51255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2783" y="8478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sm" len="lg"/>
              </a:ln>
            </p:spPr>
          </p:cxnSp>
          <p:cxnSp>
            <p:nvCxnSpPr>
              <p:cNvPr id="51256" name="AutoShape 7"/>
              <p:cNvCxnSpPr>
                <a:cxnSpLocks noChangeShapeType="1"/>
              </p:cNvCxnSpPr>
              <p:nvPr/>
            </p:nvCxnSpPr>
            <p:spPr bwMode="auto">
              <a:xfrm flipV="1">
                <a:off x="2795" y="8570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00B050"/>
                </a:solidFill>
                <a:round/>
                <a:headEnd/>
                <a:tailEnd type="triangle" w="sm" len="lg"/>
              </a:ln>
            </p:spPr>
          </p:cxnSp>
          <p:cxnSp>
            <p:nvCxnSpPr>
              <p:cNvPr id="51257" name="AutoShape 6"/>
              <p:cNvCxnSpPr>
                <a:cxnSpLocks noChangeShapeType="1"/>
              </p:cNvCxnSpPr>
              <p:nvPr/>
            </p:nvCxnSpPr>
            <p:spPr bwMode="auto">
              <a:xfrm flipV="1">
                <a:off x="2803" y="8665"/>
                <a:ext cx="746" cy="80"/>
              </a:xfrm>
              <a:prstGeom prst="straightConnector1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sm" len="lg"/>
              </a:ln>
            </p:spPr>
          </p:cxnSp>
        </p:grpSp>
        <p:sp>
          <p:nvSpPr>
            <p:cNvPr id="51252" name="Rectangle 4"/>
            <p:cNvSpPr>
              <a:spLocks noChangeArrowheads="1"/>
            </p:cNvSpPr>
            <p:nvPr/>
          </p:nvSpPr>
          <p:spPr bwMode="auto">
            <a:xfrm>
              <a:off x="1853413" y="2038508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G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1253" name="Rectangle 3"/>
            <p:cNvSpPr>
              <a:spLocks noChangeArrowheads="1"/>
            </p:cNvSpPr>
            <p:nvPr/>
          </p:nvSpPr>
          <p:spPr bwMode="auto">
            <a:xfrm>
              <a:off x="1833799" y="1895285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R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1254" name="Rectangle 2"/>
            <p:cNvSpPr>
              <a:spLocks noChangeArrowheads="1"/>
            </p:cNvSpPr>
            <p:nvPr/>
          </p:nvSpPr>
          <p:spPr bwMode="auto">
            <a:xfrm>
              <a:off x="1872048" y="2180750"/>
              <a:ext cx="348165" cy="27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900">
                  <a:ea typeface="Calibri" pitchFamily="34" charset="0"/>
                  <a:cs typeface="Times New Roman" pitchFamily="18" charset="0"/>
                </a:rPr>
                <a:t>B</a:t>
              </a:r>
              <a:endParaRPr lang="en-US">
                <a:ea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53" name="Прямоугольник 52"/>
          <p:cNvSpPr/>
          <p:nvPr/>
        </p:nvSpPr>
        <p:spPr>
          <a:xfrm>
            <a:off x="3867150" y="3665538"/>
            <a:ext cx="1533525" cy="304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867150" y="3275013"/>
            <a:ext cx="1533525" cy="3048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867150" y="2855913"/>
            <a:ext cx="1533525" cy="304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07" name="Заголовок 82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Кодирование цвета при печати</a:t>
            </a:r>
          </a:p>
        </p:txBody>
      </p:sp>
      <p:sp>
        <p:nvSpPr>
          <p:cNvPr id="51208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982F312-A016-41C1-8497-2D1740D40D1F}" type="slidenum">
              <a:rPr lang="ru-RU"/>
              <a:pPr/>
              <a:t>32</a:t>
            </a:fld>
            <a:endParaRPr lang="ru-RU"/>
          </a:p>
        </p:txBody>
      </p:sp>
      <p:sp>
        <p:nvSpPr>
          <p:cNvPr id="5120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0" name="Прямоугольник 49"/>
          <p:cNvSpPr>
            <a:spLocks noChangeArrowheads="1"/>
          </p:cNvSpPr>
          <p:nvPr/>
        </p:nvSpPr>
        <p:spPr bwMode="auto">
          <a:xfrm>
            <a:off x="268288" y="2738438"/>
            <a:ext cx="56753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971675" algn="l"/>
                <a:tab pos="3590925" algn="l"/>
              </a:tabLst>
            </a:pPr>
            <a:r>
              <a:rPr lang="ru-RU"/>
              <a:t>Белый – красный 	= голубой	</a:t>
            </a:r>
            <a:r>
              <a:rPr lang="en-US" b="1"/>
              <a:t>C = Cyan</a:t>
            </a:r>
            <a:endParaRPr lang="ru-RU" b="1"/>
          </a:p>
          <a:p>
            <a:pPr>
              <a:lnSpc>
                <a:spcPct val="150000"/>
              </a:lnSpc>
              <a:tabLst>
                <a:tab pos="1971675" algn="l"/>
                <a:tab pos="3590925" algn="l"/>
              </a:tabLst>
            </a:pPr>
            <a:r>
              <a:rPr lang="ru-RU"/>
              <a:t>Белый – зелёный 	= пурпурный</a:t>
            </a:r>
            <a:r>
              <a:rPr lang="en-US"/>
              <a:t>	</a:t>
            </a:r>
            <a:r>
              <a:rPr lang="en-US" b="1"/>
              <a:t>M = Magenta</a:t>
            </a:r>
            <a:endParaRPr lang="ru-RU" b="1"/>
          </a:p>
          <a:p>
            <a:pPr>
              <a:lnSpc>
                <a:spcPct val="150000"/>
              </a:lnSpc>
              <a:tabLst>
                <a:tab pos="1971675" algn="l"/>
                <a:tab pos="3590925" algn="l"/>
              </a:tabLst>
            </a:pPr>
            <a:r>
              <a:rPr lang="en-US"/>
              <a:t>     </a:t>
            </a:r>
            <a:r>
              <a:rPr lang="ru-RU"/>
              <a:t>Белый – синий 	= желтый</a:t>
            </a:r>
            <a:r>
              <a:rPr lang="en-US"/>
              <a:t>	</a:t>
            </a:r>
            <a:r>
              <a:rPr lang="en-US" b="1"/>
              <a:t>Y = Yellow</a:t>
            </a:r>
            <a:endParaRPr lang="ru-RU" b="1"/>
          </a:p>
        </p:txBody>
      </p:sp>
      <p:pic>
        <p:nvPicPr>
          <p:cNvPr id="69672" name="Рисунок 208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3325" y="2406650"/>
            <a:ext cx="18224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6465888" y="4119563"/>
            <a:ext cx="1589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Модель </a:t>
            </a:r>
            <a:r>
              <a:rPr lang="en-US"/>
              <a:t>CMY</a:t>
            </a:r>
            <a:endParaRPr lang="ru-RU"/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819150" y="4062413"/>
            <a:ext cx="350838" cy="3683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C</a:t>
            </a:r>
            <a:endParaRPr lang="ru-RU"/>
          </a:p>
        </p:txBody>
      </p:sp>
      <p:sp>
        <p:nvSpPr>
          <p:cNvPr id="57" name="Прямоугольник 56"/>
          <p:cNvSpPr>
            <a:spLocks noChangeArrowheads="1"/>
          </p:cNvSpPr>
          <p:nvPr/>
        </p:nvSpPr>
        <p:spPr bwMode="auto">
          <a:xfrm>
            <a:off x="1306513" y="4062413"/>
            <a:ext cx="376237" cy="368300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M</a:t>
            </a:r>
            <a:endParaRPr lang="ru-RU"/>
          </a:p>
        </p:txBody>
      </p:sp>
      <p:sp>
        <p:nvSpPr>
          <p:cNvPr id="58" name="Прямоугольник 57"/>
          <p:cNvSpPr>
            <a:spLocks noChangeArrowheads="1"/>
          </p:cNvSpPr>
          <p:nvPr/>
        </p:nvSpPr>
        <p:spPr bwMode="auto">
          <a:xfrm>
            <a:off x="1835150" y="4062413"/>
            <a:ext cx="338138" cy="3683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Y</a:t>
            </a:r>
            <a:endParaRPr lang="ru-RU"/>
          </a:p>
        </p:txBody>
      </p:sp>
      <p:sp>
        <p:nvSpPr>
          <p:cNvPr id="59" name="Прямоугольник 58"/>
          <p:cNvSpPr>
            <a:spLocks noChangeArrowheads="1"/>
          </p:cNvSpPr>
          <p:nvPr/>
        </p:nvSpPr>
        <p:spPr bwMode="auto">
          <a:xfrm>
            <a:off x="838200" y="4446588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0</a:t>
            </a:r>
            <a:endParaRPr lang="ru-RU"/>
          </a:p>
        </p:txBody>
      </p:sp>
      <p:sp>
        <p:nvSpPr>
          <p:cNvPr id="60" name="Прямоугольник 59"/>
          <p:cNvSpPr>
            <a:spLocks noChangeArrowheads="1"/>
          </p:cNvSpPr>
          <p:nvPr/>
        </p:nvSpPr>
        <p:spPr bwMode="auto">
          <a:xfrm>
            <a:off x="1338263" y="444658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0</a:t>
            </a:r>
            <a:endParaRPr lang="ru-RU"/>
          </a:p>
        </p:txBody>
      </p: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1847850" y="4446588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0</a:t>
            </a:r>
            <a:endParaRPr lang="ru-RU"/>
          </a:p>
        </p:txBody>
      </p: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709613" y="4830763"/>
            <a:ext cx="569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1209675" y="4830763"/>
            <a:ext cx="569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1847850" y="483076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0</a:t>
            </a:r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476500" y="4484688"/>
            <a:ext cx="96202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476500" y="4865688"/>
            <a:ext cx="962025" cy="304800"/>
          </a:xfrm>
          <a:prstGeom prst="rect">
            <a:avLst/>
          </a:prstGeom>
          <a:solidFill>
            <a:srgbClr val="3333FF"/>
          </a:soli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709613" y="5216525"/>
            <a:ext cx="569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68" name="Прямоугольник 67"/>
          <p:cNvSpPr>
            <a:spLocks noChangeArrowheads="1"/>
          </p:cNvSpPr>
          <p:nvPr/>
        </p:nvSpPr>
        <p:spPr bwMode="auto">
          <a:xfrm>
            <a:off x="1338263" y="5216525"/>
            <a:ext cx="31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0</a:t>
            </a:r>
            <a:endParaRPr lang="ru-RU"/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1719263" y="5216525"/>
            <a:ext cx="569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2476500" y="5246688"/>
            <a:ext cx="962025" cy="304800"/>
          </a:xfrm>
          <a:prstGeom prst="rect">
            <a:avLst/>
          </a:prstGeom>
          <a:solidFill>
            <a:srgbClr val="00FF00"/>
          </a:soli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1" name="Прямоугольник 70"/>
          <p:cNvSpPr>
            <a:spLocks noChangeArrowheads="1"/>
          </p:cNvSpPr>
          <p:nvPr/>
        </p:nvSpPr>
        <p:spPr bwMode="auto">
          <a:xfrm>
            <a:off x="838200" y="56007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0</a:t>
            </a:r>
            <a:endParaRPr lang="ru-RU"/>
          </a:p>
        </p:txBody>
      </p:sp>
      <p:sp>
        <p:nvSpPr>
          <p:cNvPr id="72" name="Прямоугольник 71"/>
          <p:cNvSpPr>
            <a:spLocks noChangeArrowheads="1"/>
          </p:cNvSpPr>
          <p:nvPr/>
        </p:nvSpPr>
        <p:spPr bwMode="auto">
          <a:xfrm>
            <a:off x="1209675" y="5600700"/>
            <a:ext cx="569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73" name="Прямоугольник 72"/>
          <p:cNvSpPr>
            <a:spLocks noChangeArrowheads="1"/>
          </p:cNvSpPr>
          <p:nvPr/>
        </p:nvSpPr>
        <p:spPr bwMode="auto">
          <a:xfrm>
            <a:off x="1719263" y="5600700"/>
            <a:ext cx="569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2476500" y="5627688"/>
            <a:ext cx="962025" cy="304800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5" name="Прямоугольник 74"/>
          <p:cNvSpPr>
            <a:spLocks noChangeArrowheads="1"/>
          </p:cNvSpPr>
          <p:nvPr/>
        </p:nvSpPr>
        <p:spPr bwMode="auto">
          <a:xfrm>
            <a:off x="709613" y="5986463"/>
            <a:ext cx="569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1209675" y="5986463"/>
            <a:ext cx="5699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77" name="Прямоугольник 76"/>
          <p:cNvSpPr>
            <a:spLocks noChangeArrowheads="1"/>
          </p:cNvSpPr>
          <p:nvPr/>
        </p:nvSpPr>
        <p:spPr bwMode="auto">
          <a:xfrm>
            <a:off x="1719263" y="5986463"/>
            <a:ext cx="569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255</a:t>
            </a:r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2486025" y="6008688"/>
            <a:ext cx="962025" cy="304800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9" name="Прямоугольник 78"/>
          <p:cNvSpPr>
            <a:spLocks noChangeArrowheads="1"/>
          </p:cNvSpPr>
          <p:nvPr/>
        </p:nvSpPr>
        <p:spPr bwMode="auto">
          <a:xfrm>
            <a:off x="3827463" y="4557713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Модель </a:t>
            </a:r>
            <a:r>
              <a:rPr lang="en-US"/>
              <a:t>CMYK: +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i="1">
                <a:solidFill>
                  <a:schemeClr val="bg1"/>
                </a:solidFill>
              </a:rPr>
              <a:t>Key color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81" name="Прямоугольник 80"/>
          <p:cNvSpPr>
            <a:spLocks noChangeArrowheads="1"/>
          </p:cNvSpPr>
          <p:nvPr/>
        </p:nvSpPr>
        <p:spPr bwMode="auto">
          <a:xfrm>
            <a:off x="3843338" y="4957763"/>
            <a:ext cx="49482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Меньший расход краски и лучшее качество для чёрного и серого цветов. 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279900" y="871538"/>
            <a:ext cx="4105275" cy="20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53" grpId="0" animBg="1"/>
      <p:bldP spid="52" grpId="0" animBg="1"/>
      <p:bldP spid="51" grpId="0" animBg="1"/>
      <p:bldP spid="50" grpId="0" build="p"/>
      <p:bldP spid="55" grpId="0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67" grpId="0"/>
      <p:bldP spid="68" grpId="0"/>
      <p:bldP spid="69" grpId="0"/>
      <p:bldP spid="70" grpId="0" animBg="1"/>
      <p:bldP spid="71" grpId="0"/>
      <p:bldP spid="72" grpId="0"/>
      <p:bldP spid="73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/>
      <p:bldP spid="8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8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Растровые рисунки</a:t>
            </a:r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280535F-1E52-4C4E-A257-2709DA39AEF0}" type="slidenum">
              <a:rPr lang="ru-RU"/>
              <a:pPr/>
              <a:t>33</a:t>
            </a:fld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482600" y="947738"/>
            <a:ext cx="396875" cy="396875"/>
            <a:chOff x="2816" y="2458"/>
            <a:chExt cx="1728" cy="1728"/>
          </a:xfrm>
        </p:grpSpPr>
        <p:sp>
          <p:nvSpPr>
            <p:cNvPr id="52237" name="Oval 5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2238" name="Group 6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52240" name="Rectangle 7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241" name="Rectangle 8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2239" name="Freeform 9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0"/>
          <p:cNvGrpSpPr>
            <a:grpSpLocks noChangeAspect="1"/>
          </p:cNvGrpSpPr>
          <p:nvPr/>
        </p:nvGrpSpPr>
        <p:grpSpPr bwMode="auto">
          <a:xfrm>
            <a:off x="546100" y="3054350"/>
            <a:ext cx="395288" cy="395288"/>
            <a:chOff x="552" y="2523"/>
            <a:chExt cx="1728" cy="1728"/>
          </a:xfrm>
        </p:grpSpPr>
        <p:sp>
          <p:nvSpPr>
            <p:cNvPr id="52235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236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5421" name="Rectangle 13"/>
          <p:cNvSpPr>
            <a:spLocks noChangeArrowheads="1"/>
          </p:cNvSpPr>
          <p:nvPr/>
        </p:nvSpPr>
        <p:spPr bwMode="auto">
          <a:xfrm>
            <a:off x="985838" y="911225"/>
            <a:ext cx="734536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800"/>
              <a:t>лучший способ для хранения </a:t>
            </a:r>
            <a:r>
              <a:rPr lang="ru-RU" sz="2800" b="1"/>
              <a:t>фотографий</a:t>
            </a:r>
            <a:r>
              <a:rPr lang="ru-RU" sz="2800"/>
              <a:t> и изображений без четких границ</a:t>
            </a:r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800" b="1"/>
              <a:t>спецэффекты</a:t>
            </a:r>
            <a:r>
              <a:rPr lang="ru-RU" sz="2800"/>
              <a:t> (тени, ореолы, и т.д.)</a:t>
            </a:r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1014413" y="3019425"/>
            <a:ext cx="734536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FontTx/>
              <a:buChar char="•"/>
            </a:pPr>
            <a:r>
              <a:rPr lang="ru-RU" sz="2800"/>
              <a:t>есть </a:t>
            </a:r>
            <a:r>
              <a:rPr lang="ru-RU" sz="2800" b="1"/>
              <a:t>потеря информации</a:t>
            </a:r>
            <a:r>
              <a:rPr lang="ru-RU" sz="2800"/>
              <a:t> (почему?)</a:t>
            </a:r>
          </a:p>
          <a:p>
            <a:pPr marL="176213" indent="-176213">
              <a:buFontTx/>
              <a:buChar char="•"/>
            </a:pPr>
            <a:r>
              <a:rPr lang="ru-RU" sz="2800"/>
              <a:t>при изменении размеров рисунка он </a:t>
            </a:r>
            <a:r>
              <a:rPr lang="ru-RU" sz="2800" b="1"/>
              <a:t>искажается</a:t>
            </a:r>
          </a:p>
          <a:p>
            <a:pPr marL="176213" indent="-176213">
              <a:buFontTx/>
              <a:buChar char="•"/>
            </a:pPr>
            <a:r>
              <a:rPr lang="ru-RU" sz="2800" b="1"/>
              <a:t>размер файла</a:t>
            </a:r>
            <a:r>
              <a:rPr lang="ru-RU" sz="2800"/>
              <a:t> не зависит от сложности рисунка (а от чего зависит?)</a:t>
            </a:r>
            <a:endParaRPr lang="ru-RU" sz="2800" b="1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19125" y="5337175"/>
            <a:ext cx="7956550" cy="936625"/>
            <a:chOff x="366" y="593"/>
            <a:chExt cx="5012" cy="590"/>
          </a:xfrm>
        </p:grpSpPr>
        <p:sp>
          <p:nvSpPr>
            <p:cNvPr id="52233" name="Text Box 5"/>
            <p:cNvSpPr txBox="1">
              <a:spLocks noChangeArrowheads="1"/>
            </p:cNvSpPr>
            <p:nvPr/>
          </p:nvSpPr>
          <p:spPr bwMode="auto">
            <a:xfrm>
              <a:off x="660" y="660"/>
              <a:ext cx="4718" cy="523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    Какие свойства цифрового рисунка </a:t>
              </a:r>
              <a:br>
                <a:rPr lang="ru-RU" sz="2400" b="1"/>
              </a:br>
              <a:r>
                <a:rPr lang="ru-RU" sz="2400" b="1"/>
                <a:t>    определяют его качество?</a:t>
              </a:r>
            </a:p>
          </p:txBody>
        </p:sp>
        <p:sp>
          <p:nvSpPr>
            <p:cNvPr id="52234" name="Oval 6"/>
            <p:cNvSpPr>
              <a:spLocks noChangeArrowheads="1"/>
            </p:cNvSpPr>
            <p:nvPr/>
          </p:nvSpPr>
          <p:spPr bwMode="auto">
            <a:xfrm>
              <a:off x="366" y="593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5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5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21" grpId="0" build="p"/>
      <p:bldP spid="14542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4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Векторные рисунки</a:t>
            </a:r>
          </a:p>
        </p:txBody>
      </p:sp>
      <p:sp>
        <p:nvSpPr>
          <p:cNvPr id="5325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86573D4-D088-40E3-ABF0-6E2FD53F97FC}" type="slidenum">
              <a:rPr lang="ru-RU"/>
              <a:pPr/>
              <a:t>34</a:t>
            </a:fld>
            <a:endParaRPr lang="ru-RU"/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412750" y="798513"/>
            <a:ext cx="5781675" cy="53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</a:rPr>
              <a:t>Строятся из геометрических фигур:</a:t>
            </a:r>
          </a:p>
          <a:p>
            <a:pPr marL="354013" lvl="1" indent="-174625">
              <a:buFontTx/>
              <a:buChar char="•"/>
            </a:pPr>
            <a:r>
              <a:rPr lang="ru-RU" sz="2000"/>
              <a:t>отрезки, ломаные, прямоугольники</a:t>
            </a:r>
          </a:p>
          <a:p>
            <a:pPr marL="354013" lvl="1" indent="-174625">
              <a:buFontTx/>
              <a:buChar char="•"/>
            </a:pPr>
            <a:r>
              <a:rPr lang="ru-RU" sz="2000"/>
              <a:t>окружности, эллипсы, дуги</a:t>
            </a:r>
          </a:p>
          <a:p>
            <a:pPr marL="354013" lvl="1" indent="-174625">
              <a:buFontTx/>
              <a:buChar char="•"/>
            </a:pPr>
            <a:r>
              <a:rPr lang="ru-RU" sz="2000"/>
              <a:t>сглаженные линии (кривые Безье)</a:t>
            </a:r>
          </a:p>
          <a:p>
            <a:pPr>
              <a:spcBef>
                <a:spcPct val="40000"/>
              </a:spcBef>
            </a:pPr>
            <a:r>
              <a:rPr lang="ru-RU" sz="2000" b="1">
                <a:solidFill>
                  <a:schemeClr val="accent2"/>
                </a:solidFill>
              </a:rPr>
              <a:t>Для каждой фигуры в памяти хранятся:</a:t>
            </a:r>
          </a:p>
          <a:p>
            <a:pPr marL="354013" lvl="1" indent="-174625">
              <a:buFontTx/>
              <a:buChar char="•"/>
            </a:pPr>
            <a:r>
              <a:rPr lang="ru-RU" sz="2000"/>
              <a:t>размеры и координаты на рисунке</a:t>
            </a:r>
          </a:p>
          <a:p>
            <a:pPr marL="354013" lvl="1" indent="-174625">
              <a:buFontTx/>
              <a:buChar char="•"/>
            </a:pPr>
            <a:r>
              <a:rPr lang="ru-RU" sz="2000"/>
              <a:t>цвет и стиль границы</a:t>
            </a:r>
          </a:p>
          <a:p>
            <a:pPr marL="354013" lvl="1" indent="-174625">
              <a:buFontTx/>
              <a:buChar char="•"/>
            </a:pPr>
            <a:r>
              <a:rPr lang="ru-RU" sz="2000"/>
              <a:t>цвет и стиль заливки (для замкнутых фигур)</a:t>
            </a:r>
          </a:p>
          <a:p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en-US" sz="2000"/>
              <a:t/>
            </a:r>
            <a:br>
              <a:rPr lang="en-US" sz="2000"/>
            </a:br>
            <a:r>
              <a:rPr lang="ru-RU" sz="2000" b="1">
                <a:solidFill>
                  <a:schemeClr val="accent2"/>
                </a:solidFill>
              </a:rPr>
              <a:t>Форматы файлов:</a:t>
            </a:r>
          </a:p>
          <a:p>
            <a:pPr marL="354013" lvl="1" indent="-174625">
              <a:buFontTx/>
              <a:buChar char="•"/>
            </a:pPr>
            <a:r>
              <a:rPr lang="en-US" sz="2000" b="1"/>
              <a:t>WMF </a:t>
            </a:r>
            <a:r>
              <a:rPr lang="en-US" sz="2000" i="1"/>
              <a:t>(Windows Metafile)</a:t>
            </a:r>
          </a:p>
          <a:p>
            <a:pPr marL="354013" lvl="1" indent="-174625">
              <a:buFontTx/>
              <a:buChar char="•"/>
            </a:pPr>
            <a:r>
              <a:rPr lang="en-US" sz="2000" b="1"/>
              <a:t>CDR</a:t>
            </a:r>
            <a:r>
              <a:rPr lang="en-US" sz="2000"/>
              <a:t> </a:t>
            </a:r>
            <a:r>
              <a:rPr lang="en-US" sz="2000" i="1"/>
              <a:t>(CorelDraw)</a:t>
            </a:r>
          </a:p>
        </p:txBody>
      </p:sp>
      <p:pic>
        <p:nvPicPr>
          <p:cNvPr id="143365" name="Picture 5" descr="J01953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1725" y="3676650"/>
            <a:ext cx="1233488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3875088" y="3671888"/>
            <a:ext cx="4441825" cy="1606550"/>
            <a:chOff x="0" y="0"/>
            <a:chExt cx="9375" cy="3390"/>
          </a:xfrm>
        </p:grpSpPr>
        <p:sp>
          <p:nvSpPr>
            <p:cNvPr id="53258" name="AutoShape 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9375" cy="3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59" name="Freeform 8"/>
            <p:cNvSpPr>
              <a:spLocks/>
            </p:cNvSpPr>
            <p:nvPr/>
          </p:nvSpPr>
          <p:spPr bwMode="auto">
            <a:xfrm>
              <a:off x="3690" y="143"/>
              <a:ext cx="2015" cy="1165"/>
            </a:xfrm>
            <a:custGeom>
              <a:avLst/>
              <a:gdLst>
                <a:gd name="T0" fmla="*/ 0 w 2015"/>
                <a:gd name="T1" fmla="*/ 270 h 1165"/>
                <a:gd name="T2" fmla="*/ 0 w 2015"/>
                <a:gd name="T3" fmla="*/ 909 h 1165"/>
                <a:gd name="T4" fmla="*/ 755 w 2015"/>
                <a:gd name="T5" fmla="*/ 1165 h 1165"/>
                <a:gd name="T6" fmla="*/ 1735 w 2015"/>
                <a:gd name="T7" fmla="*/ 795 h 1165"/>
                <a:gd name="T8" fmla="*/ 2015 w 2015"/>
                <a:gd name="T9" fmla="*/ 0 h 1165"/>
                <a:gd name="T10" fmla="*/ 0 w 2015"/>
                <a:gd name="T11" fmla="*/ 270 h 11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15"/>
                <a:gd name="T19" fmla="*/ 0 h 1165"/>
                <a:gd name="T20" fmla="*/ 2015 w 2015"/>
                <a:gd name="T21" fmla="*/ 1165 h 11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15" h="1165">
                  <a:moveTo>
                    <a:pt x="0" y="270"/>
                  </a:moveTo>
                  <a:lnTo>
                    <a:pt x="0" y="909"/>
                  </a:lnTo>
                  <a:lnTo>
                    <a:pt x="755" y="1165"/>
                  </a:lnTo>
                  <a:lnTo>
                    <a:pt x="1735" y="795"/>
                  </a:lnTo>
                  <a:lnTo>
                    <a:pt x="2015" y="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rgbClr val="A5CE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0" name="Freeform 9"/>
            <p:cNvSpPr>
              <a:spLocks/>
            </p:cNvSpPr>
            <p:nvPr/>
          </p:nvSpPr>
          <p:spPr bwMode="auto">
            <a:xfrm>
              <a:off x="7220" y="391"/>
              <a:ext cx="847" cy="1093"/>
            </a:xfrm>
            <a:custGeom>
              <a:avLst/>
              <a:gdLst>
                <a:gd name="T0" fmla="*/ 665 w 847"/>
                <a:gd name="T1" fmla="*/ 540 h 1093"/>
                <a:gd name="T2" fmla="*/ 678 w 847"/>
                <a:gd name="T3" fmla="*/ 460 h 1093"/>
                <a:gd name="T4" fmla="*/ 678 w 847"/>
                <a:gd name="T5" fmla="*/ 375 h 1093"/>
                <a:gd name="T6" fmla="*/ 664 w 847"/>
                <a:gd name="T7" fmla="*/ 293 h 1093"/>
                <a:gd name="T8" fmla="*/ 640 w 847"/>
                <a:gd name="T9" fmla="*/ 219 h 1093"/>
                <a:gd name="T10" fmla="*/ 602 w 847"/>
                <a:gd name="T11" fmla="*/ 153 h 1093"/>
                <a:gd name="T12" fmla="*/ 557 w 847"/>
                <a:gd name="T13" fmla="*/ 95 h 1093"/>
                <a:gd name="T14" fmla="*/ 502 w 847"/>
                <a:gd name="T15" fmla="*/ 51 h 1093"/>
                <a:gd name="T16" fmla="*/ 442 w 847"/>
                <a:gd name="T17" fmla="*/ 19 h 1093"/>
                <a:gd name="T18" fmla="*/ 375 w 847"/>
                <a:gd name="T19" fmla="*/ 2 h 1093"/>
                <a:gd name="T20" fmla="*/ 306 w 847"/>
                <a:gd name="T21" fmla="*/ 2 h 1093"/>
                <a:gd name="T22" fmla="*/ 240 w 847"/>
                <a:gd name="T23" fmla="*/ 19 h 1093"/>
                <a:gd name="T24" fmla="*/ 179 w 847"/>
                <a:gd name="T25" fmla="*/ 51 h 1093"/>
                <a:gd name="T26" fmla="*/ 124 w 847"/>
                <a:gd name="T27" fmla="*/ 95 h 1093"/>
                <a:gd name="T28" fmla="*/ 78 w 847"/>
                <a:gd name="T29" fmla="*/ 153 h 1093"/>
                <a:gd name="T30" fmla="*/ 42 w 847"/>
                <a:gd name="T31" fmla="*/ 219 h 1093"/>
                <a:gd name="T32" fmla="*/ 16 w 847"/>
                <a:gd name="T33" fmla="*/ 293 h 1093"/>
                <a:gd name="T34" fmla="*/ 1 w 847"/>
                <a:gd name="T35" fmla="*/ 375 h 1093"/>
                <a:gd name="T36" fmla="*/ 1 w 847"/>
                <a:gd name="T37" fmla="*/ 461 h 1093"/>
                <a:gd name="T38" fmla="*/ 14 w 847"/>
                <a:gd name="T39" fmla="*/ 542 h 1093"/>
                <a:gd name="T40" fmla="*/ 38 w 847"/>
                <a:gd name="T41" fmla="*/ 617 h 1093"/>
                <a:gd name="T42" fmla="*/ 72 w 847"/>
                <a:gd name="T43" fmla="*/ 684 h 1093"/>
                <a:gd name="T44" fmla="*/ 114 w 847"/>
                <a:gd name="T45" fmla="*/ 740 h 1093"/>
                <a:gd name="T46" fmla="*/ 166 w 847"/>
                <a:gd name="T47" fmla="*/ 786 h 1093"/>
                <a:gd name="T48" fmla="*/ 225 w 847"/>
                <a:gd name="T49" fmla="*/ 818 h 1093"/>
                <a:gd name="T50" fmla="*/ 290 w 847"/>
                <a:gd name="T51" fmla="*/ 833 h 1093"/>
                <a:gd name="T52" fmla="*/ 332 w 847"/>
                <a:gd name="T53" fmla="*/ 836 h 1093"/>
                <a:gd name="T54" fmla="*/ 348 w 847"/>
                <a:gd name="T55" fmla="*/ 835 h 1093"/>
                <a:gd name="T56" fmla="*/ 364 w 847"/>
                <a:gd name="T57" fmla="*/ 832 h 1093"/>
                <a:gd name="T58" fmla="*/ 378 w 847"/>
                <a:gd name="T59" fmla="*/ 829 h 1093"/>
                <a:gd name="T60" fmla="*/ 346 w 847"/>
                <a:gd name="T61" fmla="*/ 971 h 1093"/>
                <a:gd name="T62" fmla="*/ 358 w 847"/>
                <a:gd name="T63" fmla="*/ 981 h 1093"/>
                <a:gd name="T64" fmla="*/ 393 w 847"/>
                <a:gd name="T65" fmla="*/ 1009 h 1093"/>
                <a:gd name="T66" fmla="*/ 446 w 847"/>
                <a:gd name="T67" fmla="*/ 1045 h 1093"/>
                <a:gd name="T68" fmla="*/ 514 w 847"/>
                <a:gd name="T69" fmla="*/ 1080 h 1093"/>
                <a:gd name="T70" fmla="*/ 551 w 847"/>
                <a:gd name="T71" fmla="*/ 1092 h 1093"/>
                <a:gd name="T72" fmla="*/ 590 w 847"/>
                <a:gd name="T73" fmla="*/ 1092 h 1093"/>
                <a:gd name="T74" fmla="*/ 629 w 847"/>
                <a:gd name="T75" fmla="*/ 1085 h 1093"/>
                <a:gd name="T76" fmla="*/ 665 w 847"/>
                <a:gd name="T77" fmla="*/ 1072 h 1093"/>
                <a:gd name="T78" fmla="*/ 700 w 847"/>
                <a:gd name="T79" fmla="*/ 1056 h 1093"/>
                <a:gd name="T80" fmla="*/ 730 w 847"/>
                <a:gd name="T81" fmla="*/ 1040 h 1093"/>
                <a:gd name="T82" fmla="*/ 755 w 847"/>
                <a:gd name="T83" fmla="*/ 1027 h 1093"/>
                <a:gd name="T84" fmla="*/ 774 w 847"/>
                <a:gd name="T85" fmla="*/ 1019 h 1093"/>
                <a:gd name="T86" fmla="*/ 803 w 847"/>
                <a:gd name="T87" fmla="*/ 997 h 1093"/>
                <a:gd name="T88" fmla="*/ 826 w 847"/>
                <a:gd name="T89" fmla="*/ 961 h 1093"/>
                <a:gd name="T90" fmla="*/ 842 w 847"/>
                <a:gd name="T91" fmla="*/ 927 h 1093"/>
                <a:gd name="T92" fmla="*/ 847 w 847"/>
                <a:gd name="T93" fmla="*/ 912 h 109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47"/>
                <a:gd name="T142" fmla="*/ 0 h 1093"/>
                <a:gd name="T143" fmla="*/ 847 w 847"/>
                <a:gd name="T144" fmla="*/ 1093 h 109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47" h="1093">
                  <a:moveTo>
                    <a:pt x="654" y="579"/>
                  </a:moveTo>
                  <a:lnTo>
                    <a:pt x="665" y="540"/>
                  </a:lnTo>
                  <a:lnTo>
                    <a:pt x="674" y="502"/>
                  </a:lnTo>
                  <a:lnTo>
                    <a:pt x="678" y="460"/>
                  </a:lnTo>
                  <a:lnTo>
                    <a:pt x="680" y="418"/>
                  </a:lnTo>
                  <a:lnTo>
                    <a:pt x="678" y="375"/>
                  </a:lnTo>
                  <a:lnTo>
                    <a:pt x="673" y="334"/>
                  </a:lnTo>
                  <a:lnTo>
                    <a:pt x="664" y="293"/>
                  </a:lnTo>
                  <a:lnTo>
                    <a:pt x="654" y="256"/>
                  </a:lnTo>
                  <a:lnTo>
                    <a:pt x="640" y="219"/>
                  </a:lnTo>
                  <a:lnTo>
                    <a:pt x="622" y="184"/>
                  </a:lnTo>
                  <a:lnTo>
                    <a:pt x="602" y="153"/>
                  </a:lnTo>
                  <a:lnTo>
                    <a:pt x="580" y="122"/>
                  </a:lnTo>
                  <a:lnTo>
                    <a:pt x="557" y="95"/>
                  </a:lnTo>
                  <a:lnTo>
                    <a:pt x="530" y="72"/>
                  </a:lnTo>
                  <a:lnTo>
                    <a:pt x="502" y="51"/>
                  </a:lnTo>
                  <a:lnTo>
                    <a:pt x="474" y="33"/>
                  </a:lnTo>
                  <a:lnTo>
                    <a:pt x="442" y="19"/>
                  </a:lnTo>
                  <a:lnTo>
                    <a:pt x="409" y="9"/>
                  </a:lnTo>
                  <a:lnTo>
                    <a:pt x="375" y="2"/>
                  </a:lnTo>
                  <a:lnTo>
                    <a:pt x="341" y="0"/>
                  </a:lnTo>
                  <a:lnTo>
                    <a:pt x="306" y="2"/>
                  </a:lnTo>
                  <a:lnTo>
                    <a:pt x="273" y="9"/>
                  </a:lnTo>
                  <a:lnTo>
                    <a:pt x="240" y="19"/>
                  </a:lnTo>
                  <a:lnTo>
                    <a:pt x="208" y="33"/>
                  </a:lnTo>
                  <a:lnTo>
                    <a:pt x="179" y="51"/>
                  </a:lnTo>
                  <a:lnTo>
                    <a:pt x="150" y="72"/>
                  </a:lnTo>
                  <a:lnTo>
                    <a:pt x="124" y="95"/>
                  </a:lnTo>
                  <a:lnTo>
                    <a:pt x="100" y="122"/>
                  </a:lnTo>
                  <a:lnTo>
                    <a:pt x="78" y="153"/>
                  </a:lnTo>
                  <a:lnTo>
                    <a:pt x="58" y="184"/>
                  </a:lnTo>
                  <a:lnTo>
                    <a:pt x="42" y="219"/>
                  </a:lnTo>
                  <a:lnTo>
                    <a:pt x="27" y="256"/>
                  </a:lnTo>
                  <a:lnTo>
                    <a:pt x="16" y="293"/>
                  </a:lnTo>
                  <a:lnTo>
                    <a:pt x="7" y="334"/>
                  </a:lnTo>
                  <a:lnTo>
                    <a:pt x="1" y="375"/>
                  </a:lnTo>
                  <a:lnTo>
                    <a:pt x="0" y="418"/>
                  </a:lnTo>
                  <a:lnTo>
                    <a:pt x="1" y="461"/>
                  </a:lnTo>
                  <a:lnTo>
                    <a:pt x="6" y="502"/>
                  </a:lnTo>
                  <a:lnTo>
                    <a:pt x="14" y="542"/>
                  </a:lnTo>
                  <a:lnTo>
                    <a:pt x="25" y="581"/>
                  </a:lnTo>
                  <a:lnTo>
                    <a:pt x="38" y="617"/>
                  </a:lnTo>
                  <a:lnTo>
                    <a:pt x="53" y="651"/>
                  </a:lnTo>
                  <a:lnTo>
                    <a:pt x="72" y="684"/>
                  </a:lnTo>
                  <a:lnTo>
                    <a:pt x="92" y="713"/>
                  </a:lnTo>
                  <a:lnTo>
                    <a:pt x="114" y="740"/>
                  </a:lnTo>
                  <a:lnTo>
                    <a:pt x="140" y="764"/>
                  </a:lnTo>
                  <a:lnTo>
                    <a:pt x="166" y="786"/>
                  </a:lnTo>
                  <a:lnTo>
                    <a:pt x="195" y="803"/>
                  </a:lnTo>
                  <a:lnTo>
                    <a:pt x="225" y="818"/>
                  </a:lnTo>
                  <a:lnTo>
                    <a:pt x="257" y="828"/>
                  </a:lnTo>
                  <a:lnTo>
                    <a:pt x="290" y="833"/>
                  </a:lnTo>
                  <a:lnTo>
                    <a:pt x="325" y="836"/>
                  </a:lnTo>
                  <a:lnTo>
                    <a:pt x="332" y="836"/>
                  </a:lnTo>
                  <a:lnTo>
                    <a:pt x="339" y="835"/>
                  </a:lnTo>
                  <a:lnTo>
                    <a:pt x="348" y="835"/>
                  </a:lnTo>
                  <a:lnTo>
                    <a:pt x="355" y="833"/>
                  </a:lnTo>
                  <a:lnTo>
                    <a:pt x="364" y="832"/>
                  </a:lnTo>
                  <a:lnTo>
                    <a:pt x="371" y="831"/>
                  </a:lnTo>
                  <a:lnTo>
                    <a:pt x="378" y="829"/>
                  </a:lnTo>
                  <a:lnTo>
                    <a:pt x="385" y="828"/>
                  </a:lnTo>
                  <a:lnTo>
                    <a:pt x="346" y="971"/>
                  </a:lnTo>
                  <a:lnTo>
                    <a:pt x="349" y="974"/>
                  </a:lnTo>
                  <a:lnTo>
                    <a:pt x="358" y="981"/>
                  </a:lnTo>
                  <a:lnTo>
                    <a:pt x="374" y="994"/>
                  </a:lnTo>
                  <a:lnTo>
                    <a:pt x="393" y="1009"/>
                  </a:lnTo>
                  <a:lnTo>
                    <a:pt x="417" y="1026"/>
                  </a:lnTo>
                  <a:lnTo>
                    <a:pt x="446" y="1045"/>
                  </a:lnTo>
                  <a:lnTo>
                    <a:pt x="478" y="1063"/>
                  </a:lnTo>
                  <a:lnTo>
                    <a:pt x="514" y="1080"/>
                  </a:lnTo>
                  <a:lnTo>
                    <a:pt x="533" y="1088"/>
                  </a:lnTo>
                  <a:lnTo>
                    <a:pt x="551" y="1092"/>
                  </a:lnTo>
                  <a:lnTo>
                    <a:pt x="572" y="1093"/>
                  </a:lnTo>
                  <a:lnTo>
                    <a:pt x="590" y="1092"/>
                  </a:lnTo>
                  <a:lnTo>
                    <a:pt x="611" y="1089"/>
                  </a:lnTo>
                  <a:lnTo>
                    <a:pt x="629" y="1085"/>
                  </a:lnTo>
                  <a:lnTo>
                    <a:pt x="648" y="1079"/>
                  </a:lnTo>
                  <a:lnTo>
                    <a:pt x="665" y="1072"/>
                  </a:lnTo>
                  <a:lnTo>
                    <a:pt x="683" y="1065"/>
                  </a:lnTo>
                  <a:lnTo>
                    <a:pt x="700" y="1056"/>
                  </a:lnTo>
                  <a:lnTo>
                    <a:pt x="716" y="1047"/>
                  </a:lnTo>
                  <a:lnTo>
                    <a:pt x="730" y="1040"/>
                  </a:lnTo>
                  <a:lnTo>
                    <a:pt x="743" y="1033"/>
                  </a:lnTo>
                  <a:lnTo>
                    <a:pt x="755" y="1027"/>
                  </a:lnTo>
                  <a:lnTo>
                    <a:pt x="765" y="1022"/>
                  </a:lnTo>
                  <a:lnTo>
                    <a:pt x="774" y="1019"/>
                  </a:lnTo>
                  <a:lnTo>
                    <a:pt x="788" y="1010"/>
                  </a:lnTo>
                  <a:lnTo>
                    <a:pt x="803" y="997"/>
                  </a:lnTo>
                  <a:lnTo>
                    <a:pt x="814" y="980"/>
                  </a:lnTo>
                  <a:lnTo>
                    <a:pt x="826" y="961"/>
                  </a:lnTo>
                  <a:lnTo>
                    <a:pt x="834" y="943"/>
                  </a:lnTo>
                  <a:lnTo>
                    <a:pt x="842" y="927"/>
                  </a:lnTo>
                  <a:lnTo>
                    <a:pt x="846" y="917"/>
                  </a:lnTo>
                  <a:lnTo>
                    <a:pt x="847" y="912"/>
                  </a:lnTo>
                  <a:lnTo>
                    <a:pt x="654" y="579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1" name="Freeform 10"/>
            <p:cNvSpPr>
              <a:spLocks/>
            </p:cNvSpPr>
            <p:nvPr/>
          </p:nvSpPr>
          <p:spPr bwMode="auto">
            <a:xfrm>
              <a:off x="7407" y="139"/>
              <a:ext cx="1232" cy="994"/>
            </a:xfrm>
            <a:custGeom>
              <a:avLst/>
              <a:gdLst>
                <a:gd name="T0" fmla="*/ 1224 w 1232"/>
                <a:gd name="T1" fmla="*/ 450 h 994"/>
                <a:gd name="T2" fmla="*/ 1206 w 1232"/>
                <a:gd name="T3" fmla="*/ 378 h 994"/>
                <a:gd name="T4" fmla="*/ 1178 w 1232"/>
                <a:gd name="T5" fmla="*/ 322 h 994"/>
                <a:gd name="T6" fmla="*/ 1128 w 1232"/>
                <a:gd name="T7" fmla="*/ 249 h 994"/>
                <a:gd name="T8" fmla="*/ 1066 w 1232"/>
                <a:gd name="T9" fmla="*/ 199 h 994"/>
                <a:gd name="T10" fmla="*/ 980 w 1232"/>
                <a:gd name="T11" fmla="*/ 178 h 994"/>
                <a:gd name="T12" fmla="*/ 902 w 1232"/>
                <a:gd name="T13" fmla="*/ 187 h 994"/>
                <a:gd name="T14" fmla="*/ 833 w 1232"/>
                <a:gd name="T15" fmla="*/ 201 h 994"/>
                <a:gd name="T16" fmla="*/ 780 w 1232"/>
                <a:gd name="T17" fmla="*/ 155 h 994"/>
                <a:gd name="T18" fmla="*/ 706 w 1232"/>
                <a:gd name="T19" fmla="*/ 86 h 994"/>
                <a:gd name="T20" fmla="*/ 609 w 1232"/>
                <a:gd name="T21" fmla="*/ 32 h 994"/>
                <a:gd name="T22" fmla="*/ 542 w 1232"/>
                <a:gd name="T23" fmla="*/ 10 h 994"/>
                <a:gd name="T24" fmla="*/ 471 w 1232"/>
                <a:gd name="T25" fmla="*/ 0 h 994"/>
                <a:gd name="T26" fmla="*/ 397 w 1232"/>
                <a:gd name="T27" fmla="*/ 3 h 994"/>
                <a:gd name="T28" fmla="*/ 332 w 1232"/>
                <a:gd name="T29" fmla="*/ 12 h 994"/>
                <a:gd name="T30" fmla="*/ 273 w 1232"/>
                <a:gd name="T31" fmla="*/ 20 h 994"/>
                <a:gd name="T32" fmla="*/ 220 w 1232"/>
                <a:gd name="T33" fmla="*/ 33 h 994"/>
                <a:gd name="T34" fmla="*/ 173 w 1232"/>
                <a:gd name="T35" fmla="*/ 46 h 994"/>
                <a:gd name="T36" fmla="*/ 133 w 1232"/>
                <a:gd name="T37" fmla="*/ 64 h 994"/>
                <a:gd name="T38" fmla="*/ 51 w 1232"/>
                <a:gd name="T39" fmla="*/ 121 h 994"/>
                <a:gd name="T40" fmla="*/ 7 w 1232"/>
                <a:gd name="T41" fmla="*/ 199 h 994"/>
                <a:gd name="T42" fmla="*/ 2 w 1232"/>
                <a:gd name="T43" fmla="*/ 288 h 994"/>
                <a:gd name="T44" fmla="*/ 29 w 1232"/>
                <a:gd name="T45" fmla="*/ 359 h 994"/>
                <a:gd name="T46" fmla="*/ 85 w 1232"/>
                <a:gd name="T47" fmla="*/ 414 h 994"/>
                <a:gd name="T48" fmla="*/ 168 w 1232"/>
                <a:gd name="T49" fmla="*/ 454 h 994"/>
                <a:gd name="T50" fmla="*/ 275 w 1232"/>
                <a:gd name="T51" fmla="*/ 484 h 994"/>
                <a:gd name="T52" fmla="*/ 400 w 1232"/>
                <a:gd name="T53" fmla="*/ 506 h 994"/>
                <a:gd name="T54" fmla="*/ 449 w 1232"/>
                <a:gd name="T55" fmla="*/ 522 h 994"/>
                <a:gd name="T56" fmla="*/ 498 w 1232"/>
                <a:gd name="T57" fmla="*/ 555 h 994"/>
                <a:gd name="T58" fmla="*/ 527 w 1232"/>
                <a:gd name="T59" fmla="*/ 752 h 994"/>
                <a:gd name="T60" fmla="*/ 543 w 1232"/>
                <a:gd name="T61" fmla="*/ 790 h 994"/>
                <a:gd name="T62" fmla="*/ 594 w 1232"/>
                <a:gd name="T63" fmla="*/ 875 h 994"/>
                <a:gd name="T64" fmla="*/ 676 w 1232"/>
                <a:gd name="T65" fmla="*/ 954 h 994"/>
                <a:gd name="T66" fmla="*/ 748 w 1232"/>
                <a:gd name="T67" fmla="*/ 993 h 994"/>
                <a:gd name="T68" fmla="*/ 812 w 1232"/>
                <a:gd name="T69" fmla="*/ 981 h 994"/>
                <a:gd name="T70" fmla="*/ 863 w 1232"/>
                <a:gd name="T71" fmla="*/ 920 h 994"/>
                <a:gd name="T72" fmla="*/ 871 w 1232"/>
                <a:gd name="T73" fmla="*/ 852 h 994"/>
                <a:gd name="T74" fmla="*/ 865 w 1232"/>
                <a:gd name="T75" fmla="*/ 820 h 994"/>
                <a:gd name="T76" fmla="*/ 889 w 1232"/>
                <a:gd name="T77" fmla="*/ 839 h 994"/>
                <a:gd name="T78" fmla="*/ 947 w 1232"/>
                <a:gd name="T79" fmla="*/ 868 h 994"/>
                <a:gd name="T80" fmla="*/ 1015 w 1232"/>
                <a:gd name="T81" fmla="*/ 871 h 994"/>
                <a:gd name="T82" fmla="*/ 1110 w 1232"/>
                <a:gd name="T83" fmla="*/ 823 h 994"/>
                <a:gd name="T84" fmla="*/ 1195 w 1232"/>
                <a:gd name="T85" fmla="*/ 727 h 994"/>
                <a:gd name="T86" fmla="*/ 1229 w 1232"/>
                <a:gd name="T87" fmla="*/ 591 h 99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32"/>
                <a:gd name="T133" fmla="*/ 0 h 994"/>
                <a:gd name="T134" fmla="*/ 1232 w 1232"/>
                <a:gd name="T135" fmla="*/ 994 h 99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32" h="994">
                  <a:moveTo>
                    <a:pt x="1230" y="506"/>
                  </a:moveTo>
                  <a:lnTo>
                    <a:pt x="1227" y="477"/>
                  </a:lnTo>
                  <a:lnTo>
                    <a:pt x="1224" y="450"/>
                  </a:lnTo>
                  <a:lnTo>
                    <a:pt x="1219" y="425"/>
                  </a:lnTo>
                  <a:lnTo>
                    <a:pt x="1213" y="401"/>
                  </a:lnTo>
                  <a:lnTo>
                    <a:pt x="1206" y="378"/>
                  </a:lnTo>
                  <a:lnTo>
                    <a:pt x="1197" y="358"/>
                  </a:lnTo>
                  <a:lnTo>
                    <a:pt x="1188" y="339"/>
                  </a:lnTo>
                  <a:lnTo>
                    <a:pt x="1178" y="322"/>
                  </a:lnTo>
                  <a:lnTo>
                    <a:pt x="1161" y="296"/>
                  </a:lnTo>
                  <a:lnTo>
                    <a:pt x="1145" y="272"/>
                  </a:lnTo>
                  <a:lnTo>
                    <a:pt x="1128" y="249"/>
                  </a:lnTo>
                  <a:lnTo>
                    <a:pt x="1110" y="229"/>
                  </a:lnTo>
                  <a:lnTo>
                    <a:pt x="1090" y="213"/>
                  </a:lnTo>
                  <a:lnTo>
                    <a:pt x="1066" y="199"/>
                  </a:lnTo>
                  <a:lnTo>
                    <a:pt x="1038" y="187"/>
                  </a:lnTo>
                  <a:lnTo>
                    <a:pt x="1006" y="180"/>
                  </a:lnTo>
                  <a:lnTo>
                    <a:pt x="980" y="178"/>
                  </a:lnTo>
                  <a:lnTo>
                    <a:pt x="954" y="180"/>
                  </a:lnTo>
                  <a:lnTo>
                    <a:pt x="928" y="183"/>
                  </a:lnTo>
                  <a:lnTo>
                    <a:pt x="902" y="187"/>
                  </a:lnTo>
                  <a:lnTo>
                    <a:pt x="878" y="193"/>
                  </a:lnTo>
                  <a:lnTo>
                    <a:pt x="855" y="197"/>
                  </a:lnTo>
                  <a:lnTo>
                    <a:pt x="833" y="201"/>
                  </a:lnTo>
                  <a:lnTo>
                    <a:pt x="816" y="204"/>
                  </a:lnTo>
                  <a:lnTo>
                    <a:pt x="800" y="180"/>
                  </a:lnTo>
                  <a:lnTo>
                    <a:pt x="780" y="155"/>
                  </a:lnTo>
                  <a:lnTo>
                    <a:pt x="758" y="131"/>
                  </a:lnTo>
                  <a:lnTo>
                    <a:pt x="734" y="108"/>
                  </a:lnTo>
                  <a:lnTo>
                    <a:pt x="706" y="86"/>
                  </a:lnTo>
                  <a:lnTo>
                    <a:pt x="676" y="66"/>
                  </a:lnTo>
                  <a:lnTo>
                    <a:pt x="644" y="48"/>
                  </a:lnTo>
                  <a:lnTo>
                    <a:pt x="609" y="32"/>
                  </a:lnTo>
                  <a:lnTo>
                    <a:pt x="588" y="23"/>
                  </a:lnTo>
                  <a:lnTo>
                    <a:pt x="565" y="16"/>
                  </a:lnTo>
                  <a:lnTo>
                    <a:pt x="542" y="10"/>
                  </a:lnTo>
                  <a:lnTo>
                    <a:pt x="518" y="6"/>
                  </a:lnTo>
                  <a:lnTo>
                    <a:pt x="495" y="2"/>
                  </a:lnTo>
                  <a:lnTo>
                    <a:pt x="471" y="0"/>
                  </a:lnTo>
                  <a:lnTo>
                    <a:pt x="445" y="0"/>
                  </a:lnTo>
                  <a:lnTo>
                    <a:pt x="420" y="2"/>
                  </a:lnTo>
                  <a:lnTo>
                    <a:pt x="397" y="3"/>
                  </a:lnTo>
                  <a:lnTo>
                    <a:pt x="374" y="6"/>
                  </a:lnTo>
                  <a:lnTo>
                    <a:pt x="352" y="9"/>
                  </a:lnTo>
                  <a:lnTo>
                    <a:pt x="332" y="12"/>
                  </a:lnTo>
                  <a:lnTo>
                    <a:pt x="312" y="15"/>
                  </a:lnTo>
                  <a:lnTo>
                    <a:pt x="292" y="18"/>
                  </a:lnTo>
                  <a:lnTo>
                    <a:pt x="273" y="20"/>
                  </a:lnTo>
                  <a:lnTo>
                    <a:pt x="254" y="25"/>
                  </a:lnTo>
                  <a:lnTo>
                    <a:pt x="237" y="29"/>
                  </a:lnTo>
                  <a:lnTo>
                    <a:pt x="220" y="33"/>
                  </a:lnTo>
                  <a:lnTo>
                    <a:pt x="204" y="38"/>
                  </a:lnTo>
                  <a:lnTo>
                    <a:pt x="188" y="42"/>
                  </a:lnTo>
                  <a:lnTo>
                    <a:pt x="173" y="46"/>
                  </a:lnTo>
                  <a:lnTo>
                    <a:pt x="159" y="52"/>
                  </a:lnTo>
                  <a:lnTo>
                    <a:pt x="146" y="58"/>
                  </a:lnTo>
                  <a:lnTo>
                    <a:pt x="133" y="64"/>
                  </a:lnTo>
                  <a:lnTo>
                    <a:pt x="101" y="81"/>
                  </a:lnTo>
                  <a:lnTo>
                    <a:pt x="74" y="99"/>
                  </a:lnTo>
                  <a:lnTo>
                    <a:pt x="51" y="121"/>
                  </a:lnTo>
                  <a:lnTo>
                    <a:pt x="32" y="144"/>
                  </a:lnTo>
                  <a:lnTo>
                    <a:pt x="18" y="170"/>
                  </a:lnTo>
                  <a:lnTo>
                    <a:pt x="7" y="199"/>
                  </a:lnTo>
                  <a:lnTo>
                    <a:pt x="2" y="229"/>
                  </a:lnTo>
                  <a:lnTo>
                    <a:pt x="0" y="260"/>
                  </a:lnTo>
                  <a:lnTo>
                    <a:pt x="2" y="288"/>
                  </a:lnTo>
                  <a:lnTo>
                    <a:pt x="7" y="313"/>
                  </a:lnTo>
                  <a:lnTo>
                    <a:pt x="16" y="338"/>
                  </a:lnTo>
                  <a:lnTo>
                    <a:pt x="29" y="359"/>
                  </a:lnTo>
                  <a:lnTo>
                    <a:pt x="45" y="380"/>
                  </a:lnTo>
                  <a:lnTo>
                    <a:pt x="64" y="398"/>
                  </a:lnTo>
                  <a:lnTo>
                    <a:pt x="85" y="414"/>
                  </a:lnTo>
                  <a:lnTo>
                    <a:pt x="110" y="428"/>
                  </a:lnTo>
                  <a:lnTo>
                    <a:pt x="137" y="443"/>
                  </a:lnTo>
                  <a:lnTo>
                    <a:pt x="168" y="454"/>
                  </a:lnTo>
                  <a:lnTo>
                    <a:pt x="201" y="466"/>
                  </a:lnTo>
                  <a:lnTo>
                    <a:pt x="237" y="476"/>
                  </a:lnTo>
                  <a:lnTo>
                    <a:pt x="275" y="484"/>
                  </a:lnTo>
                  <a:lnTo>
                    <a:pt x="314" y="492"/>
                  </a:lnTo>
                  <a:lnTo>
                    <a:pt x="357" y="499"/>
                  </a:lnTo>
                  <a:lnTo>
                    <a:pt x="400" y="506"/>
                  </a:lnTo>
                  <a:lnTo>
                    <a:pt x="413" y="509"/>
                  </a:lnTo>
                  <a:lnTo>
                    <a:pt x="430" y="515"/>
                  </a:lnTo>
                  <a:lnTo>
                    <a:pt x="449" y="522"/>
                  </a:lnTo>
                  <a:lnTo>
                    <a:pt x="468" y="532"/>
                  </a:lnTo>
                  <a:lnTo>
                    <a:pt x="484" y="543"/>
                  </a:lnTo>
                  <a:lnTo>
                    <a:pt x="498" y="555"/>
                  </a:lnTo>
                  <a:lnTo>
                    <a:pt x="507" y="568"/>
                  </a:lnTo>
                  <a:lnTo>
                    <a:pt x="510" y="582"/>
                  </a:lnTo>
                  <a:lnTo>
                    <a:pt x="527" y="752"/>
                  </a:lnTo>
                  <a:lnTo>
                    <a:pt x="529" y="756"/>
                  </a:lnTo>
                  <a:lnTo>
                    <a:pt x="534" y="770"/>
                  </a:lnTo>
                  <a:lnTo>
                    <a:pt x="543" y="790"/>
                  </a:lnTo>
                  <a:lnTo>
                    <a:pt x="557" y="816"/>
                  </a:lnTo>
                  <a:lnTo>
                    <a:pt x="573" y="845"/>
                  </a:lnTo>
                  <a:lnTo>
                    <a:pt x="594" y="875"/>
                  </a:lnTo>
                  <a:lnTo>
                    <a:pt x="618" y="904"/>
                  </a:lnTo>
                  <a:lnTo>
                    <a:pt x="647" y="931"/>
                  </a:lnTo>
                  <a:lnTo>
                    <a:pt x="676" y="954"/>
                  </a:lnTo>
                  <a:lnTo>
                    <a:pt x="702" y="971"/>
                  </a:lnTo>
                  <a:lnTo>
                    <a:pt x="725" y="984"/>
                  </a:lnTo>
                  <a:lnTo>
                    <a:pt x="748" y="993"/>
                  </a:lnTo>
                  <a:lnTo>
                    <a:pt x="770" y="994"/>
                  </a:lnTo>
                  <a:lnTo>
                    <a:pt x="790" y="990"/>
                  </a:lnTo>
                  <a:lnTo>
                    <a:pt x="812" y="981"/>
                  </a:lnTo>
                  <a:lnTo>
                    <a:pt x="833" y="964"/>
                  </a:lnTo>
                  <a:lnTo>
                    <a:pt x="852" y="943"/>
                  </a:lnTo>
                  <a:lnTo>
                    <a:pt x="863" y="920"/>
                  </a:lnTo>
                  <a:lnTo>
                    <a:pt x="869" y="895"/>
                  </a:lnTo>
                  <a:lnTo>
                    <a:pt x="872" y="872"/>
                  </a:lnTo>
                  <a:lnTo>
                    <a:pt x="871" y="852"/>
                  </a:lnTo>
                  <a:lnTo>
                    <a:pt x="868" y="835"/>
                  </a:lnTo>
                  <a:lnTo>
                    <a:pt x="866" y="825"/>
                  </a:lnTo>
                  <a:lnTo>
                    <a:pt x="865" y="820"/>
                  </a:lnTo>
                  <a:lnTo>
                    <a:pt x="868" y="823"/>
                  </a:lnTo>
                  <a:lnTo>
                    <a:pt x="876" y="829"/>
                  </a:lnTo>
                  <a:lnTo>
                    <a:pt x="889" y="839"/>
                  </a:lnTo>
                  <a:lnTo>
                    <a:pt x="907" y="849"/>
                  </a:lnTo>
                  <a:lnTo>
                    <a:pt x="926" y="859"/>
                  </a:lnTo>
                  <a:lnTo>
                    <a:pt x="947" y="868"/>
                  </a:lnTo>
                  <a:lnTo>
                    <a:pt x="969" y="874"/>
                  </a:lnTo>
                  <a:lnTo>
                    <a:pt x="990" y="875"/>
                  </a:lnTo>
                  <a:lnTo>
                    <a:pt x="1015" y="871"/>
                  </a:lnTo>
                  <a:lnTo>
                    <a:pt x="1045" y="859"/>
                  </a:lnTo>
                  <a:lnTo>
                    <a:pt x="1077" y="843"/>
                  </a:lnTo>
                  <a:lnTo>
                    <a:pt x="1110" y="823"/>
                  </a:lnTo>
                  <a:lnTo>
                    <a:pt x="1142" y="796"/>
                  </a:lnTo>
                  <a:lnTo>
                    <a:pt x="1171" y="764"/>
                  </a:lnTo>
                  <a:lnTo>
                    <a:pt x="1195" y="727"/>
                  </a:lnTo>
                  <a:lnTo>
                    <a:pt x="1211" y="685"/>
                  </a:lnTo>
                  <a:lnTo>
                    <a:pt x="1221" y="638"/>
                  </a:lnTo>
                  <a:lnTo>
                    <a:pt x="1229" y="591"/>
                  </a:lnTo>
                  <a:lnTo>
                    <a:pt x="1232" y="548"/>
                  </a:lnTo>
                  <a:lnTo>
                    <a:pt x="1230" y="506"/>
                  </a:lnTo>
                  <a:close/>
                </a:path>
              </a:pathLst>
            </a:custGeom>
            <a:solidFill>
              <a:srgbClr val="66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2" name="Freeform 11"/>
            <p:cNvSpPr>
              <a:spLocks/>
            </p:cNvSpPr>
            <p:nvPr/>
          </p:nvSpPr>
          <p:spPr bwMode="auto">
            <a:xfrm>
              <a:off x="624" y="2278"/>
              <a:ext cx="1691" cy="575"/>
            </a:xfrm>
            <a:custGeom>
              <a:avLst/>
              <a:gdLst>
                <a:gd name="T0" fmla="*/ 24 w 1691"/>
                <a:gd name="T1" fmla="*/ 575 h 575"/>
                <a:gd name="T2" fmla="*/ 1691 w 1691"/>
                <a:gd name="T3" fmla="*/ 575 h 575"/>
                <a:gd name="T4" fmla="*/ 1325 w 1691"/>
                <a:gd name="T5" fmla="*/ 104 h 575"/>
                <a:gd name="T6" fmla="*/ 1323 w 1691"/>
                <a:gd name="T7" fmla="*/ 104 h 575"/>
                <a:gd name="T8" fmla="*/ 1316 w 1691"/>
                <a:gd name="T9" fmla="*/ 102 h 575"/>
                <a:gd name="T10" fmla="*/ 1306 w 1691"/>
                <a:gd name="T11" fmla="*/ 99 h 575"/>
                <a:gd name="T12" fmla="*/ 1293 w 1691"/>
                <a:gd name="T13" fmla="*/ 98 h 575"/>
                <a:gd name="T14" fmla="*/ 1276 w 1691"/>
                <a:gd name="T15" fmla="*/ 94 h 575"/>
                <a:gd name="T16" fmla="*/ 1255 w 1691"/>
                <a:gd name="T17" fmla="*/ 91 h 575"/>
                <a:gd name="T18" fmla="*/ 1234 w 1691"/>
                <a:gd name="T19" fmla="*/ 85 h 575"/>
                <a:gd name="T20" fmla="*/ 1208 w 1691"/>
                <a:gd name="T21" fmla="*/ 81 h 575"/>
                <a:gd name="T22" fmla="*/ 1179 w 1691"/>
                <a:gd name="T23" fmla="*/ 76 h 575"/>
                <a:gd name="T24" fmla="*/ 1149 w 1691"/>
                <a:gd name="T25" fmla="*/ 71 h 575"/>
                <a:gd name="T26" fmla="*/ 1117 w 1691"/>
                <a:gd name="T27" fmla="*/ 65 h 575"/>
                <a:gd name="T28" fmla="*/ 1082 w 1691"/>
                <a:gd name="T29" fmla="*/ 59 h 575"/>
                <a:gd name="T30" fmla="*/ 1046 w 1691"/>
                <a:gd name="T31" fmla="*/ 53 h 575"/>
                <a:gd name="T32" fmla="*/ 1009 w 1691"/>
                <a:gd name="T33" fmla="*/ 48 h 575"/>
                <a:gd name="T34" fmla="*/ 971 w 1691"/>
                <a:gd name="T35" fmla="*/ 42 h 575"/>
                <a:gd name="T36" fmla="*/ 932 w 1691"/>
                <a:gd name="T37" fmla="*/ 36 h 575"/>
                <a:gd name="T38" fmla="*/ 892 w 1691"/>
                <a:gd name="T39" fmla="*/ 30 h 575"/>
                <a:gd name="T40" fmla="*/ 851 w 1691"/>
                <a:gd name="T41" fmla="*/ 25 h 575"/>
                <a:gd name="T42" fmla="*/ 811 w 1691"/>
                <a:gd name="T43" fmla="*/ 20 h 575"/>
                <a:gd name="T44" fmla="*/ 770 w 1691"/>
                <a:gd name="T45" fmla="*/ 16 h 575"/>
                <a:gd name="T46" fmla="*/ 730 w 1691"/>
                <a:gd name="T47" fmla="*/ 12 h 575"/>
                <a:gd name="T48" fmla="*/ 690 w 1691"/>
                <a:gd name="T49" fmla="*/ 9 h 575"/>
                <a:gd name="T50" fmla="*/ 651 w 1691"/>
                <a:gd name="T51" fmla="*/ 6 h 575"/>
                <a:gd name="T52" fmla="*/ 612 w 1691"/>
                <a:gd name="T53" fmla="*/ 3 h 575"/>
                <a:gd name="T54" fmla="*/ 576 w 1691"/>
                <a:gd name="T55" fmla="*/ 2 h 575"/>
                <a:gd name="T56" fmla="*/ 539 w 1691"/>
                <a:gd name="T57" fmla="*/ 0 h 575"/>
                <a:gd name="T58" fmla="*/ 505 w 1691"/>
                <a:gd name="T59" fmla="*/ 2 h 575"/>
                <a:gd name="T60" fmla="*/ 472 w 1691"/>
                <a:gd name="T61" fmla="*/ 2 h 575"/>
                <a:gd name="T62" fmla="*/ 441 w 1691"/>
                <a:gd name="T63" fmla="*/ 4 h 575"/>
                <a:gd name="T64" fmla="*/ 412 w 1691"/>
                <a:gd name="T65" fmla="*/ 7 h 575"/>
                <a:gd name="T66" fmla="*/ 386 w 1691"/>
                <a:gd name="T67" fmla="*/ 12 h 575"/>
                <a:gd name="T68" fmla="*/ 363 w 1691"/>
                <a:gd name="T69" fmla="*/ 17 h 575"/>
                <a:gd name="T70" fmla="*/ 346 w 1691"/>
                <a:gd name="T71" fmla="*/ 23 h 575"/>
                <a:gd name="T72" fmla="*/ 329 w 1691"/>
                <a:gd name="T73" fmla="*/ 29 h 575"/>
                <a:gd name="T74" fmla="*/ 310 w 1691"/>
                <a:gd name="T75" fmla="*/ 36 h 575"/>
                <a:gd name="T76" fmla="*/ 290 w 1691"/>
                <a:gd name="T77" fmla="*/ 43 h 575"/>
                <a:gd name="T78" fmla="*/ 270 w 1691"/>
                <a:gd name="T79" fmla="*/ 53 h 575"/>
                <a:gd name="T80" fmla="*/ 248 w 1691"/>
                <a:gd name="T81" fmla="*/ 63 h 575"/>
                <a:gd name="T82" fmla="*/ 228 w 1691"/>
                <a:gd name="T83" fmla="*/ 75 h 575"/>
                <a:gd name="T84" fmla="*/ 206 w 1691"/>
                <a:gd name="T85" fmla="*/ 86 h 575"/>
                <a:gd name="T86" fmla="*/ 184 w 1691"/>
                <a:gd name="T87" fmla="*/ 99 h 575"/>
                <a:gd name="T88" fmla="*/ 164 w 1691"/>
                <a:gd name="T89" fmla="*/ 114 h 575"/>
                <a:gd name="T90" fmla="*/ 144 w 1691"/>
                <a:gd name="T91" fmla="*/ 128 h 575"/>
                <a:gd name="T92" fmla="*/ 124 w 1691"/>
                <a:gd name="T93" fmla="*/ 144 h 575"/>
                <a:gd name="T94" fmla="*/ 105 w 1691"/>
                <a:gd name="T95" fmla="*/ 161 h 575"/>
                <a:gd name="T96" fmla="*/ 88 w 1691"/>
                <a:gd name="T97" fmla="*/ 178 h 575"/>
                <a:gd name="T98" fmla="*/ 72 w 1691"/>
                <a:gd name="T99" fmla="*/ 197 h 575"/>
                <a:gd name="T100" fmla="*/ 57 w 1691"/>
                <a:gd name="T101" fmla="*/ 217 h 575"/>
                <a:gd name="T102" fmla="*/ 24 w 1691"/>
                <a:gd name="T103" fmla="*/ 277 h 575"/>
                <a:gd name="T104" fmla="*/ 7 w 1691"/>
                <a:gd name="T105" fmla="*/ 338 h 575"/>
                <a:gd name="T106" fmla="*/ 0 w 1691"/>
                <a:gd name="T107" fmla="*/ 398 h 575"/>
                <a:gd name="T108" fmla="*/ 0 w 1691"/>
                <a:gd name="T109" fmla="*/ 454 h 575"/>
                <a:gd name="T110" fmla="*/ 7 w 1691"/>
                <a:gd name="T111" fmla="*/ 503 h 575"/>
                <a:gd name="T112" fmla="*/ 14 w 1691"/>
                <a:gd name="T113" fmla="*/ 540 h 575"/>
                <a:gd name="T114" fmla="*/ 21 w 1691"/>
                <a:gd name="T115" fmla="*/ 566 h 575"/>
                <a:gd name="T116" fmla="*/ 24 w 1691"/>
                <a:gd name="T117" fmla="*/ 575 h 5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91"/>
                <a:gd name="T178" fmla="*/ 0 h 575"/>
                <a:gd name="T179" fmla="*/ 1691 w 1691"/>
                <a:gd name="T180" fmla="*/ 575 h 5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91" h="575">
                  <a:moveTo>
                    <a:pt x="24" y="575"/>
                  </a:moveTo>
                  <a:lnTo>
                    <a:pt x="1691" y="575"/>
                  </a:lnTo>
                  <a:lnTo>
                    <a:pt x="1325" y="104"/>
                  </a:lnTo>
                  <a:lnTo>
                    <a:pt x="1323" y="104"/>
                  </a:lnTo>
                  <a:lnTo>
                    <a:pt x="1316" y="102"/>
                  </a:lnTo>
                  <a:lnTo>
                    <a:pt x="1306" y="99"/>
                  </a:lnTo>
                  <a:lnTo>
                    <a:pt x="1293" y="98"/>
                  </a:lnTo>
                  <a:lnTo>
                    <a:pt x="1276" y="94"/>
                  </a:lnTo>
                  <a:lnTo>
                    <a:pt x="1255" y="91"/>
                  </a:lnTo>
                  <a:lnTo>
                    <a:pt x="1234" y="85"/>
                  </a:lnTo>
                  <a:lnTo>
                    <a:pt x="1208" y="81"/>
                  </a:lnTo>
                  <a:lnTo>
                    <a:pt x="1179" y="76"/>
                  </a:lnTo>
                  <a:lnTo>
                    <a:pt x="1149" y="71"/>
                  </a:lnTo>
                  <a:lnTo>
                    <a:pt x="1117" y="65"/>
                  </a:lnTo>
                  <a:lnTo>
                    <a:pt x="1082" y="59"/>
                  </a:lnTo>
                  <a:lnTo>
                    <a:pt x="1046" y="53"/>
                  </a:lnTo>
                  <a:lnTo>
                    <a:pt x="1009" y="48"/>
                  </a:lnTo>
                  <a:lnTo>
                    <a:pt x="971" y="42"/>
                  </a:lnTo>
                  <a:lnTo>
                    <a:pt x="932" y="36"/>
                  </a:lnTo>
                  <a:lnTo>
                    <a:pt x="892" y="30"/>
                  </a:lnTo>
                  <a:lnTo>
                    <a:pt x="851" y="25"/>
                  </a:lnTo>
                  <a:lnTo>
                    <a:pt x="811" y="20"/>
                  </a:lnTo>
                  <a:lnTo>
                    <a:pt x="770" y="16"/>
                  </a:lnTo>
                  <a:lnTo>
                    <a:pt x="730" y="12"/>
                  </a:lnTo>
                  <a:lnTo>
                    <a:pt x="690" y="9"/>
                  </a:lnTo>
                  <a:lnTo>
                    <a:pt x="651" y="6"/>
                  </a:lnTo>
                  <a:lnTo>
                    <a:pt x="612" y="3"/>
                  </a:lnTo>
                  <a:lnTo>
                    <a:pt x="576" y="2"/>
                  </a:lnTo>
                  <a:lnTo>
                    <a:pt x="539" y="0"/>
                  </a:lnTo>
                  <a:lnTo>
                    <a:pt x="505" y="2"/>
                  </a:lnTo>
                  <a:lnTo>
                    <a:pt x="472" y="2"/>
                  </a:lnTo>
                  <a:lnTo>
                    <a:pt x="441" y="4"/>
                  </a:lnTo>
                  <a:lnTo>
                    <a:pt x="412" y="7"/>
                  </a:lnTo>
                  <a:lnTo>
                    <a:pt x="386" y="12"/>
                  </a:lnTo>
                  <a:lnTo>
                    <a:pt x="363" y="17"/>
                  </a:lnTo>
                  <a:lnTo>
                    <a:pt x="346" y="23"/>
                  </a:lnTo>
                  <a:lnTo>
                    <a:pt x="329" y="29"/>
                  </a:lnTo>
                  <a:lnTo>
                    <a:pt x="310" y="36"/>
                  </a:lnTo>
                  <a:lnTo>
                    <a:pt x="290" y="43"/>
                  </a:lnTo>
                  <a:lnTo>
                    <a:pt x="270" y="53"/>
                  </a:lnTo>
                  <a:lnTo>
                    <a:pt x="248" y="63"/>
                  </a:lnTo>
                  <a:lnTo>
                    <a:pt x="228" y="75"/>
                  </a:lnTo>
                  <a:lnTo>
                    <a:pt x="206" y="86"/>
                  </a:lnTo>
                  <a:lnTo>
                    <a:pt x="184" y="99"/>
                  </a:lnTo>
                  <a:lnTo>
                    <a:pt x="164" y="114"/>
                  </a:lnTo>
                  <a:lnTo>
                    <a:pt x="144" y="128"/>
                  </a:lnTo>
                  <a:lnTo>
                    <a:pt x="124" y="144"/>
                  </a:lnTo>
                  <a:lnTo>
                    <a:pt x="105" y="161"/>
                  </a:lnTo>
                  <a:lnTo>
                    <a:pt x="88" y="178"/>
                  </a:lnTo>
                  <a:lnTo>
                    <a:pt x="72" y="197"/>
                  </a:lnTo>
                  <a:lnTo>
                    <a:pt x="57" y="217"/>
                  </a:lnTo>
                  <a:lnTo>
                    <a:pt x="24" y="277"/>
                  </a:lnTo>
                  <a:lnTo>
                    <a:pt x="7" y="338"/>
                  </a:lnTo>
                  <a:lnTo>
                    <a:pt x="0" y="398"/>
                  </a:lnTo>
                  <a:lnTo>
                    <a:pt x="0" y="454"/>
                  </a:lnTo>
                  <a:lnTo>
                    <a:pt x="7" y="503"/>
                  </a:lnTo>
                  <a:lnTo>
                    <a:pt x="14" y="540"/>
                  </a:lnTo>
                  <a:lnTo>
                    <a:pt x="21" y="566"/>
                  </a:lnTo>
                  <a:lnTo>
                    <a:pt x="24" y="575"/>
                  </a:lnTo>
                  <a:close/>
                </a:path>
              </a:pathLst>
            </a:custGeom>
            <a:solidFill>
              <a:srgbClr val="0035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3" name="Freeform 12"/>
            <p:cNvSpPr>
              <a:spLocks/>
            </p:cNvSpPr>
            <p:nvPr/>
          </p:nvSpPr>
          <p:spPr bwMode="auto">
            <a:xfrm>
              <a:off x="4901" y="1523"/>
              <a:ext cx="1723" cy="1694"/>
            </a:xfrm>
            <a:custGeom>
              <a:avLst/>
              <a:gdLst>
                <a:gd name="T0" fmla="*/ 955 w 1723"/>
                <a:gd name="T1" fmla="*/ 56 h 1694"/>
                <a:gd name="T2" fmla="*/ 905 w 1723"/>
                <a:gd name="T3" fmla="*/ 68 h 1694"/>
                <a:gd name="T4" fmla="*/ 827 w 1723"/>
                <a:gd name="T5" fmla="*/ 94 h 1694"/>
                <a:gd name="T6" fmla="*/ 739 w 1723"/>
                <a:gd name="T7" fmla="*/ 137 h 1694"/>
                <a:gd name="T8" fmla="*/ 658 w 1723"/>
                <a:gd name="T9" fmla="*/ 201 h 1694"/>
                <a:gd name="T10" fmla="*/ 592 w 1723"/>
                <a:gd name="T11" fmla="*/ 298 h 1694"/>
                <a:gd name="T12" fmla="*/ 543 w 1723"/>
                <a:gd name="T13" fmla="*/ 420 h 1694"/>
                <a:gd name="T14" fmla="*/ 512 w 1723"/>
                <a:gd name="T15" fmla="*/ 573 h 1694"/>
                <a:gd name="T16" fmla="*/ 488 w 1723"/>
                <a:gd name="T17" fmla="*/ 779 h 1694"/>
                <a:gd name="T18" fmla="*/ 463 w 1723"/>
                <a:gd name="T19" fmla="*/ 946 h 1694"/>
                <a:gd name="T20" fmla="*/ 395 w 1723"/>
                <a:gd name="T21" fmla="*/ 1025 h 1694"/>
                <a:gd name="T22" fmla="*/ 291 w 1723"/>
                <a:gd name="T23" fmla="*/ 968 h 1694"/>
                <a:gd name="T24" fmla="*/ 228 w 1723"/>
                <a:gd name="T25" fmla="*/ 853 h 1694"/>
                <a:gd name="T26" fmla="*/ 0 w 1723"/>
                <a:gd name="T27" fmla="*/ 930 h 1694"/>
                <a:gd name="T28" fmla="*/ 9 w 1723"/>
                <a:gd name="T29" fmla="*/ 966 h 1694"/>
                <a:gd name="T30" fmla="*/ 39 w 1723"/>
                <a:gd name="T31" fmla="*/ 1061 h 1694"/>
                <a:gd name="T32" fmla="*/ 79 w 1723"/>
                <a:gd name="T33" fmla="*/ 1167 h 1694"/>
                <a:gd name="T34" fmla="*/ 123 w 1723"/>
                <a:gd name="T35" fmla="*/ 1236 h 1694"/>
                <a:gd name="T36" fmla="*/ 179 w 1723"/>
                <a:gd name="T37" fmla="*/ 1302 h 1694"/>
                <a:gd name="T38" fmla="*/ 242 w 1723"/>
                <a:gd name="T39" fmla="*/ 1361 h 1694"/>
                <a:gd name="T40" fmla="*/ 303 w 1723"/>
                <a:gd name="T41" fmla="*/ 1403 h 1694"/>
                <a:gd name="T42" fmla="*/ 355 w 1723"/>
                <a:gd name="T43" fmla="*/ 1423 h 1694"/>
                <a:gd name="T44" fmla="*/ 411 w 1723"/>
                <a:gd name="T45" fmla="*/ 1430 h 1694"/>
                <a:gd name="T46" fmla="*/ 452 w 1723"/>
                <a:gd name="T47" fmla="*/ 1423 h 1694"/>
                <a:gd name="T48" fmla="*/ 524 w 1723"/>
                <a:gd name="T49" fmla="*/ 1409 h 1694"/>
                <a:gd name="T50" fmla="*/ 550 w 1723"/>
                <a:gd name="T51" fmla="*/ 1424 h 1694"/>
                <a:gd name="T52" fmla="*/ 569 w 1723"/>
                <a:gd name="T53" fmla="*/ 1463 h 1694"/>
                <a:gd name="T54" fmla="*/ 598 w 1723"/>
                <a:gd name="T55" fmla="*/ 1518 h 1694"/>
                <a:gd name="T56" fmla="*/ 654 w 1723"/>
                <a:gd name="T57" fmla="*/ 1577 h 1694"/>
                <a:gd name="T58" fmla="*/ 756 w 1723"/>
                <a:gd name="T59" fmla="*/ 1636 h 1694"/>
                <a:gd name="T60" fmla="*/ 921 w 1723"/>
                <a:gd name="T61" fmla="*/ 1683 h 1694"/>
                <a:gd name="T62" fmla="*/ 1071 w 1723"/>
                <a:gd name="T63" fmla="*/ 1694 h 1694"/>
                <a:gd name="T64" fmla="*/ 1198 w 1723"/>
                <a:gd name="T65" fmla="*/ 1682 h 1694"/>
                <a:gd name="T66" fmla="*/ 1290 w 1723"/>
                <a:gd name="T67" fmla="*/ 1659 h 1694"/>
                <a:gd name="T68" fmla="*/ 1342 w 1723"/>
                <a:gd name="T69" fmla="*/ 1638 h 1694"/>
                <a:gd name="T70" fmla="*/ 1371 w 1723"/>
                <a:gd name="T71" fmla="*/ 1590 h 1694"/>
                <a:gd name="T72" fmla="*/ 1443 w 1723"/>
                <a:gd name="T73" fmla="*/ 1403 h 1694"/>
                <a:gd name="T74" fmla="*/ 1542 w 1723"/>
                <a:gd name="T75" fmla="*/ 1134 h 1694"/>
                <a:gd name="T76" fmla="*/ 1638 w 1723"/>
                <a:gd name="T77" fmla="*/ 856 h 1694"/>
                <a:gd name="T78" fmla="*/ 1706 w 1723"/>
                <a:gd name="T79" fmla="*/ 634 h 1694"/>
                <a:gd name="T80" fmla="*/ 1723 w 1723"/>
                <a:gd name="T81" fmla="*/ 508 h 1694"/>
                <a:gd name="T82" fmla="*/ 1710 w 1723"/>
                <a:gd name="T83" fmla="*/ 363 h 1694"/>
                <a:gd name="T84" fmla="*/ 1673 w 1723"/>
                <a:gd name="T85" fmla="*/ 235 h 1694"/>
                <a:gd name="T86" fmla="*/ 1614 w 1723"/>
                <a:gd name="T87" fmla="*/ 146 h 1694"/>
                <a:gd name="T88" fmla="*/ 1505 w 1723"/>
                <a:gd name="T89" fmla="*/ 38 h 1694"/>
                <a:gd name="T90" fmla="*/ 1433 w 1723"/>
                <a:gd name="T91" fmla="*/ 2 h 1694"/>
                <a:gd name="T92" fmla="*/ 1321 w 1723"/>
                <a:gd name="T93" fmla="*/ 120 h 1694"/>
                <a:gd name="T94" fmla="*/ 1204 w 1723"/>
                <a:gd name="T95" fmla="*/ 153 h 1694"/>
                <a:gd name="T96" fmla="*/ 1096 w 1723"/>
                <a:gd name="T97" fmla="*/ 132 h 1694"/>
                <a:gd name="T98" fmla="*/ 1013 w 1723"/>
                <a:gd name="T99" fmla="*/ 89 h 1694"/>
                <a:gd name="T100" fmla="*/ 970 w 1723"/>
                <a:gd name="T101" fmla="*/ 57 h 16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3"/>
                <a:gd name="T154" fmla="*/ 0 h 1694"/>
                <a:gd name="T155" fmla="*/ 1723 w 1723"/>
                <a:gd name="T156" fmla="*/ 1694 h 16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3" h="1694">
                  <a:moveTo>
                    <a:pt x="967" y="54"/>
                  </a:moveTo>
                  <a:lnTo>
                    <a:pt x="964" y="54"/>
                  </a:lnTo>
                  <a:lnTo>
                    <a:pt x="955" y="56"/>
                  </a:lnTo>
                  <a:lnTo>
                    <a:pt x="942" y="58"/>
                  </a:lnTo>
                  <a:lnTo>
                    <a:pt x="925" y="63"/>
                  </a:lnTo>
                  <a:lnTo>
                    <a:pt x="905" y="68"/>
                  </a:lnTo>
                  <a:lnTo>
                    <a:pt x="880" y="76"/>
                  </a:lnTo>
                  <a:lnTo>
                    <a:pt x="854" y="84"/>
                  </a:lnTo>
                  <a:lnTo>
                    <a:pt x="827" y="94"/>
                  </a:lnTo>
                  <a:lnTo>
                    <a:pt x="797" y="107"/>
                  </a:lnTo>
                  <a:lnTo>
                    <a:pt x="768" y="122"/>
                  </a:lnTo>
                  <a:lnTo>
                    <a:pt x="739" y="137"/>
                  </a:lnTo>
                  <a:lnTo>
                    <a:pt x="710" y="156"/>
                  </a:lnTo>
                  <a:lnTo>
                    <a:pt x="683" y="178"/>
                  </a:lnTo>
                  <a:lnTo>
                    <a:pt x="658" y="201"/>
                  </a:lnTo>
                  <a:lnTo>
                    <a:pt x="635" y="226"/>
                  </a:lnTo>
                  <a:lnTo>
                    <a:pt x="616" y="255"/>
                  </a:lnTo>
                  <a:lnTo>
                    <a:pt x="592" y="298"/>
                  </a:lnTo>
                  <a:lnTo>
                    <a:pt x="572" y="339"/>
                  </a:lnTo>
                  <a:lnTo>
                    <a:pt x="556" y="379"/>
                  </a:lnTo>
                  <a:lnTo>
                    <a:pt x="543" y="420"/>
                  </a:lnTo>
                  <a:lnTo>
                    <a:pt x="531" y="465"/>
                  </a:lnTo>
                  <a:lnTo>
                    <a:pt x="521" y="515"/>
                  </a:lnTo>
                  <a:lnTo>
                    <a:pt x="512" y="573"/>
                  </a:lnTo>
                  <a:lnTo>
                    <a:pt x="502" y="640"/>
                  </a:lnTo>
                  <a:lnTo>
                    <a:pt x="494" y="711"/>
                  </a:lnTo>
                  <a:lnTo>
                    <a:pt x="488" y="779"/>
                  </a:lnTo>
                  <a:lnTo>
                    <a:pt x="482" y="843"/>
                  </a:lnTo>
                  <a:lnTo>
                    <a:pt x="475" y="899"/>
                  </a:lnTo>
                  <a:lnTo>
                    <a:pt x="463" y="946"/>
                  </a:lnTo>
                  <a:lnTo>
                    <a:pt x="447" y="985"/>
                  </a:lnTo>
                  <a:lnTo>
                    <a:pt x="426" y="1012"/>
                  </a:lnTo>
                  <a:lnTo>
                    <a:pt x="395" y="1025"/>
                  </a:lnTo>
                  <a:lnTo>
                    <a:pt x="358" y="1022"/>
                  </a:lnTo>
                  <a:lnTo>
                    <a:pt x="323" y="1001"/>
                  </a:lnTo>
                  <a:lnTo>
                    <a:pt x="291" y="968"/>
                  </a:lnTo>
                  <a:lnTo>
                    <a:pt x="265" y="929"/>
                  </a:lnTo>
                  <a:lnTo>
                    <a:pt x="244" y="889"/>
                  </a:lnTo>
                  <a:lnTo>
                    <a:pt x="228" y="853"/>
                  </a:lnTo>
                  <a:lnTo>
                    <a:pt x="218" y="828"/>
                  </a:lnTo>
                  <a:lnTo>
                    <a:pt x="215" y="818"/>
                  </a:lnTo>
                  <a:lnTo>
                    <a:pt x="0" y="930"/>
                  </a:lnTo>
                  <a:lnTo>
                    <a:pt x="1" y="935"/>
                  </a:lnTo>
                  <a:lnTo>
                    <a:pt x="4" y="948"/>
                  </a:lnTo>
                  <a:lnTo>
                    <a:pt x="9" y="966"/>
                  </a:lnTo>
                  <a:lnTo>
                    <a:pt x="17" y="992"/>
                  </a:lnTo>
                  <a:lnTo>
                    <a:pt x="26" y="1024"/>
                  </a:lnTo>
                  <a:lnTo>
                    <a:pt x="39" y="1061"/>
                  </a:lnTo>
                  <a:lnTo>
                    <a:pt x="52" y="1101"/>
                  </a:lnTo>
                  <a:lnTo>
                    <a:pt x="69" y="1144"/>
                  </a:lnTo>
                  <a:lnTo>
                    <a:pt x="79" y="1167"/>
                  </a:lnTo>
                  <a:lnTo>
                    <a:pt x="91" y="1190"/>
                  </a:lnTo>
                  <a:lnTo>
                    <a:pt x="105" y="1213"/>
                  </a:lnTo>
                  <a:lnTo>
                    <a:pt x="123" y="1236"/>
                  </a:lnTo>
                  <a:lnTo>
                    <a:pt x="140" y="1259"/>
                  </a:lnTo>
                  <a:lnTo>
                    <a:pt x="159" y="1281"/>
                  </a:lnTo>
                  <a:lnTo>
                    <a:pt x="179" y="1302"/>
                  </a:lnTo>
                  <a:lnTo>
                    <a:pt x="199" y="1324"/>
                  </a:lnTo>
                  <a:lnTo>
                    <a:pt x="221" y="1343"/>
                  </a:lnTo>
                  <a:lnTo>
                    <a:pt x="242" y="1361"/>
                  </a:lnTo>
                  <a:lnTo>
                    <a:pt x="263" y="1377"/>
                  </a:lnTo>
                  <a:lnTo>
                    <a:pt x="283" y="1391"/>
                  </a:lnTo>
                  <a:lnTo>
                    <a:pt x="303" y="1403"/>
                  </a:lnTo>
                  <a:lnTo>
                    <a:pt x="322" y="1412"/>
                  </a:lnTo>
                  <a:lnTo>
                    <a:pt x="339" y="1419"/>
                  </a:lnTo>
                  <a:lnTo>
                    <a:pt x="355" y="1423"/>
                  </a:lnTo>
                  <a:lnTo>
                    <a:pt x="381" y="1427"/>
                  </a:lnTo>
                  <a:lnTo>
                    <a:pt x="398" y="1429"/>
                  </a:lnTo>
                  <a:lnTo>
                    <a:pt x="411" y="1430"/>
                  </a:lnTo>
                  <a:lnTo>
                    <a:pt x="423" y="1429"/>
                  </a:lnTo>
                  <a:lnTo>
                    <a:pt x="434" y="1426"/>
                  </a:lnTo>
                  <a:lnTo>
                    <a:pt x="452" y="1423"/>
                  </a:lnTo>
                  <a:lnTo>
                    <a:pt x="475" y="1417"/>
                  </a:lnTo>
                  <a:lnTo>
                    <a:pt x="509" y="1410"/>
                  </a:lnTo>
                  <a:lnTo>
                    <a:pt x="524" y="1409"/>
                  </a:lnTo>
                  <a:lnTo>
                    <a:pt x="534" y="1412"/>
                  </a:lnTo>
                  <a:lnTo>
                    <a:pt x="543" y="1417"/>
                  </a:lnTo>
                  <a:lnTo>
                    <a:pt x="550" y="1424"/>
                  </a:lnTo>
                  <a:lnTo>
                    <a:pt x="556" y="1436"/>
                  </a:lnTo>
                  <a:lnTo>
                    <a:pt x="561" y="1449"/>
                  </a:lnTo>
                  <a:lnTo>
                    <a:pt x="569" y="1463"/>
                  </a:lnTo>
                  <a:lnTo>
                    <a:pt x="576" y="1480"/>
                  </a:lnTo>
                  <a:lnTo>
                    <a:pt x="586" y="1498"/>
                  </a:lnTo>
                  <a:lnTo>
                    <a:pt x="598" y="1518"/>
                  </a:lnTo>
                  <a:lnTo>
                    <a:pt x="612" y="1536"/>
                  </a:lnTo>
                  <a:lnTo>
                    <a:pt x="631" y="1557"/>
                  </a:lnTo>
                  <a:lnTo>
                    <a:pt x="654" y="1577"/>
                  </a:lnTo>
                  <a:lnTo>
                    <a:pt x="681" y="1597"/>
                  </a:lnTo>
                  <a:lnTo>
                    <a:pt x="716" y="1617"/>
                  </a:lnTo>
                  <a:lnTo>
                    <a:pt x="756" y="1636"/>
                  </a:lnTo>
                  <a:lnTo>
                    <a:pt x="813" y="1657"/>
                  </a:lnTo>
                  <a:lnTo>
                    <a:pt x="867" y="1673"/>
                  </a:lnTo>
                  <a:lnTo>
                    <a:pt x="921" y="1683"/>
                  </a:lnTo>
                  <a:lnTo>
                    <a:pt x="973" y="1690"/>
                  </a:lnTo>
                  <a:lnTo>
                    <a:pt x="1023" y="1694"/>
                  </a:lnTo>
                  <a:lnTo>
                    <a:pt x="1071" y="1694"/>
                  </a:lnTo>
                  <a:lnTo>
                    <a:pt x="1116" y="1692"/>
                  </a:lnTo>
                  <a:lnTo>
                    <a:pt x="1159" y="1687"/>
                  </a:lnTo>
                  <a:lnTo>
                    <a:pt x="1198" y="1682"/>
                  </a:lnTo>
                  <a:lnTo>
                    <a:pt x="1233" y="1674"/>
                  </a:lnTo>
                  <a:lnTo>
                    <a:pt x="1264" y="1667"/>
                  </a:lnTo>
                  <a:lnTo>
                    <a:pt x="1290" y="1659"/>
                  </a:lnTo>
                  <a:lnTo>
                    <a:pt x="1313" y="1651"/>
                  </a:lnTo>
                  <a:lnTo>
                    <a:pt x="1331" y="1644"/>
                  </a:lnTo>
                  <a:lnTo>
                    <a:pt x="1342" y="1638"/>
                  </a:lnTo>
                  <a:lnTo>
                    <a:pt x="1350" y="1636"/>
                  </a:lnTo>
                  <a:lnTo>
                    <a:pt x="1357" y="1623"/>
                  </a:lnTo>
                  <a:lnTo>
                    <a:pt x="1371" y="1590"/>
                  </a:lnTo>
                  <a:lnTo>
                    <a:pt x="1391" y="1541"/>
                  </a:lnTo>
                  <a:lnTo>
                    <a:pt x="1416" y="1478"/>
                  </a:lnTo>
                  <a:lnTo>
                    <a:pt x="1443" y="1403"/>
                  </a:lnTo>
                  <a:lnTo>
                    <a:pt x="1475" y="1320"/>
                  </a:lnTo>
                  <a:lnTo>
                    <a:pt x="1508" y="1229"/>
                  </a:lnTo>
                  <a:lnTo>
                    <a:pt x="1542" y="1134"/>
                  </a:lnTo>
                  <a:lnTo>
                    <a:pt x="1575" y="1039"/>
                  </a:lnTo>
                  <a:lnTo>
                    <a:pt x="1608" y="945"/>
                  </a:lnTo>
                  <a:lnTo>
                    <a:pt x="1638" y="856"/>
                  </a:lnTo>
                  <a:lnTo>
                    <a:pt x="1664" y="771"/>
                  </a:lnTo>
                  <a:lnTo>
                    <a:pt x="1687" y="698"/>
                  </a:lnTo>
                  <a:lnTo>
                    <a:pt x="1706" y="634"/>
                  </a:lnTo>
                  <a:lnTo>
                    <a:pt x="1718" y="586"/>
                  </a:lnTo>
                  <a:lnTo>
                    <a:pt x="1723" y="554"/>
                  </a:lnTo>
                  <a:lnTo>
                    <a:pt x="1723" y="508"/>
                  </a:lnTo>
                  <a:lnTo>
                    <a:pt x="1722" y="459"/>
                  </a:lnTo>
                  <a:lnTo>
                    <a:pt x="1718" y="410"/>
                  </a:lnTo>
                  <a:lnTo>
                    <a:pt x="1710" y="363"/>
                  </a:lnTo>
                  <a:lnTo>
                    <a:pt x="1700" y="317"/>
                  </a:lnTo>
                  <a:lnTo>
                    <a:pt x="1687" y="274"/>
                  </a:lnTo>
                  <a:lnTo>
                    <a:pt x="1673" y="235"/>
                  </a:lnTo>
                  <a:lnTo>
                    <a:pt x="1657" y="202"/>
                  </a:lnTo>
                  <a:lnTo>
                    <a:pt x="1640" y="179"/>
                  </a:lnTo>
                  <a:lnTo>
                    <a:pt x="1614" y="146"/>
                  </a:lnTo>
                  <a:lnTo>
                    <a:pt x="1579" y="109"/>
                  </a:lnTo>
                  <a:lnTo>
                    <a:pt x="1543" y="71"/>
                  </a:lnTo>
                  <a:lnTo>
                    <a:pt x="1505" y="38"/>
                  </a:lnTo>
                  <a:lnTo>
                    <a:pt x="1472" y="12"/>
                  </a:lnTo>
                  <a:lnTo>
                    <a:pt x="1448" y="0"/>
                  </a:lnTo>
                  <a:lnTo>
                    <a:pt x="1433" y="2"/>
                  </a:lnTo>
                  <a:lnTo>
                    <a:pt x="1397" y="53"/>
                  </a:lnTo>
                  <a:lnTo>
                    <a:pt x="1360" y="91"/>
                  </a:lnTo>
                  <a:lnTo>
                    <a:pt x="1321" y="120"/>
                  </a:lnTo>
                  <a:lnTo>
                    <a:pt x="1282" y="139"/>
                  </a:lnTo>
                  <a:lnTo>
                    <a:pt x="1241" y="149"/>
                  </a:lnTo>
                  <a:lnTo>
                    <a:pt x="1204" y="153"/>
                  </a:lnTo>
                  <a:lnTo>
                    <a:pt x="1166" y="150"/>
                  </a:lnTo>
                  <a:lnTo>
                    <a:pt x="1130" y="142"/>
                  </a:lnTo>
                  <a:lnTo>
                    <a:pt x="1096" y="132"/>
                  </a:lnTo>
                  <a:lnTo>
                    <a:pt x="1065" y="119"/>
                  </a:lnTo>
                  <a:lnTo>
                    <a:pt x="1038" y="103"/>
                  </a:lnTo>
                  <a:lnTo>
                    <a:pt x="1013" y="89"/>
                  </a:lnTo>
                  <a:lnTo>
                    <a:pt x="994" y="76"/>
                  </a:lnTo>
                  <a:lnTo>
                    <a:pt x="980" y="64"/>
                  </a:lnTo>
                  <a:lnTo>
                    <a:pt x="970" y="57"/>
                  </a:lnTo>
                  <a:lnTo>
                    <a:pt x="967" y="54"/>
                  </a:lnTo>
                  <a:close/>
                </a:path>
              </a:pathLst>
            </a:custGeom>
            <a:solidFill>
              <a:srgbClr val="D87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4" name="Freeform 13"/>
            <p:cNvSpPr>
              <a:spLocks/>
            </p:cNvSpPr>
            <p:nvPr/>
          </p:nvSpPr>
          <p:spPr bwMode="auto">
            <a:xfrm>
              <a:off x="145" y="705"/>
              <a:ext cx="1356" cy="1653"/>
            </a:xfrm>
            <a:custGeom>
              <a:avLst/>
              <a:gdLst>
                <a:gd name="T0" fmla="*/ 28 w 1356"/>
                <a:gd name="T1" fmla="*/ 233 h 1653"/>
                <a:gd name="T2" fmla="*/ 87 w 1356"/>
                <a:gd name="T3" fmla="*/ 1321 h 1653"/>
                <a:gd name="T4" fmla="*/ 415 w 1356"/>
                <a:gd name="T5" fmla="*/ 1327 h 1653"/>
                <a:gd name="T6" fmla="*/ 415 w 1356"/>
                <a:gd name="T7" fmla="*/ 1360 h 1653"/>
                <a:gd name="T8" fmla="*/ 0 w 1356"/>
                <a:gd name="T9" fmla="*/ 1400 h 1653"/>
                <a:gd name="T10" fmla="*/ 0 w 1356"/>
                <a:gd name="T11" fmla="*/ 1520 h 1653"/>
                <a:gd name="T12" fmla="*/ 341 w 1356"/>
                <a:gd name="T13" fmla="*/ 1653 h 1653"/>
                <a:gd name="T14" fmla="*/ 1275 w 1356"/>
                <a:gd name="T15" fmla="*/ 1454 h 1653"/>
                <a:gd name="T16" fmla="*/ 1275 w 1356"/>
                <a:gd name="T17" fmla="*/ 1380 h 1653"/>
                <a:gd name="T18" fmla="*/ 982 w 1356"/>
                <a:gd name="T19" fmla="*/ 1327 h 1653"/>
                <a:gd name="T20" fmla="*/ 982 w 1356"/>
                <a:gd name="T21" fmla="*/ 1268 h 1653"/>
                <a:gd name="T22" fmla="*/ 1321 w 1356"/>
                <a:gd name="T23" fmla="*/ 1148 h 1653"/>
                <a:gd name="T24" fmla="*/ 1356 w 1356"/>
                <a:gd name="T25" fmla="*/ 26 h 1653"/>
                <a:gd name="T26" fmla="*/ 241 w 1356"/>
                <a:gd name="T27" fmla="*/ 0 h 1653"/>
                <a:gd name="T28" fmla="*/ 28 w 1356"/>
                <a:gd name="T29" fmla="*/ 233 h 16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56"/>
                <a:gd name="T46" fmla="*/ 0 h 1653"/>
                <a:gd name="T47" fmla="*/ 1356 w 1356"/>
                <a:gd name="T48" fmla="*/ 1653 h 16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56" h="1653">
                  <a:moveTo>
                    <a:pt x="28" y="233"/>
                  </a:moveTo>
                  <a:lnTo>
                    <a:pt x="87" y="1321"/>
                  </a:lnTo>
                  <a:lnTo>
                    <a:pt x="415" y="1327"/>
                  </a:lnTo>
                  <a:lnTo>
                    <a:pt x="415" y="1360"/>
                  </a:lnTo>
                  <a:lnTo>
                    <a:pt x="0" y="1400"/>
                  </a:lnTo>
                  <a:lnTo>
                    <a:pt x="0" y="1520"/>
                  </a:lnTo>
                  <a:lnTo>
                    <a:pt x="341" y="1653"/>
                  </a:lnTo>
                  <a:lnTo>
                    <a:pt x="1275" y="1454"/>
                  </a:lnTo>
                  <a:lnTo>
                    <a:pt x="1275" y="1380"/>
                  </a:lnTo>
                  <a:lnTo>
                    <a:pt x="982" y="1327"/>
                  </a:lnTo>
                  <a:lnTo>
                    <a:pt x="982" y="1268"/>
                  </a:lnTo>
                  <a:lnTo>
                    <a:pt x="1321" y="1148"/>
                  </a:lnTo>
                  <a:lnTo>
                    <a:pt x="1356" y="26"/>
                  </a:lnTo>
                  <a:lnTo>
                    <a:pt x="241" y="0"/>
                  </a:lnTo>
                  <a:lnTo>
                    <a:pt x="28" y="233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5" name="Freeform 14"/>
            <p:cNvSpPr>
              <a:spLocks/>
            </p:cNvSpPr>
            <p:nvPr/>
          </p:nvSpPr>
          <p:spPr bwMode="auto">
            <a:xfrm>
              <a:off x="4028" y="1278"/>
              <a:ext cx="1194" cy="471"/>
            </a:xfrm>
            <a:custGeom>
              <a:avLst/>
              <a:gdLst>
                <a:gd name="T0" fmla="*/ 6 w 1194"/>
                <a:gd name="T1" fmla="*/ 185 h 471"/>
                <a:gd name="T2" fmla="*/ 0 w 1194"/>
                <a:gd name="T3" fmla="*/ 278 h 471"/>
                <a:gd name="T4" fmla="*/ 461 w 1194"/>
                <a:gd name="T5" fmla="*/ 471 h 471"/>
                <a:gd name="T6" fmla="*/ 1166 w 1194"/>
                <a:gd name="T7" fmla="*/ 264 h 471"/>
                <a:gd name="T8" fmla="*/ 1194 w 1194"/>
                <a:gd name="T9" fmla="*/ 53 h 471"/>
                <a:gd name="T10" fmla="*/ 1034 w 1194"/>
                <a:gd name="T11" fmla="*/ 0 h 471"/>
                <a:gd name="T12" fmla="*/ 6 w 1194"/>
                <a:gd name="T13" fmla="*/ 185 h 4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4"/>
                <a:gd name="T22" fmla="*/ 0 h 471"/>
                <a:gd name="T23" fmla="*/ 1194 w 1194"/>
                <a:gd name="T24" fmla="*/ 471 h 4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4" h="471">
                  <a:moveTo>
                    <a:pt x="6" y="185"/>
                  </a:moveTo>
                  <a:lnTo>
                    <a:pt x="0" y="278"/>
                  </a:lnTo>
                  <a:lnTo>
                    <a:pt x="461" y="471"/>
                  </a:lnTo>
                  <a:lnTo>
                    <a:pt x="1166" y="264"/>
                  </a:lnTo>
                  <a:lnTo>
                    <a:pt x="1194" y="53"/>
                  </a:lnTo>
                  <a:lnTo>
                    <a:pt x="1034" y="0"/>
                  </a:lnTo>
                  <a:lnTo>
                    <a:pt x="6" y="185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6" name="Freeform 15"/>
            <p:cNvSpPr>
              <a:spLocks/>
            </p:cNvSpPr>
            <p:nvPr/>
          </p:nvSpPr>
          <p:spPr bwMode="auto">
            <a:xfrm>
              <a:off x="5036" y="1116"/>
              <a:ext cx="231" cy="311"/>
            </a:xfrm>
            <a:custGeom>
              <a:avLst/>
              <a:gdLst>
                <a:gd name="T0" fmla="*/ 7 w 231"/>
                <a:gd name="T1" fmla="*/ 87 h 311"/>
                <a:gd name="T2" fmla="*/ 9 w 231"/>
                <a:gd name="T3" fmla="*/ 94 h 311"/>
                <a:gd name="T4" fmla="*/ 6 w 231"/>
                <a:gd name="T5" fmla="*/ 105 h 311"/>
                <a:gd name="T6" fmla="*/ 4 w 231"/>
                <a:gd name="T7" fmla="*/ 116 h 311"/>
                <a:gd name="T8" fmla="*/ 9 w 231"/>
                <a:gd name="T9" fmla="*/ 128 h 311"/>
                <a:gd name="T10" fmla="*/ 23 w 231"/>
                <a:gd name="T11" fmla="*/ 143 h 311"/>
                <a:gd name="T12" fmla="*/ 39 w 231"/>
                <a:gd name="T13" fmla="*/ 158 h 311"/>
                <a:gd name="T14" fmla="*/ 55 w 231"/>
                <a:gd name="T15" fmla="*/ 172 h 311"/>
                <a:gd name="T16" fmla="*/ 72 w 231"/>
                <a:gd name="T17" fmla="*/ 185 h 311"/>
                <a:gd name="T18" fmla="*/ 87 w 231"/>
                <a:gd name="T19" fmla="*/ 196 h 311"/>
                <a:gd name="T20" fmla="*/ 98 w 231"/>
                <a:gd name="T21" fmla="*/ 205 h 311"/>
                <a:gd name="T22" fmla="*/ 107 w 231"/>
                <a:gd name="T23" fmla="*/ 211 h 311"/>
                <a:gd name="T24" fmla="*/ 110 w 231"/>
                <a:gd name="T25" fmla="*/ 212 h 311"/>
                <a:gd name="T26" fmla="*/ 177 w 231"/>
                <a:gd name="T27" fmla="*/ 311 h 311"/>
                <a:gd name="T28" fmla="*/ 231 w 231"/>
                <a:gd name="T29" fmla="*/ 53 h 311"/>
                <a:gd name="T30" fmla="*/ 91 w 231"/>
                <a:gd name="T31" fmla="*/ 0 h 311"/>
                <a:gd name="T32" fmla="*/ 85 w 231"/>
                <a:gd name="T33" fmla="*/ 1 h 311"/>
                <a:gd name="T34" fmla="*/ 72 w 231"/>
                <a:gd name="T35" fmla="*/ 5 h 311"/>
                <a:gd name="T36" fmla="*/ 55 w 231"/>
                <a:gd name="T37" fmla="*/ 14 h 311"/>
                <a:gd name="T38" fmla="*/ 36 w 231"/>
                <a:gd name="T39" fmla="*/ 24 h 311"/>
                <a:gd name="T40" fmla="*/ 17 w 231"/>
                <a:gd name="T41" fmla="*/ 37 h 311"/>
                <a:gd name="T42" fmla="*/ 6 w 231"/>
                <a:gd name="T43" fmla="*/ 51 h 311"/>
                <a:gd name="T44" fmla="*/ 0 w 231"/>
                <a:gd name="T45" fmla="*/ 69 h 311"/>
                <a:gd name="T46" fmla="*/ 7 w 231"/>
                <a:gd name="T47" fmla="*/ 87 h 3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1"/>
                <a:gd name="T73" fmla="*/ 0 h 311"/>
                <a:gd name="T74" fmla="*/ 231 w 231"/>
                <a:gd name="T75" fmla="*/ 311 h 3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1" h="311">
                  <a:moveTo>
                    <a:pt x="7" y="87"/>
                  </a:moveTo>
                  <a:lnTo>
                    <a:pt x="9" y="94"/>
                  </a:lnTo>
                  <a:lnTo>
                    <a:pt x="6" y="105"/>
                  </a:lnTo>
                  <a:lnTo>
                    <a:pt x="4" y="116"/>
                  </a:lnTo>
                  <a:lnTo>
                    <a:pt x="9" y="128"/>
                  </a:lnTo>
                  <a:lnTo>
                    <a:pt x="23" y="143"/>
                  </a:lnTo>
                  <a:lnTo>
                    <a:pt x="39" y="158"/>
                  </a:lnTo>
                  <a:lnTo>
                    <a:pt x="55" y="172"/>
                  </a:lnTo>
                  <a:lnTo>
                    <a:pt x="72" y="185"/>
                  </a:lnTo>
                  <a:lnTo>
                    <a:pt x="87" y="196"/>
                  </a:lnTo>
                  <a:lnTo>
                    <a:pt x="98" y="205"/>
                  </a:lnTo>
                  <a:lnTo>
                    <a:pt x="107" y="211"/>
                  </a:lnTo>
                  <a:lnTo>
                    <a:pt x="110" y="212"/>
                  </a:lnTo>
                  <a:lnTo>
                    <a:pt x="177" y="311"/>
                  </a:lnTo>
                  <a:lnTo>
                    <a:pt x="231" y="53"/>
                  </a:lnTo>
                  <a:lnTo>
                    <a:pt x="91" y="0"/>
                  </a:lnTo>
                  <a:lnTo>
                    <a:pt x="85" y="1"/>
                  </a:lnTo>
                  <a:lnTo>
                    <a:pt x="72" y="5"/>
                  </a:lnTo>
                  <a:lnTo>
                    <a:pt x="55" y="14"/>
                  </a:lnTo>
                  <a:lnTo>
                    <a:pt x="36" y="24"/>
                  </a:lnTo>
                  <a:lnTo>
                    <a:pt x="17" y="37"/>
                  </a:lnTo>
                  <a:lnTo>
                    <a:pt x="6" y="51"/>
                  </a:lnTo>
                  <a:lnTo>
                    <a:pt x="0" y="69"/>
                  </a:lnTo>
                  <a:lnTo>
                    <a:pt x="7" y="87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7" name="Freeform 16"/>
            <p:cNvSpPr>
              <a:spLocks/>
            </p:cNvSpPr>
            <p:nvPr/>
          </p:nvSpPr>
          <p:spPr bwMode="auto">
            <a:xfrm>
              <a:off x="4448" y="1260"/>
              <a:ext cx="361" cy="400"/>
            </a:xfrm>
            <a:custGeom>
              <a:avLst/>
              <a:gdLst>
                <a:gd name="T0" fmla="*/ 14 w 361"/>
                <a:gd name="T1" fmla="*/ 94 h 400"/>
                <a:gd name="T2" fmla="*/ 36 w 361"/>
                <a:gd name="T3" fmla="*/ 153 h 400"/>
                <a:gd name="T4" fmla="*/ 39 w 361"/>
                <a:gd name="T5" fmla="*/ 212 h 400"/>
                <a:gd name="T6" fmla="*/ 37 w 361"/>
                <a:gd name="T7" fmla="*/ 268 h 400"/>
                <a:gd name="T8" fmla="*/ 40 w 361"/>
                <a:gd name="T9" fmla="*/ 329 h 400"/>
                <a:gd name="T10" fmla="*/ 61 w 361"/>
                <a:gd name="T11" fmla="*/ 379 h 400"/>
                <a:gd name="T12" fmla="*/ 105 w 361"/>
                <a:gd name="T13" fmla="*/ 400 h 400"/>
                <a:gd name="T14" fmla="*/ 172 w 361"/>
                <a:gd name="T15" fmla="*/ 377 h 400"/>
                <a:gd name="T16" fmla="*/ 238 w 361"/>
                <a:gd name="T17" fmla="*/ 336 h 400"/>
                <a:gd name="T18" fmla="*/ 281 w 361"/>
                <a:gd name="T19" fmla="*/ 301 h 400"/>
                <a:gd name="T20" fmla="*/ 290 w 361"/>
                <a:gd name="T21" fmla="*/ 291 h 400"/>
                <a:gd name="T22" fmla="*/ 310 w 361"/>
                <a:gd name="T23" fmla="*/ 260 h 400"/>
                <a:gd name="T24" fmla="*/ 336 w 361"/>
                <a:gd name="T25" fmla="*/ 214 h 400"/>
                <a:gd name="T26" fmla="*/ 358 w 361"/>
                <a:gd name="T27" fmla="*/ 173 h 400"/>
                <a:gd name="T28" fmla="*/ 361 w 361"/>
                <a:gd name="T29" fmla="*/ 129 h 400"/>
                <a:gd name="T30" fmla="*/ 343 w 361"/>
                <a:gd name="T31" fmla="*/ 27 h 400"/>
                <a:gd name="T32" fmla="*/ 307 w 361"/>
                <a:gd name="T33" fmla="*/ 4 h 400"/>
                <a:gd name="T34" fmla="*/ 289 w 361"/>
                <a:gd name="T35" fmla="*/ 25 h 400"/>
                <a:gd name="T36" fmla="*/ 277 w 361"/>
                <a:gd name="T37" fmla="*/ 56 h 400"/>
                <a:gd name="T38" fmla="*/ 273 w 361"/>
                <a:gd name="T39" fmla="*/ 79 h 400"/>
                <a:gd name="T40" fmla="*/ 271 w 361"/>
                <a:gd name="T41" fmla="*/ 80 h 400"/>
                <a:gd name="T42" fmla="*/ 261 w 361"/>
                <a:gd name="T43" fmla="*/ 61 h 400"/>
                <a:gd name="T44" fmla="*/ 247 w 361"/>
                <a:gd name="T45" fmla="*/ 34 h 400"/>
                <a:gd name="T46" fmla="*/ 232 w 361"/>
                <a:gd name="T47" fmla="*/ 10 h 400"/>
                <a:gd name="T48" fmla="*/ 222 w 361"/>
                <a:gd name="T49" fmla="*/ 1 h 400"/>
                <a:gd name="T50" fmla="*/ 199 w 361"/>
                <a:gd name="T51" fmla="*/ 1 h 400"/>
                <a:gd name="T52" fmla="*/ 165 w 361"/>
                <a:gd name="T53" fmla="*/ 5 h 400"/>
                <a:gd name="T54" fmla="*/ 124 w 361"/>
                <a:gd name="T55" fmla="*/ 14 h 400"/>
                <a:gd name="T56" fmla="*/ 81 w 361"/>
                <a:gd name="T57" fmla="*/ 24 h 400"/>
                <a:gd name="T58" fmla="*/ 42 w 361"/>
                <a:gd name="T59" fmla="*/ 37 h 400"/>
                <a:gd name="T60" fmla="*/ 13 w 361"/>
                <a:gd name="T61" fmla="*/ 50 h 400"/>
                <a:gd name="T62" fmla="*/ 0 w 361"/>
                <a:gd name="T63" fmla="*/ 64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1"/>
                <a:gd name="T97" fmla="*/ 0 h 400"/>
                <a:gd name="T98" fmla="*/ 361 w 361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1" h="400">
                  <a:moveTo>
                    <a:pt x="0" y="70"/>
                  </a:moveTo>
                  <a:lnTo>
                    <a:pt x="14" y="94"/>
                  </a:lnTo>
                  <a:lnTo>
                    <a:pt x="27" y="122"/>
                  </a:lnTo>
                  <a:lnTo>
                    <a:pt x="36" y="153"/>
                  </a:lnTo>
                  <a:lnTo>
                    <a:pt x="40" y="189"/>
                  </a:lnTo>
                  <a:lnTo>
                    <a:pt x="39" y="212"/>
                  </a:lnTo>
                  <a:lnTo>
                    <a:pt x="37" y="240"/>
                  </a:lnTo>
                  <a:lnTo>
                    <a:pt x="37" y="268"/>
                  </a:lnTo>
                  <a:lnTo>
                    <a:pt x="37" y="300"/>
                  </a:lnTo>
                  <a:lnTo>
                    <a:pt x="40" y="329"/>
                  </a:lnTo>
                  <a:lnTo>
                    <a:pt x="48" y="356"/>
                  </a:lnTo>
                  <a:lnTo>
                    <a:pt x="61" y="379"/>
                  </a:lnTo>
                  <a:lnTo>
                    <a:pt x="79" y="395"/>
                  </a:lnTo>
                  <a:lnTo>
                    <a:pt x="105" y="400"/>
                  </a:lnTo>
                  <a:lnTo>
                    <a:pt x="137" y="393"/>
                  </a:lnTo>
                  <a:lnTo>
                    <a:pt x="172" y="377"/>
                  </a:lnTo>
                  <a:lnTo>
                    <a:pt x="206" y="357"/>
                  </a:lnTo>
                  <a:lnTo>
                    <a:pt x="238" y="336"/>
                  </a:lnTo>
                  <a:lnTo>
                    <a:pt x="263" y="316"/>
                  </a:lnTo>
                  <a:lnTo>
                    <a:pt x="281" y="301"/>
                  </a:lnTo>
                  <a:lnTo>
                    <a:pt x="287" y="296"/>
                  </a:lnTo>
                  <a:lnTo>
                    <a:pt x="290" y="291"/>
                  </a:lnTo>
                  <a:lnTo>
                    <a:pt x="299" y="278"/>
                  </a:lnTo>
                  <a:lnTo>
                    <a:pt x="310" y="260"/>
                  </a:lnTo>
                  <a:lnTo>
                    <a:pt x="323" y="237"/>
                  </a:lnTo>
                  <a:lnTo>
                    <a:pt x="336" y="214"/>
                  </a:lnTo>
                  <a:lnTo>
                    <a:pt x="349" y="192"/>
                  </a:lnTo>
                  <a:lnTo>
                    <a:pt x="358" y="173"/>
                  </a:lnTo>
                  <a:lnTo>
                    <a:pt x="361" y="162"/>
                  </a:lnTo>
                  <a:lnTo>
                    <a:pt x="361" y="129"/>
                  </a:lnTo>
                  <a:lnTo>
                    <a:pt x="356" y="77"/>
                  </a:lnTo>
                  <a:lnTo>
                    <a:pt x="343" y="27"/>
                  </a:lnTo>
                  <a:lnTo>
                    <a:pt x="320" y="3"/>
                  </a:lnTo>
                  <a:lnTo>
                    <a:pt x="307" y="4"/>
                  </a:lnTo>
                  <a:lnTo>
                    <a:pt x="296" y="13"/>
                  </a:lnTo>
                  <a:lnTo>
                    <a:pt x="289" y="25"/>
                  </a:lnTo>
                  <a:lnTo>
                    <a:pt x="281" y="40"/>
                  </a:lnTo>
                  <a:lnTo>
                    <a:pt x="277" y="56"/>
                  </a:lnTo>
                  <a:lnTo>
                    <a:pt x="274" y="70"/>
                  </a:lnTo>
                  <a:lnTo>
                    <a:pt x="273" y="79"/>
                  </a:lnTo>
                  <a:lnTo>
                    <a:pt x="273" y="83"/>
                  </a:lnTo>
                  <a:lnTo>
                    <a:pt x="271" y="80"/>
                  </a:lnTo>
                  <a:lnTo>
                    <a:pt x="267" y="73"/>
                  </a:lnTo>
                  <a:lnTo>
                    <a:pt x="261" y="61"/>
                  </a:lnTo>
                  <a:lnTo>
                    <a:pt x="254" y="48"/>
                  </a:lnTo>
                  <a:lnTo>
                    <a:pt x="247" y="34"/>
                  </a:lnTo>
                  <a:lnTo>
                    <a:pt x="240" y="21"/>
                  </a:lnTo>
                  <a:lnTo>
                    <a:pt x="232" y="10"/>
                  </a:lnTo>
                  <a:lnTo>
                    <a:pt x="227" y="3"/>
                  </a:lnTo>
                  <a:lnTo>
                    <a:pt x="222" y="1"/>
                  </a:lnTo>
                  <a:lnTo>
                    <a:pt x="212" y="0"/>
                  </a:lnTo>
                  <a:lnTo>
                    <a:pt x="199" y="1"/>
                  </a:lnTo>
                  <a:lnTo>
                    <a:pt x="183" y="3"/>
                  </a:lnTo>
                  <a:lnTo>
                    <a:pt x="165" y="5"/>
                  </a:lnTo>
                  <a:lnTo>
                    <a:pt x="144" y="10"/>
                  </a:lnTo>
                  <a:lnTo>
                    <a:pt x="124" y="14"/>
                  </a:lnTo>
                  <a:lnTo>
                    <a:pt x="102" y="18"/>
                  </a:lnTo>
                  <a:lnTo>
                    <a:pt x="81" y="24"/>
                  </a:lnTo>
                  <a:lnTo>
                    <a:pt x="61" y="31"/>
                  </a:lnTo>
                  <a:lnTo>
                    <a:pt x="42" y="37"/>
                  </a:lnTo>
                  <a:lnTo>
                    <a:pt x="26" y="44"/>
                  </a:lnTo>
                  <a:lnTo>
                    <a:pt x="13" y="50"/>
                  </a:lnTo>
                  <a:lnTo>
                    <a:pt x="4" y="57"/>
                  </a:lnTo>
                  <a:lnTo>
                    <a:pt x="0" y="64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8" name="Freeform 17"/>
            <p:cNvSpPr>
              <a:spLocks/>
            </p:cNvSpPr>
            <p:nvPr/>
          </p:nvSpPr>
          <p:spPr bwMode="auto">
            <a:xfrm>
              <a:off x="7798" y="1596"/>
              <a:ext cx="987" cy="946"/>
            </a:xfrm>
            <a:custGeom>
              <a:avLst/>
              <a:gdLst>
                <a:gd name="T0" fmla="*/ 144 w 987"/>
                <a:gd name="T1" fmla="*/ 128 h 946"/>
                <a:gd name="T2" fmla="*/ 101 w 987"/>
                <a:gd name="T3" fmla="*/ 182 h 946"/>
                <a:gd name="T4" fmla="*/ 64 w 987"/>
                <a:gd name="T5" fmla="*/ 254 h 946"/>
                <a:gd name="T6" fmla="*/ 39 w 987"/>
                <a:gd name="T7" fmla="*/ 324 h 946"/>
                <a:gd name="T8" fmla="*/ 20 w 987"/>
                <a:gd name="T9" fmla="*/ 475 h 946"/>
                <a:gd name="T10" fmla="*/ 3 w 987"/>
                <a:gd name="T11" fmla="*/ 683 h 946"/>
                <a:gd name="T12" fmla="*/ 1 w 987"/>
                <a:gd name="T13" fmla="*/ 727 h 946"/>
                <a:gd name="T14" fmla="*/ 14 w 987"/>
                <a:gd name="T15" fmla="*/ 771 h 946"/>
                <a:gd name="T16" fmla="*/ 46 w 987"/>
                <a:gd name="T17" fmla="*/ 837 h 946"/>
                <a:gd name="T18" fmla="*/ 107 w 987"/>
                <a:gd name="T19" fmla="*/ 897 h 946"/>
                <a:gd name="T20" fmla="*/ 182 w 987"/>
                <a:gd name="T21" fmla="*/ 929 h 946"/>
                <a:gd name="T22" fmla="*/ 247 w 987"/>
                <a:gd name="T23" fmla="*/ 942 h 946"/>
                <a:gd name="T24" fmla="*/ 305 w 987"/>
                <a:gd name="T25" fmla="*/ 946 h 946"/>
                <a:gd name="T26" fmla="*/ 358 w 987"/>
                <a:gd name="T27" fmla="*/ 943 h 946"/>
                <a:gd name="T28" fmla="*/ 401 w 987"/>
                <a:gd name="T29" fmla="*/ 936 h 946"/>
                <a:gd name="T30" fmla="*/ 437 w 987"/>
                <a:gd name="T31" fmla="*/ 928 h 946"/>
                <a:gd name="T32" fmla="*/ 462 w 987"/>
                <a:gd name="T33" fmla="*/ 919 h 946"/>
                <a:gd name="T34" fmla="*/ 475 w 987"/>
                <a:gd name="T35" fmla="*/ 915 h 946"/>
                <a:gd name="T36" fmla="*/ 481 w 987"/>
                <a:gd name="T37" fmla="*/ 912 h 946"/>
                <a:gd name="T38" fmla="*/ 515 w 987"/>
                <a:gd name="T39" fmla="*/ 900 h 946"/>
                <a:gd name="T40" fmla="*/ 573 w 987"/>
                <a:gd name="T41" fmla="*/ 880 h 946"/>
                <a:gd name="T42" fmla="*/ 648 w 987"/>
                <a:gd name="T43" fmla="*/ 854 h 946"/>
                <a:gd name="T44" fmla="*/ 728 w 987"/>
                <a:gd name="T45" fmla="*/ 826 h 946"/>
                <a:gd name="T46" fmla="*/ 804 w 987"/>
                <a:gd name="T47" fmla="*/ 795 h 946"/>
                <a:gd name="T48" fmla="*/ 868 w 987"/>
                <a:gd name="T49" fmla="*/ 767 h 946"/>
                <a:gd name="T50" fmla="*/ 908 w 987"/>
                <a:gd name="T51" fmla="*/ 744 h 946"/>
                <a:gd name="T52" fmla="*/ 940 w 987"/>
                <a:gd name="T53" fmla="*/ 675 h 946"/>
                <a:gd name="T54" fmla="*/ 974 w 987"/>
                <a:gd name="T55" fmla="*/ 504 h 946"/>
                <a:gd name="T56" fmla="*/ 987 w 987"/>
                <a:gd name="T57" fmla="*/ 307 h 946"/>
                <a:gd name="T58" fmla="*/ 970 w 987"/>
                <a:gd name="T59" fmla="*/ 146 h 946"/>
                <a:gd name="T60" fmla="*/ 918 w 987"/>
                <a:gd name="T61" fmla="*/ 64 h 946"/>
                <a:gd name="T62" fmla="*/ 862 w 987"/>
                <a:gd name="T63" fmla="*/ 23 h 946"/>
                <a:gd name="T64" fmla="*/ 817 w 987"/>
                <a:gd name="T65" fmla="*/ 4 h 946"/>
                <a:gd name="T66" fmla="*/ 791 w 987"/>
                <a:gd name="T67" fmla="*/ 0 h 946"/>
                <a:gd name="T68" fmla="*/ 785 w 987"/>
                <a:gd name="T69" fmla="*/ 0 h 946"/>
                <a:gd name="T70" fmla="*/ 767 w 987"/>
                <a:gd name="T71" fmla="*/ 0 h 946"/>
                <a:gd name="T72" fmla="*/ 730 w 987"/>
                <a:gd name="T73" fmla="*/ 1 h 946"/>
                <a:gd name="T74" fmla="*/ 683 w 987"/>
                <a:gd name="T75" fmla="*/ 3 h 946"/>
                <a:gd name="T76" fmla="*/ 624 w 987"/>
                <a:gd name="T77" fmla="*/ 7 h 946"/>
                <a:gd name="T78" fmla="*/ 559 w 987"/>
                <a:gd name="T79" fmla="*/ 13 h 946"/>
                <a:gd name="T80" fmla="*/ 491 w 987"/>
                <a:gd name="T81" fmla="*/ 21 h 946"/>
                <a:gd name="T82" fmla="*/ 423 w 987"/>
                <a:gd name="T83" fmla="*/ 34 h 946"/>
                <a:gd name="T84" fmla="*/ 348 w 987"/>
                <a:gd name="T85" fmla="*/ 54 h 946"/>
                <a:gd name="T86" fmla="*/ 279 w 987"/>
                <a:gd name="T87" fmla="*/ 74 h 946"/>
                <a:gd name="T88" fmla="*/ 225 w 987"/>
                <a:gd name="T89" fmla="*/ 90 h 946"/>
                <a:gd name="T90" fmla="*/ 185 w 987"/>
                <a:gd name="T91" fmla="*/ 106 h 9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87"/>
                <a:gd name="T139" fmla="*/ 0 h 946"/>
                <a:gd name="T140" fmla="*/ 987 w 987"/>
                <a:gd name="T141" fmla="*/ 946 h 9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87" h="946">
                  <a:moveTo>
                    <a:pt x="166" y="113"/>
                  </a:moveTo>
                  <a:lnTo>
                    <a:pt x="144" y="128"/>
                  </a:lnTo>
                  <a:lnTo>
                    <a:pt x="123" y="151"/>
                  </a:lnTo>
                  <a:lnTo>
                    <a:pt x="101" y="182"/>
                  </a:lnTo>
                  <a:lnTo>
                    <a:pt x="81" y="217"/>
                  </a:lnTo>
                  <a:lnTo>
                    <a:pt x="64" y="254"/>
                  </a:lnTo>
                  <a:lnTo>
                    <a:pt x="49" y="291"/>
                  </a:lnTo>
                  <a:lnTo>
                    <a:pt x="39" y="324"/>
                  </a:lnTo>
                  <a:lnTo>
                    <a:pt x="33" y="352"/>
                  </a:lnTo>
                  <a:lnTo>
                    <a:pt x="20" y="475"/>
                  </a:lnTo>
                  <a:lnTo>
                    <a:pt x="10" y="594"/>
                  </a:lnTo>
                  <a:lnTo>
                    <a:pt x="3" y="683"/>
                  </a:lnTo>
                  <a:lnTo>
                    <a:pt x="0" y="719"/>
                  </a:lnTo>
                  <a:lnTo>
                    <a:pt x="1" y="727"/>
                  </a:lnTo>
                  <a:lnTo>
                    <a:pt x="6" y="744"/>
                  </a:lnTo>
                  <a:lnTo>
                    <a:pt x="14" y="771"/>
                  </a:lnTo>
                  <a:lnTo>
                    <a:pt x="27" y="803"/>
                  </a:lnTo>
                  <a:lnTo>
                    <a:pt x="46" y="837"/>
                  </a:lnTo>
                  <a:lnTo>
                    <a:pt x="72" y="870"/>
                  </a:lnTo>
                  <a:lnTo>
                    <a:pt x="107" y="897"/>
                  </a:lnTo>
                  <a:lnTo>
                    <a:pt x="149" y="919"/>
                  </a:lnTo>
                  <a:lnTo>
                    <a:pt x="182" y="929"/>
                  </a:lnTo>
                  <a:lnTo>
                    <a:pt x="215" y="938"/>
                  </a:lnTo>
                  <a:lnTo>
                    <a:pt x="247" y="942"/>
                  </a:lnTo>
                  <a:lnTo>
                    <a:pt x="277" y="945"/>
                  </a:lnTo>
                  <a:lnTo>
                    <a:pt x="305" y="946"/>
                  </a:lnTo>
                  <a:lnTo>
                    <a:pt x="332" y="946"/>
                  </a:lnTo>
                  <a:lnTo>
                    <a:pt x="358" y="943"/>
                  </a:lnTo>
                  <a:lnTo>
                    <a:pt x="381" y="941"/>
                  </a:lnTo>
                  <a:lnTo>
                    <a:pt x="401" y="936"/>
                  </a:lnTo>
                  <a:lnTo>
                    <a:pt x="420" y="932"/>
                  </a:lnTo>
                  <a:lnTo>
                    <a:pt x="437" y="928"/>
                  </a:lnTo>
                  <a:lnTo>
                    <a:pt x="450" y="923"/>
                  </a:lnTo>
                  <a:lnTo>
                    <a:pt x="462" y="919"/>
                  </a:lnTo>
                  <a:lnTo>
                    <a:pt x="469" y="916"/>
                  </a:lnTo>
                  <a:lnTo>
                    <a:pt x="475" y="915"/>
                  </a:lnTo>
                  <a:lnTo>
                    <a:pt x="476" y="913"/>
                  </a:lnTo>
                  <a:lnTo>
                    <a:pt x="481" y="912"/>
                  </a:lnTo>
                  <a:lnTo>
                    <a:pt x="494" y="908"/>
                  </a:lnTo>
                  <a:lnTo>
                    <a:pt x="515" y="900"/>
                  </a:lnTo>
                  <a:lnTo>
                    <a:pt x="541" y="892"/>
                  </a:lnTo>
                  <a:lnTo>
                    <a:pt x="573" y="880"/>
                  </a:lnTo>
                  <a:lnTo>
                    <a:pt x="609" y="869"/>
                  </a:lnTo>
                  <a:lnTo>
                    <a:pt x="648" y="854"/>
                  </a:lnTo>
                  <a:lnTo>
                    <a:pt x="687" y="840"/>
                  </a:lnTo>
                  <a:lnTo>
                    <a:pt x="728" y="826"/>
                  </a:lnTo>
                  <a:lnTo>
                    <a:pt x="767" y="810"/>
                  </a:lnTo>
                  <a:lnTo>
                    <a:pt x="804" y="795"/>
                  </a:lnTo>
                  <a:lnTo>
                    <a:pt x="837" y="781"/>
                  </a:lnTo>
                  <a:lnTo>
                    <a:pt x="868" y="767"/>
                  </a:lnTo>
                  <a:lnTo>
                    <a:pt x="891" y="754"/>
                  </a:lnTo>
                  <a:lnTo>
                    <a:pt x="908" y="744"/>
                  </a:lnTo>
                  <a:lnTo>
                    <a:pt x="917" y="734"/>
                  </a:lnTo>
                  <a:lnTo>
                    <a:pt x="940" y="675"/>
                  </a:lnTo>
                  <a:lnTo>
                    <a:pt x="958" y="596"/>
                  </a:lnTo>
                  <a:lnTo>
                    <a:pt x="974" y="504"/>
                  </a:lnTo>
                  <a:lnTo>
                    <a:pt x="984" y="405"/>
                  </a:lnTo>
                  <a:lnTo>
                    <a:pt x="987" y="307"/>
                  </a:lnTo>
                  <a:lnTo>
                    <a:pt x="983" y="218"/>
                  </a:lnTo>
                  <a:lnTo>
                    <a:pt x="970" y="146"/>
                  </a:lnTo>
                  <a:lnTo>
                    <a:pt x="948" y="97"/>
                  </a:lnTo>
                  <a:lnTo>
                    <a:pt x="918" y="64"/>
                  </a:lnTo>
                  <a:lnTo>
                    <a:pt x="889" y="40"/>
                  </a:lnTo>
                  <a:lnTo>
                    <a:pt x="862" y="23"/>
                  </a:lnTo>
                  <a:lnTo>
                    <a:pt x="839" y="11"/>
                  </a:lnTo>
                  <a:lnTo>
                    <a:pt x="817" y="4"/>
                  </a:lnTo>
                  <a:lnTo>
                    <a:pt x="801" y="1"/>
                  </a:lnTo>
                  <a:lnTo>
                    <a:pt x="791" y="0"/>
                  </a:lnTo>
                  <a:lnTo>
                    <a:pt x="788" y="0"/>
                  </a:lnTo>
                  <a:lnTo>
                    <a:pt x="785" y="0"/>
                  </a:lnTo>
                  <a:lnTo>
                    <a:pt x="778" y="0"/>
                  </a:lnTo>
                  <a:lnTo>
                    <a:pt x="767" y="0"/>
                  </a:lnTo>
                  <a:lnTo>
                    <a:pt x="751" y="0"/>
                  </a:lnTo>
                  <a:lnTo>
                    <a:pt x="730" y="1"/>
                  </a:lnTo>
                  <a:lnTo>
                    <a:pt x="707" y="1"/>
                  </a:lnTo>
                  <a:lnTo>
                    <a:pt x="683" y="3"/>
                  </a:lnTo>
                  <a:lnTo>
                    <a:pt x="654" y="4"/>
                  </a:lnTo>
                  <a:lnTo>
                    <a:pt x="624" y="7"/>
                  </a:lnTo>
                  <a:lnTo>
                    <a:pt x="592" y="8"/>
                  </a:lnTo>
                  <a:lnTo>
                    <a:pt x="559" y="13"/>
                  </a:lnTo>
                  <a:lnTo>
                    <a:pt x="525" y="17"/>
                  </a:lnTo>
                  <a:lnTo>
                    <a:pt x="491" y="21"/>
                  </a:lnTo>
                  <a:lnTo>
                    <a:pt x="456" y="28"/>
                  </a:lnTo>
                  <a:lnTo>
                    <a:pt x="423" y="34"/>
                  </a:lnTo>
                  <a:lnTo>
                    <a:pt x="390" y="43"/>
                  </a:lnTo>
                  <a:lnTo>
                    <a:pt x="348" y="54"/>
                  </a:lnTo>
                  <a:lnTo>
                    <a:pt x="310" y="64"/>
                  </a:lnTo>
                  <a:lnTo>
                    <a:pt x="279" y="74"/>
                  </a:lnTo>
                  <a:lnTo>
                    <a:pt x="250" y="83"/>
                  </a:lnTo>
                  <a:lnTo>
                    <a:pt x="225" y="90"/>
                  </a:lnTo>
                  <a:lnTo>
                    <a:pt x="204" y="99"/>
                  </a:lnTo>
                  <a:lnTo>
                    <a:pt x="185" y="106"/>
                  </a:lnTo>
                  <a:lnTo>
                    <a:pt x="166" y="113"/>
                  </a:lnTo>
                  <a:close/>
                </a:path>
              </a:pathLst>
            </a:custGeom>
            <a:solidFill>
              <a:srgbClr val="59A3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9" name="Freeform 18"/>
            <p:cNvSpPr>
              <a:spLocks/>
            </p:cNvSpPr>
            <p:nvPr/>
          </p:nvSpPr>
          <p:spPr bwMode="auto">
            <a:xfrm>
              <a:off x="7972" y="2194"/>
              <a:ext cx="422" cy="914"/>
            </a:xfrm>
            <a:custGeom>
              <a:avLst/>
              <a:gdLst>
                <a:gd name="T0" fmla="*/ 124 w 422"/>
                <a:gd name="T1" fmla="*/ 60 h 914"/>
                <a:gd name="T2" fmla="*/ 0 w 422"/>
                <a:gd name="T3" fmla="*/ 914 h 914"/>
                <a:gd name="T4" fmla="*/ 288 w 422"/>
                <a:gd name="T5" fmla="*/ 914 h 914"/>
                <a:gd name="T6" fmla="*/ 422 w 422"/>
                <a:gd name="T7" fmla="*/ 37 h 914"/>
                <a:gd name="T8" fmla="*/ 422 w 422"/>
                <a:gd name="T9" fmla="*/ 36 h 914"/>
                <a:gd name="T10" fmla="*/ 422 w 422"/>
                <a:gd name="T11" fmla="*/ 32 h 914"/>
                <a:gd name="T12" fmla="*/ 420 w 422"/>
                <a:gd name="T13" fmla="*/ 27 h 914"/>
                <a:gd name="T14" fmla="*/ 415 w 422"/>
                <a:gd name="T15" fmla="*/ 20 h 914"/>
                <a:gd name="T16" fmla="*/ 403 w 422"/>
                <a:gd name="T17" fmla="*/ 15 h 914"/>
                <a:gd name="T18" fmla="*/ 387 w 422"/>
                <a:gd name="T19" fmla="*/ 7 h 914"/>
                <a:gd name="T20" fmla="*/ 361 w 422"/>
                <a:gd name="T21" fmla="*/ 3 h 914"/>
                <a:gd name="T22" fmla="*/ 327 w 422"/>
                <a:gd name="T23" fmla="*/ 0 h 914"/>
                <a:gd name="T24" fmla="*/ 286 w 422"/>
                <a:gd name="T25" fmla="*/ 2 h 914"/>
                <a:gd name="T26" fmla="*/ 249 w 422"/>
                <a:gd name="T27" fmla="*/ 7 h 914"/>
                <a:gd name="T28" fmla="*/ 215 w 422"/>
                <a:gd name="T29" fmla="*/ 17 h 914"/>
                <a:gd name="T30" fmla="*/ 185 w 422"/>
                <a:gd name="T31" fmla="*/ 27 h 914"/>
                <a:gd name="T32" fmla="*/ 161 w 422"/>
                <a:gd name="T33" fmla="*/ 40 h 914"/>
                <a:gd name="T34" fmla="*/ 140 w 422"/>
                <a:gd name="T35" fmla="*/ 50 h 914"/>
                <a:gd name="T36" fmla="*/ 129 w 422"/>
                <a:gd name="T37" fmla="*/ 58 h 914"/>
                <a:gd name="T38" fmla="*/ 124 w 422"/>
                <a:gd name="T39" fmla="*/ 60 h 9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2"/>
                <a:gd name="T61" fmla="*/ 0 h 914"/>
                <a:gd name="T62" fmla="*/ 422 w 422"/>
                <a:gd name="T63" fmla="*/ 914 h 9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2" h="914">
                  <a:moveTo>
                    <a:pt x="124" y="60"/>
                  </a:moveTo>
                  <a:lnTo>
                    <a:pt x="0" y="914"/>
                  </a:lnTo>
                  <a:lnTo>
                    <a:pt x="288" y="914"/>
                  </a:lnTo>
                  <a:lnTo>
                    <a:pt x="422" y="37"/>
                  </a:lnTo>
                  <a:lnTo>
                    <a:pt x="422" y="36"/>
                  </a:lnTo>
                  <a:lnTo>
                    <a:pt x="422" y="32"/>
                  </a:lnTo>
                  <a:lnTo>
                    <a:pt x="420" y="27"/>
                  </a:lnTo>
                  <a:lnTo>
                    <a:pt x="415" y="20"/>
                  </a:lnTo>
                  <a:lnTo>
                    <a:pt x="403" y="15"/>
                  </a:lnTo>
                  <a:lnTo>
                    <a:pt x="387" y="7"/>
                  </a:lnTo>
                  <a:lnTo>
                    <a:pt x="361" y="3"/>
                  </a:lnTo>
                  <a:lnTo>
                    <a:pt x="327" y="0"/>
                  </a:lnTo>
                  <a:lnTo>
                    <a:pt x="286" y="2"/>
                  </a:lnTo>
                  <a:lnTo>
                    <a:pt x="249" y="7"/>
                  </a:lnTo>
                  <a:lnTo>
                    <a:pt x="215" y="17"/>
                  </a:lnTo>
                  <a:lnTo>
                    <a:pt x="185" y="27"/>
                  </a:lnTo>
                  <a:lnTo>
                    <a:pt x="161" y="40"/>
                  </a:lnTo>
                  <a:lnTo>
                    <a:pt x="140" y="50"/>
                  </a:lnTo>
                  <a:lnTo>
                    <a:pt x="129" y="58"/>
                  </a:lnTo>
                  <a:lnTo>
                    <a:pt x="124" y="6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0" name="Freeform 19"/>
            <p:cNvSpPr>
              <a:spLocks/>
            </p:cNvSpPr>
            <p:nvPr/>
          </p:nvSpPr>
          <p:spPr bwMode="auto">
            <a:xfrm>
              <a:off x="3988" y="1247"/>
              <a:ext cx="2478" cy="1245"/>
            </a:xfrm>
            <a:custGeom>
              <a:avLst/>
              <a:gdLst>
                <a:gd name="T0" fmla="*/ 1254 w 2478"/>
                <a:gd name="T1" fmla="*/ 1155 h 1245"/>
                <a:gd name="T2" fmla="*/ 1112 w 2478"/>
                <a:gd name="T3" fmla="*/ 1137 h 1245"/>
                <a:gd name="T4" fmla="*/ 1049 w 2478"/>
                <a:gd name="T5" fmla="*/ 1025 h 1245"/>
                <a:gd name="T6" fmla="*/ 1172 w 2478"/>
                <a:gd name="T7" fmla="*/ 965 h 1245"/>
                <a:gd name="T8" fmla="*/ 993 w 2478"/>
                <a:gd name="T9" fmla="*/ 943 h 1245"/>
                <a:gd name="T10" fmla="*/ 1061 w 2478"/>
                <a:gd name="T11" fmla="*/ 1145 h 1245"/>
                <a:gd name="T12" fmla="*/ 1240 w 2478"/>
                <a:gd name="T13" fmla="*/ 1242 h 1245"/>
                <a:gd name="T14" fmla="*/ 1333 w 2478"/>
                <a:gd name="T15" fmla="*/ 1132 h 1245"/>
                <a:gd name="T16" fmla="*/ 1414 w 2478"/>
                <a:gd name="T17" fmla="*/ 604 h 1245"/>
                <a:gd name="T18" fmla="*/ 1537 w 2478"/>
                <a:gd name="T19" fmla="*/ 393 h 1245"/>
                <a:gd name="T20" fmla="*/ 1752 w 2478"/>
                <a:gd name="T21" fmla="*/ 267 h 1245"/>
                <a:gd name="T22" fmla="*/ 1922 w 2478"/>
                <a:gd name="T23" fmla="*/ 366 h 1245"/>
                <a:gd name="T24" fmla="*/ 2090 w 2478"/>
                <a:gd name="T25" fmla="*/ 373 h 1245"/>
                <a:gd name="T26" fmla="*/ 2218 w 2478"/>
                <a:gd name="T27" fmla="*/ 297 h 1245"/>
                <a:gd name="T28" fmla="*/ 2436 w 2478"/>
                <a:gd name="T29" fmla="*/ 569 h 1245"/>
                <a:gd name="T30" fmla="*/ 2477 w 2478"/>
                <a:gd name="T31" fmla="*/ 536 h 1245"/>
                <a:gd name="T32" fmla="*/ 2393 w 2478"/>
                <a:gd name="T33" fmla="*/ 330 h 1245"/>
                <a:gd name="T34" fmla="*/ 2250 w 2478"/>
                <a:gd name="T35" fmla="*/ 212 h 1245"/>
                <a:gd name="T36" fmla="*/ 2197 w 2478"/>
                <a:gd name="T37" fmla="*/ 230 h 1245"/>
                <a:gd name="T38" fmla="*/ 2085 w 2478"/>
                <a:gd name="T39" fmla="*/ 311 h 1245"/>
                <a:gd name="T40" fmla="*/ 1967 w 2478"/>
                <a:gd name="T41" fmla="*/ 317 h 1245"/>
                <a:gd name="T42" fmla="*/ 1856 w 2478"/>
                <a:gd name="T43" fmla="*/ 270 h 1245"/>
                <a:gd name="T44" fmla="*/ 1876 w 2478"/>
                <a:gd name="T45" fmla="*/ 143 h 1245"/>
                <a:gd name="T46" fmla="*/ 1826 w 2478"/>
                <a:gd name="T47" fmla="*/ 62 h 1245"/>
                <a:gd name="T48" fmla="*/ 1690 w 2478"/>
                <a:gd name="T49" fmla="*/ 230 h 1245"/>
                <a:gd name="T50" fmla="*/ 1495 w 2478"/>
                <a:gd name="T51" fmla="*/ 334 h 1245"/>
                <a:gd name="T52" fmla="*/ 1378 w 2478"/>
                <a:gd name="T53" fmla="*/ 511 h 1245"/>
                <a:gd name="T54" fmla="*/ 1302 w 2478"/>
                <a:gd name="T55" fmla="*/ 610 h 1245"/>
                <a:gd name="T56" fmla="*/ 1105 w 2478"/>
                <a:gd name="T57" fmla="*/ 586 h 1245"/>
                <a:gd name="T58" fmla="*/ 521 w 2478"/>
                <a:gd name="T59" fmla="*/ 683 h 1245"/>
                <a:gd name="T60" fmla="*/ 274 w 2478"/>
                <a:gd name="T61" fmla="*/ 695 h 1245"/>
                <a:gd name="T62" fmla="*/ 115 w 2478"/>
                <a:gd name="T63" fmla="*/ 640 h 1245"/>
                <a:gd name="T64" fmla="*/ 13 w 2478"/>
                <a:gd name="T65" fmla="*/ 633 h 1245"/>
                <a:gd name="T66" fmla="*/ 187 w 2478"/>
                <a:gd name="T67" fmla="*/ 699 h 1245"/>
                <a:gd name="T68" fmla="*/ 267 w 2478"/>
                <a:gd name="T69" fmla="*/ 732 h 1245"/>
                <a:gd name="T70" fmla="*/ 623 w 2478"/>
                <a:gd name="T71" fmla="*/ 926 h 1245"/>
                <a:gd name="T72" fmla="*/ 483 w 2478"/>
                <a:gd name="T73" fmla="*/ 727 h 1245"/>
                <a:gd name="T74" fmla="*/ 1085 w 2478"/>
                <a:gd name="T75" fmla="*/ 615 h 1245"/>
                <a:gd name="T76" fmla="*/ 1283 w 2478"/>
                <a:gd name="T77" fmla="*/ 627 h 1245"/>
                <a:gd name="T78" fmla="*/ 1322 w 2478"/>
                <a:gd name="T79" fmla="*/ 810 h 1245"/>
                <a:gd name="T80" fmla="*/ 1237 w 2478"/>
                <a:gd name="T81" fmla="*/ 727 h 1245"/>
                <a:gd name="T82" fmla="*/ 1317 w 2478"/>
                <a:gd name="T83" fmla="*/ 748 h 1245"/>
                <a:gd name="T84" fmla="*/ 1198 w 2478"/>
                <a:gd name="T85" fmla="*/ 643 h 1245"/>
                <a:gd name="T86" fmla="*/ 1287 w 2478"/>
                <a:gd name="T87" fmla="*/ 669 h 1245"/>
                <a:gd name="T88" fmla="*/ 1333 w 2478"/>
                <a:gd name="T89" fmla="*/ 685 h 1245"/>
                <a:gd name="T90" fmla="*/ 1227 w 2478"/>
                <a:gd name="T91" fmla="*/ 626 h 1245"/>
                <a:gd name="T92" fmla="*/ 1198 w 2478"/>
                <a:gd name="T93" fmla="*/ 642 h 1245"/>
                <a:gd name="T94" fmla="*/ 1214 w 2478"/>
                <a:gd name="T95" fmla="*/ 676 h 1245"/>
                <a:gd name="T96" fmla="*/ 1218 w 2478"/>
                <a:gd name="T97" fmla="*/ 698 h 1245"/>
                <a:gd name="T98" fmla="*/ 1215 w 2478"/>
                <a:gd name="T99" fmla="*/ 750 h 1245"/>
                <a:gd name="T100" fmla="*/ 1164 w 2478"/>
                <a:gd name="T101" fmla="*/ 826 h 1245"/>
                <a:gd name="T102" fmla="*/ 1071 w 2478"/>
                <a:gd name="T103" fmla="*/ 714 h 1245"/>
                <a:gd name="T104" fmla="*/ 1000 w 2478"/>
                <a:gd name="T105" fmla="*/ 762 h 1245"/>
                <a:gd name="T106" fmla="*/ 975 w 2478"/>
                <a:gd name="T107" fmla="*/ 773 h 1245"/>
                <a:gd name="T108" fmla="*/ 1032 w 2478"/>
                <a:gd name="T109" fmla="*/ 790 h 1245"/>
                <a:gd name="T110" fmla="*/ 1027 w 2478"/>
                <a:gd name="T111" fmla="*/ 859 h 1245"/>
                <a:gd name="T112" fmla="*/ 1059 w 2478"/>
                <a:gd name="T113" fmla="*/ 899 h 1245"/>
                <a:gd name="T114" fmla="*/ 1254 w 2478"/>
                <a:gd name="T115" fmla="*/ 839 h 1245"/>
                <a:gd name="T116" fmla="*/ 1192 w 2478"/>
                <a:gd name="T117" fmla="*/ 958 h 1245"/>
                <a:gd name="T118" fmla="*/ 1297 w 2478"/>
                <a:gd name="T119" fmla="*/ 985 h 12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78"/>
                <a:gd name="T181" fmla="*/ 0 h 1245"/>
                <a:gd name="T182" fmla="*/ 2478 w 2478"/>
                <a:gd name="T183" fmla="*/ 1245 h 12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78" h="1245">
                  <a:moveTo>
                    <a:pt x="1189" y="1063"/>
                  </a:moveTo>
                  <a:lnTo>
                    <a:pt x="1287" y="1030"/>
                  </a:lnTo>
                  <a:lnTo>
                    <a:pt x="1286" y="1050"/>
                  </a:lnTo>
                  <a:lnTo>
                    <a:pt x="1283" y="1071"/>
                  </a:lnTo>
                  <a:lnTo>
                    <a:pt x="1280" y="1093"/>
                  </a:lnTo>
                  <a:lnTo>
                    <a:pt x="1274" y="1114"/>
                  </a:lnTo>
                  <a:lnTo>
                    <a:pt x="1265" y="1136"/>
                  </a:lnTo>
                  <a:lnTo>
                    <a:pt x="1254" y="1155"/>
                  </a:lnTo>
                  <a:lnTo>
                    <a:pt x="1240" y="1172"/>
                  </a:lnTo>
                  <a:lnTo>
                    <a:pt x="1221" y="1186"/>
                  </a:lnTo>
                  <a:lnTo>
                    <a:pt x="1202" y="1189"/>
                  </a:lnTo>
                  <a:lnTo>
                    <a:pt x="1183" y="1186"/>
                  </a:lnTo>
                  <a:lnTo>
                    <a:pt x="1164" y="1179"/>
                  </a:lnTo>
                  <a:lnTo>
                    <a:pt x="1146" y="1168"/>
                  </a:lnTo>
                  <a:lnTo>
                    <a:pt x="1128" y="1153"/>
                  </a:lnTo>
                  <a:lnTo>
                    <a:pt x="1112" y="1137"/>
                  </a:lnTo>
                  <a:lnTo>
                    <a:pt x="1098" y="1117"/>
                  </a:lnTo>
                  <a:lnTo>
                    <a:pt x="1086" y="1097"/>
                  </a:lnTo>
                  <a:lnTo>
                    <a:pt x="1189" y="1063"/>
                  </a:lnTo>
                  <a:lnTo>
                    <a:pt x="1180" y="1024"/>
                  </a:lnTo>
                  <a:lnTo>
                    <a:pt x="1073" y="1061"/>
                  </a:lnTo>
                  <a:lnTo>
                    <a:pt x="1063" y="1053"/>
                  </a:lnTo>
                  <a:lnTo>
                    <a:pt x="1055" y="1040"/>
                  </a:lnTo>
                  <a:lnTo>
                    <a:pt x="1049" y="1025"/>
                  </a:lnTo>
                  <a:lnTo>
                    <a:pt x="1040" y="1011"/>
                  </a:lnTo>
                  <a:lnTo>
                    <a:pt x="1056" y="1004"/>
                  </a:lnTo>
                  <a:lnTo>
                    <a:pt x="1075" y="998"/>
                  </a:lnTo>
                  <a:lnTo>
                    <a:pt x="1094" y="991"/>
                  </a:lnTo>
                  <a:lnTo>
                    <a:pt x="1114" y="984"/>
                  </a:lnTo>
                  <a:lnTo>
                    <a:pt x="1134" y="977"/>
                  </a:lnTo>
                  <a:lnTo>
                    <a:pt x="1154" y="971"/>
                  </a:lnTo>
                  <a:lnTo>
                    <a:pt x="1172" y="965"/>
                  </a:lnTo>
                  <a:lnTo>
                    <a:pt x="1189" y="959"/>
                  </a:lnTo>
                  <a:lnTo>
                    <a:pt x="1179" y="922"/>
                  </a:lnTo>
                  <a:lnTo>
                    <a:pt x="1048" y="965"/>
                  </a:lnTo>
                  <a:lnTo>
                    <a:pt x="1046" y="962"/>
                  </a:lnTo>
                  <a:lnTo>
                    <a:pt x="1046" y="958"/>
                  </a:lnTo>
                  <a:lnTo>
                    <a:pt x="1046" y="954"/>
                  </a:lnTo>
                  <a:lnTo>
                    <a:pt x="1046" y="948"/>
                  </a:lnTo>
                  <a:lnTo>
                    <a:pt x="993" y="943"/>
                  </a:lnTo>
                  <a:lnTo>
                    <a:pt x="993" y="971"/>
                  </a:lnTo>
                  <a:lnTo>
                    <a:pt x="996" y="997"/>
                  </a:lnTo>
                  <a:lnTo>
                    <a:pt x="1001" y="1024"/>
                  </a:lnTo>
                  <a:lnTo>
                    <a:pt x="1010" y="1048"/>
                  </a:lnTo>
                  <a:lnTo>
                    <a:pt x="1020" y="1074"/>
                  </a:lnTo>
                  <a:lnTo>
                    <a:pt x="1032" y="1099"/>
                  </a:lnTo>
                  <a:lnTo>
                    <a:pt x="1046" y="1122"/>
                  </a:lnTo>
                  <a:lnTo>
                    <a:pt x="1061" y="1145"/>
                  </a:lnTo>
                  <a:lnTo>
                    <a:pt x="1078" y="1166"/>
                  </a:lnTo>
                  <a:lnTo>
                    <a:pt x="1097" y="1188"/>
                  </a:lnTo>
                  <a:lnTo>
                    <a:pt x="1117" y="1206"/>
                  </a:lnTo>
                  <a:lnTo>
                    <a:pt x="1138" y="1221"/>
                  </a:lnTo>
                  <a:lnTo>
                    <a:pt x="1162" y="1234"/>
                  </a:lnTo>
                  <a:lnTo>
                    <a:pt x="1186" y="1241"/>
                  </a:lnTo>
                  <a:lnTo>
                    <a:pt x="1212" y="1245"/>
                  </a:lnTo>
                  <a:lnTo>
                    <a:pt x="1240" y="1242"/>
                  </a:lnTo>
                  <a:lnTo>
                    <a:pt x="1260" y="1237"/>
                  </a:lnTo>
                  <a:lnTo>
                    <a:pt x="1277" y="1228"/>
                  </a:lnTo>
                  <a:lnTo>
                    <a:pt x="1291" y="1216"/>
                  </a:lnTo>
                  <a:lnTo>
                    <a:pt x="1304" y="1202"/>
                  </a:lnTo>
                  <a:lnTo>
                    <a:pt x="1313" y="1186"/>
                  </a:lnTo>
                  <a:lnTo>
                    <a:pt x="1322" y="1169"/>
                  </a:lnTo>
                  <a:lnTo>
                    <a:pt x="1329" y="1150"/>
                  </a:lnTo>
                  <a:lnTo>
                    <a:pt x="1333" y="1132"/>
                  </a:lnTo>
                  <a:lnTo>
                    <a:pt x="1377" y="784"/>
                  </a:lnTo>
                  <a:lnTo>
                    <a:pt x="1380" y="758"/>
                  </a:lnTo>
                  <a:lnTo>
                    <a:pt x="1384" y="731"/>
                  </a:lnTo>
                  <a:lnTo>
                    <a:pt x="1388" y="705"/>
                  </a:lnTo>
                  <a:lnTo>
                    <a:pt x="1394" y="679"/>
                  </a:lnTo>
                  <a:lnTo>
                    <a:pt x="1400" y="653"/>
                  </a:lnTo>
                  <a:lnTo>
                    <a:pt x="1406" y="629"/>
                  </a:lnTo>
                  <a:lnTo>
                    <a:pt x="1414" y="604"/>
                  </a:lnTo>
                  <a:lnTo>
                    <a:pt x="1423" y="580"/>
                  </a:lnTo>
                  <a:lnTo>
                    <a:pt x="1433" y="551"/>
                  </a:lnTo>
                  <a:lnTo>
                    <a:pt x="1446" y="523"/>
                  </a:lnTo>
                  <a:lnTo>
                    <a:pt x="1460" y="495"/>
                  </a:lnTo>
                  <a:lnTo>
                    <a:pt x="1478" y="468"/>
                  </a:lnTo>
                  <a:lnTo>
                    <a:pt x="1496" y="442"/>
                  </a:lnTo>
                  <a:lnTo>
                    <a:pt x="1515" y="416"/>
                  </a:lnTo>
                  <a:lnTo>
                    <a:pt x="1537" y="393"/>
                  </a:lnTo>
                  <a:lnTo>
                    <a:pt x="1560" y="370"/>
                  </a:lnTo>
                  <a:lnTo>
                    <a:pt x="1584" y="350"/>
                  </a:lnTo>
                  <a:lnTo>
                    <a:pt x="1609" y="330"/>
                  </a:lnTo>
                  <a:lnTo>
                    <a:pt x="1636" y="313"/>
                  </a:lnTo>
                  <a:lnTo>
                    <a:pt x="1664" y="299"/>
                  </a:lnTo>
                  <a:lnTo>
                    <a:pt x="1693" y="286"/>
                  </a:lnTo>
                  <a:lnTo>
                    <a:pt x="1722" y="274"/>
                  </a:lnTo>
                  <a:lnTo>
                    <a:pt x="1752" y="267"/>
                  </a:lnTo>
                  <a:lnTo>
                    <a:pt x="1784" y="261"/>
                  </a:lnTo>
                  <a:lnTo>
                    <a:pt x="1801" y="281"/>
                  </a:lnTo>
                  <a:lnTo>
                    <a:pt x="1817" y="299"/>
                  </a:lnTo>
                  <a:lnTo>
                    <a:pt x="1833" y="316"/>
                  </a:lnTo>
                  <a:lnTo>
                    <a:pt x="1850" y="330"/>
                  </a:lnTo>
                  <a:lnTo>
                    <a:pt x="1870" y="343"/>
                  </a:lnTo>
                  <a:lnTo>
                    <a:pt x="1893" y="355"/>
                  </a:lnTo>
                  <a:lnTo>
                    <a:pt x="1922" y="366"/>
                  </a:lnTo>
                  <a:lnTo>
                    <a:pt x="1957" y="376"/>
                  </a:lnTo>
                  <a:lnTo>
                    <a:pt x="1977" y="380"/>
                  </a:lnTo>
                  <a:lnTo>
                    <a:pt x="1996" y="382"/>
                  </a:lnTo>
                  <a:lnTo>
                    <a:pt x="2016" y="383"/>
                  </a:lnTo>
                  <a:lnTo>
                    <a:pt x="2035" y="383"/>
                  </a:lnTo>
                  <a:lnTo>
                    <a:pt x="2054" y="380"/>
                  </a:lnTo>
                  <a:lnTo>
                    <a:pt x="2071" y="378"/>
                  </a:lnTo>
                  <a:lnTo>
                    <a:pt x="2090" y="373"/>
                  </a:lnTo>
                  <a:lnTo>
                    <a:pt x="2107" y="366"/>
                  </a:lnTo>
                  <a:lnTo>
                    <a:pt x="2124" y="360"/>
                  </a:lnTo>
                  <a:lnTo>
                    <a:pt x="2140" y="352"/>
                  </a:lnTo>
                  <a:lnTo>
                    <a:pt x="2158" y="343"/>
                  </a:lnTo>
                  <a:lnTo>
                    <a:pt x="2173" y="333"/>
                  </a:lnTo>
                  <a:lnTo>
                    <a:pt x="2188" y="322"/>
                  </a:lnTo>
                  <a:lnTo>
                    <a:pt x="2204" y="310"/>
                  </a:lnTo>
                  <a:lnTo>
                    <a:pt x="2218" y="297"/>
                  </a:lnTo>
                  <a:lnTo>
                    <a:pt x="2233" y="284"/>
                  </a:lnTo>
                  <a:lnTo>
                    <a:pt x="2279" y="310"/>
                  </a:lnTo>
                  <a:lnTo>
                    <a:pt x="2319" y="342"/>
                  </a:lnTo>
                  <a:lnTo>
                    <a:pt x="2354" y="379"/>
                  </a:lnTo>
                  <a:lnTo>
                    <a:pt x="2384" y="422"/>
                  </a:lnTo>
                  <a:lnTo>
                    <a:pt x="2407" y="468"/>
                  </a:lnTo>
                  <a:lnTo>
                    <a:pt x="2426" y="518"/>
                  </a:lnTo>
                  <a:lnTo>
                    <a:pt x="2436" y="569"/>
                  </a:lnTo>
                  <a:lnTo>
                    <a:pt x="2440" y="622"/>
                  </a:lnTo>
                  <a:lnTo>
                    <a:pt x="2443" y="658"/>
                  </a:lnTo>
                  <a:lnTo>
                    <a:pt x="2448" y="698"/>
                  </a:lnTo>
                  <a:lnTo>
                    <a:pt x="2452" y="728"/>
                  </a:lnTo>
                  <a:lnTo>
                    <a:pt x="2456" y="737"/>
                  </a:lnTo>
                  <a:lnTo>
                    <a:pt x="2472" y="672"/>
                  </a:lnTo>
                  <a:lnTo>
                    <a:pt x="2478" y="604"/>
                  </a:lnTo>
                  <a:lnTo>
                    <a:pt x="2477" y="536"/>
                  </a:lnTo>
                  <a:lnTo>
                    <a:pt x="2465" y="471"/>
                  </a:lnTo>
                  <a:lnTo>
                    <a:pt x="2459" y="449"/>
                  </a:lnTo>
                  <a:lnTo>
                    <a:pt x="2452" y="428"/>
                  </a:lnTo>
                  <a:lnTo>
                    <a:pt x="2443" y="406"/>
                  </a:lnTo>
                  <a:lnTo>
                    <a:pt x="2432" y="386"/>
                  </a:lnTo>
                  <a:lnTo>
                    <a:pt x="2420" y="367"/>
                  </a:lnTo>
                  <a:lnTo>
                    <a:pt x="2407" y="349"/>
                  </a:lnTo>
                  <a:lnTo>
                    <a:pt x="2393" y="330"/>
                  </a:lnTo>
                  <a:lnTo>
                    <a:pt x="2377" y="313"/>
                  </a:lnTo>
                  <a:lnTo>
                    <a:pt x="2361" y="297"/>
                  </a:lnTo>
                  <a:lnTo>
                    <a:pt x="2344" y="281"/>
                  </a:lnTo>
                  <a:lnTo>
                    <a:pt x="2326" y="265"/>
                  </a:lnTo>
                  <a:lnTo>
                    <a:pt x="2308" y="251"/>
                  </a:lnTo>
                  <a:lnTo>
                    <a:pt x="2289" y="237"/>
                  </a:lnTo>
                  <a:lnTo>
                    <a:pt x="2269" y="224"/>
                  </a:lnTo>
                  <a:lnTo>
                    <a:pt x="2250" y="212"/>
                  </a:lnTo>
                  <a:lnTo>
                    <a:pt x="2230" y="201"/>
                  </a:lnTo>
                  <a:lnTo>
                    <a:pt x="2225" y="202"/>
                  </a:lnTo>
                  <a:lnTo>
                    <a:pt x="2223" y="204"/>
                  </a:lnTo>
                  <a:lnTo>
                    <a:pt x="2220" y="205"/>
                  </a:lnTo>
                  <a:lnTo>
                    <a:pt x="2217" y="208"/>
                  </a:lnTo>
                  <a:lnTo>
                    <a:pt x="2212" y="212"/>
                  </a:lnTo>
                  <a:lnTo>
                    <a:pt x="2207" y="220"/>
                  </a:lnTo>
                  <a:lnTo>
                    <a:pt x="2197" y="230"/>
                  </a:lnTo>
                  <a:lnTo>
                    <a:pt x="2185" y="243"/>
                  </a:lnTo>
                  <a:lnTo>
                    <a:pt x="2168" y="258"/>
                  </a:lnTo>
                  <a:lnTo>
                    <a:pt x="2152" y="271"/>
                  </a:lnTo>
                  <a:lnTo>
                    <a:pt x="2137" y="283"/>
                  </a:lnTo>
                  <a:lnTo>
                    <a:pt x="2123" y="293"/>
                  </a:lnTo>
                  <a:lnTo>
                    <a:pt x="2110" y="300"/>
                  </a:lnTo>
                  <a:lnTo>
                    <a:pt x="2097" y="307"/>
                  </a:lnTo>
                  <a:lnTo>
                    <a:pt x="2085" y="311"/>
                  </a:lnTo>
                  <a:lnTo>
                    <a:pt x="2072" y="316"/>
                  </a:lnTo>
                  <a:lnTo>
                    <a:pt x="2059" y="317"/>
                  </a:lnTo>
                  <a:lnTo>
                    <a:pt x="2046" y="319"/>
                  </a:lnTo>
                  <a:lnTo>
                    <a:pt x="2033" y="320"/>
                  </a:lnTo>
                  <a:lnTo>
                    <a:pt x="2019" y="320"/>
                  </a:lnTo>
                  <a:lnTo>
                    <a:pt x="2003" y="319"/>
                  </a:lnTo>
                  <a:lnTo>
                    <a:pt x="1986" y="319"/>
                  </a:lnTo>
                  <a:lnTo>
                    <a:pt x="1967" y="317"/>
                  </a:lnTo>
                  <a:lnTo>
                    <a:pt x="1947" y="316"/>
                  </a:lnTo>
                  <a:lnTo>
                    <a:pt x="1934" y="310"/>
                  </a:lnTo>
                  <a:lnTo>
                    <a:pt x="1919" y="306"/>
                  </a:lnTo>
                  <a:lnTo>
                    <a:pt x="1906" y="300"/>
                  </a:lnTo>
                  <a:lnTo>
                    <a:pt x="1892" y="294"/>
                  </a:lnTo>
                  <a:lnTo>
                    <a:pt x="1879" y="288"/>
                  </a:lnTo>
                  <a:lnTo>
                    <a:pt x="1866" y="280"/>
                  </a:lnTo>
                  <a:lnTo>
                    <a:pt x="1856" y="270"/>
                  </a:lnTo>
                  <a:lnTo>
                    <a:pt x="1846" y="258"/>
                  </a:lnTo>
                  <a:lnTo>
                    <a:pt x="1850" y="254"/>
                  </a:lnTo>
                  <a:lnTo>
                    <a:pt x="1854" y="248"/>
                  </a:lnTo>
                  <a:lnTo>
                    <a:pt x="1857" y="243"/>
                  </a:lnTo>
                  <a:lnTo>
                    <a:pt x="1862" y="237"/>
                  </a:lnTo>
                  <a:lnTo>
                    <a:pt x="1872" y="207"/>
                  </a:lnTo>
                  <a:lnTo>
                    <a:pt x="1876" y="175"/>
                  </a:lnTo>
                  <a:lnTo>
                    <a:pt x="1876" y="143"/>
                  </a:lnTo>
                  <a:lnTo>
                    <a:pt x="1873" y="113"/>
                  </a:lnTo>
                  <a:lnTo>
                    <a:pt x="1866" y="82"/>
                  </a:lnTo>
                  <a:lnTo>
                    <a:pt x="1854" y="53"/>
                  </a:lnTo>
                  <a:lnTo>
                    <a:pt x="1840" y="26"/>
                  </a:lnTo>
                  <a:lnTo>
                    <a:pt x="1823" y="0"/>
                  </a:lnTo>
                  <a:lnTo>
                    <a:pt x="1821" y="7"/>
                  </a:lnTo>
                  <a:lnTo>
                    <a:pt x="1823" y="30"/>
                  </a:lnTo>
                  <a:lnTo>
                    <a:pt x="1826" y="62"/>
                  </a:lnTo>
                  <a:lnTo>
                    <a:pt x="1827" y="99"/>
                  </a:lnTo>
                  <a:lnTo>
                    <a:pt x="1824" y="139"/>
                  </a:lnTo>
                  <a:lnTo>
                    <a:pt x="1817" y="175"/>
                  </a:lnTo>
                  <a:lnTo>
                    <a:pt x="1801" y="204"/>
                  </a:lnTo>
                  <a:lnTo>
                    <a:pt x="1775" y="221"/>
                  </a:lnTo>
                  <a:lnTo>
                    <a:pt x="1746" y="221"/>
                  </a:lnTo>
                  <a:lnTo>
                    <a:pt x="1717" y="224"/>
                  </a:lnTo>
                  <a:lnTo>
                    <a:pt x="1690" y="230"/>
                  </a:lnTo>
                  <a:lnTo>
                    <a:pt x="1662" y="237"/>
                  </a:lnTo>
                  <a:lnTo>
                    <a:pt x="1636" y="245"/>
                  </a:lnTo>
                  <a:lnTo>
                    <a:pt x="1610" y="257"/>
                  </a:lnTo>
                  <a:lnTo>
                    <a:pt x="1586" y="268"/>
                  </a:lnTo>
                  <a:lnTo>
                    <a:pt x="1561" y="283"/>
                  </a:lnTo>
                  <a:lnTo>
                    <a:pt x="1538" y="299"/>
                  </a:lnTo>
                  <a:lnTo>
                    <a:pt x="1515" y="316"/>
                  </a:lnTo>
                  <a:lnTo>
                    <a:pt x="1495" y="334"/>
                  </a:lnTo>
                  <a:lnTo>
                    <a:pt x="1475" y="355"/>
                  </a:lnTo>
                  <a:lnTo>
                    <a:pt x="1456" y="375"/>
                  </a:lnTo>
                  <a:lnTo>
                    <a:pt x="1439" y="398"/>
                  </a:lnTo>
                  <a:lnTo>
                    <a:pt x="1421" y="421"/>
                  </a:lnTo>
                  <a:lnTo>
                    <a:pt x="1407" y="444"/>
                  </a:lnTo>
                  <a:lnTo>
                    <a:pt x="1395" y="465"/>
                  </a:lnTo>
                  <a:lnTo>
                    <a:pt x="1385" y="488"/>
                  </a:lnTo>
                  <a:lnTo>
                    <a:pt x="1378" y="511"/>
                  </a:lnTo>
                  <a:lnTo>
                    <a:pt x="1372" y="534"/>
                  </a:lnTo>
                  <a:lnTo>
                    <a:pt x="1367" y="557"/>
                  </a:lnTo>
                  <a:lnTo>
                    <a:pt x="1361" y="582"/>
                  </a:lnTo>
                  <a:lnTo>
                    <a:pt x="1355" y="604"/>
                  </a:lnTo>
                  <a:lnTo>
                    <a:pt x="1349" y="627"/>
                  </a:lnTo>
                  <a:lnTo>
                    <a:pt x="1338" y="622"/>
                  </a:lnTo>
                  <a:lnTo>
                    <a:pt x="1322" y="616"/>
                  </a:lnTo>
                  <a:lnTo>
                    <a:pt x="1302" y="610"/>
                  </a:lnTo>
                  <a:lnTo>
                    <a:pt x="1281" y="603"/>
                  </a:lnTo>
                  <a:lnTo>
                    <a:pt x="1261" y="594"/>
                  </a:lnTo>
                  <a:lnTo>
                    <a:pt x="1242" y="586"/>
                  </a:lnTo>
                  <a:lnTo>
                    <a:pt x="1229" y="577"/>
                  </a:lnTo>
                  <a:lnTo>
                    <a:pt x="1224" y="567"/>
                  </a:lnTo>
                  <a:lnTo>
                    <a:pt x="1198" y="571"/>
                  </a:lnTo>
                  <a:lnTo>
                    <a:pt x="1157" y="579"/>
                  </a:lnTo>
                  <a:lnTo>
                    <a:pt x="1105" y="586"/>
                  </a:lnTo>
                  <a:lnTo>
                    <a:pt x="1043" y="597"/>
                  </a:lnTo>
                  <a:lnTo>
                    <a:pt x="974" y="609"/>
                  </a:lnTo>
                  <a:lnTo>
                    <a:pt x="899" y="620"/>
                  </a:lnTo>
                  <a:lnTo>
                    <a:pt x="821" y="633"/>
                  </a:lnTo>
                  <a:lnTo>
                    <a:pt x="741" y="646"/>
                  </a:lnTo>
                  <a:lnTo>
                    <a:pt x="664" y="659"/>
                  </a:lnTo>
                  <a:lnTo>
                    <a:pt x="590" y="672"/>
                  </a:lnTo>
                  <a:lnTo>
                    <a:pt x="521" y="683"/>
                  </a:lnTo>
                  <a:lnTo>
                    <a:pt x="459" y="694"/>
                  </a:lnTo>
                  <a:lnTo>
                    <a:pt x="407" y="702"/>
                  </a:lnTo>
                  <a:lnTo>
                    <a:pt x="368" y="708"/>
                  </a:lnTo>
                  <a:lnTo>
                    <a:pt x="342" y="712"/>
                  </a:lnTo>
                  <a:lnTo>
                    <a:pt x="333" y="714"/>
                  </a:lnTo>
                  <a:lnTo>
                    <a:pt x="313" y="708"/>
                  </a:lnTo>
                  <a:lnTo>
                    <a:pt x="293" y="701"/>
                  </a:lnTo>
                  <a:lnTo>
                    <a:pt x="274" y="695"/>
                  </a:lnTo>
                  <a:lnTo>
                    <a:pt x="254" y="688"/>
                  </a:lnTo>
                  <a:lnTo>
                    <a:pt x="233" y="681"/>
                  </a:lnTo>
                  <a:lnTo>
                    <a:pt x="213" y="673"/>
                  </a:lnTo>
                  <a:lnTo>
                    <a:pt x="194" y="668"/>
                  </a:lnTo>
                  <a:lnTo>
                    <a:pt x="174" y="661"/>
                  </a:lnTo>
                  <a:lnTo>
                    <a:pt x="154" y="653"/>
                  </a:lnTo>
                  <a:lnTo>
                    <a:pt x="134" y="648"/>
                  </a:lnTo>
                  <a:lnTo>
                    <a:pt x="115" y="640"/>
                  </a:lnTo>
                  <a:lnTo>
                    <a:pt x="95" y="635"/>
                  </a:lnTo>
                  <a:lnTo>
                    <a:pt x="75" y="629"/>
                  </a:lnTo>
                  <a:lnTo>
                    <a:pt x="54" y="623"/>
                  </a:lnTo>
                  <a:lnTo>
                    <a:pt x="34" y="617"/>
                  </a:lnTo>
                  <a:lnTo>
                    <a:pt x="14" y="612"/>
                  </a:lnTo>
                  <a:lnTo>
                    <a:pt x="0" y="626"/>
                  </a:lnTo>
                  <a:lnTo>
                    <a:pt x="4" y="629"/>
                  </a:lnTo>
                  <a:lnTo>
                    <a:pt x="13" y="633"/>
                  </a:lnTo>
                  <a:lnTo>
                    <a:pt x="27" y="639"/>
                  </a:lnTo>
                  <a:lnTo>
                    <a:pt x="44" y="646"/>
                  </a:lnTo>
                  <a:lnTo>
                    <a:pt x="66" y="653"/>
                  </a:lnTo>
                  <a:lnTo>
                    <a:pt x="89" y="662"/>
                  </a:lnTo>
                  <a:lnTo>
                    <a:pt x="114" y="672"/>
                  </a:lnTo>
                  <a:lnTo>
                    <a:pt x="138" y="681"/>
                  </a:lnTo>
                  <a:lnTo>
                    <a:pt x="163" y="691"/>
                  </a:lnTo>
                  <a:lnTo>
                    <a:pt x="187" y="699"/>
                  </a:lnTo>
                  <a:lnTo>
                    <a:pt x="210" y="708"/>
                  </a:lnTo>
                  <a:lnTo>
                    <a:pt x="231" y="715"/>
                  </a:lnTo>
                  <a:lnTo>
                    <a:pt x="248" y="722"/>
                  </a:lnTo>
                  <a:lnTo>
                    <a:pt x="261" y="727"/>
                  </a:lnTo>
                  <a:lnTo>
                    <a:pt x="269" y="729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67" y="732"/>
                  </a:lnTo>
                  <a:lnTo>
                    <a:pt x="261" y="735"/>
                  </a:lnTo>
                  <a:lnTo>
                    <a:pt x="254" y="738"/>
                  </a:lnTo>
                  <a:lnTo>
                    <a:pt x="245" y="741"/>
                  </a:lnTo>
                  <a:lnTo>
                    <a:pt x="238" y="745"/>
                  </a:lnTo>
                  <a:lnTo>
                    <a:pt x="231" y="748"/>
                  </a:lnTo>
                  <a:lnTo>
                    <a:pt x="225" y="752"/>
                  </a:lnTo>
                  <a:lnTo>
                    <a:pt x="616" y="923"/>
                  </a:lnTo>
                  <a:lnTo>
                    <a:pt x="623" y="926"/>
                  </a:lnTo>
                  <a:lnTo>
                    <a:pt x="630" y="928"/>
                  </a:lnTo>
                  <a:lnTo>
                    <a:pt x="638" y="928"/>
                  </a:lnTo>
                  <a:lnTo>
                    <a:pt x="645" y="922"/>
                  </a:lnTo>
                  <a:lnTo>
                    <a:pt x="308" y="762"/>
                  </a:lnTo>
                  <a:lnTo>
                    <a:pt x="332" y="757"/>
                  </a:lnTo>
                  <a:lnTo>
                    <a:pt x="371" y="750"/>
                  </a:lnTo>
                  <a:lnTo>
                    <a:pt x="421" y="738"/>
                  </a:lnTo>
                  <a:lnTo>
                    <a:pt x="483" y="727"/>
                  </a:lnTo>
                  <a:lnTo>
                    <a:pt x="554" y="714"/>
                  </a:lnTo>
                  <a:lnTo>
                    <a:pt x="630" y="699"/>
                  </a:lnTo>
                  <a:lnTo>
                    <a:pt x="711" y="683"/>
                  </a:lnTo>
                  <a:lnTo>
                    <a:pt x="792" y="669"/>
                  </a:lnTo>
                  <a:lnTo>
                    <a:pt x="873" y="655"/>
                  </a:lnTo>
                  <a:lnTo>
                    <a:pt x="949" y="640"/>
                  </a:lnTo>
                  <a:lnTo>
                    <a:pt x="1022" y="627"/>
                  </a:lnTo>
                  <a:lnTo>
                    <a:pt x="1085" y="615"/>
                  </a:lnTo>
                  <a:lnTo>
                    <a:pt x="1140" y="606"/>
                  </a:lnTo>
                  <a:lnTo>
                    <a:pt x="1180" y="597"/>
                  </a:lnTo>
                  <a:lnTo>
                    <a:pt x="1208" y="593"/>
                  </a:lnTo>
                  <a:lnTo>
                    <a:pt x="1216" y="592"/>
                  </a:lnTo>
                  <a:lnTo>
                    <a:pt x="1232" y="600"/>
                  </a:lnTo>
                  <a:lnTo>
                    <a:pt x="1248" y="609"/>
                  </a:lnTo>
                  <a:lnTo>
                    <a:pt x="1265" y="617"/>
                  </a:lnTo>
                  <a:lnTo>
                    <a:pt x="1283" y="627"/>
                  </a:lnTo>
                  <a:lnTo>
                    <a:pt x="1299" y="638"/>
                  </a:lnTo>
                  <a:lnTo>
                    <a:pt x="1315" y="648"/>
                  </a:lnTo>
                  <a:lnTo>
                    <a:pt x="1330" y="658"/>
                  </a:lnTo>
                  <a:lnTo>
                    <a:pt x="1345" y="669"/>
                  </a:lnTo>
                  <a:lnTo>
                    <a:pt x="1343" y="706"/>
                  </a:lnTo>
                  <a:lnTo>
                    <a:pt x="1338" y="741"/>
                  </a:lnTo>
                  <a:lnTo>
                    <a:pt x="1330" y="777"/>
                  </a:lnTo>
                  <a:lnTo>
                    <a:pt x="1322" y="810"/>
                  </a:lnTo>
                  <a:lnTo>
                    <a:pt x="1312" y="798"/>
                  </a:lnTo>
                  <a:lnTo>
                    <a:pt x="1302" y="787"/>
                  </a:lnTo>
                  <a:lnTo>
                    <a:pt x="1291" y="775"/>
                  </a:lnTo>
                  <a:lnTo>
                    <a:pt x="1281" y="765"/>
                  </a:lnTo>
                  <a:lnTo>
                    <a:pt x="1271" y="755"/>
                  </a:lnTo>
                  <a:lnTo>
                    <a:pt x="1261" y="745"/>
                  </a:lnTo>
                  <a:lnTo>
                    <a:pt x="1250" y="735"/>
                  </a:lnTo>
                  <a:lnTo>
                    <a:pt x="1237" y="727"/>
                  </a:lnTo>
                  <a:lnTo>
                    <a:pt x="1247" y="727"/>
                  </a:lnTo>
                  <a:lnTo>
                    <a:pt x="1257" y="729"/>
                  </a:lnTo>
                  <a:lnTo>
                    <a:pt x="1267" y="737"/>
                  </a:lnTo>
                  <a:lnTo>
                    <a:pt x="1276" y="744"/>
                  </a:lnTo>
                  <a:lnTo>
                    <a:pt x="1286" y="751"/>
                  </a:lnTo>
                  <a:lnTo>
                    <a:pt x="1296" y="754"/>
                  </a:lnTo>
                  <a:lnTo>
                    <a:pt x="1306" y="754"/>
                  </a:lnTo>
                  <a:lnTo>
                    <a:pt x="1317" y="748"/>
                  </a:lnTo>
                  <a:lnTo>
                    <a:pt x="1307" y="731"/>
                  </a:lnTo>
                  <a:lnTo>
                    <a:pt x="1294" y="715"/>
                  </a:lnTo>
                  <a:lnTo>
                    <a:pt x="1281" y="701"/>
                  </a:lnTo>
                  <a:lnTo>
                    <a:pt x="1265" y="686"/>
                  </a:lnTo>
                  <a:lnTo>
                    <a:pt x="1250" y="673"/>
                  </a:lnTo>
                  <a:lnTo>
                    <a:pt x="1232" y="662"/>
                  </a:lnTo>
                  <a:lnTo>
                    <a:pt x="1215" y="652"/>
                  </a:lnTo>
                  <a:lnTo>
                    <a:pt x="1198" y="643"/>
                  </a:lnTo>
                  <a:lnTo>
                    <a:pt x="1209" y="645"/>
                  </a:lnTo>
                  <a:lnTo>
                    <a:pt x="1221" y="646"/>
                  </a:lnTo>
                  <a:lnTo>
                    <a:pt x="1232" y="649"/>
                  </a:lnTo>
                  <a:lnTo>
                    <a:pt x="1244" y="652"/>
                  </a:lnTo>
                  <a:lnTo>
                    <a:pt x="1255" y="655"/>
                  </a:lnTo>
                  <a:lnTo>
                    <a:pt x="1267" y="659"/>
                  </a:lnTo>
                  <a:lnTo>
                    <a:pt x="1277" y="663"/>
                  </a:lnTo>
                  <a:lnTo>
                    <a:pt x="1287" y="669"/>
                  </a:lnTo>
                  <a:lnTo>
                    <a:pt x="1293" y="671"/>
                  </a:lnTo>
                  <a:lnTo>
                    <a:pt x="1299" y="675"/>
                  </a:lnTo>
                  <a:lnTo>
                    <a:pt x="1304" y="681"/>
                  </a:lnTo>
                  <a:lnTo>
                    <a:pt x="1309" y="685"/>
                  </a:lnTo>
                  <a:lnTo>
                    <a:pt x="1315" y="691"/>
                  </a:lnTo>
                  <a:lnTo>
                    <a:pt x="1320" y="692"/>
                  </a:lnTo>
                  <a:lnTo>
                    <a:pt x="1326" y="691"/>
                  </a:lnTo>
                  <a:lnTo>
                    <a:pt x="1333" y="685"/>
                  </a:lnTo>
                  <a:lnTo>
                    <a:pt x="1323" y="672"/>
                  </a:lnTo>
                  <a:lnTo>
                    <a:pt x="1312" y="662"/>
                  </a:lnTo>
                  <a:lnTo>
                    <a:pt x="1299" y="653"/>
                  </a:lnTo>
                  <a:lnTo>
                    <a:pt x="1286" y="646"/>
                  </a:lnTo>
                  <a:lnTo>
                    <a:pt x="1271" y="640"/>
                  </a:lnTo>
                  <a:lnTo>
                    <a:pt x="1257" y="636"/>
                  </a:lnTo>
                  <a:lnTo>
                    <a:pt x="1241" y="630"/>
                  </a:lnTo>
                  <a:lnTo>
                    <a:pt x="1227" y="626"/>
                  </a:lnTo>
                  <a:lnTo>
                    <a:pt x="1218" y="623"/>
                  </a:lnTo>
                  <a:lnTo>
                    <a:pt x="1208" y="622"/>
                  </a:lnTo>
                  <a:lnTo>
                    <a:pt x="1199" y="622"/>
                  </a:lnTo>
                  <a:lnTo>
                    <a:pt x="1192" y="627"/>
                  </a:lnTo>
                  <a:lnTo>
                    <a:pt x="1192" y="632"/>
                  </a:lnTo>
                  <a:lnTo>
                    <a:pt x="1193" y="636"/>
                  </a:lnTo>
                  <a:lnTo>
                    <a:pt x="1195" y="639"/>
                  </a:lnTo>
                  <a:lnTo>
                    <a:pt x="1198" y="642"/>
                  </a:lnTo>
                  <a:lnTo>
                    <a:pt x="1188" y="645"/>
                  </a:lnTo>
                  <a:lnTo>
                    <a:pt x="1176" y="646"/>
                  </a:lnTo>
                  <a:lnTo>
                    <a:pt x="1167" y="649"/>
                  </a:lnTo>
                  <a:lnTo>
                    <a:pt x="1166" y="661"/>
                  </a:lnTo>
                  <a:lnTo>
                    <a:pt x="1177" y="665"/>
                  </a:lnTo>
                  <a:lnTo>
                    <a:pt x="1189" y="669"/>
                  </a:lnTo>
                  <a:lnTo>
                    <a:pt x="1201" y="673"/>
                  </a:lnTo>
                  <a:lnTo>
                    <a:pt x="1214" y="676"/>
                  </a:lnTo>
                  <a:lnTo>
                    <a:pt x="1224" y="681"/>
                  </a:lnTo>
                  <a:lnTo>
                    <a:pt x="1235" y="686"/>
                  </a:lnTo>
                  <a:lnTo>
                    <a:pt x="1245" y="694"/>
                  </a:lnTo>
                  <a:lnTo>
                    <a:pt x="1255" y="701"/>
                  </a:lnTo>
                  <a:lnTo>
                    <a:pt x="1247" y="702"/>
                  </a:lnTo>
                  <a:lnTo>
                    <a:pt x="1237" y="702"/>
                  </a:lnTo>
                  <a:lnTo>
                    <a:pt x="1228" y="701"/>
                  </a:lnTo>
                  <a:lnTo>
                    <a:pt x="1218" y="698"/>
                  </a:lnTo>
                  <a:lnTo>
                    <a:pt x="1208" y="695"/>
                  </a:lnTo>
                  <a:lnTo>
                    <a:pt x="1198" y="694"/>
                  </a:lnTo>
                  <a:lnTo>
                    <a:pt x="1189" y="696"/>
                  </a:lnTo>
                  <a:lnTo>
                    <a:pt x="1179" y="701"/>
                  </a:lnTo>
                  <a:lnTo>
                    <a:pt x="1183" y="717"/>
                  </a:lnTo>
                  <a:lnTo>
                    <a:pt x="1192" y="729"/>
                  </a:lnTo>
                  <a:lnTo>
                    <a:pt x="1202" y="740"/>
                  </a:lnTo>
                  <a:lnTo>
                    <a:pt x="1215" y="750"/>
                  </a:lnTo>
                  <a:lnTo>
                    <a:pt x="1227" y="760"/>
                  </a:lnTo>
                  <a:lnTo>
                    <a:pt x="1240" y="771"/>
                  </a:lnTo>
                  <a:lnTo>
                    <a:pt x="1250" y="785"/>
                  </a:lnTo>
                  <a:lnTo>
                    <a:pt x="1258" y="801"/>
                  </a:lnTo>
                  <a:lnTo>
                    <a:pt x="1235" y="806"/>
                  </a:lnTo>
                  <a:lnTo>
                    <a:pt x="1211" y="811"/>
                  </a:lnTo>
                  <a:lnTo>
                    <a:pt x="1188" y="819"/>
                  </a:lnTo>
                  <a:lnTo>
                    <a:pt x="1164" y="826"/>
                  </a:lnTo>
                  <a:lnTo>
                    <a:pt x="1141" y="833"/>
                  </a:lnTo>
                  <a:lnTo>
                    <a:pt x="1118" y="839"/>
                  </a:lnTo>
                  <a:lnTo>
                    <a:pt x="1094" y="843"/>
                  </a:lnTo>
                  <a:lnTo>
                    <a:pt x="1071" y="844"/>
                  </a:lnTo>
                  <a:lnTo>
                    <a:pt x="1075" y="813"/>
                  </a:lnTo>
                  <a:lnTo>
                    <a:pt x="1078" y="778"/>
                  </a:lnTo>
                  <a:lnTo>
                    <a:pt x="1075" y="745"/>
                  </a:lnTo>
                  <a:lnTo>
                    <a:pt x="1071" y="714"/>
                  </a:lnTo>
                  <a:lnTo>
                    <a:pt x="1063" y="704"/>
                  </a:lnTo>
                  <a:lnTo>
                    <a:pt x="1058" y="692"/>
                  </a:lnTo>
                  <a:lnTo>
                    <a:pt x="1050" y="682"/>
                  </a:lnTo>
                  <a:lnTo>
                    <a:pt x="1039" y="679"/>
                  </a:lnTo>
                  <a:lnTo>
                    <a:pt x="1027" y="699"/>
                  </a:lnTo>
                  <a:lnTo>
                    <a:pt x="1020" y="721"/>
                  </a:lnTo>
                  <a:lnTo>
                    <a:pt x="1013" y="742"/>
                  </a:lnTo>
                  <a:lnTo>
                    <a:pt x="1000" y="762"/>
                  </a:lnTo>
                  <a:lnTo>
                    <a:pt x="949" y="679"/>
                  </a:lnTo>
                  <a:lnTo>
                    <a:pt x="935" y="679"/>
                  </a:lnTo>
                  <a:lnTo>
                    <a:pt x="935" y="692"/>
                  </a:lnTo>
                  <a:lnTo>
                    <a:pt x="945" y="708"/>
                  </a:lnTo>
                  <a:lnTo>
                    <a:pt x="954" y="724"/>
                  </a:lnTo>
                  <a:lnTo>
                    <a:pt x="961" y="740"/>
                  </a:lnTo>
                  <a:lnTo>
                    <a:pt x="968" y="757"/>
                  </a:lnTo>
                  <a:lnTo>
                    <a:pt x="975" y="773"/>
                  </a:lnTo>
                  <a:lnTo>
                    <a:pt x="981" y="790"/>
                  </a:lnTo>
                  <a:lnTo>
                    <a:pt x="985" y="808"/>
                  </a:lnTo>
                  <a:lnTo>
                    <a:pt x="990" y="826"/>
                  </a:lnTo>
                  <a:lnTo>
                    <a:pt x="1001" y="823"/>
                  </a:lnTo>
                  <a:lnTo>
                    <a:pt x="1011" y="816"/>
                  </a:lnTo>
                  <a:lnTo>
                    <a:pt x="1019" y="808"/>
                  </a:lnTo>
                  <a:lnTo>
                    <a:pt x="1026" y="800"/>
                  </a:lnTo>
                  <a:lnTo>
                    <a:pt x="1032" y="790"/>
                  </a:lnTo>
                  <a:lnTo>
                    <a:pt x="1036" y="778"/>
                  </a:lnTo>
                  <a:lnTo>
                    <a:pt x="1040" y="768"/>
                  </a:lnTo>
                  <a:lnTo>
                    <a:pt x="1045" y="758"/>
                  </a:lnTo>
                  <a:lnTo>
                    <a:pt x="1050" y="768"/>
                  </a:lnTo>
                  <a:lnTo>
                    <a:pt x="1048" y="791"/>
                  </a:lnTo>
                  <a:lnTo>
                    <a:pt x="1042" y="814"/>
                  </a:lnTo>
                  <a:lnTo>
                    <a:pt x="1036" y="836"/>
                  </a:lnTo>
                  <a:lnTo>
                    <a:pt x="1027" y="859"/>
                  </a:lnTo>
                  <a:lnTo>
                    <a:pt x="1019" y="880"/>
                  </a:lnTo>
                  <a:lnTo>
                    <a:pt x="1010" y="902"/>
                  </a:lnTo>
                  <a:lnTo>
                    <a:pt x="1001" y="923"/>
                  </a:lnTo>
                  <a:lnTo>
                    <a:pt x="993" y="943"/>
                  </a:lnTo>
                  <a:lnTo>
                    <a:pt x="1046" y="948"/>
                  </a:lnTo>
                  <a:lnTo>
                    <a:pt x="1050" y="935"/>
                  </a:lnTo>
                  <a:lnTo>
                    <a:pt x="1055" y="916"/>
                  </a:lnTo>
                  <a:lnTo>
                    <a:pt x="1059" y="899"/>
                  </a:lnTo>
                  <a:lnTo>
                    <a:pt x="1063" y="886"/>
                  </a:lnTo>
                  <a:lnTo>
                    <a:pt x="1091" y="882"/>
                  </a:lnTo>
                  <a:lnTo>
                    <a:pt x="1118" y="875"/>
                  </a:lnTo>
                  <a:lnTo>
                    <a:pt x="1146" y="867"/>
                  </a:lnTo>
                  <a:lnTo>
                    <a:pt x="1173" y="860"/>
                  </a:lnTo>
                  <a:lnTo>
                    <a:pt x="1201" y="853"/>
                  </a:lnTo>
                  <a:lnTo>
                    <a:pt x="1227" y="846"/>
                  </a:lnTo>
                  <a:lnTo>
                    <a:pt x="1254" y="839"/>
                  </a:lnTo>
                  <a:lnTo>
                    <a:pt x="1281" y="833"/>
                  </a:lnTo>
                  <a:lnTo>
                    <a:pt x="1290" y="844"/>
                  </a:lnTo>
                  <a:lnTo>
                    <a:pt x="1299" y="856"/>
                  </a:lnTo>
                  <a:lnTo>
                    <a:pt x="1304" y="867"/>
                  </a:lnTo>
                  <a:lnTo>
                    <a:pt x="1310" y="880"/>
                  </a:lnTo>
                  <a:lnTo>
                    <a:pt x="1179" y="922"/>
                  </a:lnTo>
                  <a:lnTo>
                    <a:pt x="1189" y="959"/>
                  </a:lnTo>
                  <a:lnTo>
                    <a:pt x="1192" y="958"/>
                  </a:lnTo>
                  <a:lnTo>
                    <a:pt x="1202" y="955"/>
                  </a:lnTo>
                  <a:lnTo>
                    <a:pt x="1215" y="951"/>
                  </a:lnTo>
                  <a:lnTo>
                    <a:pt x="1232" y="945"/>
                  </a:lnTo>
                  <a:lnTo>
                    <a:pt x="1251" y="938"/>
                  </a:lnTo>
                  <a:lnTo>
                    <a:pt x="1270" y="931"/>
                  </a:lnTo>
                  <a:lnTo>
                    <a:pt x="1287" y="923"/>
                  </a:lnTo>
                  <a:lnTo>
                    <a:pt x="1303" y="918"/>
                  </a:lnTo>
                  <a:lnTo>
                    <a:pt x="1297" y="985"/>
                  </a:lnTo>
                  <a:lnTo>
                    <a:pt x="1180" y="1024"/>
                  </a:lnTo>
                  <a:lnTo>
                    <a:pt x="1189" y="10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1" name="Freeform 20"/>
            <p:cNvSpPr>
              <a:spLocks/>
            </p:cNvSpPr>
            <p:nvPr/>
          </p:nvSpPr>
          <p:spPr bwMode="auto">
            <a:xfrm>
              <a:off x="6016" y="307"/>
              <a:ext cx="640" cy="193"/>
            </a:xfrm>
            <a:custGeom>
              <a:avLst/>
              <a:gdLst>
                <a:gd name="T0" fmla="*/ 640 w 640"/>
                <a:gd name="T1" fmla="*/ 191 h 193"/>
                <a:gd name="T2" fmla="*/ 630 w 640"/>
                <a:gd name="T3" fmla="*/ 193 h 193"/>
                <a:gd name="T4" fmla="*/ 622 w 640"/>
                <a:gd name="T5" fmla="*/ 189 h 193"/>
                <a:gd name="T6" fmla="*/ 613 w 640"/>
                <a:gd name="T7" fmla="*/ 181 h 193"/>
                <a:gd name="T8" fmla="*/ 606 w 640"/>
                <a:gd name="T9" fmla="*/ 176 h 193"/>
                <a:gd name="T10" fmla="*/ 576 w 640"/>
                <a:gd name="T11" fmla="*/ 150 h 193"/>
                <a:gd name="T12" fmla="*/ 544 w 640"/>
                <a:gd name="T13" fmla="*/ 127 h 193"/>
                <a:gd name="T14" fmla="*/ 511 w 640"/>
                <a:gd name="T15" fmla="*/ 108 h 193"/>
                <a:gd name="T16" fmla="*/ 474 w 640"/>
                <a:gd name="T17" fmla="*/ 92 h 193"/>
                <a:gd name="T18" fmla="*/ 438 w 640"/>
                <a:gd name="T19" fmla="*/ 81 h 193"/>
                <a:gd name="T20" fmla="*/ 399 w 640"/>
                <a:gd name="T21" fmla="*/ 71 h 193"/>
                <a:gd name="T22" fmla="*/ 360 w 640"/>
                <a:gd name="T23" fmla="*/ 64 h 193"/>
                <a:gd name="T24" fmla="*/ 320 w 640"/>
                <a:gd name="T25" fmla="*/ 61 h 193"/>
                <a:gd name="T26" fmla="*/ 281 w 640"/>
                <a:gd name="T27" fmla="*/ 59 h 193"/>
                <a:gd name="T28" fmla="*/ 241 w 640"/>
                <a:gd name="T29" fmla="*/ 59 h 193"/>
                <a:gd name="T30" fmla="*/ 200 w 640"/>
                <a:gd name="T31" fmla="*/ 64 h 193"/>
                <a:gd name="T32" fmla="*/ 161 w 640"/>
                <a:gd name="T33" fmla="*/ 69 h 193"/>
                <a:gd name="T34" fmla="*/ 122 w 640"/>
                <a:gd name="T35" fmla="*/ 76 h 193"/>
                <a:gd name="T36" fmla="*/ 85 w 640"/>
                <a:gd name="T37" fmla="*/ 85 h 193"/>
                <a:gd name="T38" fmla="*/ 47 w 640"/>
                <a:gd name="T39" fmla="*/ 97 h 193"/>
                <a:gd name="T40" fmla="*/ 13 w 640"/>
                <a:gd name="T41" fmla="*/ 110 h 193"/>
                <a:gd name="T42" fmla="*/ 7 w 640"/>
                <a:gd name="T43" fmla="*/ 104 h 193"/>
                <a:gd name="T44" fmla="*/ 2 w 640"/>
                <a:gd name="T45" fmla="*/ 98 h 193"/>
                <a:gd name="T46" fmla="*/ 0 w 640"/>
                <a:gd name="T47" fmla="*/ 89 h 193"/>
                <a:gd name="T48" fmla="*/ 0 w 640"/>
                <a:gd name="T49" fmla="*/ 79 h 193"/>
                <a:gd name="T50" fmla="*/ 18 w 640"/>
                <a:gd name="T51" fmla="*/ 65 h 193"/>
                <a:gd name="T52" fmla="*/ 39 w 640"/>
                <a:gd name="T53" fmla="*/ 52 h 193"/>
                <a:gd name="T54" fmla="*/ 59 w 640"/>
                <a:gd name="T55" fmla="*/ 41 h 193"/>
                <a:gd name="T56" fmla="*/ 80 w 640"/>
                <a:gd name="T57" fmla="*/ 31 h 193"/>
                <a:gd name="T58" fmla="*/ 102 w 640"/>
                <a:gd name="T59" fmla="*/ 22 h 193"/>
                <a:gd name="T60" fmla="*/ 125 w 640"/>
                <a:gd name="T61" fmla="*/ 15 h 193"/>
                <a:gd name="T62" fmla="*/ 148 w 640"/>
                <a:gd name="T63" fmla="*/ 10 h 193"/>
                <a:gd name="T64" fmla="*/ 171 w 640"/>
                <a:gd name="T65" fmla="*/ 6 h 193"/>
                <a:gd name="T66" fmla="*/ 196 w 640"/>
                <a:gd name="T67" fmla="*/ 3 h 193"/>
                <a:gd name="T68" fmla="*/ 219 w 640"/>
                <a:gd name="T69" fmla="*/ 2 h 193"/>
                <a:gd name="T70" fmla="*/ 244 w 640"/>
                <a:gd name="T71" fmla="*/ 0 h 193"/>
                <a:gd name="T72" fmla="*/ 268 w 640"/>
                <a:gd name="T73" fmla="*/ 2 h 193"/>
                <a:gd name="T74" fmla="*/ 293 w 640"/>
                <a:gd name="T75" fmla="*/ 3 h 193"/>
                <a:gd name="T76" fmla="*/ 317 w 640"/>
                <a:gd name="T77" fmla="*/ 6 h 193"/>
                <a:gd name="T78" fmla="*/ 342 w 640"/>
                <a:gd name="T79" fmla="*/ 9 h 193"/>
                <a:gd name="T80" fmla="*/ 365 w 640"/>
                <a:gd name="T81" fmla="*/ 13 h 193"/>
                <a:gd name="T82" fmla="*/ 385 w 640"/>
                <a:gd name="T83" fmla="*/ 18 h 193"/>
                <a:gd name="T84" fmla="*/ 405 w 640"/>
                <a:gd name="T85" fmla="*/ 22 h 193"/>
                <a:gd name="T86" fmla="*/ 425 w 640"/>
                <a:gd name="T87" fmla="*/ 28 h 193"/>
                <a:gd name="T88" fmla="*/ 446 w 640"/>
                <a:gd name="T89" fmla="*/ 35 h 193"/>
                <a:gd name="T90" fmla="*/ 466 w 640"/>
                <a:gd name="T91" fmla="*/ 42 h 193"/>
                <a:gd name="T92" fmla="*/ 485 w 640"/>
                <a:gd name="T93" fmla="*/ 51 h 193"/>
                <a:gd name="T94" fmla="*/ 505 w 640"/>
                <a:gd name="T95" fmla="*/ 61 h 193"/>
                <a:gd name="T96" fmla="*/ 522 w 640"/>
                <a:gd name="T97" fmla="*/ 72 h 193"/>
                <a:gd name="T98" fmla="*/ 541 w 640"/>
                <a:gd name="T99" fmla="*/ 84 h 193"/>
                <a:gd name="T100" fmla="*/ 558 w 640"/>
                <a:gd name="T101" fmla="*/ 95 h 193"/>
                <a:gd name="T102" fmla="*/ 574 w 640"/>
                <a:gd name="T103" fmla="*/ 110 h 193"/>
                <a:gd name="T104" fmla="*/ 590 w 640"/>
                <a:gd name="T105" fmla="*/ 124 h 193"/>
                <a:gd name="T106" fmla="*/ 604 w 640"/>
                <a:gd name="T107" fmla="*/ 140 h 193"/>
                <a:gd name="T108" fmla="*/ 617 w 640"/>
                <a:gd name="T109" fmla="*/ 155 h 193"/>
                <a:gd name="T110" fmla="*/ 629 w 640"/>
                <a:gd name="T111" fmla="*/ 173 h 193"/>
                <a:gd name="T112" fmla="*/ 640 w 640"/>
                <a:gd name="T113" fmla="*/ 191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40"/>
                <a:gd name="T172" fmla="*/ 0 h 193"/>
                <a:gd name="T173" fmla="*/ 640 w 640"/>
                <a:gd name="T174" fmla="*/ 193 h 1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40" h="193">
                  <a:moveTo>
                    <a:pt x="640" y="191"/>
                  </a:moveTo>
                  <a:lnTo>
                    <a:pt x="630" y="193"/>
                  </a:lnTo>
                  <a:lnTo>
                    <a:pt x="622" y="189"/>
                  </a:lnTo>
                  <a:lnTo>
                    <a:pt x="613" y="181"/>
                  </a:lnTo>
                  <a:lnTo>
                    <a:pt x="606" y="176"/>
                  </a:lnTo>
                  <a:lnTo>
                    <a:pt x="576" y="150"/>
                  </a:lnTo>
                  <a:lnTo>
                    <a:pt x="544" y="127"/>
                  </a:lnTo>
                  <a:lnTo>
                    <a:pt x="511" y="108"/>
                  </a:lnTo>
                  <a:lnTo>
                    <a:pt x="474" y="92"/>
                  </a:lnTo>
                  <a:lnTo>
                    <a:pt x="438" y="81"/>
                  </a:lnTo>
                  <a:lnTo>
                    <a:pt x="399" y="71"/>
                  </a:lnTo>
                  <a:lnTo>
                    <a:pt x="360" y="64"/>
                  </a:lnTo>
                  <a:lnTo>
                    <a:pt x="320" y="61"/>
                  </a:lnTo>
                  <a:lnTo>
                    <a:pt x="281" y="59"/>
                  </a:lnTo>
                  <a:lnTo>
                    <a:pt x="241" y="59"/>
                  </a:lnTo>
                  <a:lnTo>
                    <a:pt x="200" y="64"/>
                  </a:lnTo>
                  <a:lnTo>
                    <a:pt x="161" y="69"/>
                  </a:lnTo>
                  <a:lnTo>
                    <a:pt x="122" y="76"/>
                  </a:lnTo>
                  <a:lnTo>
                    <a:pt x="85" y="85"/>
                  </a:lnTo>
                  <a:lnTo>
                    <a:pt x="47" y="97"/>
                  </a:lnTo>
                  <a:lnTo>
                    <a:pt x="13" y="110"/>
                  </a:lnTo>
                  <a:lnTo>
                    <a:pt x="7" y="104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18" y="65"/>
                  </a:lnTo>
                  <a:lnTo>
                    <a:pt x="39" y="52"/>
                  </a:lnTo>
                  <a:lnTo>
                    <a:pt x="59" y="41"/>
                  </a:lnTo>
                  <a:lnTo>
                    <a:pt x="80" y="31"/>
                  </a:lnTo>
                  <a:lnTo>
                    <a:pt x="102" y="22"/>
                  </a:lnTo>
                  <a:lnTo>
                    <a:pt x="125" y="15"/>
                  </a:lnTo>
                  <a:lnTo>
                    <a:pt x="148" y="10"/>
                  </a:lnTo>
                  <a:lnTo>
                    <a:pt x="171" y="6"/>
                  </a:lnTo>
                  <a:lnTo>
                    <a:pt x="196" y="3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3"/>
                  </a:lnTo>
                  <a:lnTo>
                    <a:pt x="317" y="6"/>
                  </a:lnTo>
                  <a:lnTo>
                    <a:pt x="342" y="9"/>
                  </a:lnTo>
                  <a:lnTo>
                    <a:pt x="365" y="13"/>
                  </a:lnTo>
                  <a:lnTo>
                    <a:pt x="385" y="18"/>
                  </a:lnTo>
                  <a:lnTo>
                    <a:pt x="405" y="22"/>
                  </a:lnTo>
                  <a:lnTo>
                    <a:pt x="425" y="28"/>
                  </a:lnTo>
                  <a:lnTo>
                    <a:pt x="446" y="35"/>
                  </a:lnTo>
                  <a:lnTo>
                    <a:pt x="466" y="42"/>
                  </a:lnTo>
                  <a:lnTo>
                    <a:pt x="485" y="51"/>
                  </a:lnTo>
                  <a:lnTo>
                    <a:pt x="505" y="61"/>
                  </a:lnTo>
                  <a:lnTo>
                    <a:pt x="522" y="72"/>
                  </a:lnTo>
                  <a:lnTo>
                    <a:pt x="541" y="84"/>
                  </a:lnTo>
                  <a:lnTo>
                    <a:pt x="558" y="95"/>
                  </a:lnTo>
                  <a:lnTo>
                    <a:pt x="574" y="110"/>
                  </a:lnTo>
                  <a:lnTo>
                    <a:pt x="590" y="124"/>
                  </a:lnTo>
                  <a:lnTo>
                    <a:pt x="604" y="140"/>
                  </a:lnTo>
                  <a:lnTo>
                    <a:pt x="617" y="155"/>
                  </a:lnTo>
                  <a:lnTo>
                    <a:pt x="629" y="173"/>
                  </a:lnTo>
                  <a:lnTo>
                    <a:pt x="640" y="1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2" name="Freeform 21"/>
            <p:cNvSpPr>
              <a:spLocks/>
            </p:cNvSpPr>
            <p:nvPr/>
          </p:nvSpPr>
          <p:spPr bwMode="auto">
            <a:xfrm>
              <a:off x="808" y="397"/>
              <a:ext cx="1246" cy="1246"/>
            </a:xfrm>
            <a:custGeom>
              <a:avLst/>
              <a:gdLst>
                <a:gd name="T0" fmla="*/ 1172 w 1246"/>
                <a:gd name="T1" fmla="*/ 1017 h 1246"/>
                <a:gd name="T2" fmla="*/ 1208 w 1246"/>
                <a:gd name="T3" fmla="*/ 61 h 1246"/>
                <a:gd name="T4" fmla="*/ 228 w 1246"/>
                <a:gd name="T5" fmla="*/ 48 h 1246"/>
                <a:gd name="T6" fmla="*/ 254 w 1246"/>
                <a:gd name="T7" fmla="*/ 1090 h 1246"/>
                <a:gd name="T8" fmla="*/ 248 w 1246"/>
                <a:gd name="T9" fmla="*/ 1096 h 1246"/>
                <a:gd name="T10" fmla="*/ 237 w 1246"/>
                <a:gd name="T11" fmla="*/ 1100 h 1246"/>
                <a:gd name="T12" fmla="*/ 225 w 1246"/>
                <a:gd name="T13" fmla="*/ 1102 h 1246"/>
                <a:gd name="T14" fmla="*/ 220 w 1246"/>
                <a:gd name="T15" fmla="*/ 1099 h 1246"/>
                <a:gd name="T16" fmla="*/ 173 w 1246"/>
                <a:gd name="T17" fmla="*/ 76 h 1246"/>
                <a:gd name="T18" fmla="*/ 29 w 1246"/>
                <a:gd name="T19" fmla="*/ 207 h 1246"/>
                <a:gd name="T20" fmla="*/ 33 w 1246"/>
                <a:gd name="T21" fmla="*/ 361 h 1246"/>
                <a:gd name="T22" fmla="*/ 45 w 1246"/>
                <a:gd name="T23" fmla="*/ 700 h 1246"/>
                <a:gd name="T24" fmla="*/ 58 w 1246"/>
                <a:gd name="T25" fmla="*/ 1042 h 1246"/>
                <a:gd name="T26" fmla="*/ 65 w 1246"/>
                <a:gd name="T27" fmla="*/ 1201 h 1246"/>
                <a:gd name="T28" fmla="*/ 85 w 1246"/>
                <a:gd name="T29" fmla="*/ 1192 h 1246"/>
                <a:gd name="T30" fmla="*/ 108 w 1246"/>
                <a:gd name="T31" fmla="*/ 1182 h 1246"/>
                <a:gd name="T32" fmla="*/ 134 w 1246"/>
                <a:gd name="T33" fmla="*/ 1172 h 1246"/>
                <a:gd name="T34" fmla="*/ 159 w 1246"/>
                <a:gd name="T35" fmla="*/ 1162 h 1246"/>
                <a:gd name="T36" fmla="*/ 181 w 1246"/>
                <a:gd name="T37" fmla="*/ 1154 h 1246"/>
                <a:gd name="T38" fmla="*/ 199 w 1246"/>
                <a:gd name="T39" fmla="*/ 1146 h 1246"/>
                <a:gd name="T40" fmla="*/ 211 w 1246"/>
                <a:gd name="T41" fmla="*/ 1142 h 1246"/>
                <a:gd name="T42" fmla="*/ 217 w 1246"/>
                <a:gd name="T43" fmla="*/ 1142 h 1246"/>
                <a:gd name="T44" fmla="*/ 196 w 1246"/>
                <a:gd name="T45" fmla="*/ 1157 h 1246"/>
                <a:gd name="T46" fmla="*/ 176 w 1246"/>
                <a:gd name="T47" fmla="*/ 1171 h 1246"/>
                <a:gd name="T48" fmla="*/ 153 w 1246"/>
                <a:gd name="T49" fmla="*/ 1182 h 1246"/>
                <a:gd name="T50" fmla="*/ 129 w 1246"/>
                <a:gd name="T51" fmla="*/ 1195 h 1246"/>
                <a:gd name="T52" fmla="*/ 106 w 1246"/>
                <a:gd name="T53" fmla="*/ 1208 h 1246"/>
                <a:gd name="T54" fmla="*/ 82 w 1246"/>
                <a:gd name="T55" fmla="*/ 1220 h 1246"/>
                <a:gd name="T56" fmla="*/ 59 w 1246"/>
                <a:gd name="T57" fmla="*/ 1233 h 1246"/>
                <a:gd name="T58" fmla="*/ 39 w 1246"/>
                <a:gd name="T59" fmla="*/ 1246 h 1246"/>
                <a:gd name="T60" fmla="*/ 32 w 1246"/>
                <a:gd name="T61" fmla="*/ 1201 h 1246"/>
                <a:gd name="T62" fmla="*/ 23 w 1246"/>
                <a:gd name="T63" fmla="*/ 1086 h 1246"/>
                <a:gd name="T64" fmla="*/ 16 w 1246"/>
                <a:gd name="T65" fmla="*/ 924 h 1246"/>
                <a:gd name="T66" fmla="*/ 10 w 1246"/>
                <a:gd name="T67" fmla="*/ 736 h 1246"/>
                <a:gd name="T68" fmla="*/ 5 w 1246"/>
                <a:gd name="T69" fmla="*/ 546 h 1246"/>
                <a:gd name="T70" fmla="*/ 0 w 1246"/>
                <a:gd name="T71" fmla="*/ 374 h 1246"/>
                <a:gd name="T72" fmla="*/ 0 w 1246"/>
                <a:gd name="T73" fmla="*/ 244 h 1246"/>
                <a:gd name="T74" fmla="*/ 2 w 1246"/>
                <a:gd name="T75" fmla="*/ 180 h 1246"/>
                <a:gd name="T76" fmla="*/ 185 w 1246"/>
                <a:gd name="T77" fmla="*/ 0 h 1246"/>
                <a:gd name="T78" fmla="*/ 1246 w 1246"/>
                <a:gd name="T79" fmla="*/ 27 h 1246"/>
                <a:gd name="T80" fmla="*/ 1244 w 1246"/>
                <a:gd name="T81" fmla="*/ 71 h 1246"/>
                <a:gd name="T82" fmla="*/ 1239 w 1246"/>
                <a:gd name="T83" fmla="*/ 186 h 1246"/>
                <a:gd name="T84" fmla="*/ 1233 w 1246"/>
                <a:gd name="T85" fmla="*/ 348 h 1246"/>
                <a:gd name="T86" fmla="*/ 1224 w 1246"/>
                <a:gd name="T87" fmla="*/ 533 h 1246"/>
                <a:gd name="T88" fmla="*/ 1216 w 1246"/>
                <a:gd name="T89" fmla="*/ 718 h 1246"/>
                <a:gd name="T90" fmla="*/ 1208 w 1246"/>
                <a:gd name="T91" fmla="*/ 881 h 1246"/>
                <a:gd name="T92" fmla="*/ 1203 w 1246"/>
                <a:gd name="T93" fmla="*/ 994 h 1246"/>
                <a:gd name="T94" fmla="*/ 1200 w 1246"/>
                <a:gd name="T95" fmla="*/ 1036 h 1246"/>
                <a:gd name="T96" fmla="*/ 1172 w 1246"/>
                <a:gd name="T97" fmla="*/ 1017 h 12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46"/>
                <a:gd name="T148" fmla="*/ 0 h 1246"/>
                <a:gd name="T149" fmla="*/ 1246 w 1246"/>
                <a:gd name="T150" fmla="*/ 1246 h 12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46" h="1246">
                  <a:moveTo>
                    <a:pt x="1172" y="1017"/>
                  </a:moveTo>
                  <a:lnTo>
                    <a:pt x="1208" y="61"/>
                  </a:lnTo>
                  <a:lnTo>
                    <a:pt x="228" y="48"/>
                  </a:lnTo>
                  <a:lnTo>
                    <a:pt x="254" y="1090"/>
                  </a:lnTo>
                  <a:lnTo>
                    <a:pt x="248" y="1096"/>
                  </a:lnTo>
                  <a:lnTo>
                    <a:pt x="237" y="1100"/>
                  </a:lnTo>
                  <a:lnTo>
                    <a:pt x="225" y="1102"/>
                  </a:lnTo>
                  <a:lnTo>
                    <a:pt x="220" y="1099"/>
                  </a:lnTo>
                  <a:lnTo>
                    <a:pt x="173" y="76"/>
                  </a:lnTo>
                  <a:lnTo>
                    <a:pt x="29" y="207"/>
                  </a:lnTo>
                  <a:lnTo>
                    <a:pt x="33" y="361"/>
                  </a:lnTo>
                  <a:lnTo>
                    <a:pt x="45" y="700"/>
                  </a:lnTo>
                  <a:lnTo>
                    <a:pt x="58" y="1042"/>
                  </a:lnTo>
                  <a:lnTo>
                    <a:pt x="65" y="1201"/>
                  </a:lnTo>
                  <a:lnTo>
                    <a:pt x="85" y="1192"/>
                  </a:lnTo>
                  <a:lnTo>
                    <a:pt x="108" y="1182"/>
                  </a:lnTo>
                  <a:lnTo>
                    <a:pt x="134" y="1172"/>
                  </a:lnTo>
                  <a:lnTo>
                    <a:pt x="159" y="1162"/>
                  </a:lnTo>
                  <a:lnTo>
                    <a:pt x="181" y="1154"/>
                  </a:lnTo>
                  <a:lnTo>
                    <a:pt x="199" y="1146"/>
                  </a:lnTo>
                  <a:lnTo>
                    <a:pt x="211" y="1142"/>
                  </a:lnTo>
                  <a:lnTo>
                    <a:pt x="217" y="1142"/>
                  </a:lnTo>
                  <a:lnTo>
                    <a:pt x="196" y="1157"/>
                  </a:lnTo>
                  <a:lnTo>
                    <a:pt x="176" y="1171"/>
                  </a:lnTo>
                  <a:lnTo>
                    <a:pt x="153" y="1182"/>
                  </a:lnTo>
                  <a:lnTo>
                    <a:pt x="129" y="1195"/>
                  </a:lnTo>
                  <a:lnTo>
                    <a:pt x="106" y="1208"/>
                  </a:lnTo>
                  <a:lnTo>
                    <a:pt x="82" y="1220"/>
                  </a:lnTo>
                  <a:lnTo>
                    <a:pt x="59" y="1233"/>
                  </a:lnTo>
                  <a:lnTo>
                    <a:pt x="39" y="1246"/>
                  </a:lnTo>
                  <a:lnTo>
                    <a:pt x="32" y="1201"/>
                  </a:lnTo>
                  <a:lnTo>
                    <a:pt x="23" y="1086"/>
                  </a:lnTo>
                  <a:lnTo>
                    <a:pt x="16" y="924"/>
                  </a:lnTo>
                  <a:lnTo>
                    <a:pt x="10" y="736"/>
                  </a:lnTo>
                  <a:lnTo>
                    <a:pt x="5" y="546"/>
                  </a:lnTo>
                  <a:lnTo>
                    <a:pt x="0" y="374"/>
                  </a:lnTo>
                  <a:lnTo>
                    <a:pt x="0" y="244"/>
                  </a:lnTo>
                  <a:lnTo>
                    <a:pt x="2" y="180"/>
                  </a:lnTo>
                  <a:lnTo>
                    <a:pt x="185" y="0"/>
                  </a:lnTo>
                  <a:lnTo>
                    <a:pt x="1246" y="27"/>
                  </a:lnTo>
                  <a:lnTo>
                    <a:pt x="1244" y="71"/>
                  </a:lnTo>
                  <a:lnTo>
                    <a:pt x="1239" y="186"/>
                  </a:lnTo>
                  <a:lnTo>
                    <a:pt x="1233" y="348"/>
                  </a:lnTo>
                  <a:lnTo>
                    <a:pt x="1224" y="533"/>
                  </a:lnTo>
                  <a:lnTo>
                    <a:pt x="1216" y="718"/>
                  </a:lnTo>
                  <a:lnTo>
                    <a:pt x="1208" y="881"/>
                  </a:lnTo>
                  <a:lnTo>
                    <a:pt x="1203" y="994"/>
                  </a:lnTo>
                  <a:lnTo>
                    <a:pt x="1200" y="1036"/>
                  </a:lnTo>
                  <a:lnTo>
                    <a:pt x="1172" y="10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3" name="Freeform 22"/>
            <p:cNvSpPr>
              <a:spLocks/>
            </p:cNvSpPr>
            <p:nvPr/>
          </p:nvSpPr>
          <p:spPr bwMode="auto">
            <a:xfrm>
              <a:off x="6018" y="722"/>
              <a:ext cx="847" cy="1036"/>
            </a:xfrm>
            <a:custGeom>
              <a:avLst/>
              <a:gdLst>
                <a:gd name="T0" fmla="*/ 743 w 847"/>
                <a:gd name="T1" fmla="*/ 1011 h 1036"/>
                <a:gd name="T2" fmla="*/ 708 w 847"/>
                <a:gd name="T3" fmla="*/ 950 h 1036"/>
                <a:gd name="T4" fmla="*/ 661 w 847"/>
                <a:gd name="T5" fmla="*/ 799 h 1036"/>
                <a:gd name="T6" fmla="*/ 600 w 847"/>
                <a:gd name="T7" fmla="*/ 698 h 1036"/>
                <a:gd name="T8" fmla="*/ 528 w 847"/>
                <a:gd name="T9" fmla="*/ 625 h 1036"/>
                <a:gd name="T10" fmla="*/ 452 w 847"/>
                <a:gd name="T11" fmla="*/ 595 h 1036"/>
                <a:gd name="T12" fmla="*/ 444 w 847"/>
                <a:gd name="T13" fmla="*/ 576 h 1036"/>
                <a:gd name="T14" fmla="*/ 480 w 847"/>
                <a:gd name="T15" fmla="*/ 579 h 1036"/>
                <a:gd name="T16" fmla="*/ 531 w 847"/>
                <a:gd name="T17" fmla="*/ 497 h 1036"/>
                <a:gd name="T18" fmla="*/ 514 w 847"/>
                <a:gd name="T19" fmla="*/ 427 h 1036"/>
                <a:gd name="T20" fmla="*/ 443 w 847"/>
                <a:gd name="T21" fmla="*/ 390 h 1036"/>
                <a:gd name="T22" fmla="*/ 336 w 847"/>
                <a:gd name="T23" fmla="*/ 369 h 1036"/>
                <a:gd name="T24" fmla="*/ 232 w 847"/>
                <a:gd name="T25" fmla="*/ 339 h 1036"/>
                <a:gd name="T26" fmla="*/ 144 w 847"/>
                <a:gd name="T27" fmla="*/ 345 h 1036"/>
                <a:gd name="T28" fmla="*/ 128 w 847"/>
                <a:gd name="T29" fmla="*/ 608 h 1036"/>
                <a:gd name="T30" fmla="*/ 199 w 847"/>
                <a:gd name="T31" fmla="*/ 792 h 1036"/>
                <a:gd name="T32" fmla="*/ 313 w 847"/>
                <a:gd name="T33" fmla="*/ 887 h 1036"/>
                <a:gd name="T34" fmla="*/ 352 w 847"/>
                <a:gd name="T35" fmla="*/ 875 h 1036"/>
                <a:gd name="T36" fmla="*/ 350 w 847"/>
                <a:gd name="T37" fmla="*/ 892 h 1036"/>
                <a:gd name="T38" fmla="*/ 304 w 847"/>
                <a:gd name="T39" fmla="*/ 901 h 1036"/>
                <a:gd name="T40" fmla="*/ 192 w 847"/>
                <a:gd name="T41" fmla="*/ 836 h 1036"/>
                <a:gd name="T42" fmla="*/ 108 w 847"/>
                <a:gd name="T43" fmla="*/ 720 h 1036"/>
                <a:gd name="T44" fmla="*/ 69 w 847"/>
                <a:gd name="T45" fmla="*/ 575 h 1036"/>
                <a:gd name="T46" fmla="*/ 47 w 847"/>
                <a:gd name="T47" fmla="*/ 411 h 1036"/>
                <a:gd name="T48" fmla="*/ 4 w 847"/>
                <a:gd name="T49" fmla="*/ 398 h 1036"/>
                <a:gd name="T50" fmla="*/ 91 w 847"/>
                <a:gd name="T51" fmla="*/ 270 h 1036"/>
                <a:gd name="T52" fmla="*/ 75 w 847"/>
                <a:gd name="T53" fmla="*/ 176 h 1036"/>
                <a:gd name="T54" fmla="*/ 88 w 847"/>
                <a:gd name="T55" fmla="*/ 81 h 1036"/>
                <a:gd name="T56" fmla="*/ 144 w 847"/>
                <a:gd name="T57" fmla="*/ 17 h 1036"/>
                <a:gd name="T58" fmla="*/ 177 w 847"/>
                <a:gd name="T59" fmla="*/ 28 h 1036"/>
                <a:gd name="T60" fmla="*/ 137 w 847"/>
                <a:gd name="T61" fmla="*/ 69 h 1036"/>
                <a:gd name="T62" fmla="*/ 173 w 847"/>
                <a:gd name="T63" fmla="*/ 230 h 1036"/>
                <a:gd name="T64" fmla="*/ 291 w 847"/>
                <a:gd name="T65" fmla="*/ 302 h 1036"/>
                <a:gd name="T66" fmla="*/ 428 w 847"/>
                <a:gd name="T67" fmla="*/ 338 h 1036"/>
                <a:gd name="T68" fmla="*/ 557 w 847"/>
                <a:gd name="T69" fmla="*/ 392 h 1036"/>
                <a:gd name="T70" fmla="*/ 642 w 847"/>
                <a:gd name="T71" fmla="*/ 433 h 1036"/>
                <a:gd name="T72" fmla="*/ 677 w 847"/>
                <a:gd name="T73" fmla="*/ 512 h 1036"/>
                <a:gd name="T74" fmla="*/ 629 w 847"/>
                <a:gd name="T75" fmla="*/ 526 h 1036"/>
                <a:gd name="T76" fmla="*/ 599 w 847"/>
                <a:gd name="T77" fmla="*/ 500 h 1036"/>
                <a:gd name="T78" fmla="*/ 641 w 847"/>
                <a:gd name="T79" fmla="*/ 510 h 1036"/>
                <a:gd name="T80" fmla="*/ 628 w 847"/>
                <a:gd name="T81" fmla="*/ 467 h 1036"/>
                <a:gd name="T82" fmla="*/ 571 w 847"/>
                <a:gd name="T83" fmla="*/ 431 h 1036"/>
                <a:gd name="T84" fmla="*/ 577 w 847"/>
                <a:gd name="T85" fmla="*/ 549 h 1036"/>
                <a:gd name="T86" fmla="*/ 639 w 847"/>
                <a:gd name="T87" fmla="*/ 678 h 1036"/>
                <a:gd name="T88" fmla="*/ 742 w 847"/>
                <a:gd name="T89" fmla="*/ 759 h 1036"/>
                <a:gd name="T90" fmla="*/ 810 w 847"/>
                <a:gd name="T91" fmla="*/ 750 h 1036"/>
                <a:gd name="T92" fmla="*/ 794 w 847"/>
                <a:gd name="T93" fmla="*/ 727 h 1036"/>
                <a:gd name="T94" fmla="*/ 841 w 847"/>
                <a:gd name="T95" fmla="*/ 729 h 1036"/>
                <a:gd name="T96" fmla="*/ 837 w 847"/>
                <a:gd name="T97" fmla="*/ 783 h 1036"/>
                <a:gd name="T98" fmla="*/ 755 w 847"/>
                <a:gd name="T99" fmla="*/ 799 h 1036"/>
                <a:gd name="T100" fmla="*/ 685 w 847"/>
                <a:gd name="T101" fmla="*/ 766 h 1036"/>
                <a:gd name="T102" fmla="*/ 743 w 847"/>
                <a:gd name="T103" fmla="*/ 899 h 10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47"/>
                <a:gd name="T157" fmla="*/ 0 h 1036"/>
                <a:gd name="T158" fmla="*/ 847 w 847"/>
                <a:gd name="T159" fmla="*/ 1036 h 10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47" h="1036">
                  <a:moveTo>
                    <a:pt x="771" y="1036"/>
                  </a:moveTo>
                  <a:lnTo>
                    <a:pt x="762" y="1032"/>
                  </a:lnTo>
                  <a:lnTo>
                    <a:pt x="755" y="1027"/>
                  </a:lnTo>
                  <a:lnTo>
                    <a:pt x="749" y="1020"/>
                  </a:lnTo>
                  <a:lnTo>
                    <a:pt x="743" y="1011"/>
                  </a:lnTo>
                  <a:lnTo>
                    <a:pt x="737" y="1003"/>
                  </a:lnTo>
                  <a:lnTo>
                    <a:pt x="733" y="994"/>
                  </a:lnTo>
                  <a:lnTo>
                    <a:pt x="727" y="986"/>
                  </a:lnTo>
                  <a:lnTo>
                    <a:pt x="723" y="977"/>
                  </a:lnTo>
                  <a:lnTo>
                    <a:pt x="708" y="950"/>
                  </a:lnTo>
                  <a:lnTo>
                    <a:pt x="695" y="921"/>
                  </a:lnTo>
                  <a:lnTo>
                    <a:pt x="684" y="892"/>
                  </a:lnTo>
                  <a:lnTo>
                    <a:pt x="675" y="862"/>
                  </a:lnTo>
                  <a:lnTo>
                    <a:pt x="668" y="831"/>
                  </a:lnTo>
                  <a:lnTo>
                    <a:pt x="661" y="799"/>
                  </a:lnTo>
                  <a:lnTo>
                    <a:pt x="655" y="767"/>
                  </a:lnTo>
                  <a:lnTo>
                    <a:pt x="649" y="736"/>
                  </a:lnTo>
                  <a:lnTo>
                    <a:pt x="633" y="723"/>
                  </a:lnTo>
                  <a:lnTo>
                    <a:pt x="616" y="711"/>
                  </a:lnTo>
                  <a:lnTo>
                    <a:pt x="600" y="698"/>
                  </a:lnTo>
                  <a:lnTo>
                    <a:pt x="584" y="684"/>
                  </a:lnTo>
                  <a:lnTo>
                    <a:pt x="568" y="671"/>
                  </a:lnTo>
                  <a:lnTo>
                    <a:pt x="553" y="657"/>
                  </a:lnTo>
                  <a:lnTo>
                    <a:pt x="540" y="641"/>
                  </a:lnTo>
                  <a:lnTo>
                    <a:pt x="528" y="625"/>
                  </a:lnTo>
                  <a:lnTo>
                    <a:pt x="514" y="625"/>
                  </a:lnTo>
                  <a:lnTo>
                    <a:pt x="496" y="621"/>
                  </a:lnTo>
                  <a:lnTo>
                    <a:pt x="480" y="614"/>
                  </a:lnTo>
                  <a:lnTo>
                    <a:pt x="465" y="605"/>
                  </a:lnTo>
                  <a:lnTo>
                    <a:pt x="452" y="595"/>
                  </a:lnTo>
                  <a:lnTo>
                    <a:pt x="440" y="586"/>
                  </a:lnTo>
                  <a:lnTo>
                    <a:pt x="433" y="579"/>
                  </a:lnTo>
                  <a:lnTo>
                    <a:pt x="430" y="576"/>
                  </a:lnTo>
                  <a:lnTo>
                    <a:pt x="437" y="575"/>
                  </a:lnTo>
                  <a:lnTo>
                    <a:pt x="444" y="576"/>
                  </a:lnTo>
                  <a:lnTo>
                    <a:pt x="450" y="578"/>
                  </a:lnTo>
                  <a:lnTo>
                    <a:pt x="457" y="578"/>
                  </a:lnTo>
                  <a:lnTo>
                    <a:pt x="465" y="579"/>
                  </a:lnTo>
                  <a:lnTo>
                    <a:pt x="473" y="581"/>
                  </a:lnTo>
                  <a:lnTo>
                    <a:pt x="480" y="579"/>
                  </a:lnTo>
                  <a:lnTo>
                    <a:pt x="489" y="576"/>
                  </a:lnTo>
                  <a:lnTo>
                    <a:pt x="509" y="559"/>
                  </a:lnTo>
                  <a:lnTo>
                    <a:pt x="521" y="540"/>
                  </a:lnTo>
                  <a:lnTo>
                    <a:pt x="525" y="519"/>
                  </a:lnTo>
                  <a:lnTo>
                    <a:pt x="531" y="497"/>
                  </a:lnTo>
                  <a:lnTo>
                    <a:pt x="528" y="483"/>
                  </a:lnTo>
                  <a:lnTo>
                    <a:pt x="527" y="469"/>
                  </a:lnTo>
                  <a:lnTo>
                    <a:pt x="522" y="454"/>
                  </a:lnTo>
                  <a:lnTo>
                    <a:pt x="519" y="440"/>
                  </a:lnTo>
                  <a:lnTo>
                    <a:pt x="514" y="427"/>
                  </a:lnTo>
                  <a:lnTo>
                    <a:pt x="506" y="417"/>
                  </a:lnTo>
                  <a:lnTo>
                    <a:pt x="498" y="407"/>
                  </a:lnTo>
                  <a:lnTo>
                    <a:pt x="486" y="400"/>
                  </a:lnTo>
                  <a:lnTo>
                    <a:pt x="465" y="394"/>
                  </a:lnTo>
                  <a:lnTo>
                    <a:pt x="443" y="390"/>
                  </a:lnTo>
                  <a:lnTo>
                    <a:pt x="421" y="385"/>
                  </a:lnTo>
                  <a:lnTo>
                    <a:pt x="400" y="382"/>
                  </a:lnTo>
                  <a:lnTo>
                    <a:pt x="378" y="378"/>
                  </a:lnTo>
                  <a:lnTo>
                    <a:pt x="356" y="374"/>
                  </a:lnTo>
                  <a:lnTo>
                    <a:pt x="336" y="369"/>
                  </a:lnTo>
                  <a:lnTo>
                    <a:pt x="314" y="365"/>
                  </a:lnTo>
                  <a:lnTo>
                    <a:pt x="293" y="359"/>
                  </a:lnTo>
                  <a:lnTo>
                    <a:pt x="273" y="354"/>
                  </a:lnTo>
                  <a:lnTo>
                    <a:pt x="252" y="348"/>
                  </a:lnTo>
                  <a:lnTo>
                    <a:pt x="232" y="339"/>
                  </a:lnTo>
                  <a:lnTo>
                    <a:pt x="212" y="331"/>
                  </a:lnTo>
                  <a:lnTo>
                    <a:pt x="193" y="321"/>
                  </a:lnTo>
                  <a:lnTo>
                    <a:pt x="174" y="309"/>
                  </a:lnTo>
                  <a:lnTo>
                    <a:pt x="157" y="296"/>
                  </a:lnTo>
                  <a:lnTo>
                    <a:pt x="144" y="345"/>
                  </a:lnTo>
                  <a:lnTo>
                    <a:pt x="134" y="395"/>
                  </a:lnTo>
                  <a:lnTo>
                    <a:pt x="125" y="448"/>
                  </a:lnTo>
                  <a:lnTo>
                    <a:pt x="122" y="500"/>
                  </a:lnTo>
                  <a:lnTo>
                    <a:pt x="122" y="555"/>
                  </a:lnTo>
                  <a:lnTo>
                    <a:pt x="128" y="608"/>
                  </a:lnTo>
                  <a:lnTo>
                    <a:pt x="138" y="661"/>
                  </a:lnTo>
                  <a:lnTo>
                    <a:pt x="153" y="714"/>
                  </a:lnTo>
                  <a:lnTo>
                    <a:pt x="167" y="739"/>
                  </a:lnTo>
                  <a:lnTo>
                    <a:pt x="182" y="766"/>
                  </a:lnTo>
                  <a:lnTo>
                    <a:pt x="199" y="792"/>
                  </a:lnTo>
                  <a:lnTo>
                    <a:pt x="216" y="816"/>
                  </a:lnTo>
                  <a:lnTo>
                    <a:pt x="236" y="839"/>
                  </a:lnTo>
                  <a:lnTo>
                    <a:pt x="260" y="859"/>
                  </a:lnTo>
                  <a:lnTo>
                    <a:pt x="284" y="875"/>
                  </a:lnTo>
                  <a:lnTo>
                    <a:pt x="313" y="887"/>
                  </a:lnTo>
                  <a:lnTo>
                    <a:pt x="320" y="887"/>
                  </a:lnTo>
                  <a:lnTo>
                    <a:pt x="329" y="884"/>
                  </a:lnTo>
                  <a:lnTo>
                    <a:pt x="338" y="881"/>
                  </a:lnTo>
                  <a:lnTo>
                    <a:pt x="345" y="878"/>
                  </a:lnTo>
                  <a:lnTo>
                    <a:pt x="352" y="875"/>
                  </a:lnTo>
                  <a:lnTo>
                    <a:pt x="359" y="874"/>
                  </a:lnTo>
                  <a:lnTo>
                    <a:pt x="363" y="876"/>
                  </a:lnTo>
                  <a:lnTo>
                    <a:pt x="368" y="882"/>
                  </a:lnTo>
                  <a:lnTo>
                    <a:pt x="359" y="888"/>
                  </a:lnTo>
                  <a:lnTo>
                    <a:pt x="350" y="892"/>
                  </a:lnTo>
                  <a:lnTo>
                    <a:pt x="342" y="897"/>
                  </a:lnTo>
                  <a:lnTo>
                    <a:pt x="333" y="899"/>
                  </a:lnTo>
                  <a:lnTo>
                    <a:pt x="325" y="901"/>
                  </a:lnTo>
                  <a:lnTo>
                    <a:pt x="314" y="902"/>
                  </a:lnTo>
                  <a:lnTo>
                    <a:pt x="304" y="901"/>
                  </a:lnTo>
                  <a:lnTo>
                    <a:pt x="294" y="898"/>
                  </a:lnTo>
                  <a:lnTo>
                    <a:pt x="265" y="885"/>
                  </a:lnTo>
                  <a:lnTo>
                    <a:pt x="239" y="871"/>
                  </a:lnTo>
                  <a:lnTo>
                    <a:pt x="215" y="855"/>
                  </a:lnTo>
                  <a:lnTo>
                    <a:pt x="192" y="836"/>
                  </a:lnTo>
                  <a:lnTo>
                    <a:pt x="172" y="816"/>
                  </a:lnTo>
                  <a:lnTo>
                    <a:pt x="153" y="795"/>
                  </a:lnTo>
                  <a:lnTo>
                    <a:pt x="135" y="770"/>
                  </a:lnTo>
                  <a:lnTo>
                    <a:pt x="121" y="746"/>
                  </a:lnTo>
                  <a:lnTo>
                    <a:pt x="108" y="720"/>
                  </a:lnTo>
                  <a:lnTo>
                    <a:pt x="96" y="693"/>
                  </a:lnTo>
                  <a:lnTo>
                    <a:pt x="86" y="664"/>
                  </a:lnTo>
                  <a:lnTo>
                    <a:pt x="79" y="635"/>
                  </a:lnTo>
                  <a:lnTo>
                    <a:pt x="73" y="605"/>
                  </a:lnTo>
                  <a:lnTo>
                    <a:pt x="69" y="575"/>
                  </a:lnTo>
                  <a:lnTo>
                    <a:pt x="66" y="545"/>
                  </a:lnTo>
                  <a:lnTo>
                    <a:pt x="66" y="513"/>
                  </a:lnTo>
                  <a:lnTo>
                    <a:pt x="66" y="411"/>
                  </a:lnTo>
                  <a:lnTo>
                    <a:pt x="56" y="411"/>
                  </a:lnTo>
                  <a:lnTo>
                    <a:pt x="47" y="411"/>
                  </a:lnTo>
                  <a:lnTo>
                    <a:pt x="37" y="411"/>
                  </a:lnTo>
                  <a:lnTo>
                    <a:pt x="27" y="410"/>
                  </a:lnTo>
                  <a:lnTo>
                    <a:pt x="18" y="407"/>
                  </a:lnTo>
                  <a:lnTo>
                    <a:pt x="11" y="402"/>
                  </a:lnTo>
                  <a:lnTo>
                    <a:pt x="4" y="398"/>
                  </a:lnTo>
                  <a:lnTo>
                    <a:pt x="0" y="391"/>
                  </a:lnTo>
                  <a:lnTo>
                    <a:pt x="70" y="367"/>
                  </a:lnTo>
                  <a:lnTo>
                    <a:pt x="76" y="335"/>
                  </a:lnTo>
                  <a:lnTo>
                    <a:pt x="82" y="302"/>
                  </a:lnTo>
                  <a:lnTo>
                    <a:pt x="91" y="270"/>
                  </a:lnTo>
                  <a:lnTo>
                    <a:pt x="109" y="244"/>
                  </a:lnTo>
                  <a:lnTo>
                    <a:pt x="98" y="230"/>
                  </a:lnTo>
                  <a:lnTo>
                    <a:pt x="89" y="213"/>
                  </a:lnTo>
                  <a:lnTo>
                    <a:pt x="81" y="194"/>
                  </a:lnTo>
                  <a:lnTo>
                    <a:pt x="75" y="176"/>
                  </a:lnTo>
                  <a:lnTo>
                    <a:pt x="70" y="157"/>
                  </a:lnTo>
                  <a:lnTo>
                    <a:pt x="70" y="137"/>
                  </a:lnTo>
                  <a:lnTo>
                    <a:pt x="72" y="117"/>
                  </a:lnTo>
                  <a:lnTo>
                    <a:pt x="79" y="96"/>
                  </a:lnTo>
                  <a:lnTo>
                    <a:pt x="88" y="81"/>
                  </a:lnTo>
                  <a:lnTo>
                    <a:pt x="96" y="66"/>
                  </a:lnTo>
                  <a:lnTo>
                    <a:pt x="107" y="52"/>
                  </a:lnTo>
                  <a:lnTo>
                    <a:pt x="118" y="39"/>
                  </a:lnTo>
                  <a:lnTo>
                    <a:pt x="130" y="28"/>
                  </a:lnTo>
                  <a:lnTo>
                    <a:pt x="144" y="17"/>
                  </a:lnTo>
                  <a:lnTo>
                    <a:pt x="157" y="9"/>
                  </a:lnTo>
                  <a:lnTo>
                    <a:pt x="173" y="0"/>
                  </a:lnTo>
                  <a:lnTo>
                    <a:pt x="180" y="10"/>
                  </a:lnTo>
                  <a:lnTo>
                    <a:pt x="182" y="19"/>
                  </a:lnTo>
                  <a:lnTo>
                    <a:pt x="177" y="28"/>
                  </a:lnTo>
                  <a:lnTo>
                    <a:pt x="169" y="35"/>
                  </a:lnTo>
                  <a:lnTo>
                    <a:pt x="159" y="42"/>
                  </a:lnTo>
                  <a:lnTo>
                    <a:pt x="150" y="51"/>
                  </a:lnTo>
                  <a:lnTo>
                    <a:pt x="141" y="59"/>
                  </a:lnTo>
                  <a:lnTo>
                    <a:pt x="137" y="69"/>
                  </a:lnTo>
                  <a:lnTo>
                    <a:pt x="128" y="104"/>
                  </a:lnTo>
                  <a:lnTo>
                    <a:pt x="130" y="141"/>
                  </a:lnTo>
                  <a:lnTo>
                    <a:pt x="138" y="176"/>
                  </a:lnTo>
                  <a:lnTo>
                    <a:pt x="153" y="207"/>
                  </a:lnTo>
                  <a:lnTo>
                    <a:pt x="173" y="230"/>
                  </a:lnTo>
                  <a:lnTo>
                    <a:pt x="193" y="250"/>
                  </a:lnTo>
                  <a:lnTo>
                    <a:pt x="216" y="267"/>
                  </a:lnTo>
                  <a:lnTo>
                    <a:pt x="241" y="282"/>
                  </a:lnTo>
                  <a:lnTo>
                    <a:pt x="265" y="293"/>
                  </a:lnTo>
                  <a:lnTo>
                    <a:pt x="291" y="302"/>
                  </a:lnTo>
                  <a:lnTo>
                    <a:pt x="319" y="311"/>
                  </a:lnTo>
                  <a:lnTo>
                    <a:pt x="346" y="318"/>
                  </a:lnTo>
                  <a:lnTo>
                    <a:pt x="374" y="323"/>
                  </a:lnTo>
                  <a:lnTo>
                    <a:pt x="401" y="331"/>
                  </a:lnTo>
                  <a:lnTo>
                    <a:pt x="428" y="338"/>
                  </a:lnTo>
                  <a:lnTo>
                    <a:pt x="456" y="345"/>
                  </a:lnTo>
                  <a:lnTo>
                    <a:pt x="482" y="354"/>
                  </a:lnTo>
                  <a:lnTo>
                    <a:pt x="508" y="365"/>
                  </a:lnTo>
                  <a:lnTo>
                    <a:pt x="532" y="377"/>
                  </a:lnTo>
                  <a:lnTo>
                    <a:pt x="557" y="392"/>
                  </a:lnTo>
                  <a:lnTo>
                    <a:pt x="576" y="395"/>
                  </a:lnTo>
                  <a:lnTo>
                    <a:pt x="594" y="401"/>
                  </a:lnTo>
                  <a:lnTo>
                    <a:pt x="612" y="410"/>
                  </a:lnTo>
                  <a:lnTo>
                    <a:pt x="628" y="420"/>
                  </a:lnTo>
                  <a:lnTo>
                    <a:pt x="642" y="433"/>
                  </a:lnTo>
                  <a:lnTo>
                    <a:pt x="655" y="447"/>
                  </a:lnTo>
                  <a:lnTo>
                    <a:pt x="665" y="461"/>
                  </a:lnTo>
                  <a:lnTo>
                    <a:pt x="675" y="479"/>
                  </a:lnTo>
                  <a:lnTo>
                    <a:pt x="678" y="494"/>
                  </a:lnTo>
                  <a:lnTo>
                    <a:pt x="677" y="512"/>
                  </a:lnTo>
                  <a:lnTo>
                    <a:pt x="670" y="525"/>
                  </a:lnTo>
                  <a:lnTo>
                    <a:pt x="657" y="536"/>
                  </a:lnTo>
                  <a:lnTo>
                    <a:pt x="648" y="536"/>
                  </a:lnTo>
                  <a:lnTo>
                    <a:pt x="639" y="532"/>
                  </a:lnTo>
                  <a:lnTo>
                    <a:pt x="629" y="526"/>
                  </a:lnTo>
                  <a:lnTo>
                    <a:pt x="620" y="520"/>
                  </a:lnTo>
                  <a:lnTo>
                    <a:pt x="612" y="513"/>
                  </a:lnTo>
                  <a:lnTo>
                    <a:pt x="605" y="506"/>
                  </a:lnTo>
                  <a:lnTo>
                    <a:pt x="600" y="502"/>
                  </a:lnTo>
                  <a:lnTo>
                    <a:pt x="599" y="500"/>
                  </a:lnTo>
                  <a:lnTo>
                    <a:pt x="607" y="504"/>
                  </a:lnTo>
                  <a:lnTo>
                    <a:pt x="616" y="510"/>
                  </a:lnTo>
                  <a:lnTo>
                    <a:pt x="623" y="514"/>
                  </a:lnTo>
                  <a:lnTo>
                    <a:pt x="633" y="516"/>
                  </a:lnTo>
                  <a:lnTo>
                    <a:pt x="641" y="510"/>
                  </a:lnTo>
                  <a:lnTo>
                    <a:pt x="645" y="502"/>
                  </a:lnTo>
                  <a:lnTo>
                    <a:pt x="646" y="494"/>
                  </a:lnTo>
                  <a:lnTo>
                    <a:pt x="646" y="484"/>
                  </a:lnTo>
                  <a:lnTo>
                    <a:pt x="636" y="477"/>
                  </a:lnTo>
                  <a:lnTo>
                    <a:pt x="628" y="467"/>
                  </a:lnTo>
                  <a:lnTo>
                    <a:pt x="618" y="458"/>
                  </a:lnTo>
                  <a:lnTo>
                    <a:pt x="606" y="450"/>
                  </a:lnTo>
                  <a:lnTo>
                    <a:pt x="596" y="441"/>
                  </a:lnTo>
                  <a:lnTo>
                    <a:pt x="584" y="435"/>
                  </a:lnTo>
                  <a:lnTo>
                    <a:pt x="571" y="431"/>
                  </a:lnTo>
                  <a:lnTo>
                    <a:pt x="560" y="431"/>
                  </a:lnTo>
                  <a:lnTo>
                    <a:pt x="568" y="458"/>
                  </a:lnTo>
                  <a:lnTo>
                    <a:pt x="573" y="489"/>
                  </a:lnTo>
                  <a:lnTo>
                    <a:pt x="574" y="519"/>
                  </a:lnTo>
                  <a:lnTo>
                    <a:pt x="577" y="549"/>
                  </a:lnTo>
                  <a:lnTo>
                    <a:pt x="580" y="579"/>
                  </a:lnTo>
                  <a:lnTo>
                    <a:pt x="587" y="608"/>
                  </a:lnTo>
                  <a:lnTo>
                    <a:pt x="602" y="635"/>
                  </a:lnTo>
                  <a:lnTo>
                    <a:pt x="622" y="660"/>
                  </a:lnTo>
                  <a:lnTo>
                    <a:pt x="639" y="678"/>
                  </a:lnTo>
                  <a:lnTo>
                    <a:pt x="657" y="698"/>
                  </a:lnTo>
                  <a:lnTo>
                    <a:pt x="675" y="717"/>
                  </a:lnTo>
                  <a:lnTo>
                    <a:pt x="697" y="734"/>
                  </a:lnTo>
                  <a:lnTo>
                    <a:pt x="719" y="749"/>
                  </a:lnTo>
                  <a:lnTo>
                    <a:pt x="742" y="759"/>
                  </a:lnTo>
                  <a:lnTo>
                    <a:pt x="766" y="763"/>
                  </a:lnTo>
                  <a:lnTo>
                    <a:pt x="794" y="762"/>
                  </a:lnTo>
                  <a:lnTo>
                    <a:pt x="798" y="757"/>
                  </a:lnTo>
                  <a:lnTo>
                    <a:pt x="804" y="753"/>
                  </a:lnTo>
                  <a:lnTo>
                    <a:pt x="810" y="750"/>
                  </a:lnTo>
                  <a:lnTo>
                    <a:pt x="814" y="746"/>
                  </a:lnTo>
                  <a:lnTo>
                    <a:pt x="808" y="740"/>
                  </a:lnTo>
                  <a:lnTo>
                    <a:pt x="801" y="737"/>
                  </a:lnTo>
                  <a:lnTo>
                    <a:pt x="795" y="734"/>
                  </a:lnTo>
                  <a:lnTo>
                    <a:pt x="794" y="727"/>
                  </a:lnTo>
                  <a:lnTo>
                    <a:pt x="802" y="721"/>
                  </a:lnTo>
                  <a:lnTo>
                    <a:pt x="811" y="718"/>
                  </a:lnTo>
                  <a:lnTo>
                    <a:pt x="823" y="717"/>
                  </a:lnTo>
                  <a:lnTo>
                    <a:pt x="833" y="720"/>
                  </a:lnTo>
                  <a:lnTo>
                    <a:pt x="841" y="729"/>
                  </a:lnTo>
                  <a:lnTo>
                    <a:pt x="846" y="739"/>
                  </a:lnTo>
                  <a:lnTo>
                    <a:pt x="847" y="749"/>
                  </a:lnTo>
                  <a:lnTo>
                    <a:pt x="846" y="759"/>
                  </a:lnTo>
                  <a:lnTo>
                    <a:pt x="844" y="772"/>
                  </a:lnTo>
                  <a:lnTo>
                    <a:pt x="837" y="783"/>
                  </a:lnTo>
                  <a:lnTo>
                    <a:pt x="824" y="793"/>
                  </a:lnTo>
                  <a:lnTo>
                    <a:pt x="808" y="802"/>
                  </a:lnTo>
                  <a:lnTo>
                    <a:pt x="789" y="803"/>
                  </a:lnTo>
                  <a:lnTo>
                    <a:pt x="772" y="802"/>
                  </a:lnTo>
                  <a:lnTo>
                    <a:pt x="755" y="799"/>
                  </a:lnTo>
                  <a:lnTo>
                    <a:pt x="739" y="795"/>
                  </a:lnTo>
                  <a:lnTo>
                    <a:pt x="723" y="787"/>
                  </a:lnTo>
                  <a:lnTo>
                    <a:pt x="708" y="782"/>
                  </a:lnTo>
                  <a:lnTo>
                    <a:pt x="697" y="773"/>
                  </a:lnTo>
                  <a:lnTo>
                    <a:pt x="685" y="766"/>
                  </a:lnTo>
                  <a:lnTo>
                    <a:pt x="694" y="793"/>
                  </a:lnTo>
                  <a:lnTo>
                    <a:pt x="704" y="820"/>
                  </a:lnTo>
                  <a:lnTo>
                    <a:pt x="716" y="846"/>
                  </a:lnTo>
                  <a:lnTo>
                    <a:pt x="729" y="874"/>
                  </a:lnTo>
                  <a:lnTo>
                    <a:pt x="743" y="899"/>
                  </a:lnTo>
                  <a:lnTo>
                    <a:pt x="758" y="927"/>
                  </a:lnTo>
                  <a:lnTo>
                    <a:pt x="773" y="953"/>
                  </a:lnTo>
                  <a:lnTo>
                    <a:pt x="791" y="977"/>
                  </a:lnTo>
                  <a:lnTo>
                    <a:pt x="771" y="10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4" name="Freeform 23"/>
            <p:cNvSpPr>
              <a:spLocks/>
            </p:cNvSpPr>
            <p:nvPr/>
          </p:nvSpPr>
          <p:spPr bwMode="auto">
            <a:xfrm>
              <a:off x="6950" y="908"/>
              <a:ext cx="327" cy="625"/>
            </a:xfrm>
            <a:custGeom>
              <a:avLst/>
              <a:gdLst>
                <a:gd name="T0" fmla="*/ 311 w 327"/>
                <a:gd name="T1" fmla="*/ 191 h 625"/>
                <a:gd name="T2" fmla="*/ 327 w 327"/>
                <a:gd name="T3" fmla="*/ 306 h 625"/>
                <a:gd name="T4" fmla="*/ 312 w 327"/>
                <a:gd name="T5" fmla="*/ 423 h 625"/>
                <a:gd name="T6" fmla="*/ 268 w 327"/>
                <a:gd name="T7" fmla="*/ 529 h 625"/>
                <a:gd name="T8" fmla="*/ 220 w 327"/>
                <a:gd name="T9" fmla="*/ 586 h 625"/>
                <a:gd name="T10" fmla="*/ 181 w 327"/>
                <a:gd name="T11" fmla="*/ 606 h 625"/>
                <a:gd name="T12" fmla="*/ 139 w 327"/>
                <a:gd name="T13" fmla="*/ 621 h 625"/>
                <a:gd name="T14" fmla="*/ 109 w 327"/>
                <a:gd name="T15" fmla="*/ 625 h 625"/>
                <a:gd name="T16" fmla="*/ 109 w 327"/>
                <a:gd name="T17" fmla="*/ 615 h 625"/>
                <a:gd name="T18" fmla="*/ 136 w 327"/>
                <a:gd name="T19" fmla="*/ 592 h 625"/>
                <a:gd name="T20" fmla="*/ 175 w 327"/>
                <a:gd name="T21" fmla="*/ 565 h 625"/>
                <a:gd name="T22" fmla="*/ 210 w 327"/>
                <a:gd name="T23" fmla="*/ 536 h 625"/>
                <a:gd name="T24" fmla="*/ 236 w 327"/>
                <a:gd name="T25" fmla="*/ 484 h 625"/>
                <a:gd name="T26" fmla="*/ 257 w 327"/>
                <a:gd name="T27" fmla="*/ 398 h 625"/>
                <a:gd name="T28" fmla="*/ 266 w 327"/>
                <a:gd name="T29" fmla="*/ 308 h 625"/>
                <a:gd name="T30" fmla="*/ 259 w 327"/>
                <a:gd name="T31" fmla="*/ 217 h 625"/>
                <a:gd name="T32" fmla="*/ 246 w 327"/>
                <a:gd name="T33" fmla="*/ 163 h 625"/>
                <a:gd name="T34" fmla="*/ 239 w 327"/>
                <a:gd name="T35" fmla="*/ 138 h 625"/>
                <a:gd name="T36" fmla="*/ 227 w 327"/>
                <a:gd name="T37" fmla="*/ 117 h 625"/>
                <a:gd name="T38" fmla="*/ 213 w 327"/>
                <a:gd name="T39" fmla="*/ 98 h 625"/>
                <a:gd name="T40" fmla="*/ 175 w 327"/>
                <a:gd name="T41" fmla="*/ 66 h 625"/>
                <a:gd name="T42" fmla="*/ 109 w 327"/>
                <a:gd name="T43" fmla="*/ 41 h 625"/>
                <a:gd name="T44" fmla="*/ 47 w 327"/>
                <a:gd name="T45" fmla="*/ 30 h 625"/>
                <a:gd name="T46" fmla="*/ 6 w 327"/>
                <a:gd name="T47" fmla="*/ 30 h 625"/>
                <a:gd name="T48" fmla="*/ 21 w 327"/>
                <a:gd name="T49" fmla="*/ 16 h 625"/>
                <a:gd name="T50" fmla="*/ 67 w 327"/>
                <a:gd name="T51" fmla="*/ 2 h 625"/>
                <a:gd name="T52" fmla="*/ 116 w 327"/>
                <a:gd name="T53" fmla="*/ 3 h 625"/>
                <a:gd name="T54" fmla="*/ 164 w 327"/>
                <a:gd name="T55" fmla="*/ 15 h 625"/>
                <a:gd name="T56" fmla="*/ 201 w 327"/>
                <a:gd name="T57" fmla="*/ 35 h 625"/>
                <a:gd name="T58" fmla="*/ 231 w 327"/>
                <a:gd name="T59" fmla="*/ 59 h 625"/>
                <a:gd name="T60" fmla="*/ 259 w 327"/>
                <a:gd name="T61" fmla="*/ 89 h 625"/>
                <a:gd name="T62" fmla="*/ 282 w 327"/>
                <a:gd name="T63" fmla="*/ 121 h 6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7"/>
                <a:gd name="T97" fmla="*/ 0 h 625"/>
                <a:gd name="T98" fmla="*/ 327 w 327"/>
                <a:gd name="T99" fmla="*/ 625 h 6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7" h="625">
                  <a:moveTo>
                    <a:pt x="291" y="138"/>
                  </a:moveTo>
                  <a:lnTo>
                    <a:pt x="311" y="191"/>
                  </a:lnTo>
                  <a:lnTo>
                    <a:pt x="322" y="247"/>
                  </a:lnTo>
                  <a:lnTo>
                    <a:pt x="327" y="306"/>
                  </a:lnTo>
                  <a:lnTo>
                    <a:pt x="324" y="365"/>
                  </a:lnTo>
                  <a:lnTo>
                    <a:pt x="312" y="423"/>
                  </a:lnTo>
                  <a:lnTo>
                    <a:pt x="293" y="479"/>
                  </a:lnTo>
                  <a:lnTo>
                    <a:pt x="268" y="529"/>
                  </a:lnTo>
                  <a:lnTo>
                    <a:pt x="233" y="575"/>
                  </a:lnTo>
                  <a:lnTo>
                    <a:pt x="220" y="586"/>
                  </a:lnTo>
                  <a:lnTo>
                    <a:pt x="201" y="596"/>
                  </a:lnTo>
                  <a:lnTo>
                    <a:pt x="181" y="606"/>
                  </a:lnTo>
                  <a:lnTo>
                    <a:pt x="159" y="615"/>
                  </a:lnTo>
                  <a:lnTo>
                    <a:pt x="139" y="621"/>
                  </a:lnTo>
                  <a:lnTo>
                    <a:pt x="122" y="625"/>
                  </a:lnTo>
                  <a:lnTo>
                    <a:pt x="109" y="625"/>
                  </a:lnTo>
                  <a:lnTo>
                    <a:pt x="103" y="622"/>
                  </a:lnTo>
                  <a:lnTo>
                    <a:pt x="109" y="615"/>
                  </a:lnTo>
                  <a:lnTo>
                    <a:pt x="120" y="605"/>
                  </a:lnTo>
                  <a:lnTo>
                    <a:pt x="136" y="592"/>
                  </a:lnTo>
                  <a:lnTo>
                    <a:pt x="155" y="579"/>
                  </a:lnTo>
                  <a:lnTo>
                    <a:pt x="175" y="565"/>
                  </a:lnTo>
                  <a:lnTo>
                    <a:pt x="194" y="550"/>
                  </a:lnTo>
                  <a:lnTo>
                    <a:pt x="210" y="536"/>
                  </a:lnTo>
                  <a:lnTo>
                    <a:pt x="220" y="525"/>
                  </a:lnTo>
                  <a:lnTo>
                    <a:pt x="236" y="484"/>
                  </a:lnTo>
                  <a:lnTo>
                    <a:pt x="249" y="443"/>
                  </a:lnTo>
                  <a:lnTo>
                    <a:pt x="257" y="398"/>
                  </a:lnTo>
                  <a:lnTo>
                    <a:pt x="263" y="354"/>
                  </a:lnTo>
                  <a:lnTo>
                    <a:pt x="266" y="308"/>
                  </a:lnTo>
                  <a:lnTo>
                    <a:pt x="263" y="262"/>
                  </a:lnTo>
                  <a:lnTo>
                    <a:pt x="259" y="217"/>
                  </a:lnTo>
                  <a:lnTo>
                    <a:pt x="249" y="174"/>
                  </a:lnTo>
                  <a:lnTo>
                    <a:pt x="246" y="163"/>
                  </a:lnTo>
                  <a:lnTo>
                    <a:pt x="243" y="150"/>
                  </a:lnTo>
                  <a:lnTo>
                    <a:pt x="239" y="138"/>
                  </a:lnTo>
                  <a:lnTo>
                    <a:pt x="233" y="128"/>
                  </a:lnTo>
                  <a:lnTo>
                    <a:pt x="227" y="117"/>
                  </a:lnTo>
                  <a:lnTo>
                    <a:pt x="220" y="107"/>
                  </a:lnTo>
                  <a:lnTo>
                    <a:pt x="213" y="98"/>
                  </a:lnTo>
                  <a:lnTo>
                    <a:pt x="204" y="88"/>
                  </a:lnTo>
                  <a:lnTo>
                    <a:pt x="175" y="66"/>
                  </a:lnTo>
                  <a:lnTo>
                    <a:pt x="143" y="51"/>
                  </a:lnTo>
                  <a:lnTo>
                    <a:pt x="109" y="41"/>
                  </a:lnTo>
                  <a:lnTo>
                    <a:pt x="77" y="33"/>
                  </a:lnTo>
                  <a:lnTo>
                    <a:pt x="47" y="30"/>
                  </a:lnTo>
                  <a:lnTo>
                    <a:pt x="22" y="30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21" y="16"/>
                  </a:lnTo>
                  <a:lnTo>
                    <a:pt x="42" y="8"/>
                  </a:lnTo>
                  <a:lnTo>
                    <a:pt x="67" y="2"/>
                  </a:lnTo>
                  <a:lnTo>
                    <a:pt x="91" y="0"/>
                  </a:lnTo>
                  <a:lnTo>
                    <a:pt x="116" y="3"/>
                  </a:lnTo>
                  <a:lnTo>
                    <a:pt x="140" y="8"/>
                  </a:lnTo>
                  <a:lnTo>
                    <a:pt x="164" y="15"/>
                  </a:lnTo>
                  <a:lnTo>
                    <a:pt x="185" y="23"/>
                  </a:lnTo>
                  <a:lnTo>
                    <a:pt x="201" y="35"/>
                  </a:lnTo>
                  <a:lnTo>
                    <a:pt x="217" y="46"/>
                  </a:lnTo>
                  <a:lnTo>
                    <a:pt x="231" y="59"/>
                  </a:lnTo>
                  <a:lnTo>
                    <a:pt x="246" y="74"/>
                  </a:lnTo>
                  <a:lnTo>
                    <a:pt x="259" y="89"/>
                  </a:lnTo>
                  <a:lnTo>
                    <a:pt x="270" y="105"/>
                  </a:lnTo>
                  <a:lnTo>
                    <a:pt x="282" y="121"/>
                  </a:lnTo>
                  <a:lnTo>
                    <a:pt x="291" y="1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5" name="Freeform 24"/>
            <p:cNvSpPr>
              <a:spLocks/>
            </p:cNvSpPr>
            <p:nvPr/>
          </p:nvSpPr>
          <p:spPr bwMode="auto">
            <a:xfrm>
              <a:off x="1975" y="127"/>
              <a:ext cx="804" cy="871"/>
            </a:xfrm>
            <a:custGeom>
              <a:avLst/>
              <a:gdLst>
                <a:gd name="T0" fmla="*/ 804 w 804"/>
                <a:gd name="T1" fmla="*/ 4 h 871"/>
                <a:gd name="T2" fmla="*/ 804 w 804"/>
                <a:gd name="T3" fmla="*/ 133 h 871"/>
                <a:gd name="T4" fmla="*/ 804 w 804"/>
                <a:gd name="T5" fmla="*/ 416 h 871"/>
                <a:gd name="T6" fmla="*/ 800 w 804"/>
                <a:gd name="T7" fmla="*/ 702 h 871"/>
                <a:gd name="T8" fmla="*/ 788 w 804"/>
                <a:gd name="T9" fmla="*/ 833 h 871"/>
                <a:gd name="T10" fmla="*/ 781 w 804"/>
                <a:gd name="T11" fmla="*/ 833 h 871"/>
                <a:gd name="T12" fmla="*/ 761 w 804"/>
                <a:gd name="T13" fmla="*/ 834 h 871"/>
                <a:gd name="T14" fmla="*/ 730 w 804"/>
                <a:gd name="T15" fmla="*/ 837 h 871"/>
                <a:gd name="T16" fmla="*/ 689 w 804"/>
                <a:gd name="T17" fmla="*/ 838 h 871"/>
                <a:gd name="T18" fmla="*/ 641 w 804"/>
                <a:gd name="T19" fmla="*/ 843 h 871"/>
                <a:gd name="T20" fmla="*/ 585 w 804"/>
                <a:gd name="T21" fmla="*/ 846 h 871"/>
                <a:gd name="T22" fmla="*/ 525 w 804"/>
                <a:gd name="T23" fmla="*/ 850 h 871"/>
                <a:gd name="T24" fmla="*/ 462 w 804"/>
                <a:gd name="T25" fmla="*/ 853 h 871"/>
                <a:gd name="T26" fmla="*/ 398 w 804"/>
                <a:gd name="T27" fmla="*/ 857 h 871"/>
                <a:gd name="T28" fmla="*/ 333 w 804"/>
                <a:gd name="T29" fmla="*/ 860 h 871"/>
                <a:gd name="T30" fmla="*/ 271 w 804"/>
                <a:gd name="T31" fmla="*/ 864 h 871"/>
                <a:gd name="T32" fmla="*/ 212 w 804"/>
                <a:gd name="T33" fmla="*/ 867 h 871"/>
                <a:gd name="T34" fmla="*/ 159 w 804"/>
                <a:gd name="T35" fmla="*/ 869 h 871"/>
                <a:gd name="T36" fmla="*/ 111 w 804"/>
                <a:gd name="T37" fmla="*/ 870 h 871"/>
                <a:gd name="T38" fmla="*/ 72 w 804"/>
                <a:gd name="T39" fmla="*/ 871 h 871"/>
                <a:gd name="T40" fmla="*/ 43 w 804"/>
                <a:gd name="T41" fmla="*/ 871 h 871"/>
                <a:gd name="T42" fmla="*/ 0 w 804"/>
                <a:gd name="T43" fmla="*/ 0 h 871"/>
                <a:gd name="T44" fmla="*/ 804 w 804"/>
                <a:gd name="T45" fmla="*/ 4 h 87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04"/>
                <a:gd name="T70" fmla="*/ 0 h 871"/>
                <a:gd name="T71" fmla="*/ 804 w 804"/>
                <a:gd name="T72" fmla="*/ 871 h 87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04" h="871">
                  <a:moveTo>
                    <a:pt x="804" y="4"/>
                  </a:moveTo>
                  <a:lnTo>
                    <a:pt x="804" y="133"/>
                  </a:lnTo>
                  <a:lnTo>
                    <a:pt x="804" y="416"/>
                  </a:lnTo>
                  <a:lnTo>
                    <a:pt x="800" y="702"/>
                  </a:lnTo>
                  <a:lnTo>
                    <a:pt x="788" y="833"/>
                  </a:lnTo>
                  <a:lnTo>
                    <a:pt x="781" y="833"/>
                  </a:lnTo>
                  <a:lnTo>
                    <a:pt x="761" y="834"/>
                  </a:lnTo>
                  <a:lnTo>
                    <a:pt x="730" y="837"/>
                  </a:lnTo>
                  <a:lnTo>
                    <a:pt x="689" y="838"/>
                  </a:lnTo>
                  <a:lnTo>
                    <a:pt x="641" y="843"/>
                  </a:lnTo>
                  <a:lnTo>
                    <a:pt x="585" y="846"/>
                  </a:lnTo>
                  <a:lnTo>
                    <a:pt x="525" y="850"/>
                  </a:lnTo>
                  <a:lnTo>
                    <a:pt x="462" y="853"/>
                  </a:lnTo>
                  <a:lnTo>
                    <a:pt x="398" y="857"/>
                  </a:lnTo>
                  <a:lnTo>
                    <a:pt x="333" y="860"/>
                  </a:lnTo>
                  <a:lnTo>
                    <a:pt x="271" y="864"/>
                  </a:lnTo>
                  <a:lnTo>
                    <a:pt x="212" y="867"/>
                  </a:lnTo>
                  <a:lnTo>
                    <a:pt x="159" y="869"/>
                  </a:lnTo>
                  <a:lnTo>
                    <a:pt x="111" y="870"/>
                  </a:lnTo>
                  <a:lnTo>
                    <a:pt x="72" y="871"/>
                  </a:lnTo>
                  <a:lnTo>
                    <a:pt x="43" y="871"/>
                  </a:lnTo>
                  <a:lnTo>
                    <a:pt x="0" y="0"/>
                  </a:lnTo>
                  <a:lnTo>
                    <a:pt x="80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6" name="Freeform 25"/>
            <p:cNvSpPr>
              <a:spLocks/>
            </p:cNvSpPr>
            <p:nvPr/>
          </p:nvSpPr>
          <p:spPr bwMode="auto">
            <a:xfrm>
              <a:off x="6755" y="148"/>
              <a:ext cx="291" cy="541"/>
            </a:xfrm>
            <a:custGeom>
              <a:avLst/>
              <a:gdLst>
                <a:gd name="T0" fmla="*/ 172 w 291"/>
                <a:gd name="T1" fmla="*/ 224 h 541"/>
                <a:gd name="T2" fmla="*/ 153 w 291"/>
                <a:gd name="T3" fmla="*/ 282 h 541"/>
                <a:gd name="T4" fmla="*/ 115 w 291"/>
                <a:gd name="T5" fmla="*/ 332 h 541"/>
                <a:gd name="T6" fmla="*/ 92 w 291"/>
                <a:gd name="T7" fmla="*/ 342 h 541"/>
                <a:gd name="T8" fmla="*/ 65 w 291"/>
                <a:gd name="T9" fmla="*/ 343 h 541"/>
                <a:gd name="T10" fmla="*/ 45 w 291"/>
                <a:gd name="T11" fmla="*/ 348 h 541"/>
                <a:gd name="T12" fmla="*/ 65 w 291"/>
                <a:gd name="T13" fmla="*/ 363 h 541"/>
                <a:gd name="T14" fmla="*/ 91 w 291"/>
                <a:gd name="T15" fmla="*/ 372 h 541"/>
                <a:gd name="T16" fmla="*/ 121 w 291"/>
                <a:gd name="T17" fmla="*/ 369 h 541"/>
                <a:gd name="T18" fmla="*/ 160 w 291"/>
                <a:gd name="T19" fmla="*/ 368 h 541"/>
                <a:gd name="T20" fmla="*/ 183 w 291"/>
                <a:gd name="T21" fmla="*/ 373 h 541"/>
                <a:gd name="T22" fmla="*/ 174 w 291"/>
                <a:gd name="T23" fmla="*/ 428 h 541"/>
                <a:gd name="T24" fmla="*/ 140 w 291"/>
                <a:gd name="T25" fmla="*/ 473 h 541"/>
                <a:gd name="T26" fmla="*/ 124 w 291"/>
                <a:gd name="T27" fmla="*/ 498 h 541"/>
                <a:gd name="T28" fmla="*/ 161 w 291"/>
                <a:gd name="T29" fmla="*/ 498 h 541"/>
                <a:gd name="T30" fmla="*/ 198 w 291"/>
                <a:gd name="T31" fmla="*/ 485 h 541"/>
                <a:gd name="T32" fmla="*/ 225 w 291"/>
                <a:gd name="T33" fmla="*/ 464 h 541"/>
                <a:gd name="T34" fmla="*/ 250 w 291"/>
                <a:gd name="T35" fmla="*/ 434 h 541"/>
                <a:gd name="T36" fmla="*/ 281 w 291"/>
                <a:gd name="T37" fmla="*/ 411 h 541"/>
                <a:gd name="T38" fmla="*/ 291 w 291"/>
                <a:gd name="T39" fmla="*/ 447 h 541"/>
                <a:gd name="T40" fmla="*/ 260 w 291"/>
                <a:gd name="T41" fmla="*/ 496 h 541"/>
                <a:gd name="T42" fmla="*/ 202 w 291"/>
                <a:gd name="T43" fmla="*/ 527 h 541"/>
                <a:gd name="T44" fmla="*/ 137 w 291"/>
                <a:gd name="T45" fmla="*/ 541 h 541"/>
                <a:gd name="T46" fmla="*/ 107 w 291"/>
                <a:gd name="T47" fmla="*/ 529 h 541"/>
                <a:gd name="T48" fmla="*/ 75 w 291"/>
                <a:gd name="T49" fmla="*/ 513 h 541"/>
                <a:gd name="T50" fmla="*/ 60 w 291"/>
                <a:gd name="T51" fmla="*/ 490 h 541"/>
                <a:gd name="T52" fmla="*/ 76 w 291"/>
                <a:gd name="T53" fmla="*/ 483 h 541"/>
                <a:gd name="T54" fmla="*/ 96 w 291"/>
                <a:gd name="T55" fmla="*/ 478 h 541"/>
                <a:gd name="T56" fmla="*/ 130 w 291"/>
                <a:gd name="T57" fmla="*/ 447 h 541"/>
                <a:gd name="T58" fmla="*/ 130 w 291"/>
                <a:gd name="T59" fmla="*/ 418 h 541"/>
                <a:gd name="T60" fmla="*/ 85 w 291"/>
                <a:gd name="T61" fmla="*/ 411 h 541"/>
                <a:gd name="T62" fmla="*/ 43 w 291"/>
                <a:gd name="T63" fmla="*/ 386 h 541"/>
                <a:gd name="T64" fmla="*/ 3 w 291"/>
                <a:gd name="T65" fmla="*/ 325 h 541"/>
                <a:gd name="T66" fmla="*/ 16 w 291"/>
                <a:gd name="T67" fmla="*/ 271 h 541"/>
                <a:gd name="T68" fmla="*/ 26 w 291"/>
                <a:gd name="T69" fmla="*/ 297 h 541"/>
                <a:gd name="T70" fmla="*/ 42 w 291"/>
                <a:gd name="T71" fmla="*/ 319 h 541"/>
                <a:gd name="T72" fmla="*/ 66 w 291"/>
                <a:gd name="T73" fmla="*/ 320 h 541"/>
                <a:gd name="T74" fmla="*/ 85 w 291"/>
                <a:gd name="T75" fmla="*/ 319 h 541"/>
                <a:gd name="T76" fmla="*/ 102 w 291"/>
                <a:gd name="T77" fmla="*/ 309 h 541"/>
                <a:gd name="T78" fmla="*/ 109 w 291"/>
                <a:gd name="T79" fmla="*/ 185 h 541"/>
                <a:gd name="T80" fmla="*/ 82 w 291"/>
                <a:gd name="T81" fmla="*/ 63 h 541"/>
                <a:gd name="T82" fmla="*/ 147 w 291"/>
                <a:gd name="T83" fmla="*/ 20 h 541"/>
                <a:gd name="T84" fmla="*/ 167 w 291"/>
                <a:gd name="T85" fmla="*/ 184 h 54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1"/>
                <a:gd name="T130" fmla="*/ 0 h 541"/>
                <a:gd name="T131" fmla="*/ 291 w 291"/>
                <a:gd name="T132" fmla="*/ 541 h 54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1" h="541">
                  <a:moveTo>
                    <a:pt x="167" y="184"/>
                  </a:moveTo>
                  <a:lnTo>
                    <a:pt x="172" y="204"/>
                  </a:lnTo>
                  <a:lnTo>
                    <a:pt x="172" y="224"/>
                  </a:lnTo>
                  <a:lnTo>
                    <a:pt x="169" y="244"/>
                  </a:lnTo>
                  <a:lnTo>
                    <a:pt x="163" y="263"/>
                  </a:lnTo>
                  <a:lnTo>
                    <a:pt x="153" y="282"/>
                  </a:lnTo>
                  <a:lnTo>
                    <a:pt x="143" y="299"/>
                  </a:lnTo>
                  <a:lnTo>
                    <a:pt x="130" y="316"/>
                  </a:lnTo>
                  <a:lnTo>
                    <a:pt x="115" y="332"/>
                  </a:lnTo>
                  <a:lnTo>
                    <a:pt x="108" y="336"/>
                  </a:lnTo>
                  <a:lnTo>
                    <a:pt x="99" y="339"/>
                  </a:lnTo>
                  <a:lnTo>
                    <a:pt x="92" y="342"/>
                  </a:lnTo>
                  <a:lnTo>
                    <a:pt x="84" y="343"/>
                  </a:lnTo>
                  <a:lnTo>
                    <a:pt x="75" y="343"/>
                  </a:lnTo>
                  <a:lnTo>
                    <a:pt x="65" y="343"/>
                  </a:lnTo>
                  <a:lnTo>
                    <a:pt x="52" y="343"/>
                  </a:lnTo>
                  <a:lnTo>
                    <a:pt x="39" y="340"/>
                  </a:lnTo>
                  <a:lnTo>
                    <a:pt x="45" y="348"/>
                  </a:lnTo>
                  <a:lnTo>
                    <a:pt x="50" y="353"/>
                  </a:lnTo>
                  <a:lnTo>
                    <a:pt x="58" y="359"/>
                  </a:lnTo>
                  <a:lnTo>
                    <a:pt x="65" y="363"/>
                  </a:lnTo>
                  <a:lnTo>
                    <a:pt x="73" y="368"/>
                  </a:lnTo>
                  <a:lnTo>
                    <a:pt x="82" y="371"/>
                  </a:lnTo>
                  <a:lnTo>
                    <a:pt x="91" y="372"/>
                  </a:lnTo>
                  <a:lnTo>
                    <a:pt x="99" y="373"/>
                  </a:lnTo>
                  <a:lnTo>
                    <a:pt x="109" y="372"/>
                  </a:lnTo>
                  <a:lnTo>
                    <a:pt x="121" y="369"/>
                  </a:lnTo>
                  <a:lnTo>
                    <a:pt x="134" y="368"/>
                  </a:lnTo>
                  <a:lnTo>
                    <a:pt x="147" y="368"/>
                  </a:lnTo>
                  <a:lnTo>
                    <a:pt x="160" y="368"/>
                  </a:lnTo>
                  <a:lnTo>
                    <a:pt x="170" y="368"/>
                  </a:lnTo>
                  <a:lnTo>
                    <a:pt x="179" y="371"/>
                  </a:lnTo>
                  <a:lnTo>
                    <a:pt x="183" y="373"/>
                  </a:lnTo>
                  <a:lnTo>
                    <a:pt x="183" y="394"/>
                  </a:lnTo>
                  <a:lnTo>
                    <a:pt x="180" y="411"/>
                  </a:lnTo>
                  <a:lnTo>
                    <a:pt x="174" y="428"/>
                  </a:lnTo>
                  <a:lnTo>
                    <a:pt x="164" y="444"/>
                  </a:lnTo>
                  <a:lnTo>
                    <a:pt x="153" y="460"/>
                  </a:lnTo>
                  <a:lnTo>
                    <a:pt x="140" y="473"/>
                  </a:lnTo>
                  <a:lnTo>
                    <a:pt x="127" y="484"/>
                  </a:lnTo>
                  <a:lnTo>
                    <a:pt x="112" y="494"/>
                  </a:lnTo>
                  <a:lnTo>
                    <a:pt x="124" y="498"/>
                  </a:lnTo>
                  <a:lnTo>
                    <a:pt x="137" y="500"/>
                  </a:lnTo>
                  <a:lnTo>
                    <a:pt x="150" y="500"/>
                  </a:lnTo>
                  <a:lnTo>
                    <a:pt x="161" y="498"/>
                  </a:lnTo>
                  <a:lnTo>
                    <a:pt x="174" y="496"/>
                  </a:lnTo>
                  <a:lnTo>
                    <a:pt x="186" y="491"/>
                  </a:lnTo>
                  <a:lnTo>
                    <a:pt x="198" y="485"/>
                  </a:lnTo>
                  <a:lnTo>
                    <a:pt x="208" y="480"/>
                  </a:lnTo>
                  <a:lnTo>
                    <a:pt x="218" y="473"/>
                  </a:lnTo>
                  <a:lnTo>
                    <a:pt x="225" y="464"/>
                  </a:lnTo>
                  <a:lnTo>
                    <a:pt x="234" y="454"/>
                  </a:lnTo>
                  <a:lnTo>
                    <a:pt x="241" y="444"/>
                  </a:lnTo>
                  <a:lnTo>
                    <a:pt x="250" y="434"/>
                  </a:lnTo>
                  <a:lnTo>
                    <a:pt x="258" y="424"/>
                  </a:lnTo>
                  <a:lnTo>
                    <a:pt x="268" y="417"/>
                  </a:lnTo>
                  <a:lnTo>
                    <a:pt x="281" y="411"/>
                  </a:lnTo>
                  <a:lnTo>
                    <a:pt x="287" y="422"/>
                  </a:lnTo>
                  <a:lnTo>
                    <a:pt x="291" y="435"/>
                  </a:lnTo>
                  <a:lnTo>
                    <a:pt x="291" y="447"/>
                  </a:lnTo>
                  <a:lnTo>
                    <a:pt x="288" y="460"/>
                  </a:lnTo>
                  <a:lnTo>
                    <a:pt x="275" y="480"/>
                  </a:lnTo>
                  <a:lnTo>
                    <a:pt x="260" y="496"/>
                  </a:lnTo>
                  <a:lnTo>
                    <a:pt x="242" y="508"/>
                  </a:lnTo>
                  <a:lnTo>
                    <a:pt x="224" y="519"/>
                  </a:lnTo>
                  <a:lnTo>
                    <a:pt x="202" y="527"/>
                  </a:lnTo>
                  <a:lnTo>
                    <a:pt x="180" y="533"/>
                  </a:lnTo>
                  <a:lnTo>
                    <a:pt x="159" y="537"/>
                  </a:lnTo>
                  <a:lnTo>
                    <a:pt x="137" y="541"/>
                  </a:lnTo>
                  <a:lnTo>
                    <a:pt x="127" y="537"/>
                  </a:lnTo>
                  <a:lnTo>
                    <a:pt x="117" y="533"/>
                  </a:lnTo>
                  <a:lnTo>
                    <a:pt x="107" y="529"/>
                  </a:lnTo>
                  <a:lnTo>
                    <a:pt x="95" y="524"/>
                  </a:lnTo>
                  <a:lnTo>
                    <a:pt x="85" y="520"/>
                  </a:lnTo>
                  <a:lnTo>
                    <a:pt x="75" y="513"/>
                  </a:lnTo>
                  <a:lnTo>
                    <a:pt x="66" y="506"/>
                  </a:lnTo>
                  <a:lnTo>
                    <a:pt x="58" y="496"/>
                  </a:lnTo>
                  <a:lnTo>
                    <a:pt x="60" y="490"/>
                  </a:lnTo>
                  <a:lnTo>
                    <a:pt x="65" y="487"/>
                  </a:lnTo>
                  <a:lnTo>
                    <a:pt x="71" y="484"/>
                  </a:lnTo>
                  <a:lnTo>
                    <a:pt x="76" y="483"/>
                  </a:lnTo>
                  <a:lnTo>
                    <a:pt x="84" y="481"/>
                  </a:lnTo>
                  <a:lnTo>
                    <a:pt x="91" y="480"/>
                  </a:lnTo>
                  <a:lnTo>
                    <a:pt x="96" y="478"/>
                  </a:lnTo>
                  <a:lnTo>
                    <a:pt x="102" y="475"/>
                  </a:lnTo>
                  <a:lnTo>
                    <a:pt x="117" y="461"/>
                  </a:lnTo>
                  <a:lnTo>
                    <a:pt x="130" y="447"/>
                  </a:lnTo>
                  <a:lnTo>
                    <a:pt x="140" y="431"/>
                  </a:lnTo>
                  <a:lnTo>
                    <a:pt x="144" y="414"/>
                  </a:lnTo>
                  <a:lnTo>
                    <a:pt x="130" y="418"/>
                  </a:lnTo>
                  <a:lnTo>
                    <a:pt x="114" y="418"/>
                  </a:lnTo>
                  <a:lnTo>
                    <a:pt x="99" y="417"/>
                  </a:lnTo>
                  <a:lnTo>
                    <a:pt x="85" y="411"/>
                  </a:lnTo>
                  <a:lnTo>
                    <a:pt x="71" y="405"/>
                  </a:lnTo>
                  <a:lnTo>
                    <a:pt x="56" y="396"/>
                  </a:lnTo>
                  <a:lnTo>
                    <a:pt x="43" y="386"/>
                  </a:lnTo>
                  <a:lnTo>
                    <a:pt x="30" y="375"/>
                  </a:lnTo>
                  <a:lnTo>
                    <a:pt x="13" y="352"/>
                  </a:lnTo>
                  <a:lnTo>
                    <a:pt x="3" y="325"/>
                  </a:lnTo>
                  <a:lnTo>
                    <a:pt x="0" y="296"/>
                  </a:lnTo>
                  <a:lnTo>
                    <a:pt x="7" y="269"/>
                  </a:lnTo>
                  <a:lnTo>
                    <a:pt x="16" y="271"/>
                  </a:lnTo>
                  <a:lnTo>
                    <a:pt x="20" y="279"/>
                  </a:lnTo>
                  <a:lnTo>
                    <a:pt x="23" y="287"/>
                  </a:lnTo>
                  <a:lnTo>
                    <a:pt x="26" y="297"/>
                  </a:lnTo>
                  <a:lnTo>
                    <a:pt x="29" y="306"/>
                  </a:lnTo>
                  <a:lnTo>
                    <a:pt x="34" y="315"/>
                  </a:lnTo>
                  <a:lnTo>
                    <a:pt x="42" y="319"/>
                  </a:lnTo>
                  <a:lnTo>
                    <a:pt x="55" y="320"/>
                  </a:lnTo>
                  <a:lnTo>
                    <a:pt x="60" y="320"/>
                  </a:lnTo>
                  <a:lnTo>
                    <a:pt x="66" y="320"/>
                  </a:lnTo>
                  <a:lnTo>
                    <a:pt x="72" y="320"/>
                  </a:lnTo>
                  <a:lnTo>
                    <a:pt x="79" y="320"/>
                  </a:lnTo>
                  <a:lnTo>
                    <a:pt x="85" y="319"/>
                  </a:lnTo>
                  <a:lnTo>
                    <a:pt x="92" y="316"/>
                  </a:lnTo>
                  <a:lnTo>
                    <a:pt x="98" y="313"/>
                  </a:lnTo>
                  <a:lnTo>
                    <a:pt x="102" y="309"/>
                  </a:lnTo>
                  <a:lnTo>
                    <a:pt x="121" y="269"/>
                  </a:lnTo>
                  <a:lnTo>
                    <a:pt x="121" y="227"/>
                  </a:lnTo>
                  <a:lnTo>
                    <a:pt x="109" y="185"/>
                  </a:lnTo>
                  <a:lnTo>
                    <a:pt x="94" y="142"/>
                  </a:lnTo>
                  <a:lnTo>
                    <a:pt x="82" y="102"/>
                  </a:lnTo>
                  <a:lnTo>
                    <a:pt x="82" y="63"/>
                  </a:lnTo>
                  <a:lnTo>
                    <a:pt x="99" y="29"/>
                  </a:lnTo>
                  <a:lnTo>
                    <a:pt x="144" y="0"/>
                  </a:lnTo>
                  <a:lnTo>
                    <a:pt x="147" y="20"/>
                  </a:lnTo>
                  <a:lnTo>
                    <a:pt x="153" y="70"/>
                  </a:lnTo>
                  <a:lnTo>
                    <a:pt x="160" y="131"/>
                  </a:lnTo>
                  <a:lnTo>
                    <a:pt x="167" y="1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7" name="Freeform 26"/>
            <p:cNvSpPr>
              <a:spLocks/>
            </p:cNvSpPr>
            <p:nvPr/>
          </p:nvSpPr>
          <p:spPr bwMode="auto">
            <a:xfrm>
              <a:off x="2845" y="137"/>
              <a:ext cx="724" cy="816"/>
            </a:xfrm>
            <a:custGeom>
              <a:avLst/>
              <a:gdLst>
                <a:gd name="T0" fmla="*/ 713 w 724"/>
                <a:gd name="T1" fmla="*/ 776 h 816"/>
                <a:gd name="T2" fmla="*/ 684 w 724"/>
                <a:gd name="T3" fmla="*/ 779 h 816"/>
                <a:gd name="T4" fmla="*/ 648 w 724"/>
                <a:gd name="T5" fmla="*/ 780 h 816"/>
                <a:gd name="T6" fmla="*/ 603 w 724"/>
                <a:gd name="T7" fmla="*/ 785 h 816"/>
                <a:gd name="T8" fmla="*/ 553 w 724"/>
                <a:gd name="T9" fmla="*/ 788 h 816"/>
                <a:gd name="T10" fmla="*/ 499 w 724"/>
                <a:gd name="T11" fmla="*/ 790 h 816"/>
                <a:gd name="T12" fmla="*/ 441 w 724"/>
                <a:gd name="T13" fmla="*/ 793 h 816"/>
                <a:gd name="T14" fmla="*/ 382 w 724"/>
                <a:gd name="T15" fmla="*/ 798 h 816"/>
                <a:gd name="T16" fmla="*/ 323 w 724"/>
                <a:gd name="T17" fmla="*/ 801 h 816"/>
                <a:gd name="T18" fmla="*/ 267 w 724"/>
                <a:gd name="T19" fmla="*/ 803 h 816"/>
                <a:gd name="T20" fmla="*/ 212 w 724"/>
                <a:gd name="T21" fmla="*/ 806 h 816"/>
                <a:gd name="T22" fmla="*/ 161 w 724"/>
                <a:gd name="T23" fmla="*/ 809 h 816"/>
                <a:gd name="T24" fmla="*/ 118 w 724"/>
                <a:gd name="T25" fmla="*/ 812 h 816"/>
                <a:gd name="T26" fmla="*/ 81 w 724"/>
                <a:gd name="T27" fmla="*/ 813 h 816"/>
                <a:gd name="T28" fmla="*/ 53 w 724"/>
                <a:gd name="T29" fmla="*/ 815 h 816"/>
                <a:gd name="T30" fmla="*/ 34 w 724"/>
                <a:gd name="T31" fmla="*/ 816 h 816"/>
                <a:gd name="T32" fmla="*/ 29 w 724"/>
                <a:gd name="T33" fmla="*/ 816 h 816"/>
                <a:gd name="T34" fmla="*/ 0 w 724"/>
                <a:gd name="T35" fmla="*/ 0 h 816"/>
                <a:gd name="T36" fmla="*/ 724 w 724"/>
                <a:gd name="T37" fmla="*/ 11 h 816"/>
                <a:gd name="T38" fmla="*/ 713 w 724"/>
                <a:gd name="T39" fmla="*/ 776 h 8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24"/>
                <a:gd name="T61" fmla="*/ 0 h 816"/>
                <a:gd name="T62" fmla="*/ 724 w 724"/>
                <a:gd name="T63" fmla="*/ 816 h 8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24" h="816">
                  <a:moveTo>
                    <a:pt x="713" y="776"/>
                  </a:moveTo>
                  <a:lnTo>
                    <a:pt x="684" y="779"/>
                  </a:lnTo>
                  <a:lnTo>
                    <a:pt x="648" y="780"/>
                  </a:lnTo>
                  <a:lnTo>
                    <a:pt x="603" y="785"/>
                  </a:lnTo>
                  <a:lnTo>
                    <a:pt x="553" y="788"/>
                  </a:lnTo>
                  <a:lnTo>
                    <a:pt x="499" y="790"/>
                  </a:lnTo>
                  <a:lnTo>
                    <a:pt x="441" y="793"/>
                  </a:lnTo>
                  <a:lnTo>
                    <a:pt x="382" y="798"/>
                  </a:lnTo>
                  <a:lnTo>
                    <a:pt x="323" y="801"/>
                  </a:lnTo>
                  <a:lnTo>
                    <a:pt x="267" y="803"/>
                  </a:lnTo>
                  <a:lnTo>
                    <a:pt x="212" y="806"/>
                  </a:lnTo>
                  <a:lnTo>
                    <a:pt x="161" y="809"/>
                  </a:lnTo>
                  <a:lnTo>
                    <a:pt x="118" y="812"/>
                  </a:lnTo>
                  <a:lnTo>
                    <a:pt x="81" y="813"/>
                  </a:lnTo>
                  <a:lnTo>
                    <a:pt x="53" y="815"/>
                  </a:lnTo>
                  <a:lnTo>
                    <a:pt x="34" y="816"/>
                  </a:lnTo>
                  <a:lnTo>
                    <a:pt x="29" y="816"/>
                  </a:lnTo>
                  <a:lnTo>
                    <a:pt x="0" y="0"/>
                  </a:lnTo>
                  <a:lnTo>
                    <a:pt x="724" y="11"/>
                  </a:lnTo>
                  <a:lnTo>
                    <a:pt x="713" y="776"/>
                  </a:lnTo>
                  <a:close/>
                </a:path>
              </a:pathLst>
            </a:custGeom>
            <a:solidFill>
              <a:srgbClr val="26ADE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8" name="Freeform 27"/>
            <p:cNvSpPr>
              <a:spLocks/>
            </p:cNvSpPr>
            <p:nvPr/>
          </p:nvSpPr>
          <p:spPr bwMode="auto">
            <a:xfrm>
              <a:off x="489" y="1228"/>
              <a:ext cx="947" cy="282"/>
            </a:xfrm>
            <a:custGeom>
              <a:avLst/>
              <a:gdLst>
                <a:gd name="T0" fmla="*/ 944 w 947"/>
                <a:gd name="T1" fmla="*/ 9 h 282"/>
                <a:gd name="T2" fmla="*/ 929 w 947"/>
                <a:gd name="T3" fmla="*/ 17 h 282"/>
                <a:gd name="T4" fmla="*/ 897 w 947"/>
                <a:gd name="T5" fmla="*/ 33 h 282"/>
                <a:gd name="T6" fmla="*/ 855 w 947"/>
                <a:gd name="T7" fmla="*/ 53 h 282"/>
                <a:gd name="T8" fmla="*/ 806 w 947"/>
                <a:gd name="T9" fmla="*/ 73 h 282"/>
                <a:gd name="T10" fmla="*/ 754 w 947"/>
                <a:gd name="T11" fmla="*/ 92 h 282"/>
                <a:gd name="T12" fmla="*/ 700 w 947"/>
                <a:gd name="T13" fmla="*/ 108 h 282"/>
                <a:gd name="T14" fmla="*/ 650 w 947"/>
                <a:gd name="T15" fmla="*/ 115 h 282"/>
                <a:gd name="T16" fmla="*/ 609 w 947"/>
                <a:gd name="T17" fmla="*/ 160 h 282"/>
                <a:gd name="T18" fmla="*/ 595 w 947"/>
                <a:gd name="T19" fmla="*/ 262 h 282"/>
                <a:gd name="T20" fmla="*/ 573 w 947"/>
                <a:gd name="T21" fmla="*/ 257 h 282"/>
                <a:gd name="T22" fmla="*/ 568 w 947"/>
                <a:gd name="T23" fmla="*/ 188 h 282"/>
                <a:gd name="T24" fmla="*/ 576 w 947"/>
                <a:gd name="T25" fmla="*/ 145 h 282"/>
                <a:gd name="T26" fmla="*/ 585 w 947"/>
                <a:gd name="T27" fmla="*/ 127 h 282"/>
                <a:gd name="T28" fmla="*/ 596 w 947"/>
                <a:gd name="T29" fmla="*/ 112 h 282"/>
                <a:gd name="T30" fmla="*/ 611 w 947"/>
                <a:gd name="T31" fmla="*/ 101 h 282"/>
                <a:gd name="T32" fmla="*/ 633 w 947"/>
                <a:gd name="T33" fmla="*/ 96 h 282"/>
                <a:gd name="T34" fmla="*/ 677 w 947"/>
                <a:gd name="T35" fmla="*/ 86 h 282"/>
                <a:gd name="T36" fmla="*/ 739 w 947"/>
                <a:gd name="T37" fmla="*/ 68 h 282"/>
                <a:gd name="T38" fmla="*/ 797 w 947"/>
                <a:gd name="T39" fmla="*/ 48 h 282"/>
                <a:gd name="T40" fmla="*/ 797 w 947"/>
                <a:gd name="T41" fmla="*/ 40 h 282"/>
                <a:gd name="T42" fmla="*/ 719 w 947"/>
                <a:gd name="T43" fmla="*/ 43 h 282"/>
                <a:gd name="T44" fmla="*/ 605 w 947"/>
                <a:gd name="T45" fmla="*/ 50 h 282"/>
                <a:gd name="T46" fmla="*/ 471 w 947"/>
                <a:gd name="T47" fmla="*/ 59 h 282"/>
                <a:gd name="T48" fmla="*/ 331 w 947"/>
                <a:gd name="T49" fmla="*/ 71 h 282"/>
                <a:gd name="T50" fmla="*/ 200 w 947"/>
                <a:gd name="T51" fmla="*/ 81 h 282"/>
                <a:gd name="T52" fmla="*/ 90 w 947"/>
                <a:gd name="T53" fmla="*/ 89 h 282"/>
                <a:gd name="T54" fmla="*/ 18 w 947"/>
                <a:gd name="T55" fmla="*/ 93 h 282"/>
                <a:gd name="T56" fmla="*/ 2 w 947"/>
                <a:gd name="T57" fmla="*/ 86 h 282"/>
                <a:gd name="T58" fmla="*/ 8 w 947"/>
                <a:gd name="T59" fmla="*/ 73 h 282"/>
                <a:gd name="T60" fmla="*/ 16 w 947"/>
                <a:gd name="T61" fmla="*/ 63 h 282"/>
                <a:gd name="T62" fmla="*/ 45 w 947"/>
                <a:gd name="T63" fmla="*/ 62 h 282"/>
                <a:gd name="T64" fmla="*/ 88 w 947"/>
                <a:gd name="T65" fmla="*/ 58 h 282"/>
                <a:gd name="T66" fmla="*/ 143 w 947"/>
                <a:gd name="T67" fmla="*/ 52 h 282"/>
                <a:gd name="T68" fmla="*/ 210 w 947"/>
                <a:gd name="T69" fmla="*/ 46 h 282"/>
                <a:gd name="T70" fmla="*/ 282 w 947"/>
                <a:gd name="T71" fmla="*/ 39 h 282"/>
                <a:gd name="T72" fmla="*/ 361 w 947"/>
                <a:gd name="T73" fmla="*/ 33 h 282"/>
                <a:gd name="T74" fmla="*/ 443 w 947"/>
                <a:gd name="T75" fmla="*/ 26 h 282"/>
                <a:gd name="T76" fmla="*/ 526 w 947"/>
                <a:gd name="T77" fmla="*/ 19 h 282"/>
                <a:gd name="T78" fmla="*/ 608 w 947"/>
                <a:gd name="T79" fmla="*/ 13 h 282"/>
                <a:gd name="T80" fmla="*/ 686 w 947"/>
                <a:gd name="T81" fmla="*/ 9 h 282"/>
                <a:gd name="T82" fmla="*/ 758 w 947"/>
                <a:gd name="T83" fmla="*/ 4 h 282"/>
                <a:gd name="T84" fmla="*/ 822 w 947"/>
                <a:gd name="T85" fmla="*/ 2 h 282"/>
                <a:gd name="T86" fmla="*/ 875 w 947"/>
                <a:gd name="T87" fmla="*/ 0 h 282"/>
                <a:gd name="T88" fmla="*/ 916 w 947"/>
                <a:gd name="T89" fmla="*/ 2 h 282"/>
                <a:gd name="T90" fmla="*/ 941 w 947"/>
                <a:gd name="T91" fmla="*/ 4 h 2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7"/>
                <a:gd name="T139" fmla="*/ 0 h 282"/>
                <a:gd name="T140" fmla="*/ 947 w 947"/>
                <a:gd name="T141" fmla="*/ 282 h 2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7" h="282">
                  <a:moveTo>
                    <a:pt x="947" y="7"/>
                  </a:moveTo>
                  <a:lnTo>
                    <a:pt x="944" y="9"/>
                  </a:lnTo>
                  <a:lnTo>
                    <a:pt x="939" y="12"/>
                  </a:lnTo>
                  <a:lnTo>
                    <a:pt x="929" y="17"/>
                  </a:lnTo>
                  <a:lnTo>
                    <a:pt x="914" y="25"/>
                  </a:lnTo>
                  <a:lnTo>
                    <a:pt x="897" y="33"/>
                  </a:lnTo>
                  <a:lnTo>
                    <a:pt x="877" y="43"/>
                  </a:lnTo>
                  <a:lnTo>
                    <a:pt x="855" y="53"/>
                  </a:lnTo>
                  <a:lnTo>
                    <a:pt x="832" y="63"/>
                  </a:lnTo>
                  <a:lnTo>
                    <a:pt x="806" y="73"/>
                  </a:lnTo>
                  <a:lnTo>
                    <a:pt x="780" y="83"/>
                  </a:lnTo>
                  <a:lnTo>
                    <a:pt x="754" y="92"/>
                  </a:lnTo>
                  <a:lnTo>
                    <a:pt x="726" y="101"/>
                  </a:lnTo>
                  <a:lnTo>
                    <a:pt x="700" y="108"/>
                  </a:lnTo>
                  <a:lnTo>
                    <a:pt x="674" y="112"/>
                  </a:lnTo>
                  <a:lnTo>
                    <a:pt x="650" y="115"/>
                  </a:lnTo>
                  <a:lnTo>
                    <a:pt x="627" y="115"/>
                  </a:lnTo>
                  <a:lnTo>
                    <a:pt x="609" y="160"/>
                  </a:lnTo>
                  <a:lnTo>
                    <a:pt x="599" y="216"/>
                  </a:lnTo>
                  <a:lnTo>
                    <a:pt x="595" y="262"/>
                  </a:lnTo>
                  <a:lnTo>
                    <a:pt x="595" y="282"/>
                  </a:lnTo>
                  <a:lnTo>
                    <a:pt x="573" y="257"/>
                  </a:lnTo>
                  <a:lnTo>
                    <a:pt x="566" y="224"/>
                  </a:lnTo>
                  <a:lnTo>
                    <a:pt x="568" y="188"/>
                  </a:lnTo>
                  <a:lnTo>
                    <a:pt x="573" y="154"/>
                  </a:lnTo>
                  <a:lnTo>
                    <a:pt x="576" y="145"/>
                  </a:lnTo>
                  <a:lnTo>
                    <a:pt x="581" y="135"/>
                  </a:lnTo>
                  <a:lnTo>
                    <a:pt x="585" y="127"/>
                  </a:lnTo>
                  <a:lnTo>
                    <a:pt x="589" y="119"/>
                  </a:lnTo>
                  <a:lnTo>
                    <a:pt x="596" y="112"/>
                  </a:lnTo>
                  <a:lnTo>
                    <a:pt x="604" y="105"/>
                  </a:lnTo>
                  <a:lnTo>
                    <a:pt x="611" y="101"/>
                  </a:lnTo>
                  <a:lnTo>
                    <a:pt x="621" y="96"/>
                  </a:lnTo>
                  <a:lnTo>
                    <a:pt x="633" y="96"/>
                  </a:lnTo>
                  <a:lnTo>
                    <a:pt x="651" y="93"/>
                  </a:lnTo>
                  <a:lnTo>
                    <a:pt x="677" y="86"/>
                  </a:lnTo>
                  <a:lnTo>
                    <a:pt x="708" y="78"/>
                  </a:lnTo>
                  <a:lnTo>
                    <a:pt x="739" y="68"/>
                  </a:lnTo>
                  <a:lnTo>
                    <a:pt x="770" y="58"/>
                  </a:lnTo>
                  <a:lnTo>
                    <a:pt x="797" y="48"/>
                  </a:lnTo>
                  <a:lnTo>
                    <a:pt x="819" y="42"/>
                  </a:lnTo>
                  <a:lnTo>
                    <a:pt x="797" y="40"/>
                  </a:lnTo>
                  <a:lnTo>
                    <a:pt x="762" y="42"/>
                  </a:lnTo>
                  <a:lnTo>
                    <a:pt x="719" y="43"/>
                  </a:lnTo>
                  <a:lnTo>
                    <a:pt x="666" y="46"/>
                  </a:lnTo>
                  <a:lnTo>
                    <a:pt x="605" y="50"/>
                  </a:lnTo>
                  <a:lnTo>
                    <a:pt x="540" y="55"/>
                  </a:lnTo>
                  <a:lnTo>
                    <a:pt x="471" y="59"/>
                  </a:lnTo>
                  <a:lnTo>
                    <a:pt x="402" y="65"/>
                  </a:lnTo>
                  <a:lnTo>
                    <a:pt x="331" y="71"/>
                  </a:lnTo>
                  <a:lnTo>
                    <a:pt x="263" y="75"/>
                  </a:lnTo>
                  <a:lnTo>
                    <a:pt x="200" y="81"/>
                  </a:lnTo>
                  <a:lnTo>
                    <a:pt x="142" y="85"/>
                  </a:lnTo>
                  <a:lnTo>
                    <a:pt x="90" y="89"/>
                  </a:lnTo>
                  <a:lnTo>
                    <a:pt x="49" y="91"/>
                  </a:lnTo>
                  <a:lnTo>
                    <a:pt x="18" y="93"/>
                  </a:lnTo>
                  <a:lnTo>
                    <a:pt x="0" y="93"/>
                  </a:lnTo>
                  <a:lnTo>
                    <a:pt x="2" y="86"/>
                  </a:lnTo>
                  <a:lnTo>
                    <a:pt x="5" y="79"/>
                  </a:lnTo>
                  <a:lnTo>
                    <a:pt x="8" y="73"/>
                  </a:lnTo>
                  <a:lnTo>
                    <a:pt x="9" y="65"/>
                  </a:lnTo>
                  <a:lnTo>
                    <a:pt x="16" y="63"/>
                  </a:lnTo>
                  <a:lnTo>
                    <a:pt x="29" y="63"/>
                  </a:lnTo>
                  <a:lnTo>
                    <a:pt x="45" y="62"/>
                  </a:lnTo>
                  <a:lnTo>
                    <a:pt x="65" y="59"/>
                  </a:lnTo>
                  <a:lnTo>
                    <a:pt x="88" y="58"/>
                  </a:lnTo>
                  <a:lnTo>
                    <a:pt x="114" y="55"/>
                  </a:lnTo>
                  <a:lnTo>
                    <a:pt x="143" y="52"/>
                  </a:lnTo>
                  <a:lnTo>
                    <a:pt x="175" y="49"/>
                  </a:lnTo>
                  <a:lnTo>
                    <a:pt x="210" y="46"/>
                  </a:lnTo>
                  <a:lnTo>
                    <a:pt x="244" y="43"/>
                  </a:lnTo>
                  <a:lnTo>
                    <a:pt x="282" y="39"/>
                  </a:lnTo>
                  <a:lnTo>
                    <a:pt x="321" y="36"/>
                  </a:lnTo>
                  <a:lnTo>
                    <a:pt x="361" y="33"/>
                  </a:lnTo>
                  <a:lnTo>
                    <a:pt x="402" y="29"/>
                  </a:lnTo>
                  <a:lnTo>
                    <a:pt x="443" y="26"/>
                  </a:lnTo>
                  <a:lnTo>
                    <a:pt x="485" y="23"/>
                  </a:lnTo>
                  <a:lnTo>
                    <a:pt x="526" y="19"/>
                  </a:lnTo>
                  <a:lnTo>
                    <a:pt x="568" y="16"/>
                  </a:lnTo>
                  <a:lnTo>
                    <a:pt x="608" y="13"/>
                  </a:lnTo>
                  <a:lnTo>
                    <a:pt x="647" y="10"/>
                  </a:lnTo>
                  <a:lnTo>
                    <a:pt x="686" y="9"/>
                  </a:lnTo>
                  <a:lnTo>
                    <a:pt x="722" y="6"/>
                  </a:lnTo>
                  <a:lnTo>
                    <a:pt x="758" y="4"/>
                  </a:lnTo>
                  <a:lnTo>
                    <a:pt x="791" y="3"/>
                  </a:lnTo>
                  <a:lnTo>
                    <a:pt x="822" y="2"/>
                  </a:lnTo>
                  <a:lnTo>
                    <a:pt x="849" y="2"/>
                  </a:lnTo>
                  <a:lnTo>
                    <a:pt x="875" y="0"/>
                  </a:lnTo>
                  <a:lnTo>
                    <a:pt x="897" y="2"/>
                  </a:lnTo>
                  <a:lnTo>
                    <a:pt x="916" y="2"/>
                  </a:lnTo>
                  <a:lnTo>
                    <a:pt x="930" y="3"/>
                  </a:lnTo>
                  <a:lnTo>
                    <a:pt x="941" y="4"/>
                  </a:lnTo>
                  <a:lnTo>
                    <a:pt x="94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79" name="Freeform 28"/>
            <p:cNvSpPr>
              <a:spLocks/>
            </p:cNvSpPr>
            <p:nvPr/>
          </p:nvSpPr>
          <p:spPr bwMode="auto">
            <a:xfrm>
              <a:off x="178" y="1375"/>
              <a:ext cx="1242" cy="281"/>
            </a:xfrm>
            <a:custGeom>
              <a:avLst/>
              <a:gdLst>
                <a:gd name="T0" fmla="*/ 362 w 1242"/>
                <a:gd name="T1" fmla="*/ 277 h 281"/>
                <a:gd name="T2" fmla="*/ 294 w 1242"/>
                <a:gd name="T3" fmla="*/ 261 h 281"/>
                <a:gd name="T4" fmla="*/ 196 w 1242"/>
                <a:gd name="T5" fmla="*/ 237 h 281"/>
                <a:gd name="T6" fmla="*/ 95 w 1242"/>
                <a:gd name="T7" fmla="*/ 211 h 281"/>
                <a:gd name="T8" fmla="*/ 21 w 1242"/>
                <a:gd name="T9" fmla="*/ 188 h 281"/>
                <a:gd name="T10" fmla="*/ 2 w 1242"/>
                <a:gd name="T11" fmla="*/ 173 h 281"/>
                <a:gd name="T12" fmla="*/ 17 w 1242"/>
                <a:gd name="T13" fmla="*/ 159 h 281"/>
                <a:gd name="T14" fmla="*/ 420 w 1242"/>
                <a:gd name="T15" fmla="*/ 87 h 281"/>
                <a:gd name="T16" fmla="*/ 409 w 1242"/>
                <a:gd name="T17" fmla="*/ 30 h 281"/>
                <a:gd name="T18" fmla="*/ 384 w 1242"/>
                <a:gd name="T19" fmla="*/ 33 h 281"/>
                <a:gd name="T20" fmla="*/ 323 w 1242"/>
                <a:gd name="T21" fmla="*/ 38 h 281"/>
                <a:gd name="T22" fmla="*/ 245 w 1242"/>
                <a:gd name="T23" fmla="*/ 46 h 281"/>
                <a:gd name="T24" fmla="*/ 174 w 1242"/>
                <a:gd name="T25" fmla="*/ 53 h 281"/>
                <a:gd name="T26" fmla="*/ 129 w 1242"/>
                <a:gd name="T27" fmla="*/ 57 h 281"/>
                <a:gd name="T28" fmla="*/ 122 w 1242"/>
                <a:gd name="T29" fmla="*/ 50 h 281"/>
                <a:gd name="T30" fmla="*/ 141 w 1242"/>
                <a:gd name="T31" fmla="*/ 38 h 281"/>
                <a:gd name="T32" fmla="*/ 199 w 1242"/>
                <a:gd name="T33" fmla="*/ 30 h 281"/>
                <a:gd name="T34" fmla="*/ 256 w 1242"/>
                <a:gd name="T35" fmla="*/ 21 h 281"/>
                <a:gd name="T36" fmla="*/ 314 w 1242"/>
                <a:gd name="T37" fmla="*/ 15 h 281"/>
                <a:gd name="T38" fmla="*/ 372 w 1242"/>
                <a:gd name="T39" fmla="*/ 8 h 281"/>
                <a:gd name="T40" fmla="*/ 430 w 1242"/>
                <a:gd name="T41" fmla="*/ 0 h 281"/>
                <a:gd name="T42" fmla="*/ 457 w 1242"/>
                <a:gd name="T43" fmla="*/ 57 h 281"/>
                <a:gd name="T44" fmla="*/ 461 w 1242"/>
                <a:gd name="T45" fmla="*/ 120 h 281"/>
                <a:gd name="T46" fmla="*/ 409 w 1242"/>
                <a:gd name="T47" fmla="*/ 163 h 281"/>
                <a:gd name="T48" fmla="*/ 366 w 1242"/>
                <a:gd name="T49" fmla="*/ 143 h 281"/>
                <a:gd name="T50" fmla="*/ 307 w 1242"/>
                <a:gd name="T51" fmla="*/ 149 h 281"/>
                <a:gd name="T52" fmla="*/ 248 w 1242"/>
                <a:gd name="T53" fmla="*/ 158 h 281"/>
                <a:gd name="T54" fmla="*/ 190 w 1242"/>
                <a:gd name="T55" fmla="*/ 168 h 281"/>
                <a:gd name="T56" fmla="*/ 132 w 1242"/>
                <a:gd name="T57" fmla="*/ 176 h 281"/>
                <a:gd name="T58" fmla="*/ 112 w 1242"/>
                <a:gd name="T59" fmla="*/ 186 h 281"/>
                <a:gd name="T60" fmla="*/ 167 w 1242"/>
                <a:gd name="T61" fmla="*/ 198 h 281"/>
                <a:gd name="T62" fmla="*/ 220 w 1242"/>
                <a:gd name="T63" fmla="*/ 212 h 281"/>
                <a:gd name="T64" fmla="*/ 275 w 1242"/>
                <a:gd name="T65" fmla="*/ 225 h 281"/>
                <a:gd name="T66" fmla="*/ 330 w 1242"/>
                <a:gd name="T67" fmla="*/ 237 h 281"/>
                <a:gd name="T68" fmla="*/ 385 w 1242"/>
                <a:gd name="T69" fmla="*/ 248 h 281"/>
                <a:gd name="T70" fmla="*/ 441 w 1242"/>
                <a:gd name="T71" fmla="*/ 240 h 281"/>
                <a:gd name="T72" fmla="*/ 581 w 1242"/>
                <a:gd name="T73" fmla="*/ 218 h 281"/>
                <a:gd name="T74" fmla="*/ 765 w 1242"/>
                <a:gd name="T75" fmla="*/ 189 h 281"/>
                <a:gd name="T76" fmla="*/ 946 w 1242"/>
                <a:gd name="T77" fmla="*/ 161 h 281"/>
                <a:gd name="T78" fmla="*/ 1088 w 1242"/>
                <a:gd name="T79" fmla="*/ 138 h 281"/>
                <a:gd name="T80" fmla="*/ 931 w 1242"/>
                <a:gd name="T81" fmla="*/ 105 h 281"/>
                <a:gd name="T82" fmla="*/ 942 w 1242"/>
                <a:gd name="T83" fmla="*/ 84 h 2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42"/>
                <a:gd name="T127" fmla="*/ 0 h 281"/>
                <a:gd name="T128" fmla="*/ 1242 w 1242"/>
                <a:gd name="T129" fmla="*/ 281 h 2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42" h="281">
                  <a:moveTo>
                    <a:pt x="378" y="281"/>
                  </a:moveTo>
                  <a:lnTo>
                    <a:pt x="373" y="280"/>
                  </a:lnTo>
                  <a:lnTo>
                    <a:pt x="362" y="277"/>
                  </a:lnTo>
                  <a:lnTo>
                    <a:pt x="345" y="273"/>
                  </a:lnTo>
                  <a:lnTo>
                    <a:pt x="321" y="268"/>
                  </a:lnTo>
                  <a:lnTo>
                    <a:pt x="294" y="261"/>
                  </a:lnTo>
                  <a:lnTo>
                    <a:pt x="262" y="254"/>
                  </a:lnTo>
                  <a:lnTo>
                    <a:pt x="229" y="245"/>
                  </a:lnTo>
                  <a:lnTo>
                    <a:pt x="196" y="237"/>
                  </a:lnTo>
                  <a:lnTo>
                    <a:pt x="161" y="228"/>
                  </a:lnTo>
                  <a:lnTo>
                    <a:pt x="127" y="219"/>
                  </a:lnTo>
                  <a:lnTo>
                    <a:pt x="95" y="211"/>
                  </a:lnTo>
                  <a:lnTo>
                    <a:pt x="66" y="202"/>
                  </a:lnTo>
                  <a:lnTo>
                    <a:pt x="41" y="195"/>
                  </a:lnTo>
                  <a:lnTo>
                    <a:pt x="21" y="188"/>
                  </a:lnTo>
                  <a:lnTo>
                    <a:pt x="7" y="184"/>
                  </a:lnTo>
                  <a:lnTo>
                    <a:pt x="0" y="179"/>
                  </a:lnTo>
                  <a:lnTo>
                    <a:pt x="2" y="173"/>
                  </a:lnTo>
                  <a:lnTo>
                    <a:pt x="7" y="169"/>
                  </a:lnTo>
                  <a:lnTo>
                    <a:pt x="13" y="165"/>
                  </a:lnTo>
                  <a:lnTo>
                    <a:pt x="17" y="159"/>
                  </a:lnTo>
                  <a:lnTo>
                    <a:pt x="414" y="106"/>
                  </a:lnTo>
                  <a:lnTo>
                    <a:pt x="417" y="106"/>
                  </a:lnTo>
                  <a:lnTo>
                    <a:pt x="420" y="87"/>
                  </a:lnTo>
                  <a:lnTo>
                    <a:pt x="421" y="67"/>
                  </a:lnTo>
                  <a:lnTo>
                    <a:pt x="418" y="47"/>
                  </a:lnTo>
                  <a:lnTo>
                    <a:pt x="409" y="30"/>
                  </a:lnTo>
                  <a:lnTo>
                    <a:pt x="407" y="30"/>
                  </a:lnTo>
                  <a:lnTo>
                    <a:pt x="398" y="31"/>
                  </a:lnTo>
                  <a:lnTo>
                    <a:pt x="384" y="33"/>
                  </a:lnTo>
                  <a:lnTo>
                    <a:pt x="366" y="34"/>
                  </a:lnTo>
                  <a:lnTo>
                    <a:pt x="346" y="36"/>
                  </a:lnTo>
                  <a:lnTo>
                    <a:pt x="323" y="38"/>
                  </a:lnTo>
                  <a:lnTo>
                    <a:pt x="297" y="41"/>
                  </a:lnTo>
                  <a:lnTo>
                    <a:pt x="271" y="43"/>
                  </a:lnTo>
                  <a:lnTo>
                    <a:pt x="245" y="46"/>
                  </a:lnTo>
                  <a:lnTo>
                    <a:pt x="219" y="48"/>
                  </a:lnTo>
                  <a:lnTo>
                    <a:pt x="196" y="51"/>
                  </a:lnTo>
                  <a:lnTo>
                    <a:pt x="174" y="53"/>
                  </a:lnTo>
                  <a:lnTo>
                    <a:pt x="155" y="54"/>
                  </a:lnTo>
                  <a:lnTo>
                    <a:pt x="140" y="56"/>
                  </a:lnTo>
                  <a:lnTo>
                    <a:pt x="129" y="57"/>
                  </a:lnTo>
                  <a:lnTo>
                    <a:pt x="125" y="57"/>
                  </a:lnTo>
                  <a:lnTo>
                    <a:pt x="122" y="54"/>
                  </a:lnTo>
                  <a:lnTo>
                    <a:pt x="122" y="50"/>
                  </a:lnTo>
                  <a:lnTo>
                    <a:pt x="122" y="46"/>
                  </a:lnTo>
                  <a:lnTo>
                    <a:pt x="122" y="41"/>
                  </a:lnTo>
                  <a:lnTo>
                    <a:pt x="141" y="38"/>
                  </a:lnTo>
                  <a:lnTo>
                    <a:pt x="160" y="34"/>
                  </a:lnTo>
                  <a:lnTo>
                    <a:pt x="180" y="31"/>
                  </a:lnTo>
                  <a:lnTo>
                    <a:pt x="199" y="30"/>
                  </a:lnTo>
                  <a:lnTo>
                    <a:pt x="218" y="27"/>
                  </a:lnTo>
                  <a:lnTo>
                    <a:pt x="236" y="24"/>
                  </a:lnTo>
                  <a:lnTo>
                    <a:pt x="256" y="21"/>
                  </a:lnTo>
                  <a:lnTo>
                    <a:pt x="275" y="20"/>
                  </a:lnTo>
                  <a:lnTo>
                    <a:pt x="294" y="17"/>
                  </a:lnTo>
                  <a:lnTo>
                    <a:pt x="314" y="15"/>
                  </a:lnTo>
                  <a:lnTo>
                    <a:pt x="333" y="13"/>
                  </a:lnTo>
                  <a:lnTo>
                    <a:pt x="353" y="10"/>
                  </a:lnTo>
                  <a:lnTo>
                    <a:pt x="372" y="8"/>
                  </a:lnTo>
                  <a:lnTo>
                    <a:pt x="391" y="5"/>
                  </a:lnTo>
                  <a:lnTo>
                    <a:pt x="411" y="3"/>
                  </a:lnTo>
                  <a:lnTo>
                    <a:pt x="430" y="0"/>
                  </a:lnTo>
                  <a:lnTo>
                    <a:pt x="443" y="17"/>
                  </a:lnTo>
                  <a:lnTo>
                    <a:pt x="451" y="36"/>
                  </a:lnTo>
                  <a:lnTo>
                    <a:pt x="457" y="57"/>
                  </a:lnTo>
                  <a:lnTo>
                    <a:pt x="461" y="77"/>
                  </a:lnTo>
                  <a:lnTo>
                    <a:pt x="466" y="99"/>
                  </a:lnTo>
                  <a:lnTo>
                    <a:pt x="461" y="120"/>
                  </a:lnTo>
                  <a:lnTo>
                    <a:pt x="451" y="140"/>
                  </a:lnTo>
                  <a:lnTo>
                    <a:pt x="441" y="159"/>
                  </a:lnTo>
                  <a:lnTo>
                    <a:pt x="409" y="163"/>
                  </a:lnTo>
                  <a:lnTo>
                    <a:pt x="407" y="140"/>
                  </a:lnTo>
                  <a:lnTo>
                    <a:pt x="386" y="142"/>
                  </a:lnTo>
                  <a:lnTo>
                    <a:pt x="366" y="143"/>
                  </a:lnTo>
                  <a:lnTo>
                    <a:pt x="346" y="145"/>
                  </a:lnTo>
                  <a:lnTo>
                    <a:pt x="327" y="148"/>
                  </a:lnTo>
                  <a:lnTo>
                    <a:pt x="307" y="149"/>
                  </a:lnTo>
                  <a:lnTo>
                    <a:pt x="287" y="152"/>
                  </a:lnTo>
                  <a:lnTo>
                    <a:pt x="268" y="155"/>
                  </a:lnTo>
                  <a:lnTo>
                    <a:pt x="248" y="158"/>
                  </a:lnTo>
                  <a:lnTo>
                    <a:pt x="229" y="161"/>
                  </a:lnTo>
                  <a:lnTo>
                    <a:pt x="210" y="163"/>
                  </a:lnTo>
                  <a:lnTo>
                    <a:pt x="190" y="168"/>
                  </a:lnTo>
                  <a:lnTo>
                    <a:pt x="171" y="171"/>
                  </a:lnTo>
                  <a:lnTo>
                    <a:pt x="151" y="173"/>
                  </a:lnTo>
                  <a:lnTo>
                    <a:pt x="132" y="176"/>
                  </a:lnTo>
                  <a:lnTo>
                    <a:pt x="112" y="179"/>
                  </a:lnTo>
                  <a:lnTo>
                    <a:pt x="93" y="182"/>
                  </a:lnTo>
                  <a:lnTo>
                    <a:pt x="112" y="186"/>
                  </a:lnTo>
                  <a:lnTo>
                    <a:pt x="129" y="191"/>
                  </a:lnTo>
                  <a:lnTo>
                    <a:pt x="148" y="194"/>
                  </a:lnTo>
                  <a:lnTo>
                    <a:pt x="167" y="198"/>
                  </a:lnTo>
                  <a:lnTo>
                    <a:pt x="184" y="202"/>
                  </a:lnTo>
                  <a:lnTo>
                    <a:pt x="203" y="208"/>
                  </a:lnTo>
                  <a:lnTo>
                    <a:pt x="220" y="212"/>
                  </a:lnTo>
                  <a:lnTo>
                    <a:pt x="239" y="217"/>
                  </a:lnTo>
                  <a:lnTo>
                    <a:pt x="256" y="221"/>
                  </a:lnTo>
                  <a:lnTo>
                    <a:pt x="275" y="225"/>
                  </a:lnTo>
                  <a:lnTo>
                    <a:pt x="293" y="229"/>
                  </a:lnTo>
                  <a:lnTo>
                    <a:pt x="311" y="234"/>
                  </a:lnTo>
                  <a:lnTo>
                    <a:pt x="330" y="237"/>
                  </a:lnTo>
                  <a:lnTo>
                    <a:pt x="347" y="241"/>
                  </a:lnTo>
                  <a:lnTo>
                    <a:pt x="366" y="245"/>
                  </a:lnTo>
                  <a:lnTo>
                    <a:pt x="385" y="248"/>
                  </a:lnTo>
                  <a:lnTo>
                    <a:pt x="392" y="247"/>
                  </a:lnTo>
                  <a:lnTo>
                    <a:pt x="411" y="244"/>
                  </a:lnTo>
                  <a:lnTo>
                    <a:pt x="441" y="240"/>
                  </a:lnTo>
                  <a:lnTo>
                    <a:pt x="480" y="234"/>
                  </a:lnTo>
                  <a:lnTo>
                    <a:pt x="528" y="227"/>
                  </a:lnTo>
                  <a:lnTo>
                    <a:pt x="581" y="218"/>
                  </a:lnTo>
                  <a:lnTo>
                    <a:pt x="640" y="209"/>
                  </a:lnTo>
                  <a:lnTo>
                    <a:pt x="701" y="199"/>
                  </a:lnTo>
                  <a:lnTo>
                    <a:pt x="765" y="189"/>
                  </a:lnTo>
                  <a:lnTo>
                    <a:pt x="827" y="181"/>
                  </a:lnTo>
                  <a:lnTo>
                    <a:pt x="889" y="171"/>
                  </a:lnTo>
                  <a:lnTo>
                    <a:pt x="946" y="161"/>
                  </a:lnTo>
                  <a:lnTo>
                    <a:pt x="1001" y="152"/>
                  </a:lnTo>
                  <a:lnTo>
                    <a:pt x="1048" y="145"/>
                  </a:lnTo>
                  <a:lnTo>
                    <a:pt x="1088" y="138"/>
                  </a:lnTo>
                  <a:lnTo>
                    <a:pt x="1118" y="132"/>
                  </a:lnTo>
                  <a:lnTo>
                    <a:pt x="932" y="109"/>
                  </a:lnTo>
                  <a:lnTo>
                    <a:pt x="931" y="105"/>
                  </a:lnTo>
                  <a:lnTo>
                    <a:pt x="933" y="97"/>
                  </a:lnTo>
                  <a:lnTo>
                    <a:pt x="938" y="90"/>
                  </a:lnTo>
                  <a:lnTo>
                    <a:pt x="942" y="84"/>
                  </a:lnTo>
                  <a:lnTo>
                    <a:pt x="1242" y="132"/>
                  </a:lnTo>
                  <a:lnTo>
                    <a:pt x="378" y="2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0" name="Freeform 29"/>
            <p:cNvSpPr>
              <a:spLocks/>
            </p:cNvSpPr>
            <p:nvPr/>
          </p:nvSpPr>
          <p:spPr bwMode="auto">
            <a:xfrm>
              <a:off x="1073" y="1653"/>
              <a:ext cx="63" cy="157"/>
            </a:xfrm>
            <a:custGeom>
              <a:avLst/>
              <a:gdLst>
                <a:gd name="T0" fmla="*/ 18 w 63"/>
                <a:gd name="T1" fmla="*/ 3 h 157"/>
                <a:gd name="T2" fmla="*/ 25 w 63"/>
                <a:gd name="T3" fmla="*/ 20 h 157"/>
                <a:gd name="T4" fmla="*/ 33 w 63"/>
                <a:gd name="T5" fmla="*/ 39 h 157"/>
                <a:gd name="T6" fmla="*/ 38 w 63"/>
                <a:gd name="T7" fmla="*/ 56 h 157"/>
                <a:gd name="T8" fmla="*/ 46 w 63"/>
                <a:gd name="T9" fmla="*/ 74 h 157"/>
                <a:gd name="T10" fmla="*/ 51 w 63"/>
                <a:gd name="T11" fmla="*/ 92 h 157"/>
                <a:gd name="T12" fmla="*/ 56 w 63"/>
                <a:gd name="T13" fmla="*/ 111 h 157"/>
                <a:gd name="T14" fmla="*/ 60 w 63"/>
                <a:gd name="T15" fmla="*/ 130 h 157"/>
                <a:gd name="T16" fmla="*/ 63 w 63"/>
                <a:gd name="T17" fmla="*/ 150 h 157"/>
                <a:gd name="T18" fmla="*/ 47 w 63"/>
                <a:gd name="T19" fmla="*/ 157 h 157"/>
                <a:gd name="T20" fmla="*/ 38 w 63"/>
                <a:gd name="T21" fmla="*/ 140 h 157"/>
                <a:gd name="T22" fmla="*/ 36 w 63"/>
                <a:gd name="T23" fmla="*/ 120 h 157"/>
                <a:gd name="T24" fmla="*/ 33 w 63"/>
                <a:gd name="T25" fmla="*/ 101 h 157"/>
                <a:gd name="T26" fmla="*/ 27 w 63"/>
                <a:gd name="T27" fmla="*/ 82 h 157"/>
                <a:gd name="T28" fmla="*/ 0 w 63"/>
                <a:gd name="T29" fmla="*/ 9 h 157"/>
                <a:gd name="T30" fmla="*/ 2 w 63"/>
                <a:gd name="T31" fmla="*/ 5 h 157"/>
                <a:gd name="T32" fmla="*/ 7 w 63"/>
                <a:gd name="T33" fmla="*/ 2 h 157"/>
                <a:gd name="T34" fmla="*/ 12 w 63"/>
                <a:gd name="T35" fmla="*/ 0 h 157"/>
                <a:gd name="T36" fmla="*/ 18 w 63"/>
                <a:gd name="T37" fmla="*/ 3 h 1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157"/>
                <a:gd name="T59" fmla="*/ 63 w 63"/>
                <a:gd name="T60" fmla="*/ 157 h 1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157">
                  <a:moveTo>
                    <a:pt x="18" y="3"/>
                  </a:moveTo>
                  <a:lnTo>
                    <a:pt x="25" y="20"/>
                  </a:lnTo>
                  <a:lnTo>
                    <a:pt x="33" y="39"/>
                  </a:lnTo>
                  <a:lnTo>
                    <a:pt x="38" y="56"/>
                  </a:lnTo>
                  <a:lnTo>
                    <a:pt x="46" y="74"/>
                  </a:lnTo>
                  <a:lnTo>
                    <a:pt x="51" y="92"/>
                  </a:lnTo>
                  <a:lnTo>
                    <a:pt x="56" y="111"/>
                  </a:lnTo>
                  <a:lnTo>
                    <a:pt x="60" y="130"/>
                  </a:lnTo>
                  <a:lnTo>
                    <a:pt x="63" y="150"/>
                  </a:lnTo>
                  <a:lnTo>
                    <a:pt x="47" y="157"/>
                  </a:lnTo>
                  <a:lnTo>
                    <a:pt x="38" y="140"/>
                  </a:lnTo>
                  <a:lnTo>
                    <a:pt x="36" y="120"/>
                  </a:lnTo>
                  <a:lnTo>
                    <a:pt x="33" y="101"/>
                  </a:lnTo>
                  <a:lnTo>
                    <a:pt x="27" y="82"/>
                  </a:lnTo>
                  <a:lnTo>
                    <a:pt x="0" y="9"/>
                  </a:lnTo>
                  <a:lnTo>
                    <a:pt x="2" y="5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1" name="Freeform 30"/>
            <p:cNvSpPr>
              <a:spLocks/>
            </p:cNvSpPr>
            <p:nvPr/>
          </p:nvSpPr>
          <p:spPr bwMode="auto">
            <a:xfrm>
              <a:off x="4528" y="1386"/>
              <a:ext cx="70" cy="138"/>
            </a:xfrm>
            <a:custGeom>
              <a:avLst/>
              <a:gdLst>
                <a:gd name="T0" fmla="*/ 16 w 70"/>
                <a:gd name="T1" fmla="*/ 0 h 138"/>
                <a:gd name="T2" fmla="*/ 24 w 70"/>
                <a:gd name="T3" fmla="*/ 16 h 138"/>
                <a:gd name="T4" fmla="*/ 33 w 70"/>
                <a:gd name="T5" fmla="*/ 32 h 138"/>
                <a:gd name="T6" fmla="*/ 42 w 70"/>
                <a:gd name="T7" fmla="*/ 48 h 138"/>
                <a:gd name="T8" fmla="*/ 49 w 70"/>
                <a:gd name="T9" fmla="*/ 63 h 138"/>
                <a:gd name="T10" fmla="*/ 56 w 70"/>
                <a:gd name="T11" fmla="*/ 79 h 138"/>
                <a:gd name="T12" fmla="*/ 62 w 70"/>
                <a:gd name="T13" fmla="*/ 96 h 138"/>
                <a:gd name="T14" fmla="*/ 67 w 70"/>
                <a:gd name="T15" fmla="*/ 114 h 138"/>
                <a:gd name="T16" fmla="*/ 70 w 70"/>
                <a:gd name="T17" fmla="*/ 131 h 138"/>
                <a:gd name="T18" fmla="*/ 66 w 70"/>
                <a:gd name="T19" fmla="*/ 132 h 138"/>
                <a:gd name="T20" fmla="*/ 63 w 70"/>
                <a:gd name="T21" fmla="*/ 135 h 138"/>
                <a:gd name="T22" fmla="*/ 59 w 70"/>
                <a:gd name="T23" fmla="*/ 138 h 138"/>
                <a:gd name="T24" fmla="*/ 55 w 70"/>
                <a:gd name="T25" fmla="*/ 138 h 138"/>
                <a:gd name="T26" fmla="*/ 47 w 70"/>
                <a:gd name="T27" fmla="*/ 122 h 138"/>
                <a:gd name="T28" fmla="*/ 42 w 70"/>
                <a:gd name="T29" fmla="*/ 106 h 138"/>
                <a:gd name="T30" fmla="*/ 37 w 70"/>
                <a:gd name="T31" fmla="*/ 89 h 138"/>
                <a:gd name="T32" fmla="*/ 33 w 70"/>
                <a:gd name="T33" fmla="*/ 73 h 138"/>
                <a:gd name="T34" fmla="*/ 27 w 70"/>
                <a:gd name="T35" fmla="*/ 56 h 138"/>
                <a:gd name="T36" fmla="*/ 21 w 70"/>
                <a:gd name="T37" fmla="*/ 40 h 138"/>
                <a:gd name="T38" fmla="*/ 11 w 70"/>
                <a:gd name="T39" fmla="*/ 26 h 138"/>
                <a:gd name="T40" fmla="*/ 0 w 70"/>
                <a:gd name="T41" fmla="*/ 13 h 138"/>
                <a:gd name="T42" fmla="*/ 1 w 70"/>
                <a:gd name="T43" fmla="*/ 9 h 138"/>
                <a:gd name="T44" fmla="*/ 5 w 70"/>
                <a:gd name="T45" fmla="*/ 4 h 138"/>
                <a:gd name="T46" fmla="*/ 10 w 70"/>
                <a:gd name="T47" fmla="*/ 0 h 138"/>
                <a:gd name="T48" fmla="*/ 16 w 70"/>
                <a:gd name="T49" fmla="*/ 0 h 1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0"/>
                <a:gd name="T76" fmla="*/ 0 h 138"/>
                <a:gd name="T77" fmla="*/ 70 w 70"/>
                <a:gd name="T78" fmla="*/ 138 h 1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0" h="138">
                  <a:moveTo>
                    <a:pt x="16" y="0"/>
                  </a:moveTo>
                  <a:lnTo>
                    <a:pt x="24" y="16"/>
                  </a:lnTo>
                  <a:lnTo>
                    <a:pt x="33" y="32"/>
                  </a:lnTo>
                  <a:lnTo>
                    <a:pt x="42" y="48"/>
                  </a:lnTo>
                  <a:lnTo>
                    <a:pt x="49" y="63"/>
                  </a:lnTo>
                  <a:lnTo>
                    <a:pt x="56" y="79"/>
                  </a:lnTo>
                  <a:lnTo>
                    <a:pt x="62" y="96"/>
                  </a:lnTo>
                  <a:lnTo>
                    <a:pt x="67" y="114"/>
                  </a:lnTo>
                  <a:lnTo>
                    <a:pt x="70" y="131"/>
                  </a:lnTo>
                  <a:lnTo>
                    <a:pt x="66" y="132"/>
                  </a:lnTo>
                  <a:lnTo>
                    <a:pt x="63" y="135"/>
                  </a:lnTo>
                  <a:lnTo>
                    <a:pt x="59" y="138"/>
                  </a:lnTo>
                  <a:lnTo>
                    <a:pt x="55" y="138"/>
                  </a:lnTo>
                  <a:lnTo>
                    <a:pt x="47" y="122"/>
                  </a:lnTo>
                  <a:lnTo>
                    <a:pt x="42" y="106"/>
                  </a:lnTo>
                  <a:lnTo>
                    <a:pt x="37" y="89"/>
                  </a:lnTo>
                  <a:lnTo>
                    <a:pt x="33" y="73"/>
                  </a:lnTo>
                  <a:lnTo>
                    <a:pt x="27" y="56"/>
                  </a:lnTo>
                  <a:lnTo>
                    <a:pt x="21" y="40"/>
                  </a:lnTo>
                  <a:lnTo>
                    <a:pt x="11" y="2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5" y="4"/>
                  </a:lnTo>
                  <a:lnTo>
                    <a:pt x="1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2" name="Freeform 31"/>
            <p:cNvSpPr>
              <a:spLocks/>
            </p:cNvSpPr>
            <p:nvPr/>
          </p:nvSpPr>
          <p:spPr bwMode="auto">
            <a:xfrm>
              <a:off x="960" y="1669"/>
              <a:ext cx="82" cy="137"/>
            </a:xfrm>
            <a:custGeom>
              <a:avLst/>
              <a:gdLst>
                <a:gd name="T0" fmla="*/ 16 w 82"/>
                <a:gd name="T1" fmla="*/ 0 h 137"/>
                <a:gd name="T2" fmla="*/ 30 w 82"/>
                <a:gd name="T3" fmla="*/ 14 h 137"/>
                <a:gd name="T4" fmla="*/ 43 w 82"/>
                <a:gd name="T5" fmla="*/ 29 h 137"/>
                <a:gd name="T6" fmla="*/ 55 w 82"/>
                <a:gd name="T7" fmla="*/ 45 h 137"/>
                <a:gd name="T8" fmla="*/ 66 w 82"/>
                <a:gd name="T9" fmla="*/ 60 h 137"/>
                <a:gd name="T10" fmla="*/ 74 w 82"/>
                <a:gd name="T11" fmla="*/ 78 h 137"/>
                <a:gd name="T12" fmla="*/ 79 w 82"/>
                <a:gd name="T13" fmla="*/ 96 h 137"/>
                <a:gd name="T14" fmla="*/ 82 w 82"/>
                <a:gd name="T15" fmla="*/ 115 h 137"/>
                <a:gd name="T16" fmla="*/ 82 w 82"/>
                <a:gd name="T17" fmla="*/ 134 h 137"/>
                <a:gd name="T18" fmla="*/ 79 w 82"/>
                <a:gd name="T19" fmla="*/ 135 h 137"/>
                <a:gd name="T20" fmla="*/ 75 w 82"/>
                <a:gd name="T21" fmla="*/ 137 h 137"/>
                <a:gd name="T22" fmla="*/ 71 w 82"/>
                <a:gd name="T23" fmla="*/ 137 h 137"/>
                <a:gd name="T24" fmla="*/ 66 w 82"/>
                <a:gd name="T25" fmla="*/ 137 h 137"/>
                <a:gd name="T26" fmla="*/ 59 w 82"/>
                <a:gd name="T27" fmla="*/ 119 h 137"/>
                <a:gd name="T28" fmla="*/ 53 w 82"/>
                <a:gd name="T29" fmla="*/ 102 h 137"/>
                <a:gd name="T30" fmla="*/ 49 w 82"/>
                <a:gd name="T31" fmla="*/ 85 h 137"/>
                <a:gd name="T32" fmla="*/ 43 w 82"/>
                <a:gd name="T33" fmla="*/ 68 h 137"/>
                <a:gd name="T34" fmla="*/ 36 w 82"/>
                <a:gd name="T35" fmla="*/ 50 h 137"/>
                <a:gd name="T36" fmla="*/ 27 w 82"/>
                <a:gd name="T37" fmla="*/ 35 h 137"/>
                <a:gd name="T38" fmla="*/ 16 w 82"/>
                <a:gd name="T39" fmla="*/ 22 h 137"/>
                <a:gd name="T40" fmla="*/ 0 w 82"/>
                <a:gd name="T41" fmla="*/ 9 h 137"/>
                <a:gd name="T42" fmla="*/ 0 w 82"/>
                <a:gd name="T43" fmla="*/ 0 h 137"/>
                <a:gd name="T44" fmla="*/ 16 w 82"/>
                <a:gd name="T45" fmla="*/ 0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2"/>
                <a:gd name="T70" fmla="*/ 0 h 137"/>
                <a:gd name="T71" fmla="*/ 82 w 82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2" h="137">
                  <a:moveTo>
                    <a:pt x="16" y="0"/>
                  </a:moveTo>
                  <a:lnTo>
                    <a:pt x="30" y="14"/>
                  </a:lnTo>
                  <a:lnTo>
                    <a:pt x="43" y="29"/>
                  </a:lnTo>
                  <a:lnTo>
                    <a:pt x="55" y="45"/>
                  </a:lnTo>
                  <a:lnTo>
                    <a:pt x="66" y="60"/>
                  </a:lnTo>
                  <a:lnTo>
                    <a:pt x="74" y="78"/>
                  </a:lnTo>
                  <a:lnTo>
                    <a:pt x="79" y="96"/>
                  </a:lnTo>
                  <a:lnTo>
                    <a:pt x="82" y="115"/>
                  </a:lnTo>
                  <a:lnTo>
                    <a:pt x="82" y="134"/>
                  </a:lnTo>
                  <a:lnTo>
                    <a:pt x="79" y="135"/>
                  </a:lnTo>
                  <a:lnTo>
                    <a:pt x="75" y="137"/>
                  </a:lnTo>
                  <a:lnTo>
                    <a:pt x="71" y="137"/>
                  </a:lnTo>
                  <a:lnTo>
                    <a:pt x="66" y="137"/>
                  </a:lnTo>
                  <a:lnTo>
                    <a:pt x="59" y="119"/>
                  </a:lnTo>
                  <a:lnTo>
                    <a:pt x="53" y="102"/>
                  </a:lnTo>
                  <a:lnTo>
                    <a:pt x="49" y="85"/>
                  </a:lnTo>
                  <a:lnTo>
                    <a:pt x="43" y="68"/>
                  </a:lnTo>
                  <a:lnTo>
                    <a:pt x="36" y="50"/>
                  </a:lnTo>
                  <a:lnTo>
                    <a:pt x="27" y="35"/>
                  </a:lnTo>
                  <a:lnTo>
                    <a:pt x="16" y="2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3" name="Freeform 32"/>
            <p:cNvSpPr>
              <a:spLocks/>
            </p:cNvSpPr>
            <p:nvPr/>
          </p:nvSpPr>
          <p:spPr bwMode="auto">
            <a:xfrm>
              <a:off x="400" y="1698"/>
              <a:ext cx="636" cy="299"/>
            </a:xfrm>
            <a:custGeom>
              <a:avLst/>
              <a:gdLst>
                <a:gd name="T0" fmla="*/ 579 w 636"/>
                <a:gd name="T1" fmla="*/ 50 h 299"/>
                <a:gd name="T2" fmla="*/ 590 w 636"/>
                <a:gd name="T3" fmla="*/ 79 h 299"/>
                <a:gd name="T4" fmla="*/ 602 w 636"/>
                <a:gd name="T5" fmla="*/ 108 h 299"/>
                <a:gd name="T6" fmla="*/ 610 w 636"/>
                <a:gd name="T7" fmla="*/ 138 h 299"/>
                <a:gd name="T8" fmla="*/ 619 w 636"/>
                <a:gd name="T9" fmla="*/ 168 h 299"/>
                <a:gd name="T10" fmla="*/ 625 w 636"/>
                <a:gd name="T11" fmla="*/ 198 h 299"/>
                <a:gd name="T12" fmla="*/ 631 w 636"/>
                <a:gd name="T13" fmla="*/ 228 h 299"/>
                <a:gd name="T14" fmla="*/ 634 w 636"/>
                <a:gd name="T15" fmla="*/ 260 h 299"/>
                <a:gd name="T16" fmla="*/ 636 w 636"/>
                <a:gd name="T17" fmla="*/ 290 h 299"/>
                <a:gd name="T18" fmla="*/ 628 w 636"/>
                <a:gd name="T19" fmla="*/ 296 h 299"/>
                <a:gd name="T20" fmla="*/ 619 w 636"/>
                <a:gd name="T21" fmla="*/ 299 h 299"/>
                <a:gd name="T22" fmla="*/ 612 w 636"/>
                <a:gd name="T23" fmla="*/ 299 h 299"/>
                <a:gd name="T24" fmla="*/ 605 w 636"/>
                <a:gd name="T25" fmla="*/ 297 h 299"/>
                <a:gd name="T26" fmla="*/ 599 w 636"/>
                <a:gd name="T27" fmla="*/ 293 h 299"/>
                <a:gd name="T28" fmla="*/ 593 w 636"/>
                <a:gd name="T29" fmla="*/ 287 h 299"/>
                <a:gd name="T30" fmla="*/ 589 w 636"/>
                <a:gd name="T31" fmla="*/ 280 h 299"/>
                <a:gd name="T32" fmla="*/ 586 w 636"/>
                <a:gd name="T33" fmla="*/ 271 h 299"/>
                <a:gd name="T34" fmla="*/ 582 w 636"/>
                <a:gd name="T35" fmla="*/ 263 h 299"/>
                <a:gd name="T36" fmla="*/ 580 w 636"/>
                <a:gd name="T37" fmla="*/ 254 h 299"/>
                <a:gd name="T38" fmla="*/ 579 w 636"/>
                <a:gd name="T39" fmla="*/ 245 h 299"/>
                <a:gd name="T40" fmla="*/ 579 w 636"/>
                <a:gd name="T41" fmla="*/ 235 h 299"/>
                <a:gd name="T42" fmla="*/ 560 w 636"/>
                <a:gd name="T43" fmla="*/ 237 h 299"/>
                <a:gd name="T44" fmla="*/ 541 w 636"/>
                <a:gd name="T45" fmla="*/ 240 h 299"/>
                <a:gd name="T46" fmla="*/ 521 w 636"/>
                <a:gd name="T47" fmla="*/ 244 h 299"/>
                <a:gd name="T48" fmla="*/ 501 w 636"/>
                <a:gd name="T49" fmla="*/ 248 h 299"/>
                <a:gd name="T50" fmla="*/ 479 w 636"/>
                <a:gd name="T51" fmla="*/ 253 h 299"/>
                <a:gd name="T52" fmla="*/ 456 w 636"/>
                <a:gd name="T53" fmla="*/ 258 h 299"/>
                <a:gd name="T54" fmla="*/ 433 w 636"/>
                <a:gd name="T55" fmla="*/ 264 h 299"/>
                <a:gd name="T56" fmla="*/ 407 w 636"/>
                <a:gd name="T57" fmla="*/ 268 h 299"/>
                <a:gd name="T58" fmla="*/ 0 w 636"/>
                <a:gd name="T59" fmla="*/ 100 h 299"/>
                <a:gd name="T60" fmla="*/ 6 w 636"/>
                <a:gd name="T61" fmla="*/ 95 h 299"/>
                <a:gd name="T62" fmla="*/ 7 w 636"/>
                <a:gd name="T63" fmla="*/ 86 h 299"/>
                <a:gd name="T64" fmla="*/ 7 w 636"/>
                <a:gd name="T65" fmla="*/ 79 h 299"/>
                <a:gd name="T66" fmla="*/ 6 w 636"/>
                <a:gd name="T67" fmla="*/ 73 h 299"/>
                <a:gd name="T68" fmla="*/ 411 w 636"/>
                <a:gd name="T69" fmla="*/ 238 h 299"/>
                <a:gd name="T70" fmla="*/ 433 w 636"/>
                <a:gd name="T71" fmla="*/ 233 h 299"/>
                <a:gd name="T72" fmla="*/ 455 w 636"/>
                <a:gd name="T73" fmla="*/ 228 h 299"/>
                <a:gd name="T74" fmla="*/ 476 w 636"/>
                <a:gd name="T75" fmla="*/ 224 h 299"/>
                <a:gd name="T76" fmla="*/ 498 w 636"/>
                <a:gd name="T77" fmla="*/ 220 h 299"/>
                <a:gd name="T78" fmla="*/ 518 w 636"/>
                <a:gd name="T79" fmla="*/ 214 h 299"/>
                <a:gd name="T80" fmla="*/ 540 w 636"/>
                <a:gd name="T81" fmla="*/ 208 h 299"/>
                <a:gd name="T82" fmla="*/ 560 w 636"/>
                <a:gd name="T83" fmla="*/ 202 h 299"/>
                <a:gd name="T84" fmla="*/ 579 w 636"/>
                <a:gd name="T85" fmla="*/ 194 h 299"/>
                <a:gd name="T86" fmla="*/ 577 w 636"/>
                <a:gd name="T87" fmla="*/ 166 h 299"/>
                <a:gd name="T88" fmla="*/ 573 w 636"/>
                <a:gd name="T89" fmla="*/ 135 h 299"/>
                <a:gd name="T90" fmla="*/ 566 w 636"/>
                <a:gd name="T91" fmla="*/ 103 h 299"/>
                <a:gd name="T92" fmla="*/ 557 w 636"/>
                <a:gd name="T93" fmla="*/ 72 h 299"/>
                <a:gd name="T94" fmla="*/ 547 w 636"/>
                <a:gd name="T95" fmla="*/ 43 h 299"/>
                <a:gd name="T96" fmla="*/ 540 w 636"/>
                <a:gd name="T97" fmla="*/ 20 h 299"/>
                <a:gd name="T98" fmla="*/ 534 w 636"/>
                <a:gd name="T99" fmla="*/ 6 h 299"/>
                <a:gd name="T100" fmla="*/ 531 w 636"/>
                <a:gd name="T101" fmla="*/ 0 h 299"/>
                <a:gd name="T102" fmla="*/ 541 w 636"/>
                <a:gd name="T103" fmla="*/ 1 h 299"/>
                <a:gd name="T104" fmla="*/ 548 w 636"/>
                <a:gd name="T105" fmla="*/ 6 h 299"/>
                <a:gd name="T106" fmla="*/ 556 w 636"/>
                <a:gd name="T107" fmla="*/ 11 h 299"/>
                <a:gd name="T108" fmla="*/ 561 w 636"/>
                <a:gd name="T109" fmla="*/ 19 h 299"/>
                <a:gd name="T110" fmla="*/ 566 w 636"/>
                <a:gd name="T111" fmla="*/ 26 h 299"/>
                <a:gd name="T112" fmla="*/ 570 w 636"/>
                <a:gd name="T113" fmla="*/ 34 h 299"/>
                <a:gd name="T114" fmla="*/ 574 w 636"/>
                <a:gd name="T115" fmla="*/ 43 h 299"/>
                <a:gd name="T116" fmla="*/ 579 w 636"/>
                <a:gd name="T117" fmla="*/ 50 h 29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6"/>
                <a:gd name="T178" fmla="*/ 0 h 299"/>
                <a:gd name="T179" fmla="*/ 636 w 636"/>
                <a:gd name="T180" fmla="*/ 299 h 29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6" h="299">
                  <a:moveTo>
                    <a:pt x="579" y="50"/>
                  </a:moveTo>
                  <a:lnTo>
                    <a:pt x="590" y="79"/>
                  </a:lnTo>
                  <a:lnTo>
                    <a:pt x="602" y="108"/>
                  </a:lnTo>
                  <a:lnTo>
                    <a:pt x="610" y="138"/>
                  </a:lnTo>
                  <a:lnTo>
                    <a:pt x="619" y="168"/>
                  </a:lnTo>
                  <a:lnTo>
                    <a:pt x="625" y="198"/>
                  </a:lnTo>
                  <a:lnTo>
                    <a:pt x="631" y="228"/>
                  </a:lnTo>
                  <a:lnTo>
                    <a:pt x="634" y="260"/>
                  </a:lnTo>
                  <a:lnTo>
                    <a:pt x="636" y="290"/>
                  </a:lnTo>
                  <a:lnTo>
                    <a:pt x="628" y="296"/>
                  </a:lnTo>
                  <a:lnTo>
                    <a:pt x="619" y="299"/>
                  </a:lnTo>
                  <a:lnTo>
                    <a:pt x="612" y="299"/>
                  </a:lnTo>
                  <a:lnTo>
                    <a:pt x="605" y="297"/>
                  </a:lnTo>
                  <a:lnTo>
                    <a:pt x="599" y="293"/>
                  </a:lnTo>
                  <a:lnTo>
                    <a:pt x="593" y="287"/>
                  </a:lnTo>
                  <a:lnTo>
                    <a:pt x="589" y="280"/>
                  </a:lnTo>
                  <a:lnTo>
                    <a:pt x="586" y="271"/>
                  </a:lnTo>
                  <a:lnTo>
                    <a:pt x="582" y="263"/>
                  </a:lnTo>
                  <a:lnTo>
                    <a:pt x="580" y="254"/>
                  </a:lnTo>
                  <a:lnTo>
                    <a:pt x="579" y="245"/>
                  </a:lnTo>
                  <a:lnTo>
                    <a:pt x="579" y="235"/>
                  </a:lnTo>
                  <a:lnTo>
                    <a:pt x="560" y="237"/>
                  </a:lnTo>
                  <a:lnTo>
                    <a:pt x="541" y="240"/>
                  </a:lnTo>
                  <a:lnTo>
                    <a:pt x="521" y="244"/>
                  </a:lnTo>
                  <a:lnTo>
                    <a:pt x="501" y="248"/>
                  </a:lnTo>
                  <a:lnTo>
                    <a:pt x="479" y="253"/>
                  </a:lnTo>
                  <a:lnTo>
                    <a:pt x="456" y="258"/>
                  </a:lnTo>
                  <a:lnTo>
                    <a:pt x="433" y="264"/>
                  </a:lnTo>
                  <a:lnTo>
                    <a:pt x="407" y="268"/>
                  </a:lnTo>
                  <a:lnTo>
                    <a:pt x="0" y="100"/>
                  </a:lnTo>
                  <a:lnTo>
                    <a:pt x="6" y="95"/>
                  </a:lnTo>
                  <a:lnTo>
                    <a:pt x="7" y="86"/>
                  </a:lnTo>
                  <a:lnTo>
                    <a:pt x="7" y="79"/>
                  </a:lnTo>
                  <a:lnTo>
                    <a:pt x="6" y="73"/>
                  </a:lnTo>
                  <a:lnTo>
                    <a:pt x="411" y="238"/>
                  </a:lnTo>
                  <a:lnTo>
                    <a:pt x="433" y="233"/>
                  </a:lnTo>
                  <a:lnTo>
                    <a:pt x="455" y="228"/>
                  </a:lnTo>
                  <a:lnTo>
                    <a:pt x="476" y="224"/>
                  </a:lnTo>
                  <a:lnTo>
                    <a:pt x="498" y="220"/>
                  </a:lnTo>
                  <a:lnTo>
                    <a:pt x="518" y="214"/>
                  </a:lnTo>
                  <a:lnTo>
                    <a:pt x="540" y="208"/>
                  </a:lnTo>
                  <a:lnTo>
                    <a:pt x="560" y="202"/>
                  </a:lnTo>
                  <a:lnTo>
                    <a:pt x="579" y="194"/>
                  </a:lnTo>
                  <a:lnTo>
                    <a:pt x="577" y="166"/>
                  </a:lnTo>
                  <a:lnTo>
                    <a:pt x="573" y="135"/>
                  </a:lnTo>
                  <a:lnTo>
                    <a:pt x="566" y="103"/>
                  </a:lnTo>
                  <a:lnTo>
                    <a:pt x="557" y="72"/>
                  </a:lnTo>
                  <a:lnTo>
                    <a:pt x="547" y="43"/>
                  </a:lnTo>
                  <a:lnTo>
                    <a:pt x="540" y="20"/>
                  </a:lnTo>
                  <a:lnTo>
                    <a:pt x="534" y="6"/>
                  </a:lnTo>
                  <a:lnTo>
                    <a:pt x="531" y="0"/>
                  </a:lnTo>
                  <a:lnTo>
                    <a:pt x="541" y="1"/>
                  </a:lnTo>
                  <a:lnTo>
                    <a:pt x="548" y="6"/>
                  </a:lnTo>
                  <a:lnTo>
                    <a:pt x="556" y="11"/>
                  </a:lnTo>
                  <a:lnTo>
                    <a:pt x="561" y="19"/>
                  </a:lnTo>
                  <a:lnTo>
                    <a:pt x="566" y="26"/>
                  </a:lnTo>
                  <a:lnTo>
                    <a:pt x="570" y="34"/>
                  </a:lnTo>
                  <a:lnTo>
                    <a:pt x="574" y="43"/>
                  </a:lnTo>
                  <a:lnTo>
                    <a:pt x="579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4" name="Freeform 33"/>
            <p:cNvSpPr>
              <a:spLocks/>
            </p:cNvSpPr>
            <p:nvPr/>
          </p:nvSpPr>
          <p:spPr bwMode="auto">
            <a:xfrm>
              <a:off x="2839" y="2157"/>
              <a:ext cx="2181" cy="1047"/>
            </a:xfrm>
            <a:custGeom>
              <a:avLst/>
              <a:gdLst>
                <a:gd name="T0" fmla="*/ 1855 w 2181"/>
                <a:gd name="T1" fmla="*/ 46 h 1047"/>
                <a:gd name="T2" fmla="*/ 1709 w 2181"/>
                <a:gd name="T3" fmla="*/ 476 h 1047"/>
                <a:gd name="T4" fmla="*/ 1716 w 2181"/>
                <a:gd name="T5" fmla="*/ 560 h 1047"/>
                <a:gd name="T6" fmla="*/ 1736 w 2181"/>
                <a:gd name="T7" fmla="*/ 665 h 1047"/>
                <a:gd name="T8" fmla="*/ 1693 w 2181"/>
                <a:gd name="T9" fmla="*/ 678 h 1047"/>
                <a:gd name="T10" fmla="*/ 1696 w 2181"/>
                <a:gd name="T11" fmla="*/ 616 h 1047"/>
                <a:gd name="T12" fmla="*/ 1655 w 2181"/>
                <a:gd name="T13" fmla="*/ 596 h 1047"/>
                <a:gd name="T14" fmla="*/ 1596 w 2181"/>
                <a:gd name="T15" fmla="*/ 684 h 1047"/>
                <a:gd name="T16" fmla="*/ 1632 w 2181"/>
                <a:gd name="T17" fmla="*/ 800 h 1047"/>
                <a:gd name="T18" fmla="*/ 1764 w 2181"/>
                <a:gd name="T19" fmla="*/ 918 h 1047"/>
                <a:gd name="T20" fmla="*/ 1918 w 2181"/>
                <a:gd name="T21" fmla="*/ 993 h 1047"/>
                <a:gd name="T22" fmla="*/ 2061 w 2181"/>
                <a:gd name="T23" fmla="*/ 1017 h 1047"/>
                <a:gd name="T24" fmla="*/ 2162 w 2181"/>
                <a:gd name="T25" fmla="*/ 1011 h 1047"/>
                <a:gd name="T26" fmla="*/ 2161 w 2181"/>
                <a:gd name="T27" fmla="*/ 1027 h 1047"/>
                <a:gd name="T28" fmla="*/ 2075 w 2181"/>
                <a:gd name="T29" fmla="*/ 1045 h 1047"/>
                <a:gd name="T30" fmla="*/ 1826 w 2181"/>
                <a:gd name="T31" fmla="*/ 1019 h 1047"/>
                <a:gd name="T32" fmla="*/ 1648 w 2181"/>
                <a:gd name="T33" fmla="*/ 914 h 1047"/>
                <a:gd name="T34" fmla="*/ 1530 w 2181"/>
                <a:gd name="T35" fmla="*/ 757 h 1047"/>
                <a:gd name="T36" fmla="*/ 1485 w 2181"/>
                <a:gd name="T37" fmla="*/ 756 h 1047"/>
                <a:gd name="T38" fmla="*/ 1401 w 2181"/>
                <a:gd name="T39" fmla="*/ 783 h 1047"/>
                <a:gd name="T40" fmla="*/ 1302 w 2181"/>
                <a:gd name="T41" fmla="*/ 875 h 1047"/>
                <a:gd name="T42" fmla="*/ 1325 w 2181"/>
                <a:gd name="T43" fmla="*/ 769 h 1047"/>
                <a:gd name="T44" fmla="*/ 1189 w 2181"/>
                <a:gd name="T45" fmla="*/ 683 h 1047"/>
                <a:gd name="T46" fmla="*/ 1064 w 2181"/>
                <a:gd name="T47" fmla="*/ 625 h 1047"/>
                <a:gd name="T48" fmla="*/ 941 w 2181"/>
                <a:gd name="T49" fmla="*/ 674 h 1047"/>
                <a:gd name="T50" fmla="*/ 831 w 2181"/>
                <a:gd name="T51" fmla="*/ 753 h 1047"/>
                <a:gd name="T52" fmla="*/ 746 w 2181"/>
                <a:gd name="T53" fmla="*/ 852 h 1047"/>
                <a:gd name="T54" fmla="*/ 706 w 2181"/>
                <a:gd name="T55" fmla="*/ 937 h 1047"/>
                <a:gd name="T56" fmla="*/ 675 w 2181"/>
                <a:gd name="T57" fmla="*/ 941 h 1047"/>
                <a:gd name="T58" fmla="*/ 714 w 2181"/>
                <a:gd name="T59" fmla="*/ 774 h 1047"/>
                <a:gd name="T60" fmla="*/ 850 w 2181"/>
                <a:gd name="T61" fmla="*/ 655 h 1047"/>
                <a:gd name="T62" fmla="*/ 928 w 2181"/>
                <a:gd name="T63" fmla="*/ 622 h 1047"/>
                <a:gd name="T64" fmla="*/ 1009 w 2181"/>
                <a:gd name="T65" fmla="*/ 596 h 1047"/>
                <a:gd name="T66" fmla="*/ 1091 w 2181"/>
                <a:gd name="T67" fmla="*/ 575 h 1047"/>
                <a:gd name="T68" fmla="*/ 1049 w 2181"/>
                <a:gd name="T69" fmla="*/ 492 h 1047"/>
                <a:gd name="T70" fmla="*/ 716 w 2181"/>
                <a:gd name="T71" fmla="*/ 532 h 1047"/>
                <a:gd name="T72" fmla="*/ 491 w 2181"/>
                <a:gd name="T73" fmla="*/ 451 h 1047"/>
                <a:gd name="T74" fmla="*/ 166 w 2181"/>
                <a:gd name="T75" fmla="*/ 341 h 1047"/>
                <a:gd name="T76" fmla="*/ 0 w 2181"/>
                <a:gd name="T77" fmla="*/ 285 h 1047"/>
                <a:gd name="T78" fmla="*/ 1009 w 2181"/>
                <a:gd name="T79" fmla="*/ 359 h 1047"/>
                <a:gd name="T80" fmla="*/ 691 w 2181"/>
                <a:gd name="T81" fmla="*/ 420 h 1047"/>
                <a:gd name="T82" fmla="*/ 428 w 2181"/>
                <a:gd name="T83" fmla="*/ 346 h 1047"/>
                <a:gd name="T84" fmla="*/ 121 w 2181"/>
                <a:gd name="T85" fmla="*/ 250 h 1047"/>
                <a:gd name="T86" fmla="*/ 8 w 2181"/>
                <a:gd name="T87" fmla="*/ 214 h 1047"/>
                <a:gd name="T88" fmla="*/ 713 w 2181"/>
                <a:gd name="T89" fmla="*/ 392 h 1047"/>
                <a:gd name="T90" fmla="*/ 1045 w 2181"/>
                <a:gd name="T91" fmla="*/ 265 h 1047"/>
                <a:gd name="T92" fmla="*/ 1117 w 2181"/>
                <a:gd name="T93" fmla="*/ 240 h 1047"/>
                <a:gd name="T94" fmla="*/ 1087 w 2181"/>
                <a:gd name="T95" fmla="*/ 279 h 1047"/>
                <a:gd name="T96" fmla="*/ 1055 w 2181"/>
                <a:gd name="T97" fmla="*/ 354 h 1047"/>
                <a:gd name="T98" fmla="*/ 1110 w 2181"/>
                <a:gd name="T99" fmla="*/ 470 h 1047"/>
                <a:gd name="T100" fmla="*/ 1211 w 2181"/>
                <a:gd name="T101" fmla="*/ 612 h 1047"/>
                <a:gd name="T102" fmla="*/ 1322 w 2181"/>
                <a:gd name="T103" fmla="*/ 703 h 1047"/>
                <a:gd name="T104" fmla="*/ 1417 w 2181"/>
                <a:gd name="T105" fmla="*/ 717 h 1047"/>
                <a:gd name="T106" fmla="*/ 1540 w 2181"/>
                <a:gd name="T107" fmla="*/ 641 h 1047"/>
                <a:gd name="T108" fmla="*/ 1782 w 2181"/>
                <a:gd name="T109" fmla="*/ 42 h 1047"/>
                <a:gd name="T110" fmla="*/ 1833 w 2181"/>
                <a:gd name="T111" fmla="*/ 2 h 10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1"/>
                <a:gd name="T169" fmla="*/ 0 h 1047"/>
                <a:gd name="T170" fmla="*/ 2181 w 2181"/>
                <a:gd name="T171" fmla="*/ 1047 h 10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1" h="1047">
                  <a:moveTo>
                    <a:pt x="1872" y="7"/>
                  </a:moveTo>
                  <a:lnTo>
                    <a:pt x="1872" y="15"/>
                  </a:lnTo>
                  <a:lnTo>
                    <a:pt x="1869" y="23"/>
                  </a:lnTo>
                  <a:lnTo>
                    <a:pt x="1862" y="35"/>
                  </a:lnTo>
                  <a:lnTo>
                    <a:pt x="1855" y="46"/>
                  </a:lnTo>
                  <a:lnTo>
                    <a:pt x="1846" y="56"/>
                  </a:lnTo>
                  <a:lnTo>
                    <a:pt x="1839" y="65"/>
                  </a:lnTo>
                  <a:lnTo>
                    <a:pt x="1833" y="71"/>
                  </a:lnTo>
                  <a:lnTo>
                    <a:pt x="1832" y="74"/>
                  </a:lnTo>
                  <a:lnTo>
                    <a:pt x="1709" y="476"/>
                  </a:lnTo>
                  <a:lnTo>
                    <a:pt x="1700" y="493"/>
                  </a:lnTo>
                  <a:lnTo>
                    <a:pt x="1699" y="510"/>
                  </a:lnTo>
                  <a:lnTo>
                    <a:pt x="1702" y="526"/>
                  </a:lnTo>
                  <a:lnTo>
                    <a:pt x="1707" y="543"/>
                  </a:lnTo>
                  <a:lnTo>
                    <a:pt x="1716" y="560"/>
                  </a:lnTo>
                  <a:lnTo>
                    <a:pt x="1723" y="578"/>
                  </a:lnTo>
                  <a:lnTo>
                    <a:pt x="1731" y="595"/>
                  </a:lnTo>
                  <a:lnTo>
                    <a:pt x="1735" y="614"/>
                  </a:lnTo>
                  <a:lnTo>
                    <a:pt x="1738" y="639"/>
                  </a:lnTo>
                  <a:lnTo>
                    <a:pt x="1736" y="665"/>
                  </a:lnTo>
                  <a:lnTo>
                    <a:pt x="1726" y="688"/>
                  </a:lnTo>
                  <a:lnTo>
                    <a:pt x="1706" y="703"/>
                  </a:lnTo>
                  <a:lnTo>
                    <a:pt x="1696" y="700"/>
                  </a:lnTo>
                  <a:lnTo>
                    <a:pt x="1693" y="688"/>
                  </a:lnTo>
                  <a:lnTo>
                    <a:pt x="1693" y="678"/>
                  </a:lnTo>
                  <a:lnTo>
                    <a:pt x="1693" y="672"/>
                  </a:lnTo>
                  <a:lnTo>
                    <a:pt x="1702" y="660"/>
                  </a:lnTo>
                  <a:lnTo>
                    <a:pt x="1703" y="645"/>
                  </a:lnTo>
                  <a:lnTo>
                    <a:pt x="1702" y="631"/>
                  </a:lnTo>
                  <a:lnTo>
                    <a:pt x="1696" y="616"/>
                  </a:lnTo>
                  <a:lnTo>
                    <a:pt x="1690" y="605"/>
                  </a:lnTo>
                  <a:lnTo>
                    <a:pt x="1683" y="593"/>
                  </a:lnTo>
                  <a:lnTo>
                    <a:pt x="1674" y="585"/>
                  </a:lnTo>
                  <a:lnTo>
                    <a:pt x="1664" y="578"/>
                  </a:lnTo>
                  <a:lnTo>
                    <a:pt x="1655" y="596"/>
                  </a:lnTo>
                  <a:lnTo>
                    <a:pt x="1645" y="615"/>
                  </a:lnTo>
                  <a:lnTo>
                    <a:pt x="1634" y="632"/>
                  </a:lnTo>
                  <a:lnTo>
                    <a:pt x="1622" y="650"/>
                  </a:lnTo>
                  <a:lnTo>
                    <a:pt x="1611" y="667"/>
                  </a:lnTo>
                  <a:lnTo>
                    <a:pt x="1596" y="684"/>
                  </a:lnTo>
                  <a:lnTo>
                    <a:pt x="1583" y="700"/>
                  </a:lnTo>
                  <a:lnTo>
                    <a:pt x="1567" y="714"/>
                  </a:lnTo>
                  <a:lnTo>
                    <a:pt x="1588" y="744"/>
                  </a:lnTo>
                  <a:lnTo>
                    <a:pt x="1609" y="773"/>
                  </a:lnTo>
                  <a:lnTo>
                    <a:pt x="1632" y="800"/>
                  </a:lnTo>
                  <a:lnTo>
                    <a:pt x="1657" y="826"/>
                  </a:lnTo>
                  <a:lnTo>
                    <a:pt x="1681" y="851"/>
                  </a:lnTo>
                  <a:lnTo>
                    <a:pt x="1707" y="875"/>
                  </a:lnTo>
                  <a:lnTo>
                    <a:pt x="1735" y="897"/>
                  </a:lnTo>
                  <a:lnTo>
                    <a:pt x="1764" y="918"/>
                  </a:lnTo>
                  <a:lnTo>
                    <a:pt x="1793" y="937"/>
                  </a:lnTo>
                  <a:lnTo>
                    <a:pt x="1823" y="954"/>
                  </a:lnTo>
                  <a:lnTo>
                    <a:pt x="1855" y="968"/>
                  </a:lnTo>
                  <a:lnTo>
                    <a:pt x="1886" y="983"/>
                  </a:lnTo>
                  <a:lnTo>
                    <a:pt x="1918" y="993"/>
                  </a:lnTo>
                  <a:lnTo>
                    <a:pt x="1951" y="1003"/>
                  </a:lnTo>
                  <a:lnTo>
                    <a:pt x="1986" y="1010"/>
                  </a:lnTo>
                  <a:lnTo>
                    <a:pt x="2021" y="1014"/>
                  </a:lnTo>
                  <a:lnTo>
                    <a:pt x="2041" y="1016"/>
                  </a:lnTo>
                  <a:lnTo>
                    <a:pt x="2061" y="1017"/>
                  </a:lnTo>
                  <a:lnTo>
                    <a:pt x="2081" y="1017"/>
                  </a:lnTo>
                  <a:lnTo>
                    <a:pt x="2101" y="1016"/>
                  </a:lnTo>
                  <a:lnTo>
                    <a:pt x="2122" y="1014"/>
                  </a:lnTo>
                  <a:lnTo>
                    <a:pt x="2142" y="1013"/>
                  </a:lnTo>
                  <a:lnTo>
                    <a:pt x="2162" y="1011"/>
                  </a:lnTo>
                  <a:lnTo>
                    <a:pt x="2181" y="1011"/>
                  </a:lnTo>
                  <a:lnTo>
                    <a:pt x="2178" y="1017"/>
                  </a:lnTo>
                  <a:lnTo>
                    <a:pt x="2174" y="1022"/>
                  </a:lnTo>
                  <a:lnTo>
                    <a:pt x="2168" y="1024"/>
                  </a:lnTo>
                  <a:lnTo>
                    <a:pt x="2161" y="1027"/>
                  </a:lnTo>
                  <a:lnTo>
                    <a:pt x="2153" y="1029"/>
                  </a:lnTo>
                  <a:lnTo>
                    <a:pt x="2148" y="1032"/>
                  </a:lnTo>
                  <a:lnTo>
                    <a:pt x="2140" y="1034"/>
                  </a:lnTo>
                  <a:lnTo>
                    <a:pt x="2135" y="1037"/>
                  </a:lnTo>
                  <a:lnTo>
                    <a:pt x="2075" y="1045"/>
                  </a:lnTo>
                  <a:lnTo>
                    <a:pt x="2019" y="1047"/>
                  </a:lnTo>
                  <a:lnTo>
                    <a:pt x="1966" y="1046"/>
                  </a:lnTo>
                  <a:lnTo>
                    <a:pt x="1915" y="1040"/>
                  </a:lnTo>
                  <a:lnTo>
                    <a:pt x="1869" y="1032"/>
                  </a:lnTo>
                  <a:lnTo>
                    <a:pt x="1826" y="1019"/>
                  </a:lnTo>
                  <a:lnTo>
                    <a:pt x="1785" y="1004"/>
                  </a:lnTo>
                  <a:lnTo>
                    <a:pt x="1746" y="986"/>
                  </a:lnTo>
                  <a:lnTo>
                    <a:pt x="1712" y="964"/>
                  </a:lnTo>
                  <a:lnTo>
                    <a:pt x="1679" y="940"/>
                  </a:lnTo>
                  <a:lnTo>
                    <a:pt x="1648" y="914"/>
                  </a:lnTo>
                  <a:lnTo>
                    <a:pt x="1621" y="885"/>
                  </a:lnTo>
                  <a:lnTo>
                    <a:pt x="1595" y="856"/>
                  </a:lnTo>
                  <a:lnTo>
                    <a:pt x="1572" y="825"/>
                  </a:lnTo>
                  <a:lnTo>
                    <a:pt x="1550" y="792"/>
                  </a:lnTo>
                  <a:lnTo>
                    <a:pt x="1530" y="757"/>
                  </a:lnTo>
                  <a:lnTo>
                    <a:pt x="1523" y="750"/>
                  </a:lnTo>
                  <a:lnTo>
                    <a:pt x="1515" y="747"/>
                  </a:lnTo>
                  <a:lnTo>
                    <a:pt x="1505" y="747"/>
                  </a:lnTo>
                  <a:lnTo>
                    <a:pt x="1495" y="751"/>
                  </a:lnTo>
                  <a:lnTo>
                    <a:pt x="1485" y="756"/>
                  </a:lnTo>
                  <a:lnTo>
                    <a:pt x="1474" y="762"/>
                  </a:lnTo>
                  <a:lnTo>
                    <a:pt x="1463" y="766"/>
                  </a:lnTo>
                  <a:lnTo>
                    <a:pt x="1453" y="769"/>
                  </a:lnTo>
                  <a:lnTo>
                    <a:pt x="1426" y="773"/>
                  </a:lnTo>
                  <a:lnTo>
                    <a:pt x="1401" y="783"/>
                  </a:lnTo>
                  <a:lnTo>
                    <a:pt x="1377" y="796"/>
                  </a:lnTo>
                  <a:lnTo>
                    <a:pt x="1355" y="813"/>
                  </a:lnTo>
                  <a:lnTo>
                    <a:pt x="1335" y="832"/>
                  </a:lnTo>
                  <a:lnTo>
                    <a:pt x="1318" y="853"/>
                  </a:lnTo>
                  <a:lnTo>
                    <a:pt x="1302" y="875"/>
                  </a:lnTo>
                  <a:lnTo>
                    <a:pt x="1289" y="897"/>
                  </a:lnTo>
                  <a:lnTo>
                    <a:pt x="1289" y="885"/>
                  </a:lnTo>
                  <a:lnTo>
                    <a:pt x="1295" y="848"/>
                  </a:lnTo>
                  <a:lnTo>
                    <a:pt x="1306" y="805"/>
                  </a:lnTo>
                  <a:lnTo>
                    <a:pt x="1325" y="769"/>
                  </a:lnTo>
                  <a:lnTo>
                    <a:pt x="1296" y="757"/>
                  </a:lnTo>
                  <a:lnTo>
                    <a:pt x="1269" y="741"/>
                  </a:lnTo>
                  <a:lnTo>
                    <a:pt x="1241" y="724"/>
                  </a:lnTo>
                  <a:lnTo>
                    <a:pt x="1215" y="704"/>
                  </a:lnTo>
                  <a:lnTo>
                    <a:pt x="1189" y="683"/>
                  </a:lnTo>
                  <a:lnTo>
                    <a:pt x="1163" y="660"/>
                  </a:lnTo>
                  <a:lnTo>
                    <a:pt x="1140" y="637"/>
                  </a:lnTo>
                  <a:lnTo>
                    <a:pt x="1117" y="614"/>
                  </a:lnTo>
                  <a:lnTo>
                    <a:pt x="1091" y="618"/>
                  </a:lnTo>
                  <a:lnTo>
                    <a:pt x="1064" y="625"/>
                  </a:lnTo>
                  <a:lnTo>
                    <a:pt x="1039" y="632"/>
                  </a:lnTo>
                  <a:lnTo>
                    <a:pt x="1013" y="641"/>
                  </a:lnTo>
                  <a:lnTo>
                    <a:pt x="989" y="651"/>
                  </a:lnTo>
                  <a:lnTo>
                    <a:pt x="964" y="661"/>
                  </a:lnTo>
                  <a:lnTo>
                    <a:pt x="941" y="674"/>
                  </a:lnTo>
                  <a:lnTo>
                    <a:pt x="918" y="688"/>
                  </a:lnTo>
                  <a:lnTo>
                    <a:pt x="895" y="703"/>
                  </a:lnTo>
                  <a:lnTo>
                    <a:pt x="873" y="718"/>
                  </a:lnTo>
                  <a:lnTo>
                    <a:pt x="851" y="736"/>
                  </a:lnTo>
                  <a:lnTo>
                    <a:pt x="831" y="753"/>
                  </a:lnTo>
                  <a:lnTo>
                    <a:pt x="811" y="773"/>
                  </a:lnTo>
                  <a:lnTo>
                    <a:pt x="792" y="793"/>
                  </a:lnTo>
                  <a:lnTo>
                    <a:pt x="773" y="815"/>
                  </a:lnTo>
                  <a:lnTo>
                    <a:pt x="756" y="836"/>
                  </a:lnTo>
                  <a:lnTo>
                    <a:pt x="746" y="852"/>
                  </a:lnTo>
                  <a:lnTo>
                    <a:pt x="736" y="869"/>
                  </a:lnTo>
                  <a:lnTo>
                    <a:pt x="727" y="887"/>
                  </a:lnTo>
                  <a:lnTo>
                    <a:pt x="720" y="902"/>
                  </a:lnTo>
                  <a:lnTo>
                    <a:pt x="713" y="920"/>
                  </a:lnTo>
                  <a:lnTo>
                    <a:pt x="706" y="937"/>
                  </a:lnTo>
                  <a:lnTo>
                    <a:pt x="700" y="955"/>
                  </a:lnTo>
                  <a:lnTo>
                    <a:pt x="694" y="973"/>
                  </a:lnTo>
                  <a:lnTo>
                    <a:pt x="684" y="966"/>
                  </a:lnTo>
                  <a:lnTo>
                    <a:pt x="678" y="954"/>
                  </a:lnTo>
                  <a:lnTo>
                    <a:pt x="675" y="941"/>
                  </a:lnTo>
                  <a:lnTo>
                    <a:pt x="671" y="928"/>
                  </a:lnTo>
                  <a:lnTo>
                    <a:pt x="671" y="885"/>
                  </a:lnTo>
                  <a:lnTo>
                    <a:pt x="678" y="846"/>
                  </a:lnTo>
                  <a:lnTo>
                    <a:pt x="693" y="809"/>
                  </a:lnTo>
                  <a:lnTo>
                    <a:pt x="714" y="774"/>
                  </a:lnTo>
                  <a:lnTo>
                    <a:pt x="739" y="743"/>
                  </a:lnTo>
                  <a:lnTo>
                    <a:pt x="769" y="714"/>
                  </a:lnTo>
                  <a:lnTo>
                    <a:pt x="801" y="688"/>
                  </a:lnTo>
                  <a:lnTo>
                    <a:pt x="836" y="664"/>
                  </a:lnTo>
                  <a:lnTo>
                    <a:pt x="850" y="655"/>
                  </a:lnTo>
                  <a:lnTo>
                    <a:pt x="866" y="648"/>
                  </a:lnTo>
                  <a:lnTo>
                    <a:pt x="880" y="641"/>
                  </a:lnTo>
                  <a:lnTo>
                    <a:pt x="896" y="634"/>
                  </a:lnTo>
                  <a:lnTo>
                    <a:pt x="912" y="628"/>
                  </a:lnTo>
                  <a:lnTo>
                    <a:pt x="928" y="622"/>
                  </a:lnTo>
                  <a:lnTo>
                    <a:pt x="944" y="616"/>
                  </a:lnTo>
                  <a:lnTo>
                    <a:pt x="960" y="611"/>
                  </a:lnTo>
                  <a:lnTo>
                    <a:pt x="976" y="606"/>
                  </a:lnTo>
                  <a:lnTo>
                    <a:pt x="991" y="602"/>
                  </a:lnTo>
                  <a:lnTo>
                    <a:pt x="1009" y="596"/>
                  </a:lnTo>
                  <a:lnTo>
                    <a:pt x="1025" y="592"/>
                  </a:lnTo>
                  <a:lnTo>
                    <a:pt x="1042" y="588"/>
                  </a:lnTo>
                  <a:lnTo>
                    <a:pt x="1058" y="583"/>
                  </a:lnTo>
                  <a:lnTo>
                    <a:pt x="1075" y="579"/>
                  </a:lnTo>
                  <a:lnTo>
                    <a:pt x="1091" y="575"/>
                  </a:lnTo>
                  <a:lnTo>
                    <a:pt x="1084" y="559"/>
                  </a:lnTo>
                  <a:lnTo>
                    <a:pt x="1075" y="542"/>
                  </a:lnTo>
                  <a:lnTo>
                    <a:pt x="1066" y="525"/>
                  </a:lnTo>
                  <a:lnTo>
                    <a:pt x="1058" y="509"/>
                  </a:lnTo>
                  <a:lnTo>
                    <a:pt x="1049" y="492"/>
                  </a:lnTo>
                  <a:lnTo>
                    <a:pt x="1042" y="474"/>
                  </a:lnTo>
                  <a:lnTo>
                    <a:pt x="1033" y="456"/>
                  </a:lnTo>
                  <a:lnTo>
                    <a:pt x="1028" y="438"/>
                  </a:lnTo>
                  <a:lnTo>
                    <a:pt x="726" y="536"/>
                  </a:lnTo>
                  <a:lnTo>
                    <a:pt x="716" y="532"/>
                  </a:lnTo>
                  <a:lnTo>
                    <a:pt x="691" y="522"/>
                  </a:lnTo>
                  <a:lnTo>
                    <a:pt x="655" y="509"/>
                  </a:lnTo>
                  <a:lnTo>
                    <a:pt x="607" y="492"/>
                  </a:lnTo>
                  <a:lnTo>
                    <a:pt x="553" y="471"/>
                  </a:lnTo>
                  <a:lnTo>
                    <a:pt x="491" y="451"/>
                  </a:lnTo>
                  <a:lnTo>
                    <a:pt x="426" y="428"/>
                  </a:lnTo>
                  <a:lnTo>
                    <a:pt x="359" y="405"/>
                  </a:lnTo>
                  <a:lnTo>
                    <a:pt x="291" y="382"/>
                  </a:lnTo>
                  <a:lnTo>
                    <a:pt x="226" y="361"/>
                  </a:lnTo>
                  <a:lnTo>
                    <a:pt x="166" y="341"/>
                  </a:lnTo>
                  <a:lnTo>
                    <a:pt x="111" y="322"/>
                  </a:lnTo>
                  <a:lnTo>
                    <a:pt x="66" y="306"/>
                  </a:lnTo>
                  <a:lnTo>
                    <a:pt x="30" y="295"/>
                  </a:lnTo>
                  <a:lnTo>
                    <a:pt x="8" y="288"/>
                  </a:lnTo>
                  <a:lnTo>
                    <a:pt x="0" y="285"/>
                  </a:lnTo>
                  <a:lnTo>
                    <a:pt x="0" y="252"/>
                  </a:lnTo>
                  <a:lnTo>
                    <a:pt x="713" y="502"/>
                  </a:lnTo>
                  <a:lnTo>
                    <a:pt x="1017" y="400"/>
                  </a:lnTo>
                  <a:lnTo>
                    <a:pt x="1012" y="381"/>
                  </a:lnTo>
                  <a:lnTo>
                    <a:pt x="1009" y="359"/>
                  </a:lnTo>
                  <a:lnTo>
                    <a:pt x="1002" y="342"/>
                  </a:lnTo>
                  <a:lnTo>
                    <a:pt x="986" y="338"/>
                  </a:lnTo>
                  <a:lnTo>
                    <a:pt x="729" y="424"/>
                  </a:lnTo>
                  <a:lnTo>
                    <a:pt x="717" y="425"/>
                  </a:lnTo>
                  <a:lnTo>
                    <a:pt x="691" y="420"/>
                  </a:lnTo>
                  <a:lnTo>
                    <a:pt x="655" y="411"/>
                  </a:lnTo>
                  <a:lnTo>
                    <a:pt x="607" y="400"/>
                  </a:lnTo>
                  <a:lnTo>
                    <a:pt x="553" y="384"/>
                  </a:lnTo>
                  <a:lnTo>
                    <a:pt x="492" y="367"/>
                  </a:lnTo>
                  <a:lnTo>
                    <a:pt x="428" y="346"/>
                  </a:lnTo>
                  <a:lnTo>
                    <a:pt x="362" y="326"/>
                  </a:lnTo>
                  <a:lnTo>
                    <a:pt x="297" y="306"/>
                  </a:lnTo>
                  <a:lnTo>
                    <a:pt x="234" y="286"/>
                  </a:lnTo>
                  <a:lnTo>
                    <a:pt x="174" y="266"/>
                  </a:lnTo>
                  <a:lnTo>
                    <a:pt x="121" y="250"/>
                  </a:lnTo>
                  <a:lnTo>
                    <a:pt x="76" y="236"/>
                  </a:lnTo>
                  <a:lnTo>
                    <a:pt x="43" y="224"/>
                  </a:lnTo>
                  <a:lnTo>
                    <a:pt x="20" y="217"/>
                  </a:lnTo>
                  <a:lnTo>
                    <a:pt x="13" y="214"/>
                  </a:lnTo>
                  <a:lnTo>
                    <a:pt x="8" y="214"/>
                  </a:lnTo>
                  <a:lnTo>
                    <a:pt x="6" y="206"/>
                  </a:lnTo>
                  <a:lnTo>
                    <a:pt x="6" y="197"/>
                  </a:lnTo>
                  <a:lnTo>
                    <a:pt x="6" y="188"/>
                  </a:lnTo>
                  <a:lnTo>
                    <a:pt x="6" y="178"/>
                  </a:lnTo>
                  <a:lnTo>
                    <a:pt x="713" y="392"/>
                  </a:lnTo>
                  <a:lnTo>
                    <a:pt x="984" y="303"/>
                  </a:lnTo>
                  <a:lnTo>
                    <a:pt x="994" y="295"/>
                  </a:lnTo>
                  <a:lnTo>
                    <a:pt x="1009" y="285"/>
                  </a:lnTo>
                  <a:lnTo>
                    <a:pt x="1026" y="275"/>
                  </a:lnTo>
                  <a:lnTo>
                    <a:pt x="1045" y="265"/>
                  </a:lnTo>
                  <a:lnTo>
                    <a:pt x="1064" y="254"/>
                  </a:lnTo>
                  <a:lnTo>
                    <a:pt x="1082" y="244"/>
                  </a:lnTo>
                  <a:lnTo>
                    <a:pt x="1098" y="237"/>
                  </a:lnTo>
                  <a:lnTo>
                    <a:pt x="1113" y="232"/>
                  </a:lnTo>
                  <a:lnTo>
                    <a:pt x="1117" y="240"/>
                  </a:lnTo>
                  <a:lnTo>
                    <a:pt x="1116" y="249"/>
                  </a:lnTo>
                  <a:lnTo>
                    <a:pt x="1110" y="256"/>
                  </a:lnTo>
                  <a:lnTo>
                    <a:pt x="1103" y="265"/>
                  </a:lnTo>
                  <a:lnTo>
                    <a:pt x="1095" y="272"/>
                  </a:lnTo>
                  <a:lnTo>
                    <a:pt x="1087" y="279"/>
                  </a:lnTo>
                  <a:lnTo>
                    <a:pt x="1079" y="286"/>
                  </a:lnTo>
                  <a:lnTo>
                    <a:pt x="1075" y="295"/>
                  </a:lnTo>
                  <a:lnTo>
                    <a:pt x="1062" y="316"/>
                  </a:lnTo>
                  <a:lnTo>
                    <a:pt x="1055" y="335"/>
                  </a:lnTo>
                  <a:lnTo>
                    <a:pt x="1055" y="354"/>
                  </a:lnTo>
                  <a:lnTo>
                    <a:pt x="1059" y="374"/>
                  </a:lnTo>
                  <a:lnTo>
                    <a:pt x="1068" y="394"/>
                  </a:lnTo>
                  <a:lnTo>
                    <a:pt x="1079" y="415"/>
                  </a:lnTo>
                  <a:lnTo>
                    <a:pt x="1094" y="441"/>
                  </a:lnTo>
                  <a:lnTo>
                    <a:pt x="1110" y="470"/>
                  </a:lnTo>
                  <a:lnTo>
                    <a:pt x="1129" y="500"/>
                  </a:lnTo>
                  <a:lnTo>
                    <a:pt x="1147" y="529"/>
                  </a:lnTo>
                  <a:lnTo>
                    <a:pt x="1168" y="558"/>
                  </a:lnTo>
                  <a:lnTo>
                    <a:pt x="1189" y="585"/>
                  </a:lnTo>
                  <a:lnTo>
                    <a:pt x="1211" y="612"/>
                  </a:lnTo>
                  <a:lnTo>
                    <a:pt x="1234" y="639"/>
                  </a:lnTo>
                  <a:lnTo>
                    <a:pt x="1260" y="664"/>
                  </a:lnTo>
                  <a:lnTo>
                    <a:pt x="1286" y="688"/>
                  </a:lnTo>
                  <a:lnTo>
                    <a:pt x="1303" y="695"/>
                  </a:lnTo>
                  <a:lnTo>
                    <a:pt x="1322" y="703"/>
                  </a:lnTo>
                  <a:lnTo>
                    <a:pt x="1339" y="708"/>
                  </a:lnTo>
                  <a:lnTo>
                    <a:pt x="1358" y="714"/>
                  </a:lnTo>
                  <a:lnTo>
                    <a:pt x="1378" y="717"/>
                  </a:lnTo>
                  <a:lnTo>
                    <a:pt x="1397" y="718"/>
                  </a:lnTo>
                  <a:lnTo>
                    <a:pt x="1417" y="717"/>
                  </a:lnTo>
                  <a:lnTo>
                    <a:pt x="1437" y="714"/>
                  </a:lnTo>
                  <a:lnTo>
                    <a:pt x="1465" y="700"/>
                  </a:lnTo>
                  <a:lnTo>
                    <a:pt x="1491" y="683"/>
                  </a:lnTo>
                  <a:lnTo>
                    <a:pt x="1515" y="664"/>
                  </a:lnTo>
                  <a:lnTo>
                    <a:pt x="1540" y="641"/>
                  </a:lnTo>
                  <a:lnTo>
                    <a:pt x="1562" y="618"/>
                  </a:lnTo>
                  <a:lnTo>
                    <a:pt x="1582" y="593"/>
                  </a:lnTo>
                  <a:lnTo>
                    <a:pt x="1599" y="566"/>
                  </a:lnTo>
                  <a:lnTo>
                    <a:pt x="1614" y="539"/>
                  </a:lnTo>
                  <a:lnTo>
                    <a:pt x="1782" y="42"/>
                  </a:lnTo>
                  <a:lnTo>
                    <a:pt x="1791" y="33"/>
                  </a:lnTo>
                  <a:lnTo>
                    <a:pt x="1801" y="23"/>
                  </a:lnTo>
                  <a:lnTo>
                    <a:pt x="1811" y="15"/>
                  </a:lnTo>
                  <a:lnTo>
                    <a:pt x="1821" y="7"/>
                  </a:lnTo>
                  <a:lnTo>
                    <a:pt x="1833" y="2"/>
                  </a:lnTo>
                  <a:lnTo>
                    <a:pt x="1846" y="0"/>
                  </a:lnTo>
                  <a:lnTo>
                    <a:pt x="1859" y="2"/>
                  </a:lnTo>
                  <a:lnTo>
                    <a:pt x="187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5" name="Freeform 34"/>
            <p:cNvSpPr>
              <a:spLocks/>
            </p:cNvSpPr>
            <p:nvPr/>
          </p:nvSpPr>
          <p:spPr bwMode="auto">
            <a:xfrm>
              <a:off x="6640" y="1953"/>
              <a:ext cx="905" cy="1126"/>
            </a:xfrm>
            <a:custGeom>
              <a:avLst/>
              <a:gdLst>
                <a:gd name="T0" fmla="*/ 427 w 905"/>
                <a:gd name="T1" fmla="*/ 1008 h 1126"/>
                <a:gd name="T2" fmla="*/ 512 w 905"/>
                <a:gd name="T3" fmla="*/ 451 h 1126"/>
                <a:gd name="T4" fmla="*/ 608 w 905"/>
                <a:gd name="T5" fmla="*/ 248 h 1126"/>
                <a:gd name="T6" fmla="*/ 719 w 905"/>
                <a:gd name="T7" fmla="*/ 236 h 1126"/>
                <a:gd name="T8" fmla="*/ 720 w 905"/>
                <a:gd name="T9" fmla="*/ 692 h 1126"/>
                <a:gd name="T10" fmla="*/ 807 w 905"/>
                <a:gd name="T11" fmla="*/ 639 h 1126"/>
                <a:gd name="T12" fmla="*/ 852 w 905"/>
                <a:gd name="T13" fmla="*/ 537 h 1126"/>
                <a:gd name="T14" fmla="*/ 875 w 905"/>
                <a:gd name="T15" fmla="*/ 224 h 1126"/>
                <a:gd name="T16" fmla="*/ 849 w 905"/>
                <a:gd name="T17" fmla="*/ 122 h 1126"/>
                <a:gd name="T18" fmla="*/ 763 w 905"/>
                <a:gd name="T19" fmla="*/ 47 h 1126"/>
                <a:gd name="T20" fmla="*/ 623 w 905"/>
                <a:gd name="T21" fmla="*/ 37 h 1126"/>
                <a:gd name="T22" fmla="*/ 485 w 905"/>
                <a:gd name="T23" fmla="*/ 55 h 1126"/>
                <a:gd name="T24" fmla="*/ 352 w 905"/>
                <a:gd name="T25" fmla="*/ 93 h 1126"/>
                <a:gd name="T26" fmla="*/ 214 w 905"/>
                <a:gd name="T27" fmla="*/ 157 h 1126"/>
                <a:gd name="T28" fmla="*/ 124 w 905"/>
                <a:gd name="T29" fmla="*/ 263 h 1126"/>
                <a:gd name="T30" fmla="*/ 56 w 905"/>
                <a:gd name="T31" fmla="*/ 580 h 1126"/>
                <a:gd name="T32" fmla="*/ 71 w 905"/>
                <a:gd name="T33" fmla="*/ 705 h 1126"/>
                <a:gd name="T34" fmla="*/ 138 w 905"/>
                <a:gd name="T35" fmla="*/ 799 h 1126"/>
                <a:gd name="T36" fmla="*/ 218 w 905"/>
                <a:gd name="T37" fmla="*/ 824 h 1126"/>
                <a:gd name="T38" fmla="*/ 284 w 905"/>
                <a:gd name="T39" fmla="*/ 833 h 1126"/>
                <a:gd name="T40" fmla="*/ 345 w 905"/>
                <a:gd name="T41" fmla="*/ 829 h 1126"/>
                <a:gd name="T42" fmla="*/ 413 w 905"/>
                <a:gd name="T43" fmla="*/ 813 h 1126"/>
                <a:gd name="T44" fmla="*/ 413 w 905"/>
                <a:gd name="T45" fmla="*/ 845 h 1126"/>
                <a:gd name="T46" fmla="*/ 346 w 905"/>
                <a:gd name="T47" fmla="*/ 863 h 1126"/>
                <a:gd name="T48" fmla="*/ 283 w 905"/>
                <a:gd name="T49" fmla="*/ 872 h 1126"/>
                <a:gd name="T50" fmla="*/ 221 w 905"/>
                <a:gd name="T51" fmla="*/ 870 h 1126"/>
                <a:gd name="T52" fmla="*/ 154 w 905"/>
                <a:gd name="T53" fmla="*/ 856 h 1126"/>
                <a:gd name="T54" fmla="*/ 69 w 905"/>
                <a:gd name="T55" fmla="*/ 810 h 1126"/>
                <a:gd name="T56" fmla="*/ 13 w 905"/>
                <a:gd name="T57" fmla="*/ 731 h 1126"/>
                <a:gd name="T58" fmla="*/ 9 w 905"/>
                <a:gd name="T59" fmla="*/ 455 h 1126"/>
                <a:gd name="T60" fmla="*/ 78 w 905"/>
                <a:gd name="T61" fmla="*/ 195 h 1126"/>
                <a:gd name="T62" fmla="*/ 124 w 905"/>
                <a:gd name="T63" fmla="*/ 134 h 1126"/>
                <a:gd name="T64" fmla="*/ 179 w 905"/>
                <a:gd name="T65" fmla="*/ 98 h 1126"/>
                <a:gd name="T66" fmla="*/ 250 w 905"/>
                <a:gd name="T67" fmla="*/ 73 h 1126"/>
                <a:gd name="T68" fmla="*/ 342 w 905"/>
                <a:gd name="T69" fmla="*/ 49 h 1126"/>
                <a:gd name="T70" fmla="*/ 380 w 905"/>
                <a:gd name="T71" fmla="*/ 42 h 1126"/>
                <a:gd name="T72" fmla="*/ 470 w 905"/>
                <a:gd name="T73" fmla="*/ 24 h 1126"/>
                <a:gd name="T74" fmla="*/ 577 w 905"/>
                <a:gd name="T75" fmla="*/ 7 h 1126"/>
                <a:gd name="T76" fmla="*/ 665 w 905"/>
                <a:gd name="T77" fmla="*/ 0 h 1126"/>
                <a:gd name="T78" fmla="*/ 788 w 905"/>
                <a:gd name="T79" fmla="*/ 16 h 1126"/>
                <a:gd name="T80" fmla="*/ 876 w 905"/>
                <a:gd name="T81" fmla="*/ 86 h 1126"/>
                <a:gd name="T82" fmla="*/ 905 w 905"/>
                <a:gd name="T83" fmla="*/ 260 h 1126"/>
                <a:gd name="T84" fmla="*/ 901 w 905"/>
                <a:gd name="T85" fmla="*/ 451 h 1126"/>
                <a:gd name="T86" fmla="*/ 888 w 905"/>
                <a:gd name="T87" fmla="*/ 586 h 1126"/>
                <a:gd name="T88" fmla="*/ 814 w 905"/>
                <a:gd name="T89" fmla="*/ 692 h 1126"/>
                <a:gd name="T90" fmla="*/ 755 w 905"/>
                <a:gd name="T91" fmla="*/ 728 h 1126"/>
                <a:gd name="T92" fmla="*/ 693 w 905"/>
                <a:gd name="T93" fmla="*/ 760 h 1126"/>
                <a:gd name="T94" fmla="*/ 723 w 905"/>
                <a:gd name="T95" fmla="*/ 266 h 1126"/>
                <a:gd name="T96" fmla="*/ 626 w 905"/>
                <a:gd name="T97" fmla="*/ 280 h 1126"/>
                <a:gd name="T98" fmla="*/ 446 w 905"/>
                <a:gd name="T99" fmla="*/ 1126 h 11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5"/>
                <a:gd name="T151" fmla="*/ 0 h 1126"/>
                <a:gd name="T152" fmla="*/ 905 w 905"/>
                <a:gd name="T153" fmla="*/ 1126 h 11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5" h="1126">
                  <a:moveTo>
                    <a:pt x="446" y="1126"/>
                  </a:moveTo>
                  <a:lnTo>
                    <a:pt x="411" y="1126"/>
                  </a:lnTo>
                  <a:lnTo>
                    <a:pt x="416" y="1095"/>
                  </a:lnTo>
                  <a:lnTo>
                    <a:pt x="427" y="1008"/>
                  </a:lnTo>
                  <a:lnTo>
                    <a:pt x="443" y="885"/>
                  </a:lnTo>
                  <a:lnTo>
                    <a:pt x="465" y="740"/>
                  </a:lnTo>
                  <a:lnTo>
                    <a:pt x="488" y="590"/>
                  </a:lnTo>
                  <a:lnTo>
                    <a:pt x="512" y="451"/>
                  </a:lnTo>
                  <a:lnTo>
                    <a:pt x="537" y="339"/>
                  </a:lnTo>
                  <a:lnTo>
                    <a:pt x="559" y="269"/>
                  </a:lnTo>
                  <a:lnTo>
                    <a:pt x="582" y="259"/>
                  </a:lnTo>
                  <a:lnTo>
                    <a:pt x="608" y="248"/>
                  </a:lnTo>
                  <a:lnTo>
                    <a:pt x="635" y="241"/>
                  </a:lnTo>
                  <a:lnTo>
                    <a:pt x="662" y="236"/>
                  </a:lnTo>
                  <a:lnTo>
                    <a:pt x="690" y="234"/>
                  </a:lnTo>
                  <a:lnTo>
                    <a:pt x="719" y="236"/>
                  </a:lnTo>
                  <a:lnTo>
                    <a:pt x="745" y="241"/>
                  </a:lnTo>
                  <a:lnTo>
                    <a:pt x="771" y="253"/>
                  </a:lnTo>
                  <a:lnTo>
                    <a:pt x="700" y="700"/>
                  </a:lnTo>
                  <a:lnTo>
                    <a:pt x="720" y="692"/>
                  </a:lnTo>
                  <a:lnTo>
                    <a:pt x="742" y="682"/>
                  </a:lnTo>
                  <a:lnTo>
                    <a:pt x="763" y="671"/>
                  </a:lnTo>
                  <a:lnTo>
                    <a:pt x="787" y="656"/>
                  </a:lnTo>
                  <a:lnTo>
                    <a:pt x="807" y="639"/>
                  </a:lnTo>
                  <a:lnTo>
                    <a:pt x="824" y="622"/>
                  </a:lnTo>
                  <a:lnTo>
                    <a:pt x="839" y="602"/>
                  </a:lnTo>
                  <a:lnTo>
                    <a:pt x="847" y="582"/>
                  </a:lnTo>
                  <a:lnTo>
                    <a:pt x="852" y="537"/>
                  </a:lnTo>
                  <a:lnTo>
                    <a:pt x="862" y="434"/>
                  </a:lnTo>
                  <a:lnTo>
                    <a:pt x="872" y="322"/>
                  </a:lnTo>
                  <a:lnTo>
                    <a:pt x="876" y="246"/>
                  </a:lnTo>
                  <a:lnTo>
                    <a:pt x="875" y="224"/>
                  </a:lnTo>
                  <a:lnTo>
                    <a:pt x="872" y="200"/>
                  </a:lnTo>
                  <a:lnTo>
                    <a:pt x="866" y="174"/>
                  </a:lnTo>
                  <a:lnTo>
                    <a:pt x="859" y="148"/>
                  </a:lnTo>
                  <a:lnTo>
                    <a:pt x="849" y="122"/>
                  </a:lnTo>
                  <a:lnTo>
                    <a:pt x="836" y="96"/>
                  </a:lnTo>
                  <a:lnTo>
                    <a:pt x="818" y="75"/>
                  </a:lnTo>
                  <a:lnTo>
                    <a:pt x="798" y="55"/>
                  </a:lnTo>
                  <a:lnTo>
                    <a:pt x="763" y="47"/>
                  </a:lnTo>
                  <a:lnTo>
                    <a:pt x="727" y="42"/>
                  </a:lnTo>
                  <a:lnTo>
                    <a:pt x="693" y="39"/>
                  </a:lnTo>
                  <a:lnTo>
                    <a:pt x="658" y="37"/>
                  </a:lnTo>
                  <a:lnTo>
                    <a:pt x="623" y="37"/>
                  </a:lnTo>
                  <a:lnTo>
                    <a:pt x="589" y="39"/>
                  </a:lnTo>
                  <a:lnTo>
                    <a:pt x="553" y="43"/>
                  </a:lnTo>
                  <a:lnTo>
                    <a:pt x="520" y="47"/>
                  </a:lnTo>
                  <a:lnTo>
                    <a:pt x="485" y="55"/>
                  </a:lnTo>
                  <a:lnTo>
                    <a:pt x="452" y="62"/>
                  </a:lnTo>
                  <a:lnTo>
                    <a:pt x="417" y="72"/>
                  </a:lnTo>
                  <a:lnTo>
                    <a:pt x="385" y="82"/>
                  </a:lnTo>
                  <a:lnTo>
                    <a:pt x="352" y="93"/>
                  </a:lnTo>
                  <a:lnTo>
                    <a:pt x="320" y="105"/>
                  </a:lnTo>
                  <a:lnTo>
                    <a:pt x="289" y="118"/>
                  </a:lnTo>
                  <a:lnTo>
                    <a:pt x="258" y="132"/>
                  </a:lnTo>
                  <a:lnTo>
                    <a:pt x="214" y="157"/>
                  </a:lnTo>
                  <a:lnTo>
                    <a:pt x="179" y="182"/>
                  </a:lnTo>
                  <a:lnTo>
                    <a:pt x="154" y="208"/>
                  </a:lnTo>
                  <a:lnTo>
                    <a:pt x="137" y="236"/>
                  </a:lnTo>
                  <a:lnTo>
                    <a:pt x="124" y="263"/>
                  </a:lnTo>
                  <a:lnTo>
                    <a:pt x="114" y="293"/>
                  </a:lnTo>
                  <a:lnTo>
                    <a:pt x="104" y="323"/>
                  </a:lnTo>
                  <a:lnTo>
                    <a:pt x="91" y="355"/>
                  </a:lnTo>
                  <a:lnTo>
                    <a:pt x="56" y="580"/>
                  </a:lnTo>
                  <a:lnTo>
                    <a:pt x="58" y="612"/>
                  </a:lnTo>
                  <a:lnTo>
                    <a:pt x="61" y="644"/>
                  </a:lnTo>
                  <a:lnTo>
                    <a:pt x="65" y="675"/>
                  </a:lnTo>
                  <a:lnTo>
                    <a:pt x="71" y="705"/>
                  </a:lnTo>
                  <a:lnTo>
                    <a:pt x="81" y="733"/>
                  </a:lnTo>
                  <a:lnTo>
                    <a:pt x="95" y="758"/>
                  </a:lnTo>
                  <a:lnTo>
                    <a:pt x="114" y="781"/>
                  </a:lnTo>
                  <a:lnTo>
                    <a:pt x="138" y="799"/>
                  </a:lnTo>
                  <a:lnTo>
                    <a:pt x="160" y="807"/>
                  </a:lnTo>
                  <a:lnTo>
                    <a:pt x="180" y="814"/>
                  </a:lnTo>
                  <a:lnTo>
                    <a:pt x="201" y="820"/>
                  </a:lnTo>
                  <a:lnTo>
                    <a:pt x="218" y="824"/>
                  </a:lnTo>
                  <a:lnTo>
                    <a:pt x="235" y="829"/>
                  </a:lnTo>
                  <a:lnTo>
                    <a:pt x="252" y="832"/>
                  </a:lnTo>
                  <a:lnTo>
                    <a:pt x="268" y="833"/>
                  </a:lnTo>
                  <a:lnTo>
                    <a:pt x="284" y="833"/>
                  </a:lnTo>
                  <a:lnTo>
                    <a:pt x="299" y="833"/>
                  </a:lnTo>
                  <a:lnTo>
                    <a:pt x="315" y="833"/>
                  </a:lnTo>
                  <a:lnTo>
                    <a:pt x="329" y="832"/>
                  </a:lnTo>
                  <a:lnTo>
                    <a:pt x="345" y="829"/>
                  </a:lnTo>
                  <a:lnTo>
                    <a:pt x="361" y="826"/>
                  </a:lnTo>
                  <a:lnTo>
                    <a:pt x="377" y="822"/>
                  </a:lnTo>
                  <a:lnTo>
                    <a:pt x="394" y="817"/>
                  </a:lnTo>
                  <a:lnTo>
                    <a:pt x="413" y="813"/>
                  </a:lnTo>
                  <a:lnTo>
                    <a:pt x="417" y="819"/>
                  </a:lnTo>
                  <a:lnTo>
                    <a:pt x="417" y="827"/>
                  </a:lnTo>
                  <a:lnTo>
                    <a:pt x="414" y="837"/>
                  </a:lnTo>
                  <a:lnTo>
                    <a:pt x="413" y="845"/>
                  </a:lnTo>
                  <a:lnTo>
                    <a:pt x="395" y="850"/>
                  </a:lnTo>
                  <a:lnTo>
                    <a:pt x="378" y="855"/>
                  </a:lnTo>
                  <a:lnTo>
                    <a:pt x="362" y="860"/>
                  </a:lnTo>
                  <a:lnTo>
                    <a:pt x="346" y="863"/>
                  </a:lnTo>
                  <a:lnTo>
                    <a:pt x="330" y="866"/>
                  </a:lnTo>
                  <a:lnTo>
                    <a:pt x="315" y="869"/>
                  </a:lnTo>
                  <a:lnTo>
                    <a:pt x="299" y="872"/>
                  </a:lnTo>
                  <a:lnTo>
                    <a:pt x="283" y="872"/>
                  </a:lnTo>
                  <a:lnTo>
                    <a:pt x="267" y="873"/>
                  </a:lnTo>
                  <a:lnTo>
                    <a:pt x="252" y="873"/>
                  </a:lnTo>
                  <a:lnTo>
                    <a:pt x="237" y="872"/>
                  </a:lnTo>
                  <a:lnTo>
                    <a:pt x="221" y="870"/>
                  </a:lnTo>
                  <a:lnTo>
                    <a:pt x="205" y="868"/>
                  </a:lnTo>
                  <a:lnTo>
                    <a:pt x="188" y="865"/>
                  </a:lnTo>
                  <a:lnTo>
                    <a:pt x="172" y="860"/>
                  </a:lnTo>
                  <a:lnTo>
                    <a:pt x="154" y="856"/>
                  </a:lnTo>
                  <a:lnTo>
                    <a:pt x="133" y="847"/>
                  </a:lnTo>
                  <a:lnTo>
                    <a:pt x="110" y="837"/>
                  </a:lnTo>
                  <a:lnTo>
                    <a:pt x="89" y="824"/>
                  </a:lnTo>
                  <a:lnTo>
                    <a:pt x="69" y="810"/>
                  </a:lnTo>
                  <a:lnTo>
                    <a:pt x="50" y="793"/>
                  </a:lnTo>
                  <a:lnTo>
                    <a:pt x="35" y="774"/>
                  </a:lnTo>
                  <a:lnTo>
                    <a:pt x="23" y="754"/>
                  </a:lnTo>
                  <a:lnTo>
                    <a:pt x="13" y="731"/>
                  </a:lnTo>
                  <a:lnTo>
                    <a:pt x="3" y="662"/>
                  </a:lnTo>
                  <a:lnTo>
                    <a:pt x="0" y="593"/>
                  </a:lnTo>
                  <a:lnTo>
                    <a:pt x="1" y="524"/>
                  </a:lnTo>
                  <a:lnTo>
                    <a:pt x="9" y="455"/>
                  </a:lnTo>
                  <a:lnTo>
                    <a:pt x="20" y="388"/>
                  </a:lnTo>
                  <a:lnTo>
                    <a:pt x="36" y="322"/>
                  </a:lnTo>
                  <a:lnTo>
                    <a:pt x="55" y="257"/>
                  </a:lnTo>
                  <a:lnTo>
                    <a:pt x="78" y="195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2" y="147"/>
                  </a:lnTo>
                  <a:lnTo>
                    <a:pt x="124" y="134"/>
                  </a:lnTo>
                  <a:lnTo>
                    <a:pt x="137" y="124"/>
                  </a:lnTo>
                  <a:lnTo>
                    <a:pt x="150" y="113"/>
                  </a:lnTo>
                  <a:lnTo>
                    <a:pt x="164" y="105"/>
                  </a:lnTo>
                  <a:lnTo>
                    <a:pt x="179" y="98"/>
                  </a:lnTo>
                  <a:lnTo>
                    <a:pt x="195" y="90"/>
                  </a:lnTo>
                  <a:lnTo>
                    <a:pt x="212" y="85"/>
                  </a:lnTo>
                  <a:lnTo>
                    <a:pt x="229" y="79"/>
                  </a:lnTo>
                  <a:lnTo>
                    <a:pt x="250" y="73"/>
                  </a:lnTo>
                  <a:lnTo>
                    <a:pt x="270" y="68"/>
                  </a:lnTo>
                  <a:lnTo>
                    <a:pt x="291" y="62"/>
                  </a:lnTo>
                  <a:lnTo>
                    <a:pt x="316" y="56"/>
                  </a:lnTo>
                  <a:lnTo>
                    <a:pt x="342" y="49"/>
                  </a:lnTo>
                  <a:lnTo>
                    <a:pt x="345" y="49"/>
                  </a:lnTo>
                  <a:lnTo>
                    <a:pt x="352" y="47"/>
                  </a:lnTo>
                  <a:lnTo>
                    <a:pt x="364" y="45"/>
                  </a:lnTo>
                  <a:lnTo>
                    <a:pt x="380" y="42"/>
                  </a:lnTo>
                  <a:lnTo>
                    <a:pt x="400" y="37"/>
                  </a:lnTo>
                  <a:lnTo>
                    <a:pt x="421" y="33"/>
                  </a:lnTo>
                  <a:lnTo>
                    <a:pt x="444" y="29"/>
                  </a:lnTo>
                  <a:lnTo>
                    <a:pt x="470" y="24"/>
                  </a:lnTo>
                  <a:lnTo>
                    <a:pt x="498" y="20"/>
                  </a:lnTo>
                  <a:lnTo>
                    <a:pt x="524" y="16"/>
                  </a:lnTo>
                  <a:lnTo>
                    <a:pt x="551" y="11"/>
                  </a:lnTo>
                  <a:lnTo>
                    <a:pt x="577" y="7"/>
                  </a:lnTo>
                  <a:lnTo>
                    <a:pt x="603" y="4"/>
                  </a:lnTo>
                  <a:lnTo>
                    <a:pt x="626" y="1"/>
                  </a:lnTo>
                  <a:lnTo>
                    <a:pt x="647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9" y="3"/>
                  </a:lnTo>
                  <a:lnTo>
                    <a:pt x="759" y="9"/>
                  </a:lnTo>
                  <a:lnTo>
                    <a:pt x="788" y="16"/>
                  </a:lnTo>
                  <a:lnTo>
                    <a:pt x="814" y="27"/>
                  </a:lnTo>
                  <a:lnTo>
                    <a:pt x="837" y="42"/>
                  </a:lnTo>
                  <a:lnTo>
                    <a:pt x="859" y="62"/>
                  </a:lnTo>
                  <a:lnTo>
                    <a:pt x="876" y="86"/>
                  </a:lnTo>
                  <a:lnTo>
                    <a:pt x="891" y="122"/>
                  </a:lnTo>
                  <a:lnTo>
                    <a:pt x="899" y="164"/>
                  </a:lnTo>
                  <a:lnTo>
                    <a:pt x="903" y="211"/>
                  </a:lnTo>
                  <a:lnTo>
                    <a:pt x="905" y="260"/>
                  </a:lnTo>
                  <a:lnTo>
                    <a:pt x="905" y="310"/>
                  </a:lnTo>
                  <a:lnTo>
                    <a:pt x="902" y="361"/>
                  </a:lnTo>
                  <a:lnTo>
                    <a:pt x="901" y="408"/>
                  </a:lnTo>
                  <a:lnTo>
                    <a:pt x="901" y="451"/>
                  </a:lnTo>
                  <a:lnTo>
                    <a:pt x="898" y="487"/>
                  </a:lnTo>
                  <a:lnTo>
                    <a:pt x="896" y="520"/>
                  </a:lnTo>
                  <a:lnTo>
                    <a:pt x="893" y="554"/>
                  </a:lnTo>
                  <a:lnTo>
                    <a:pt x="888" y="586"/>
                  </a:lnTo>
                  <a:lnTo>
                    <a:pt x="878" y="616"/>
                  </a:lnTo>
                  <a:lnTo>
                    <a:pt x="863" y="644"/>
                  </a:lnTo>
                  <a:lnTo>
                    <a:pt x="843" y="669"/>
                  </a:lnTo>
                  <a:lnTo>
                    <a:pt x="814" y="692"/>
                  </a:lnTo>
                  <a:lnTo>
                    <a:pt x="800" y="701"/>
                  </a:lnTo>
                  <a:lnTo>
                    <a:pt x="784" y="711"/>
                  </a:lnTo>
                  <a:lnTo>
                    <a:pt x="769" y="720"/>
                  </a:lnTo>
                  <a:lnTo>
                    <a:pt x="755" y="728"/>
                  </a:lnTo>
                  <a:lnTo>
                    <a:pt x="739" y="738"/>
                  </a:lnTo>
                  <a:lnTo>
                    <a:pt x="725" y="745"/>
                  </a:lnTo>
                  <a:lnTo>
                    <a:pt x="709" y="753"/>
                  </a:lnTo>
                  <a:lnTo>
                    <a:pt x="693" y="760"/>
                  </a:lnTo>
                  <a:lnTo>
                    <a:pt x="631" y="1126"/>
                  </a:lnTo>
                  <a:lnTo>
                    <a:pt x="599" y="1126"/>
                  </a:lnTo>
                  <a:lnTo>
                    <a:pt x="737" y="269"/>
                  </a:lnTo>
                  <a:lnTo>
                    <a:pt x="723" y="266"/>
                  </a:lnTo>
                  <a:lnTo>
                    <a:pt x="703" y="266"/>
                  </a:lnTo>
                  <a:lnTo>
                    <a:pt x="680" y="269"/>
                  </a:lnTo>
                  <a:lnTo>
                    <a:pt x="654" y="273"/>
                  </a:lnTo>
                  <a:lnTo>
                    <a:pt x="626" y="280"/>
                  </a:lnTo>
                  <a:lnTo>
                    <a:pt x="603" y="287"/>
                  </a:lnTo>
                  <a:lnTo>
                    <a:pt x="583" y="293"/>
                  </a:lnTo>
                  <a:lnTo>
                    <a:pt x="569" y="300"/>
                  </a:lnTo>
                  <a:lnTo>
                    <a:pt x="446" y="11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6" name="Freeform 35"/>
            <p:cNvSpPr>
              <a:spLocks/>
            </p:cNvSpPr>
            <p:nvPr/>
          </p:nvSpPr>
          <p:spPr bwMode="auto">
            <a:xfrm>
              <a:off x="7380" y="1945"/>
              <a:ext cx="537" cy="656"/>
            </a:xfrm>
            <a:custGeom>
              <a:avLst/>
              <a:gdLst>
                <a:gd name="T0" fmla="*/ 511 w 537"/>
                <a:gd name="T1" fmla="*/ 7 h 656"/>
                <a:gd name="T2" fmla="*/ 462 w 537"/>
                <a:gd name="T3" fmla="*/ 21 h 656"/>
                <a:gd name="T4" fmla="*/ 414 w 537"/>
                <a:gd name="T5" fmla="*/ 36 h 656"/>
                <a:gd name="T6" fmla="*/ 369 w 537"/>
                <a:gd name="T7" fmla="*/ 52 h 656"/>
                <a:gd name="T8" fmla="*/ 325 w 537"/>
                <a:gd name="T9" fmla="*/ 66 h 656"/>
                <a:gd name="T10" fmla="*/ 283 w 537"/>
                <a:gd name="T11" fmla="*/ 82 h 656"/>
                <a:gd name="T12" fmla="*/ 240 w 537"/>
                <a:gd name="T13" fmla="*/ 98 h 656"/>
                <a:gd name="T14" fmla="*/ 198 w 537"/>
                <a:gd name="T15" fmla="*/ 113 h 656"/>
                <a:gd name="T16" fmla="*/ 144 w 537"/>
                <a:gd name="T17" fmla="*/ 145 h 656"/>
                <a:gd name="T18" fmla="*/ 98 w 537"/>
                <a:gd name="T19" fmla="*/ 208 h 656"/>
                <a:gd name="T20" fmla="*/ 72 w 537"/>
                <a:gd name="T21" fmla="*/ 284 h 656"/>
                <a:gd name="T22" fmla="*/ 56 w 537"/>
                <a:gd name="T23" fmla="*/ 365 h 656"/>
                <a:gd name="T24" fmla="*/ 45 w 537"/>
                <a:gd name="T25" fmla="*/ 655 h 656"/>
                <a:gd name="T26" fmla="*/ 35 w 537"/>
                <a:gd name="T27" fmla="*/ 656 h 656"/>
                <a:gd name="T28" fmla="*/ 20 w 537"/>
                <a:gd name="T29" fmla="*/ 653 h 656"/>
                <a:gd name="T30" fmla="*/ 7 w 537"/>
                <a:gd name="T31" fmla="*/ 649 h 656"/>
                <a:gd name="T32" fmla="*/ 1 w 537"/>
                <a:gd name="T33" fmla="*/ 646 h 656"/>
                <a:gd name="T34" fmla="*/ 0 w 537"/>
                <a:gd name="T35" fmla="*/ 514 h 656"/>
                <a:gd name="T36" fmla="*/ 9 w 537"/>
                <a:gd name="T37" fmla="*/ 382 h 656"/>
                <a:gd name="T38" fmla="*/ 37 w 537"/>
                <a:gd name="T39" fmla="*/ 256 h 656"/>
                <a:gd name="T40" fmla="*/ 95 w 537"/>
                <a:gd name="T41" fmla="*/ 144 h 656"/>
                <a:gd name="T42" fmla="*/ 137 w 537"/>
                <a:gd name="T43" fmla="*/ 118 h 656"/>
                <a:gd name="T44" fmla="*/ 180 w 537"/>
                <a:gd name="T45" fmla="*/ 96 h 656"/>
                <a:gd name="T46" fmla="*/ 225 w 537"/>
                <a:gd name="T47" fmla="*/ 76 h 656"/>
                <a:gd name="T48" fmla="*/ 271 w 537"/>
                <a:gd name="T49" fmla="*/ 60 h 656"/>
                <a:gd name="T50" fmla="*/ 317 w 537"/>
                <a:gd name="T51" fmla="*/ 46 h 656"/>
                <a:gd name="T52" fmla="*/ 365 w 537"/>
                <a:gd name="T53" fmla="*/ 31 h 656"/>
                <a:gd name="T54" fmla="*/ 413 w 537"/>
                <a:gd name="T55" fmla="*/ 20 h 656"/>
                <a:gd name="T56" fmla="*/ 460 w 537"/>
                <a:gd name="T57" fmla="*/ 8 h 656"/>
                <a:gd name="T58" fmla="*/ 479 w 537"/>
                <a:gd name="T59" fmla="*/ 6 h 656"/>
                <a:gd name="T60" fmla="*/ 499 w 537"/>
                <a:gd name="T61" fmla="*/ 4 h 656"/>
                <a:gd name="T62" fmla="*/ 518 w 537"/>
                <a:gd name="T63" fmla="*/ 1 h 656"/>
                <a:gd name="T64" fmla="*/ 537 w 537"/>
                <a:gd name="T65" fmla="*/ 0 h 6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7"/>
                <a:gd name="T100" fmla="*/ 0 h 656"/>
                <a:gd name="T101" fmla="*/ 537 w 537"/>
                <a:gd name="T102" fmla="*/ 656 h 6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7" h="656">
                  <a:moveTo>
                    <a:pt x="537" y="0"/>
                  </a:moveTo>
                  <a:lnTo>
                    <a:pt x="511" y="7"/>
                  </a:lnTo>
                  <a:lnTo>
                    <a:pt x="486" y="14"/>
                  </a:lnTo>
                  <a:lnTo>
                    <a:pt x="462" y="21"/>
                  </a:lnTo>
                  <a:lnTo>
                    <a:pt x="437" y="29"/>
                  </a:lnTo>
                  <a:lnTo>
                    <a:pt x="414" y="36"/>
                  </a:lnTo>
                  <a:lnTo>
                    <a:pt x="391" y="43"/>
                  </a:lnTo>
                  <a:lnTo>
                    <a:pt x="369" y="52"/>
                  </a:lnTo>
                  <a:lnTo>
                    <a:pt x="346" y="59"/>
                  </a:lnTo>
                  <a:lnTo>
                    <a:pt x="325" y="66"/>
                  </a:lnTo>
                  <a:lnTo>
                    <a:pt x="303" y="75"/>
                  </a:lnTo>
                  <a:lnTo>
                    <a:pt x="283" y="82"/>
                  </a:lnTo>
                  <a:lnTo>
                    <a:pt x="261" y="89"/>
                  </a:lnTo>
                  <a:lnTo>
                    <a:pt x="240" y="98"/>
                  </a:lnTo>
                  <a:lnTo>
                    <a:pt x="219" y="105"/>
                  </a:lnTo>
                  <a:lnTo>
                    <a:pt x="198" y="113"/>
                  </a:lnTo>
                  <a:lnTo>
                    <a:pt x="177" y="121"/>
                  </a:lnTo>
                  <a:lnTo>
                    <a:pt x="144" y="145"/>
                  </a:lnTo>
                  <a:lnTo>
                    <a:pt x="118" y="175"/>
                  </a:lnTo>
                  <a:lnTo>
                    <a:pt x="98" y="208"/>
                  </a:lnTo>
                  <a:lnTo>
                    <a:pt x="84" y="246"/>
                  </a:lnTo>
                  <a:lnTo>
                    <a:pt x="72" y="284"/>
                  </a:lnTo>
                  <a:lnTo>
                    <a:pt x="63" y="325"/>
                  </a:lnTo>
                  <a:lnTo>
                    <a:pt x="56" y="365"/>
                  </a:lnTo>
                  <a:lnTo>
                    <a:pt x="49" y="404"/>
                  </a:lnTo>
                  <a:lnTo>
                    <a:pt x="45" y="655"/>
                  </a:lnTo>
                  <a:lnTo>
                    <a:pt x="40" y="656"/>
                  </a:lnTo>
                  <a:lnTo>
                    <a:pt x="35" y="656"/>
                  </a:lnTo>
                  <a:lnTo>
                    <a:pt x="27" y="655"/>
                  </a:lnTo>
                  <a:lnTo>
                    <a:pt x="20" y="653"/>
                  </a:lnTo>
                  <a:lnTo>
                    <a:pt x="13" y="651"/>
                  </a:lnTo>
                  <a:lnTo>
                    <a:pt x="7" y="649"/>
                  </a:lnTo>
                  <a:lnTo>
                    <a:pt x="3" y="646"/>
                  </a:lnTo>
                  <a:lnTo>
                    <a:pt x="1" y="646"/>
                  </a:lnTo>
                  <a:lnTo>
                    <a:pt x="0" y="580"/>
                  </a:lnTo>
                  <a:lnTo>
                    <a:pt x="0" y="514"/>
                  </a:lnTo>
                  <a:lnTo>
                    <a:pt x="3" y="447"/>
                  </a:lnTo>
                  <a:lnTo>
                    <a:pt x="9" y="382"/>
                  </a:lnTo>
                  <a:lnTo>
                    <a:pt x="20" y="317"/>
                  </a:lnTo>
                  <a:lnTo>
                    <a:pt x="37" y="256"/>
                  </a:lnTo>
                  <a:lnTo>
                    <a:pt x="62" y="198"/>
                  </a:lnTo>
                  <a:lnTo>
                    <a:pt x="95" y="144"/>
                  </a:lnTo>
                  <a:lnTo>
                    <a:pt x="115" y="131"/>
                  </a:lnTo>
                  <a:lnTo>
                    <a:pt x="137" y="118"/>
                  </a:lnTo>
                  <a:lnTo>
                    <a:pt x="159" y="106"/>
                  </a:lnTo>
                  <a:lnTo>
                    <a:pt x="180" y="96"/>
                  </a:lnTo>
                  <a:lnTo>
                    <a:pt x="202" y="86"/>
                  </a:lnTo>
                  <a:lnTo>
                    <a:pt x="225" y="76"/>
                  </a:lnTo>
                  <a:lnTo>
                    <a:pt x="248" y="67"/>
                  </a:lnTo>
                  <a:lnTo>
                    <a:pt x="271" y="60"/>
                  </a:lnTo>
                  <a:lnTo>
                    <a:pt x="294" y="52"/>
                  </a:lnTo>
                  <a:lnTo>
                    <a:pt x="317" y="46"/>
                  </a:lnTo>
                  <a:lnTo>
                    <a:pt x="341" y="39"/>
                  </a:lnTo>
                  <a:lnTo>
                    <a:pt x="365" y="31"/>
                  </a:lnTo>
                  <a:lnTo>
                    <a:pt x="388" y="26"/>
                  </a:lnTo>
                  <a:lnTo>
                    <a:pt x="413" y="20"/>
                  </a:lnTo>
                  <a:lnTo>
                    <a:pt x="436" y="14"/>
                  </a:lnTo>
                  <a:lnTo>
                    <a:pt x="460" y="8"/>
                  </a:lnTo>
                  <a:lnTo>
                    <a:pt x="470" y="7"/>
                  </a:lnTo>
                  <a:lnTo>
                    <a:pt x="479" y="6"/>
                  </a:lnTo>
                  <a:lnTo>
                    <a:pt x="489" y="4"/>
                  </a:lnTo>
                  <a:lnTo>
                    <a:pt x="499" y="4"/>
                  </a:lnTo>
                  <a:lnTo>
                    <a:pt x="508" y="3"/>
                  </a:lnTo>
                  <a:lnTo>
                    <a:pt x="518" y="1"/>
                  </a:lnTo>
                  <a:lnTo>
                    <a:pt x="527" y="1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7" name="Freeform 36"/>
            <p:cNvSpPr>
              <a:spLocks/>
            </p:cNvSpPr>
            <p:nvPr/>
          </p:nvSpPr>
          <p:spPr bwMode="auto">
            <a:xfrm>
              <a:off x="2324" y="2028"/>
              <a:ext cx="160" cy="825"/>
            </a:xfrm>
            <a:custGeom>
              <a:avLst/>
              <a:gdLst>
                <a:gd name="T0" fmla="*/ 0 w 160"/>
                <a:gd name="T1" fmla="*/ 825 h 825"/>
                <a:gd name="T2" fmla="*/ 92 w 160"/>
                <a:gd name="T3" fmla="*/ 269 h 825"/>
                <a:gd name="T4" fmla="*/ 141 w 160"/>
                <a:gd name="T5" fmla="*/ 7 h 825"/>
                <a:gd name="T6" fmla="*/ 143 w 160"/>
                <a:gd name="T7" fmla="*/ 2 h 825"/>
                <a:gd name="T8" fmla="*/ 147 w 160"/>
                <a:gd name="T9" fmla="*/ 0 h 825"/>
                <a:gd name="T10" fmla="*/ 154 w 160"/>
                <a:gd name="T11" fmla="*/ 0 h 825"/>
                <a:gd name="T12" fmla="*/ 160 w 160"/>
                <a:gd name="T13" fmla="*/ 0 h 825"/>
                <a:gd name="T14" fmla="*/ 115 w 160"/>
                <a:gd name="T15" fmla="*/ 277 h 825"/>
                <a:gd name="T16" fmla="*/ 25 w 160"/>
                <a:gd name="T17" fmla="*/ 825 h 825"/>
                <a:gd name="T18" fmla="*/ 0 w 160"/>
                <a:gd name="T19" fmla="*/ 825 h 8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825"/>
                <a:gd name="T32" fmla="*/ 160 w 160"/>
                <a:gd name="T33" fmla="*/ 825 h 8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825">
                  <a:moveTo>
                    <a:pt x="0" y="825"/>
                  </a:moveTo>
                  <a:lnTo>
                    <a:pt x="92" y="269"/>
                  </a:lnTo>
                  <a:lnTo>
                    <a:pt x="141" y="7"/>
                  </a:lnTo>
                  <a:lnTo>
                    <a:pt x="143" y="2"/>
                  </a:lnTo>
                  <a:lnTo>
                    <a:pt x="147" y="0"/>
                  </a:lnTo>
                  <a:lnTo>
                    <a:pt x="154" y="0"/>
                  </a:lnTo>
                  <a:lnTo>
                    <a:pt x="160" y="0"/>
                  </a:lnTo>
                  <a:lnTo>
                    <a:pt x="115" y="277"/>
                  </a:lnTo>
                  <a:lnTo>
                    <a:pt x="25" y="825"/>
                  </a:lnTo>
                  <a:lnTo>
                    <a:pt x="0" y="8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8" name="Freeform 37"/>
            <p:cNvSpPr>
              <a:spLocks/>
            </p:cNvSpPr>
            <p:nvPr/>
          </p:nvSpPr>
          <p:spPr bwMode="auto">
            <a:xfrm>
              <a:off x="1864" y="1487"/>
              <a:ext cx="111" cy="493"/>
            </a:xfrm>
            <a:custGeom>
              <a:avLst/>
              <a:gdLst>
                <a:gd name="T0" fmla="*/ 111 w 111"/>
                <a:gd name="T1" fmla="*/ 491 h 493"/>
                <a:gd name="T2" fmla="*/ 99 w 111"/>
                <a:gd name="T3" fmla="*/ 0 h 493"/>
                <a:gd name="T4" fmla="*/ 0 w 111"/>
                <a:gd name="T5" fmla="*/ 1 h 493"/>
                <a:gd name="T6" fmla="*/ 11 w 111"/>
                <a:gd name="T7" fmla="*/ 493 h 493"/>
                <a:gd name="T8" fmla="*/ 111 w 111"/>
                <a:gd name="T9" fmla="*/ 491 h 4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493"/>
                <a:gd name="T17" fmla="*/ 111 w 111"/>
                <a:gd name="T18" fmla="*/ 493 h 4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493">
                  <a:moveTo>
                    <a:pt x="111" y="491"/>
                  </a:moveTo>
                  <a:lnTo>
                    <a:pt x="99" y="0"/>
                  </a:lnTo>
                  <a:lnTo>
                    <a:pt x="0" y="1"/>
                  </a:lnTo>
                  <a:lnTo>
                    <a:pt x="11" y="493"/>
                  </a:lnTo>
                  <a:lnTo>
                    <a:pt x="111" y="491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89" name="Freeform 38"/>
            <p:cNvSpPr>
              <a:spLocks/>
            </p:cNvSpPr>
            <p:nvPr/>
          </p:nvSpPr>
          <p:spPr bwMode="auto">
            <a:xfrm>
              <a:off x="2259" y="1414"/>
              <a:ext cx="112" cy="680"/>
            </a:xfrm>
            <a:custGeom>
              <a:avLst/>
              <a:gdLst>
                <a:gd name="T0" fmla="*/ 112 w 112"/>
                <a:gd name="T1" fmla="*/ 677 h 680"/>
                <a:gd name="T2" fmla="*/ 99 w 112"/>
                <a:gd name="T3" fmla="*/ 0 h 680"/>
                <a:gd name="T4" fmla="*/ 0 w 112"/>
                <a:gd name="T5" fmla="*/ 2 h 680"/>
                <a:gd name="T6" fmla="*/ 11 w 112"/>
                <a:gd name="T7" fmla="*/ 680 h 680"/>
                <a:gd name="T8" fmla="*/ 112 w 112"/>
                <a:gd name="T9" fmla="*/ 677 h 6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680"/>
                <a:gd name="T17" fmla="*/ 112 w 112"/>
                <a:gd name="T18" fmla="*/ 680 h 6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680">
                  <a:moveTo>
                    <a:pt x="112" y="677"/>
                  </a:moveTo>
                  <a:lnTo>
                    <a:pt x="99" y="0"/>
                  </a:lnTo>
                  <a:lnTo>
                    <a:pt x="0" y="2"/>
                  </a:lnTo>
                  <a:lnTo>
                    <a:pt x="11" y="680"/>
                  </a:lnTo>
                  <a:lnTo>
                    <a:pt x="112" y="677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90" name="Freeform 39"/>
            <p:cNvSpPr>
              <a:spLocks/>
            </p:cNvSpPr>
            <p:nvPr/>
          </p:nvSpPr>
          <p:spPr bwMode="auto">
            <a:xfrm>
              <a:off x="2729" y="1526"/>
              <a:ext cx="112" cy="561"/>
            </a:xfrm>
            <a:custGeom>
              <a:avLst/>
              <a:gdLst>
                <a:gd name="T0" fmla="*/ 112 w 112"/>
                <a:gd name="T1" fmla="*/ 559 h 561"/>
                <a:gd name="T2" fmla="*/ 99 w 112"/>
                <a:gd name="T3" fmla="*/ 0 h 561"/>
                <a:gd name="T4" fmla="*/ 0 w 112"/>
                <a:gd name="T5" fmla="*/ 3 h 561"/>
                <a:gd name="T6" fmla="*/ 11 w 112"/>
                <a:gd name="T7" fmla="*/ 561 h 561"/>
                <a:gd name="T8" fmla="*/ 112 w 112"/>
                <a:gd name="T9" fmla="*/ 559 h 5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561"/>
                <a:gd name="T17" fmla="*/ 112 w 112"/>
                <a:gd name="T18" fmla="*/ 561 h 5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561">
                  <a:moveTo>
                    <a:pt x="112" y="559"/>
                  </a:moveTo>
                  <a:lnTo>
                    <a:pt x="99" y="0"/>
                  </a:lnTo>
                  <a:lnTo>
                    <a:pt x="0" y="3"/>
                  </a:lnTo>
                  <a:lnTo>
                    <a:pt x="11" y="561"/>
                  </a:lnTo>
                  <a:lnTo>
                    <a:pt x="112" y="559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00" name="AutoShape 40"/>
          <p:cNvSpPr>
            <a:spLocks noChangeArrowheads="1"/>
          </p:cNvSpPr>
          <p:nvPr/>
        </p:nvSpPr>
        <p:spPr bwMode="auto">
          <a:xfrm>
            <a:off x="2781300" y="4176713"/>
            <a:ext cx="647700" cy="46831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04" name="Rectangle 44"/>
          <p:cNvSpPr>
            <a:spLocks noChangeArrowheads="1"/>
          </p:cNvSpPr>
          <p:nvPr/>
        </p:nvSpPr>
        <p:spPr bwMode="auto">
          <a:xfrm>
            <a:off x="4160838" y="5499100"/>
            <a:ext cx="2762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 b="1"/>
              <a:t> AI </a:t>
            </a:r>
            <a:r>
              <a:rPr lang="en-US" sz="2000" i="1"/>
              <a:t>(Adobe Illustrator)</a:t>
            </a:r>
          </a:p>
          <a:p>
            <a:pPr>
              <a:buFontTx/>
              <a:buChar char="•"/>
            </a:pPr>
            <a:r>
              <a:rPr lang="en-US" sz="2000" i="1"/>
              <a:t> </a:t>
            </a:r>
            <a:r>
              <a:rPr lang="en-US" sz="2000" b="1"/>
              <a:t>SVG</a:t>
            </a:r>
            <a:r>
              <a:rPr lang="en-US" b="1"/>
              <a:t> </a:t>
            </a:r>
            <a:r>
              <a:rPr lang="en-US" i="1"/>
              <a:t>(Inkscape)</a:t>
            </a:r>
            <a:endParaRPr lang="en-US" sz="2000" i="1"/>
          </a:p>
        </p:txBody>
      </p:sp>
      <p:sp>
        <p:nvSpPr>
          <p:cNvPr id="43" name="AutoShape 75"/>
          <p:cNvSpPr>
            <a:spLocks noChangeArrowheads="1"/>
          </p:cNvSpPr>
          <p:nvPr/>
        </p:nvSpPr>
        <p:spPr bwMode="auto">
          <a:xfrm>
            <a:off x="6815138" y="5767388"/>
            <a:ext cx="1414462" cy="514350"/>
          </a:xfrm>
          <a:prstGeom prst="wedgeRoundRectCallout">
            <a:avLst>
              <a:gd name="adj1" fmla="val -96287"/>
              <a:gd name="adj2" fmla="val -9021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для </a:t>
            </a:r>
            <a:r>
              <a:rPr lang="en-US" sz="2000"/>
              <a:t>Web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3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3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3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3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3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3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33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33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3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build="p"/>
      <p:bldP spid="143400" grpId="0" animBg="1"/>
      <p:bldP spid="143404" grpId="0"/>
      <p:bldP spid="4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4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Векторные рисунки</a:t>
            </a:r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503D5BB-C120-4A1E-A118-56711B49B529}" type="slidenum">
              <a:rPr lang="ru-RU"/>
              <a:pPr/>
              <a:t>35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0525" y="1076325"/>
            <a:ext cx="6667500" cy="4940300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&lt;svg&gt;</a:t>
            </a:r>
          </a:p>
          <a:p>
            <a:pPr>
              <a:spcBef>
                <a:spcPts val="1200"/>
              </a:spcBef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&lt;rect width="135" height="30" </a:t>
            </a:r>
            <a:endParaRPr lang="ru-RU" b="1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ru-RU" b="1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b="1">
                <a:latin typeface="Courier New" pitchFamily="49" charset="0"/>
                <a:cs typeface="Courier New" pitchFamily="49" charset="0"/>
              </a:rPr>
              <a:t>x="0" y="10" 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stroke-width="1" stroke="rgb(0,0,0)"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fill="rgb(255,255,255)"/&gt;</a:t>
            </a:r>
          </a:p>
          <a:p>
            <a:pPr>
              <a:spcBef>
                <a:spcPts val="1800"/>
              </a:spcBef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&lt;rect width="135" height="30" x="0" y="40" 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stroke-width="1" stroke="rgb(0,0,0)"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fill="rgb(0,0,255)"/&gt;</a:t>
            </a:r>
          </a:p>
          <a:p>
            <a:pPr>
              <a:spcBef>
                <a:spcPts val="600"/>
              </a:spcBef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&lt;rect width="135" height="30" x="0" y="70" 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stroke-width="1" stroke="rgb(0,0,0)"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fill="rgb(255,0,0)"/&gt;</a:t>
            </a:r>
          </a:p>
          <a:p>
            <a:pPr>
              <a:spcBef>
                <a:spcPts val="600"/>
              </a:spcBef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&lt;line x1="0" y1="0"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x2="0" y2="150"</a:t>
            </a:r>
          </a:p>
          <a:p>
            <a:pPr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      stroke-width="15" stroke="rgb(0,0,0)" /&gt;</a:t>
            </a:r>
          </a:p>
          <a:p>
            <a:pPr>
              <a:spcBef>
                <a:spcPts val="1200"/>
              </a:spcBef>
              <a:defRPr/>
            </a:pPr>
            <a:r>
              <a:rPr lang="en-US" b="1">
                <a:latin typeface="Courier New" pitchFamily="49" charset="0"/>
                <a:cs typeface="Courier New" pitchFamily="49" charset="0"/>
              </a:rPr>
              <a:t>&lt;/svg&gt;</a:t>
            </a:r>
          </a:p>
        </p:txBody>
      </p:sp>
      <p:sp>
        <p:nvSpPr>
          <p:cNvPr id="17" name="AutoShape 75"/>
          <p:cNvSpPr>
            <a:spLocks noChangeArrowheads="1"/>
          </p:cNvSpPr>
          <p:nvPr/>
        </p:nvSpPr>
        <p:spPr bwMode="auto">
          <a:xfrm>
            <a:off x="1347788" y="860425"/>
            <a:ext cx="2119312" cy="415925"/>
          </a:xfrm>
          <a:prstGeom prst="wedgeRoundRectCallout">
            <a:avLst>
              <a:gd name="adj1" fmla="val -64826"/>
              <a:gd name="adj2" fmla="val 119223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прямоугольник</a:t>
            </a: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3938588" y="860425"/>
            <a:ext cx="1376362" cy="415925"/>
          </a:xfrm>
          <a:prstGeom prst="wedgeRoundRectCallout">
            <a:avLst>
              <a:gd name="adj1" fmla="val -64826"/>
              <a:gd name="adj2" fmla="val 119223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размеры</a:t>
            </a:r>
          </a:p>
        </p:txBody>
      </p: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4462463" y="1622425"/>
            <a:ext cx="1814512" cy="415925"/>
          </a:xfrm>
          <a:prstGeom prst="wedgeRoundRectCallout">
            <a:avLst>
              <a:gd name="adj1" fmla="val -100693"/>
              <a:gd name="adj2" fmla="val 25330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координаты</a:t>
            </a: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6529388" y="1765300"/>
            <a:ext cx="1033462" cy="415925"/>
          </a:xfrm>
          <a:prstGeom prst="wedgeRoundRectCallout">
            <a:avLst>
              <a:gd name="adj1" fmla="val -80898"/>
              <a:gd name="adj2" fmla="val 64261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контур</a:t>
            </a: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5329238" y="2374900"/>
            <a:ext cx="1319212" cy="415925"/>
          </a:xfrm>
          <a:prstGeom prst="wedgeRoundRectCallout">
            <a:avLst>
              <a:gd name="adj1" fmla="val -96304"/>
              <a:gd name="adj2" fmla="val -15891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заливка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410450" y="2733675"/>
            <a:ext cx="1247775" cy="30003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10450" y="3033713"/>
            <a:ext cx="1247775" cy="300037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10450" y="3333750"/>
            <a:ext cx="1247775" cy="300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72350" y="2628900"/>
            <a:ext cx="57150" cy="15811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5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Векторные рисунки</a:t>
            </a:r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0D184BF-BFF2-426A-9FAC-D38970908AE2}" type="slidenum">
              <a:rPr lang="ru-RU"/>
              <a:pPr/>
              <a:t>36</a:t>
            </a:fld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20700" y="884238"/>
            <a:ext cx="396875" cy="396875"/>
            <a:chOff x="2816" y="2458"/>
            <a:chExt cx="1728" cy="1728"/>
          </a:xfrm>
        </p:grpSpPr>
        <p:sp>
          <p:nvSpPr>
            <p:cNvPr id="55306" name="Oval 5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5307" name="Group 6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55309" name="Rectangle 7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10" name="Rectangle 8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5308" name="Freeform 9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0"/>
          <p:cNvGrpSpPr>
            <a:grpSpLocks noChangeAspect="1"/>
          </p:cNvGrpSpPr>
          <p:nvPr/>
        </p:nvGrpSpPr>
        <p:grpSpPr bwMode="auto">
          <a:xfrm>
            <a:off x="584200" y="3924300"/>
            <a:ext cx="395288" cy="395288"/>
            <a:chOff x="552" y="2523"/>
            <a:chExt cx="1728" cy="1728"/>
          </a:xfrm>
        </p:grpSpPr>
        <p:sp>
          <p:nvSpPr>
            <p:cNvPr id="55304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305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7469" name="Rectangle 13"/>
          <p:cNvSpPr>
            <a:spLocks noChangeArrowheads="1"/>
          </p:cNvSpPr>
          <p:nvPr/>
        </p:nvSpPr>
        <p:spPr bwMode="auto">
          <a:xfrm>
            <a:off x="1023938" y="847725"/>
            <a:ext cx="7802562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800"/>
              <a:t>лучший способ для хранения </a:t>
            </a:r>
            <a:r>
              <a:rPr lang="ru-RU" sz="2800" b="1"/>
              <a:t>чертежей, схем, карт</a:t>
            </a:r>
            <a:r>
              <a:rPr lang="en-US" sz="2800" b="1"/>
              <a:t>;</a:t>
            </a:r>
            <a:endParaRPr lang="ru-RU" sz="2800" b="1"/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800"/>
              <a:t>при кодировании </a:t>
            </a:r>
            <a:r>
              <a:rPr lang="ru-RU" sz="2800" b="1"/>
              <a:t>нет потери информации</a:t>
            </a:r>
            <a:r>
              <a:rPr lang="en-US" sz="2800"/>
              <a:t>;</a:t>
            </a:r>
            <a:endParaRPr lang="ru-RU" sz="2800"/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800"/>
              <a:t>при изменении размера </a:t>
            </a:r>
            <a:r>
              <a:rPr lang="ru-RU" sz="2800" b="1"/>
              <a:t>нет искажений</a:t>
            </a:r>
            <a:r>
              <a:rPr lang="en-US" sz="2800"/>
              <a:t>;</a:t>
            </a:r>
            <a:endParaRPr lang="ru-RU" sz="2800"/>
          </a:p>
          <a:p>
            <a:pPr marL="176213" indent="-176213">
              <a:lnSpc>
                <a:spcPct val="110000"/>
              </a:lnSpc>
              <a:buFontTx/>
              <a:buChar char="•"/>
            </a:pPr>
            <a:r>
              <a:rPr lang="ru-RU" sz="2800"/>
              <a:t>меньше </a:t>
            </a:r>
            <a:r>
              <a:rPr lang="ru-RU" sz="2800" b="1"/>
              <a:t>размер файла</a:t>
            </a:r>
            <a:r>
              <a:rPr lang="ru-RU" sz="2800"/>
              <a:t>, зависит от сложности рисунка</a:t>
            </a:r>
            <a:r>
              <a:rPr lang="en-US" sz="2800"/>
              <a:t>;</a:t>
            </a:r>
            <a:endParaRPr lang="ru-RU" sz="2800"/>
          </a:p>
        </p:txBody>
      </p:sp>
      <p:sp>
        <p:nvSpPr>
          <p:cNvPr id="147470" name="Rectangle 14"/>
          <p:cNvSpPr>
            <a:spLocks noChangeArrowheads="1"/>
          </p:cNvSpPr>
          <p:nvPr/>
        </p:nvSpPr>
        <p:spPr bwMode="auto">
          <a:xfrm>
            <a:off x="1052513" y="3889375"/>
            <a:ext cx="73453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FontTx/>
              <a:buChar char="•"/>
            </a:pPr>
            <a:r>
              <a:rPr lang="ru-RU" sz="2800"/>
              <a:t>неэффективно использовать для </a:t>
            </a:r>
            <a:r>
              <a:rPr lang="ru-RU" sz="2800" b="1"/>
              <a:t>фотографий</a:t>
            </a:r>
            <a:r>
              <a:rPr lang="ru-RU" sz="2800"/>
              <a:t> и размытых изображений</a:t>
            </a: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7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7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7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7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7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9" grpId="0" build="p"/>
      <p:bldP spid="147470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11300"/>
            <a:ext cx="8723313" cy="1508125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chemeClr val="accent2"/>
                </a:solidFill>
              </a:rPr>
              <a:t>Кодирование информации</a:t>
            </a:r>
          </a:p>
        </p:txBody>
      </p:sp>
      <p:sp>
        <p:nvSpPr>
          <p:cNvPr id="5632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93838" y="4365625"/>
            <a:ext cx="7326312" cy="1397000"/>
          </a:xfrm>
          <a:noFill/>
        </p:spPr>
        <p:txBody>
          <a:bodyPr/>
          <a:lstStyle/>
          <a:p>
            <a:pPr marL="1968500" indent="-1968500" algn="l" eaLnBrk="1" hangingPunct="1">
              <a:lnSpc>
                <a:spcPct val="80000"/>
              </a:lnSpc>
            </a:pPr>
            <a:r>
              <a:rPr lang="ru-RU" sz="4000" b="1" smtClean="0"/>
              <a:t>Тема 5. Кодирование звука</a:t>
            </a:r>
            <a:br>
              <a:rPr lang="ru-RU" sz="4000" b="1" smtClean="0"/>
            </a:br>
            <a:r>
              <a:rPr lang="ru-RU" sz="4000" b="1" smtClean="0"/>
              <a:t>и видео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Оцифровка звука</a:t>
            </a:r>
          </a:p>
        </p:txBody>
      </p:sp>
      <p:sp>
        <p:nvSpPr>
          <p:cNvPr id="512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76F314-B850-4081-BBE7-0FA33F4DEFF7}" type="slidenum">
              <a:rPr lang="ru-RU"/>
              <a:pPr/>
              <a:t>38</a:t>
            </a:fld>
            <a:endParaRPr lang="ru-RU"/>
          </a:p>
        </p:txBody>
      </p:sp>
      <p:sp>
        <p:nvSpPr>
          <p:cNvPr id="51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274763" y="846138"/>
            <a:ext cx="6594475" cy="1196975"/>
            <a:chOff x="2664" y="7675"/>
            <a:chExt cx="4389" cy="796"/>
          </a:xfrm>
        </p:grpSpPr>
        <p:sp>
          <p:nvSpPr>
            <p:cNvPr id="5156" name="AutoShape 9"/>
            <p:cNvSpPr>
              <a:spLocks noChangeAspect="1" noChangeArrowheads="1" noTextEdit="1"/>
            </p:cNvSpPr>
            <p:nvPr/>
          </p:nvSpPr>
          <p:spPr bwMode="auto">
            <a:xfrm>
              <a:off x="2664" y="7675"/>
              <a:ext cx="4389" cy="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5157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64" y="7807"/>
              <a:ext cx="476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8" name="Freeform 7"/>
            <p:cNvSpPr>
              <a:spLocks/>
            </p:cNvSpPr>
            <p:nvPr/>
          </p:nvSpPr>
          <p:spPr bwMode="auto">
            <a:xfrm>
              <a:off x="3938" y="8219"/>
              <a:ext cx="700" cy="246"/>
            </a:xfrm>
            <a:custGeom>
              <a:avLst/>
              <a:gdLst>
                <a:gd name="T0" fmla="*/ 0 w 910"/>
                <a:gd name="T1" fmla="*/ 12 h 319"/>
                <a:gd name="T2" fmla="*/ 5 w 910"/>
                <a:gd name="T3" fmla="*/ 15 h 319"/>
                <a:gd name="T4" fmla="*/ 22 w 910"/>
                <a:gd name="T5" fmla="*/ 16 h 319"/>
                <a:gd name="T6" fmla="*/ 19 w 910"/>
                <a:gd name="T7" fmla="*/ 2 h 319"/>
                <a:gd name="T8" fmla="*/ 51 w 910"/>
                <a:gd name="T9" fmla="*/ 7 h 3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0"/>
                <a:gd name="T16" fmla="*/ 0 h 319"/>
                <a:gd name="T17" fmla="*/ 910 w 910"/>
                <a:gd name="T18" fmla="*/ 319 h 3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0" h="319">
                  <a:moveTo>
                    <a:pt x="0" y="204"/>
                  </a:moveTo>
                  <a:cubicBezTo>
                    <a:pt x="15" y="223"/>
                    <a:pt x="30" y="242"/>
                    <a:pt x="95" y="255"/>
                  </a:cubicBezTo>
                  <a:cubicBezTo>
                    <a:pt x="160" y="268"/>
                    <a:pt x="353" y="319"/>
                    <a:pt x="393" y="281"/>
                  </a:cubicBezTo>
                  <a:cubicBezTo>
                    <a:pt x="433" y="243"/>
                    <a:pt x="250" y="54"/>
                    <a:pt x="336" y="27"/>
                  </a:cubicBezTo>
                  <a:cubicBezTo>
                    <a:pt x="422" y="0"/>
                    <a:pt x="666" y="61"/>
                    <a:pt x="910" y="122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5159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01" y="7847"/>
              <a:ext cx="558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60" name="Rectangle 5"/>
            <p:cNvSpPr>
              <a:spLocks noChangeArrowheads="1"/>
            </p:cNvSpPr>
            <p:nvPr/>
          </p:nvSpPr>
          <p:spPr bwMode="auto">
            <a:xfrm>
              <a:off x="5952" y="7850"/>
              <a:ext cx="1101" cy="44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80000"/>
                </a:lnSpc>
              </a:pPr>
              <a:r>
                <a:rPr lang="ru-RU" sz="2000">
                  <a:ea typeface="Calibri" pitchFamily="34" charset="0"/>
                  <a:cs typeface="Times New Roman" pitchFamily="18" charset="0"/>
                </a:rPr>
                <a:t>аналоговый сигнал</a:t>
              </a:r>
              <a:endParaRPr lang="ru-RU" sz="3600">
                <a:ea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5161" name="Group 2"/>
            <p:cNvGrpSpPr>
              <a:grpSpLocks/>
            </p:cNvGrpSpPr>
            <p:nvPr/>
          </p:nvGrpSpPr>
          <p:grpSpPr bwMode="auto">
            <a:xfrm>
              <a:off x="4688" y="7782"/>
              <a:ext cx="1331" cy="540"/>
              <a:chOff x="4688" y="7782"/>
              <a:chExt cx="1331" cy="540"/>
            </a:xfrm>
          </p:grpSpPr>
          <p:sp>
            <p:nvSpPr>
              <p:cNvPr id="5162" name="Freeform 4"/>
              <p:cNvSpPr>
                <a:spLocks/>
              </p:cNvSpPr>
              <p:nvPr/>
            </p:nvSpPr>
            <p:spPr bwMode="auto">
              <a:xfrm>
                <a:off x="4692" y="7817"/>
                <a:ext cx="1203" cy="420"/>
              </a:xfrm>
              <a:custGeom>
                <a:avLst/>
                <a:gdLst>
                  <a:gd name="T0" fmla="*/ 0 w 6521"/>
                  <a:gd name="T1" fmla="*/ 0 h 6519"/>
                  <a:gd name="T2" fmla="*/ 0 w 6521"/>
                  <a:gd name="T3" fmla="*/ 0 h 6519"/>
                  <a:gd name="T4" fmla="*/ 0 w 6521"/>
                  <a:gd name="T5" fmla="*/ 0 h 6519"/>
                  <a:gd name="T6" fmla="*/ 0 w 6521"/>
                  <a:gd name="T7" fmla="*/ 0 h 6519"/>
                  <a:gd name="T8" fmla="*/ 0 w 6521"/>
                  <a:gd name="T9" fmla="*/ 0 h 6519"/>
                  <a:gd name="T10" fmla="*/ 0 w 6521"/>
                  <a:gd name="T11" fmla="*/ 0 h 6519"/>
                  <a:gd name="T12" fmla="*/ 0 w 6521"/>
                  <a:gd name="T13" fmla="*/ 0 h 6519"/>
                  <a:gd name="T14" fmla="*/ 0 w 6521"/>
                  <a:gd name="T15" fmla="*/ 0 h 6519"/>
                  <a:gd name="T16" fmla="*/ 0 w 6521"/>
                  <a:gd name="T17" fmla="*/ 0 h 6519"/>
                  <a:gd name="T18" fmla="*/ 0 w 6521"/>
                  <a:gd name="T19" fmla="*/ 0 h 6519"/>
                  <a:gd name="T20" fmla="*/ 0 w 6521"/>
                  <a:gd name="T21" fmla="*/ 0 h 6519"/>
                  <a:gd name="T22" fmla="*/ 0 w 6521"/>
                  <a:gd name="T23" fmla="*/ 0 h 65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521"/>
                  <a:gd name="T37" fmla="*/ 0 h 6519"/>
                  <a:gd name="T38" fmla="*/ 6521 w 6521"/>
                  <a:gd name="T39" fmla="*/ 6519 h 65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521" h="6519">
                    <a:moveTo>
                      <a:pt x="0" y="5559"/>
                    </a:moveTo>
                    <a:cubicBezTo>
                      <a:pt x="134" y="3720"/>
                      <a:pt x="269" y="1881"/>
                      <a:pt x="467" y="1908"/>
                    </a:cubicBezTo>
                    <a:cubicBezTo>
                      <a:pt x="665" y="1935"/>
                      <a:pt x="978" y="6025"/>
                      <a:pt x="1187" y="5721"/>
                    </a:cubicBezTo>
                    <a:cubicBezTo>
                      <a:pt x="1396" y="5417"/>
                      <a:pt x="1557" y="166"/>
                      <a:pt x="1724" y="83"/>
                    </a:cubicBezTo>
                    <a:cubicBezTo>
                      <a:pt x="1891" y="0"/>
                      <a:pt x="1956" y="4665"/>
                      <a:pt x="2191" y="5224"/>
                    </a:cubicBezTo>
                    <a:cubicBezTo>
                      <a:pt x="2426" y="5783"/>
                      <a:pt x="2933" y="3297"/>
                      <a:pt x="3134" y="3439"/>
                    </a:cubicBezTo>
                    <a:cubicBezTo>
                      <a:pt x="3335" y="3581"/>
                      <a:pt x="3182" y="6441"/>
                      <a:pt x="3397" y="6076"/>
                    </a:cubicBezTo>
                    <a:cubicBezTo>
                      <a:pt x="3612" y="5711"/>
                      <a:pt x="4126" y="1225"/>
                      <a:pt x="4422" y="1249"/>
                    </a:cubicBezTo>
                    <a:cubicBezTo>
                      <a:pt x="4718" y="1273"/>
                      <a:pt x="4912" y="5917"/>
                      <a:pt x="5172" y="6218"/>
                    </a:cubicBezTo>
                    <a:cubicBezTo>
                      <a:pt x="5432" y="6519"/>
                      <a:pt x="5826" y="3113"/>
                      <a:pt x="5983" y="3054"/>
                    </a:cubicBezTo>
                    <a:cubicBezTo>
                      <a:pt x="6140" y="2995"/>
                      <a:pt x="6025" y="5427"/>
                      <a:pt x="6115" y="5863"/>
                    </a:cubicBezTo>
                    <a:cubicBezTo>
                      <a:pt x="6205" y="6299"/>
                      <a:pt x="6436" y="5710"/>
                      <a:pt x="6521" y="5670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3" name="Freeform 3"/>
              <p:cNvSpPr>
                <a:spLocks/>
              </p:cNvSpPr>
              <p:nvPr/>
            </p:nvSpPr>
            <p:spPr bwMode="auto">
              <a:xfrm>
                <a:off x="4688" y="7782"/>
                <a:ext cx="1331" cy="540"/>
              </a:xfrm>
              <a:custGeom>
                <a:avLst/>
                <a:gdLst>
                  <a:gd name="T0" fmla="*/ 0 w 2971"/>
                  <a:gd name="T1" fmla="*/ 0 h 1967"/>
                  <a:gd name="T2" fmla="*/ 0 w 2971"/>
                  <a:gd name="T3" fmla="*/ 0 h 1967"/>
                  <a:gd name="T4" fmla="*/ 0 w 2971"/>
                  <a:gd name="T5" fmla="*/ 0 h 1967"/>
                  <a:gd name="T6" fmla="*/ 0 60000 65536"/>
                  <a:gd name="T7" fmla="*/ 0 60000 65536"/>
                  <a:gd name="T8" fmla="*/ 0 60000 65536"/>
                  <a:gd name="T9" fmla="*/ 0 w 2971"/>
                  <a:gd name="T10" fmla="*/ 0 h 1967"/>
                  <a:gd name="T11" fmla="*/ 2971 w 2971"/>
                  <a:gd name="T12" fmla="*/ 1967 h 19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71" h="1967">
                    <a:moveTo>
                      <a:pt x="0" y="0"/>
                    </a:moveTo>
                    <a:lnTo>
                      <a:pt x="0" y="1967"/>
                    </a:lnTo>
                    <a:lnTo>
                      <a:pt x="2971" y="1967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triangle" w="sm" len="lg"/>
                <a:tailEnd type="triangle" w="sm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457200" y="2112963"/>
            <a:ext cx="8297863" cy="831850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174625" indent="-174625">
              <a:defRPr/>
            </a:pPr>
            <a:r>
              <a:rPr lang="ru-RU" sz="2400" b="1" dirty="0">
                <a:latin typeface="Arial" pitchFamily="34" charset="0"/>
              </a:rPr>
              <a:t>Оцифровка </a:t>
            </a:r>
            <a:r>
              <a:rPr lang="ru-RU" sz="2400" dirty="0">
                <a:latin typeface="Arial" pitchFamily="34" charset="0"/>
              </a:rPr>
              <a:t>– это преобразование аналогового сигнала в цифровой код (дискретизация). </a:t>
            </a:r>
          </a:p>
        </p:txBody>
      </p:sp>
      <p:sp>
        <p:nvSpPr>
          <p:cNvPr id="512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4" name="Group 15"/>
          <p:cNvGrpSpPr>
            <a:grpSpLocks noChangeAspect="1"/>
          </p:cNvGrpSpPr>
          <p:nvPr/>
        </p:nvGrpSpPr>
        <p:grpSpPr bwMode="auto">
          <a:xfrm>
            <a:off x="544513" y="3073400"/>
            <a:ext cx="3146425" cy="2530475"/>
            <a:chOff x="2268" y="1654"/>
            <a:chExt cx="2971" cy="2387"/>
          </a:xfrm>
        </p:grpSpPr>
        <p:sp>
          <p:nvSpPr>
            <p:cNvPr id="5135" name="AutoShape 36"/>
            <p:cNvSpPr>
              <a:spLocks noChangeAspect="1" noChangeArrowheads="1" noTextEdit="1"/>
            </p:cNvSpPr>
            <p:nvPr/>
          </p:nvSpPr>
          <p:spPr bwMode="auto">
            <a:xfrm>
              <a:off x="2268" y="1654"/>
              <a:ext cx="2971" cy="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36" name="Group 33"/>
            <p:cNvGrpSpPr>
              <a:grpSpLocks/>
            </p:cNvGrpSpPr>
            <p:nvPr/>
          </p:nvGrpSpPr>
          <p:grpSpPr bwMode="auto">
            <a:xfrm>
              <a:off x="2339" y="1665"/>
              <a:ext cx="2900" cy="1965"/>
              <a:chOff x="3986" y="6929"/>
              <a:chExt cx="2287" cy="1512"/>
            </a:xfrm>
          </p:grpSpPr>
          <p:sp>
            <p:nvSpPr>
              <p:cNvPr id="5154" name="Freeform 35"/>
              <p:cNvSpPr>
                <a:spLocks/>
              </p:cNvSpPr>
              <p:nvPr/>
            </p:nvSpPr>
            <p:spPr bwMode="auto">
              <a:xfrm>
                <a:off x="3993" y="7026"/>
                <a:ext cx="2067" cy="1178"/>
              </a:xfrm>
              <a:custGeom>
                <a:avLst/>
                <a:gdLst>
                  <a:gd name="T0" fmla="*/ 0 w 6521"/>
                  <a:gd name="T1" fmla="*/ 0 h 6519"/>
                  <a:gd name="T2" fmla="*/ 0 w 6521"/>
                  <a:gd name="T3" fmla="*/ 0 h 6519"/>
                  <a:gd name="T4" fmla="*/ 0 w 6521"/>
                  <a:gd name="T5" fmla="*/ 0 h 6519"/>
                  <a:gd name="T6" fmla="*/ 0 w 6521"/>
                  <a:gd name="T7" fmla="*/ 0 h 6519"/>
                  <a:gd name="T8" fmla="*/ 0 w 6521"/>
                  <a:gd name="T9" fmla="*/ 0 h 6519"/>
                  <a:gd name="T10" fmla="*/ 0 w 6521"/>
                  <a:gd name="T11" fmla="*/ 0 h 6519"/>
                  <a:gd name="T12" fmla="*/ 0 w 6521"/>
                  <a:gd name="T13" fmla="*/ 0 h 6519"/>
                  <a:gd name="T14" fmla="*/ 0 w 6521"/>
                  <a:gd name="T15" fmla="*/ 0 h 6519"/>
                  <a:gd name="T16" fmla="*/ 0 w 6521"/>
                  <a:gd name="T17" fmla="*/ 0 h 6519"/>
                  <a:gd name="T18" fmla="*/ 0 w 6521"/>
                  <a:gd name="T19" fmla="*/ 0 h 6519"/>
                  <a:gd name="T20" fmla="*/ 0 w 6521"/>
                  <a:gd name="T21" fmla="*/ 0 h 6519"/>
                  <a:gd name="T22" fmla="*/ 0 w 6521"/>
                  <a:gd name="T23" fmla="*/ 0 h 65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521"/>
                  <a:gd name="T37" fmla="*/ 0 h 6519"/>
                  <a:gd name="T38" fmla="*/ 6521 w 6521"/>
                  <a:gd name="T39" fmla="*/ 6519 h 65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521" h="6519">
                    <a:moveTo>
                      <a:pt x="0" y="5559"/>
                    </a:moveTo>
                    <a:cubicBezTo>
                      <a:pt x="134" y="3720"/>
                      <a:pt x="269" y="1881"/>
                      <a:pt x="467" y="1908"/>
                    </a:cubicBezTo>
                    <a:cubicBezTo>
                      <a:pt x="665" y="1935"/>
                      <a:pt x="978" y="6025"/>
                      <a:pt x="1187" y="5721"/>
                    </a:cubicBezTo>
                    <a:cubicBezTo>
                      <a:pt x="1396" y="5417"/>
                      <a:pt x="1557" y="166"/>
                      <a:pt x="1724" y="83"/>
                    </a:cubicBezTo>
                    <a:cubicBezTo>
                      <a:pt x="1891" y="0"/>
                      <a:pt x="1956" y="4665"/>
                      <a:pt x="2191" y="5224"/>
                    </a:cubicBezTo>
                    <a:cubicBezTo>
                      <a:pt x="2426" y="5783"/>
                      <a:pt x="2933" y="3297"/>
                      <a:pt x="3134" y="3439"/>
                    </a:cubicBezTo>
                    <a:cubicBezTo>
                      <a:pt x="3335" y="3581"/>
                      <a:pt x="3182" y="6441"/>
                      <a:pt x="3397" y="6076"/>
                    </a:cubicBezTo>
                    <a:cubicBezTo>
                      <a:pt x="3612" y="5711"/>
                      <a:pt x="4126" y="1225"/>
                      <a:pt x="4422" y="1249"/>
                    </a:cubicBezTo>
                    <a:cubicBezTo>
                      <a:pt x="4718" y="1273"/>
                      <a:pt x="4912" y="5917"/>
                      <a:pt x="5172" y="6218"/>
                    </a:cubicBezTo>
                    <a:cubicBezTo>
                      <a:pt x="5432" y="6519"/>
                      <a:pt x="5826" y="3113"/>
                      <a:pt x="5983" y="3054"/>
                    </a:cubicBezTo>
                    <a:cubicBezTo>
                      <a:pt x="6140" y="2995"/>
                      <a:pt x="6025" y="5427"/>
                      <a:pt x="6115" y="5863"/>
                    </a:cubicBezTo>
                    <a:cubicBezTo>
                      <a:pt x="6205" y="6299"/>
                      <a:pt x="6436" y="5710"/>
                      <a:pt x="6521" y="5670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5" name="Freeform 34"/>
              <p:cNvSpPr>
                <a:spLocks/>
              </p:cNvSpPr>
              <p:nvPr/>
            </p:nvSpPr>
            <p:spPr bwMode="auto">
              <a:xfrm>
                <a:off x="3986" y="6929"/>
                <a:ext cx="2287" cy="1512"/>
              </a:xfrm>
              <a:custGeom>
                <a:avLst/>
                <a:gdLst>
                  <a:gd name="T0" fmla="*/ 0 w 2971"/>
                  <a:gd name="T1" fmla="*/ 0 h 1967"/>
                  <a:gd name="T2" fmla="*/ 0 w 2971"/>
                  <a:gd name="T3" fmla="*/ 108 h 1967"/>
                  <a:gd name="T4" fmla="*/ 167 w 2971"/>
                  <a:gd name="T5" fmla="*/ 108 h 1967"/>
                  <a:gd name="T6" fmla="*/ 0 60000 65536"/>
                  <a:gd name="T7" fmla="*/ 0 60000 65536"/>
                  <a:gd name="T8" fmla="*/ 0 60000 65536"/>
                  <a:gd name="T9" fmla="*/ 0 w 2971"/>
                  <a:gd name="T10" fmla="*/ 0 h 1967"/>
                  <a:gd name="T11" fmla="*/ 2971 w 2971"/>
                  <a:gd name="T12" fmla="*/ 1967 h 19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71" h="1967">
                    <a:moveTo>
                      <a:pt x="0" y="0"/>
                    </a:moveTo>
                    <a:lnTo>
                      <a:pt x="0" y="1967"/>
                    </a:lnTo>
                    <a:lnTo>
                      <a:pt x="2971" y="1967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37" name="Oval 32"/>
            <p:cNvSpPr>
              <a:spLocks noChangeAspect="1" noChangeArrowheads="1"/>
            </p:cNvSpPr>
            <p:nvPr/>
          </p:nvSpPr>
          <p:spPr bwMode="auto">
            <a:xfrm>
              <a:off x="2298" y="3030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Oval 31"/>
            <p:cNvSpPr>
              <a:spLocks noChangeAspect="1" noChangeArrowheads="1"/>
            </p:cNvSpPr>
            <p:nvPr/>
          </p:nvSpPr>
          <p:spPr bwMode="auto">
            <a:xfrm>
              <a:off x="2718" y="2996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9" name="Oval 30"/>
            <p:cNvSpPr>
              <a:spLocks noChangeAspect="1" noChangeArrowheads="1"/>
            </p:cNvSpPr>
            <p:nvPr/>
          </p:nvSpPr>
          <p:spPr bwMode="auto">
            <a:xfrm>
              <a:off x="3139" y="2782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0" name="Oval 29"/>
            <p:cNvSpPr>
              <a:spLocks noChangeAspect="1" noChangeArrowheads="1"/>
            </p:cNvSpPr>
            <p:nvPr/>
          </p:nvSpPr>
          <p:spPr bwMode="auto">
            <a:xfrm>
              <a:off x="3559" y="2575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1" name="Oval 28"/>
            <p:cNvSpPr>
              <a:spLocks noChangeAspect="1" noChangeArrowheads="1"/>
            </p:cNvSpPr>
            <p:nvPr/>
          </p:nvSpPr>
          <p:spPr bwMode="auto">
            <a:xfrm>
              <a:off x="3980" y="2220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2" name="Oval 27"/>
            <p:cNvSpPr>
              <a:spLocks noChangeAspect="1" noChangeArrowheads="1"/>
            </p:cNvSpPr>
            <p:nvPr/>
          </p:nvSpPr>
          <p:spPr bwMode="auto">
            <a:xfrm>
              <a:off x="4400" y="3207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Oval 26"/>
            <p:cNvSpPr>
              <a:spLocks noChangeAspect="1" noChangeArrowheads="1"/>
            </p:cNvSpPr>
            <p:nvPr/>
          </p:nvSpPr>
          <p:spPr bwMode="auto">
            <a:xfrm>
              <a:off x="4821" y="3155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4" name="Line 25"/>
            <p:cNvSpPr>
              <a:spLocks noChangeShapeType="1"/>
            </p:cNvSpPr>
            <p:nvPr/>
          </p:nvSpPr>
          <p:spPr bwMode="auto">
            <a:xfrm>
              <a:off x="2760" y="3041"/>
              <a:ext cx="1" cy="59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5" name="Line 24"/>
            <p:cNvSpPr>
              <a:spLocks noChangeShapeType="1"/>
            </p:cNvSpPr>
            <p:nvPr/>
          </p:nvSpPr>
          <p:spPr bwMode="auto">
            <a:xfrm>
              <a:off x="3181" y="2822"/>
              <a:ext cx="1" cy="105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6" name="Line 23"/>
            <p:cNvSpPr>
              <a:spLocks noChangeShapeType="1"/>
            </p:cNvSpPr>
            <p:nvPr/>
          </p:nvSpPr>
          <p:spPr bwMode="auto">
            <a:xfrm>
              <a:off x="3601" y="2624"/>
              <a:ext cx="3" cy="12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7" name="Line 22"/>
            <p:cNvSpPr>
              <a:spLocks noChangeShapeType="1"/>
            </p:cNvSpPr>
            <p:nvPr/>
          </p:nvSpPr>
          <p:spPr bwMode="auto">
            <a:xfrm>
              <a:off x="4022" y="2269"/>
              <a:ext cx="2" cy="1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8" name="Line 21"/>
            <p:cNvSpPr>
              <a:spLocks noChangeShapeType="1"/>
            </p:cNvSpPr>
            <p:nvPr/>
          </p:nvSpPr>
          <p:spPr bwMode="auto">
            <a:xfrm>
              <a:off x="4444" y="3255"/>
              <a:ext cx="1" cy="37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9" name="Line 20"/>
            <p:cNvSpPr>
              <a:spLocks noChangeShapeType="1"/>
            </p:cNvSpPr>
            <p:nvPr/>
          </p:nvSpPr>
          <p:spPr bwMode="auto">
            <a:xfrm>
              <a:off x="4865" y="3206"/>
              <a:ext cx="1" cy="42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0" name="Freeform 19"/>
            <p:cNvSpPr>
              <a:spLocks/>
            </p:cNvSpPr>
            <p:nvPr/>
          </p:nvSpPr>
          <p:spPr bwMode="auto">
            <a:xfrm>
              <a:off x="2797" y="3821"/>
              <a:ext cx="397" cy="1"/>
            </a:xfrm>
            <a:custGeom>
              <a:avLst/>
              <a:gdLst>
                <a:gd name="T0" fmla="*/ 0 w 276"/>
                <a:gd name="T1" fmla="*/ 0 h 1"/>
                <a:gd name="T2" fmla="*/ 15049 w 276"/>
                <a:gd name="T3" fmla="*/ 0 h 1"/>
                <a:gd name="T4" fmla="*/ 0 60000 65536"/>
                <a:gd name="T5" fmla="*/ 0 60000 65536"/>
                <a:gd name="T6" fmla="*/ 0 w 276"/>
                <a:gd name="T7" fmla="*/ 0 h 1"/>
                <a:gd name="T8" fmla="*/ 276 w 2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6" h="1">
                  <a:moveTo>
                    <a:pt x="0" y="0"/>
                  </a:moveTo>
                  <a:cubicBezTo>
                    <a:pt x="92" y="0"/>
                    <a:pt x="230" y="0"/>
                    <a:pt x="276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1" name="Freeform 18"/>
            <p:cNvSpPr>
              <a:spLocks/>
            </p:cNvSpPr>
            <p:nvPr/>
          </p:nvSpPr>
          <p:spPr bwMode="auto">
            <a:xfrm flipH="1">
              <a:off x="3606" y="3821"/>
              <a:ext cx="397" cy="1"/>
            </a:xfrm>
            <a:custGeom>
              <a:avLst/>
              <a:gdLst>
                <a:gd name="T0" fmla="*/ 0 w 276"/>
                <a:gd name="T1" fmla="*/ 0 h 1"/>
                <a:gd name="T2" fmla="*/ 15049 w 276"/>
                <a:gd name="T3" fmla="*/ 0 h 1"/>
                <a:gd name="T4" fmla="*/ 0 60000 65536"/>
                <a:gd name="T5" fmla="*/ 0 60000 65536"/>
                <a:gd name="T6" fmla="*/ 0 w 276"/>
                <a:gd name="T7" fmla="*/ 0 h 1"/>
                <a:gd name="T8" fmla="*/ 276 w 2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6" h="1">
                  <a:moveTo>
                    <a:pt x="0" y="0"/>
                  </a:moveTo>
                  <a:cubicBezTo>
                    <a:pt x="92" y="0"/>
                    <a:pt x="230" y="0"/>
                    <a:pt x="276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2" name="Rectangle 17"/>
            <p:cNvSpPr>
              <a:spLocks noChangeArrowheads="1"/>
            </p:cNvSpPr>
            <p:nvPr/>
          </p:nvSpPr>
          <p:spPr bwMode="auto">
            <a:xfrm>
              <a:off x="3186" y="3750"/>
              <a:ext cx="384" cy="29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1600" i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</a:t>
              </a:r>
              <a:endParaRPr lang="en-US" sz="28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153" name="Rectangle 16"/>
            <p:cNvSpPr>
              <a:spLocks noChangeArrowheads="1"/>
            </p:cNvSpPr>
            <p:nvPr/>
          </p:nvSpPr>
          <p:spPr bwMode="auto">
            <a:xfrm>
              <a:off x="4955" y="3696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ru-RU" sz="1600" i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</a:t>
              </a:r>
              <a:endParaRPr lang="ru-RU" sz="2800">
                <a:ea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1035" name="Прямоугольник 40"/>
          <p:cNvSpPr>
            <a:spLocks noChangeArrowheads="1"/>
          </p:cNvSpPr>
          <p:nvPr/>
        </p:nvSpPr>
        <p:spPr bwMode="auto">
          <a:xfrm>
            <a:off x="4721225" y="3136900"/>
            <a:ext cx="441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</a:rPr>
              <a:t>– </a:t>
            </a:r>
            <a:r>
              <a:rPr lang="ru-RU" sz="2400">
                <a:solidFill>
                  <a:srgbClr val="000000"/>
                </a:solidFill>
              </a:rPr>
              <a:t>интервал дискретизации (с)</a:t>
            </a:r>
            <a:endParaRPr lang="ru-RU"/>
          </a:p>
        </p:txBody>
      </p:sp>
      <p:graphicFrame>
        <p:nvGraphicFramePr>
          <p:cNvPr id="1026" name="Object 40"/>
          <p:cNvGraphicFramePr>
            <a:graphicFrameLocks noChangeAspect="1"/>
          </p:cNvGraphicFramePr>
          <p:nvPr/>
        </p:nvGraphicFramePr>
        <p:xfrm>
          <a:off x="4365625" y="3122613"/>
          <a:ext cx="401638" cy="461962"/>
        </p:xfrm>
        <a:graphic>
          <a:graphicData uri="http://schemas.openxmlformats.org/presentationml/2006/ole">
            <p:oleObj spid="_x0000_s5122" name="Формула" r:id="rId5" imgW="139680" imgH="16488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695700" y="3494088"/>
          <a:ext cx="1050925" cy="938212"/>
        </p:xfrm>
        <a:graphic>
          <a:graphicData uri="http://schemas.openxmlformats.org/presentationml/2006/ole">
            <p:oleObj spid="_x0000_s5123" name="Формула" r:id="rId6" imgW="431640" imgH="393480" progId="Equation.3">
              <p:embed/>
            </p:oleObj>
          </a:graphicData>
        </a:graphic>
      </p:graphicFrame>
      <p:sp>
        <p:nvSpPr>
          <p:cNvPr id="1036" name="Прямоугольник 43"/>
          <p:cNvSpPr>
            <a:spLocks noChangeArrowheads="1"/>
          </p:cNvSpPr>
          <p:nvPr/>
        </p:nvSpPr>
        <p:spPr bwMode="auto">
          <a:xfrm>
            <a:off x="4721225" y="3719513"/>
            <a:ext cx="38242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</a:rPr>
              <a:t>– </a:t>
            </a:r>
            <a:r>
              <a:rPr lang="ru-RU" sz="2400">
                <a:solidFill>
                  <a:srgbClr val="000000"/>
                </a:solidFill>
              </a:rPr>
              <a:t>частота дискретизации </a:t>
            </a:r>
            <a:br>
              <a:rPr lang="ru-RU" sz="2400">
                <a:solidFill>
                  <a:srgbClr val="000000"/>
                </a:solidFill>
              </a:rPr>
            </a:br>
            <a:r>
              <a:rPr lang="ru-RU" sz="2400">
                <a:solidFill>
                  <a:srgbClr val="000000"/>
                </a:solidFill>
              </a:rPr>
              <a:t>   (Гц, кГц)</a:t>
            </a:r>
            <a:endParaRPr lang="ru-RU"/>
          </a:p>
        </p:txBody>
      </p: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4065588" y="4548188"/>
            <a:ext cx="48037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95350" indent="-895350"/>
            <a:r>
              <a:rPr lang="ru-RU" sz="2000">
                <a:solidFill>
                  <a:srgbClr val="000000"/>
                </a:solidFill>
              </a:rPr>
              <a:t>8 кГц – минимальная частота для распознавания речи</a:t>
            </a:r>
          </a:p>
          <a:p>
            <a:pPr marL="895350" indent="-895350"/>
            <a:r>
              <a:rPr lang="ru-RU" sz="2000">
                <a:solidFill>
                  <a:srgbClr val="000000"/>
                </a:solidFill>
              </a:rPr>
              <a:t>11 кГц, 22 кГц,</a:t>
            </a:r>
          </a:p>
          <a:p>
            <a:pPr marL="895350" indent="-895350"/>
            <a:r>
              <a:rPr lang="ru-RU" sz="2000">
                <a:solidFill>
                  <a:srgbClr val="000000"/>
                </a:solidFill>
              </a:rPr>
              <a:t>44,1 кГц – качество </a:t>
            </a:r>
            <a:r>
              <a:rPr lang="en-US" sz="2000">
                <a:solidFill>
                  <a:srgbClr val="000000"/>
                </a:solidFill>
              </a:rPr>
              <a:t>CD-</a:t>
            </a:r>
            <a:r>
              <a:rPr lang="ru-RU" sz="2000">
                <a:solidFill>
                  <a:srgbClr val="000000"/>
                </a:solidFill>
              </a:rPr>
              <a:t>дисков</a:t>
            </a:r>
          </a:p>
          <a:p>
            <a:pPr marL="895350" indent="-895350"/>
            <a:r>
              <a:rPr lang="ru-RU" sz="2000">
                <a:solidFill>
                  <a:srgbClr val="000000"/>
                </a:solidFill>
              </a:rPr>
              <a:t>48 кГц – фильмы на </a:t>
            </a:r>
            <a:r>
              <a:rPr lang="en-US" sz="2000">
                <a:solidFill>
                  <a:srgbClr val="000000"/>
                </a:solidFill>
              </a:rPr>
              <a:t>DVD</a:t>
            </a:r>
          </a:p>
          <a:p>
            <a:pPr marL="895350" indent="-895350"/>
            <a:r>
              <a:rPr lang="en-US" sz="2000">
                <a:solidFill>
                  <a:srgbClr val="000000"/>
                </a:solidFill>
              </a:rPr>
              <a:t>96 </a:t>
            </a:r>
            <a:r>
              <a:rPr lang="ru-RU" sz="2000">
                <a:solidFill>
                  <a:srgbClr val="000000"/>
                </a:solidFill>
              </a:rPr>
              <a:t>кГц, 192 кГц </a:t>
            </a:r>
            <a:endParaRPr lang="ru-RU" sz="1600"/>
          </a:p>
        </p:txBody>
      </p:sp>
      <p:sp>
        <p:nvSpPr>
          <p:cNvPr id="1038" name="Прямоугольник 45"/>
          <p:cNvSpPr>
            <a:spLocks noChangeArrowheads="1"/>
          </p:cNvSpPr>
          <p:nvPr/>
        </p:nvSpPr>
        <p:spPr bwMode="auto">
          <a:xfrm>
            <a:off x="319088" y="5578475"/>
            <a:ext cx="27400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Человек слышит</a:t>
            </a:r>
            <a:r>
              <a:rPr lang="ru-RU"/>
              <a:t>  </a:t>
            </a:r>
            <a:endParaRPr lang="en-US"/>
          </a:p>
          <a:p>
            <a:r>
              <a:rPr lang="en-US" sz="2400" b="1"/>
              <a:t>   </a:t>
            </a:r>
            <a:r>
              <a:rPr lang="ru-RU" sz="2400" b="1"/>
              <a:t>16 Гц … 20 кГц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35" grpId="0"/>
      <p:bldP spid="1036" grpId="0"/>
      <p:bldP spid="45" grpId="0"/>
      <p:bldP spid="103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Оцифровка звука: квантование</a:t>
            </a:r>
          </a:p>
        </p:txBody>
      </p:sp>
      <p:sp>
        <p:nvSpPr>
          <p:cNvPr id="5734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8F1D779-BF0B-4DB0-B960-BED06053136F}" type="slidenum">
              <a:rPr lang="ru-RU"/>
              <a:pPr/>
              <a:t>39</a:t>
            </a:fld>
            <a:endParaRPr lang="ru-RU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76238" y="887413"/>
            <a:ext cx="6710362" cy="663575"/>
            <a:chOff x="396" y="3549"/>
            <a:chExt cx="4227" cy="418"/>
          </a:xfrm>
        </p:grpSpPr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714" y="3619"/>
              <a:ext cx="3909" cy="252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000" dirty="0">
                  <a:latin typeface="Arial" pitchFamily="34" charset="0"/>
                </a:rPr>
                <a:t>   Сколько битов нужно, чтобы записать число 0,6?</a:t>
              </a:r>
            </a:p>
          </p:txBody>
        </p:sp>
        <p:sp>
          <p:nvSpPr>
            <p:cNvPr id="57398" name="Oval 21"/>
            <p:cNvSpPr>
              <a:spLocks noChangeArrowheads="1"/>
            </p:cNvSpPr>
            <p:nvPr/>
          </p:nvSpPr>
          <p:spPr bwMode="auto">
            <a:xfrm>
              <a:off x="396" y="354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57349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209550" y="3295650"/>
            <a:ext cx="3725863" cy="2981325"/>
            <a:chOff x="2009" y="1448"/>
            <a:chExt cx="3241" cy="2593"/>
          </a:xfrm>
        </p:grpSpPr>
        <p:sp>
          <p:nvSpPr>
            <p:cNvPr id="57356" name="AutoShape 44"/>
            <p:cNvSpPr>
              <a:spLocks noChangeAspect="1" noChangeArrowheads="1" noTextEdit="1"/>
            </p:cNvSpPr>
            <p:nvPr/>
          </p:nvSpPr>
          <p:spPr bwMode="auto">
            <a:xfrm>
              <a:off x="2009" y="1448"/>
              <a:ext cx="3241" cy="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57" name="Rectangle 43"/>
            <p:cNvSpPr>
              <a:spLocks noChangeArrowheads="1"/>
            </p:cNvSpPr>
            <p:nvPr/>
          </p:nvSpPr>
          <p:spPr bwMode="auto">
            <a:xfrm>
              <a:off x="2331" y="2691"/>
              <a:ext cx="2793" cy="233"/>
            </a:xfrm>
            <a:prstGeom prst="rect">
              <a:avLst/>
            </a:prstGeom>
            <a:solidFill>
              <a:srgbClr val="E6E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58" name="Rectangle 42"/>
            <p:cNvSpPr>
              <a:spLocks noChangeArrowheads="1"/>
            </p:cNvSpPr>
            <p:nvPr/>
          </p:nvSpPr>
          <p:spPr bwMode="auto">
            <a:xfrm>
              <a:off x="2331" y="2223"/>
              <a:ext cx="2793" cy="233"/>
            </a:xfrm>
            <a:prstGeom prst="rect">
              <a:avLst/>
            </a:prstGeom>
            <a:solidFill>
              <a:srgbClr val="E6E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59" name="Rectangle 41"/>
            <p:cNvSpPr>
              <a:spLocks noChangeArrowheads="1"/>
            </p:cNvSpPr>
            <p:nvPr/>
          </p:nvSpPr>
          <p:spPr bwMode="auto">
            <a:xfrm>
              <a:off x="2331" y="1748"/>
              <a:ext cx="2793" cy="233"/>
            </a:xfrm>
            <a:prstGeom prst="rect">
              <a:avLst/>
            </a:prstGeom>
            <a:solidFill>
              <a:srgbClr val="E6E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0" name="Rectangle 40"/>
            <p:cNvSpPr>
              <a:spLocks noChangeArrowheads="1"/>
            </p:cNvSpPr>
            <p:nvPr/>
          </p:nvSpPr>
          <p:spPr bwMode="auto">
            <a:xfrm>
              <a:off x="2331" y="3156"/>
              <a:ext cx="2793" cy="233"/>
            </a:xfrm>
            <a:prstGeom prst="rect">
              <a:avLst/>
            </a:prstGeom>
            <a:solidFill>
              <a:srgbClr val="E6E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124967" name="Freeform 39"/>
            <p:cNvSpPr>
              <a:spLocks/>
            </p:cNvSpPr>
            <p:nvPr/>
          </p:nvSpPr>
          <p:spPr bwMode="auto">
            <a:xfrm>
              <a:off x="2347" y="1790"/>
              <a:ext cx="2622" cy="1531"/>
            </a:xfrm>
            <a:custGeom>
              <a:avLst/>
              <a:gdLst/>
              <a:ahLst/>
              <a:cxnLst>
                <a:cxn ang="0">
                  <a:pos x="0" y="5559"/>
                </a:cxn>
                <a:cxn ang="0">
                  <a:pos x="467" y="1908"/>
                </a:cxn>
                <a:cxn ang="0">
                  <a:pos x="1187" y="5721"/>
                </a:cxn>
                <a:cxn ang="0">
                  <a:pos x="1724" y="83"/>
                </a:cxn>
                <a:cxn ang="0">
                  <a:pos x="2191" y="5224"/>
                </a:cxn>
                <a:cxn ang="0">
                  <a:pos x="3134" y="3439"/>
                </a:cxn>
                <a:cxn ang="0">
                  <a:pos x="3397" y="6076"/>
                </a:cxn>
                <a:cxn ang="0">
                  <a:pos x="4422" y="1249"/>
                </a:cxn>
                <a:cxn ang="0">
                  <a:pos x="5172" y="6218"/>
                </a:cxn>
                <a:cxn ang="0">
                  <a:pos x="5983" y="3054"/>
                </a:cxn>
                <a:cxn ang="0">
                  <a:pos x="6115" y="5863"/>
                </a:cxn>
                <a:cxn ang="0">
                  <a:pos x="6521" y="5670"/>
                </a:cxn>
              </a:cxnLst>
              <a:rect l="0" t="0" r="r" b="b"/>
              <a:pathLst>
                <a:path w="6521" h="6519">
                  <a:moveTo>
                    <a:pt x="0" y="5559"/>
                  </a:moveTo>
                  <a:cubicBezTo>
                    <a:pt x="134" y="3720"/>
                    <a:pt x="269" y="1881"/>
                    <a:pt x="467" y="1908"/>
                  </a:cubicBezTo>
                  <a:cubicBezTo>
                    <a:pt x="665" y="1935"/>
                    <a:pt x="978" y="6025"/>
                    <a:pt x="1187" y="5721"/>
                  </a:cubicBezTo>
                  <a:cubicBezTo>
                    <a:pt x="1396" y="5417"/>
                    <a:pt x="1557" y="166"/>
                    <a:pt x="1724" y="83"/>
                  </a:cubicBezTo>
                  <a:cubicBezTo>
                    <a:pt x="1891" y="0"/>
                    <a:pt x="1956" y="4665"/>
                    <a:pt x="2191" y="5224"/>
                  </a:cubicBezTo>
                  <a:cubicBezTo>
                    <a:pt x="2426" y="5783"/>
                    <a:pt x="2933" y="3297"/>
                    <a:pt x="3134" y="3439"/>
                  </a:cubicBezTo>
                  <a:cubicBezTo>
                    <a:pt x="3335" y="3581"/>
                    <a:pt x="3182" y="6441"/>
                    <a:pt x="3397" y="6076"/>
                  </a:cubicBezTo>
                  <a:cubicBezTo>
                    <a:pt x="3612" y="5711"/>
                    <a:pt x="4126" y="1225"/>
                    <a:pt x="4422" y="1249"/>
                  </a:cubicBezTo>
                  <a:cubicBezTo>
                    <a:pt x="4718" y="1273"/>
                    <a:pt x="4912" y="5917"/>
                    <a:pt x="5172" y="6218"/>
                  </a:cubicBezTo>
                  <a:cubicBezTo>
                    <a:pt x="5432" y="6519"/>
                    <a:pt x="5826" y="3113"/>
                    <a:pt x="5983" y="3054"/>
                  </a:cubicBezTo>
                  <a:cubicBezTo>
                    <a:pt x="6140" y="2995"/>
                    <a:pt x="6025" y="5427"/>
                    <a:pt x="6115" y="5863"/>
                  </a:cubicBezTo>
                  <a:cubicBezTo>
                    <a:pt x="6205" y="6299"/>
                    <a:pt x="6436" y="5710"/>
                    <a:pt x="6521" y="5670"/>
                  </a:cubicBezTo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4000"/>
            </a:p>
          </p:txBody>
        </p:sp>
        <p:sp>
          <p:nvSpPr>
            <p:cNvPr id="57362" name="Freeform 38"/>
            <p:cNvSpPr>
              <a:spLocks/>
            </p:cNvSpPr>
            <p:nvPr/>
          </p:nvSpPr>
          <p:spPr bwMode="auto">
            <a:xfrm>
              <a:off x="2339" y="1459"/>
              <a:ext cx="2900" cy="2171"/>
            </a:xfrm>
            <a:custGeom>
              <a:avLst/>
              <a:gdLst>
                <a:gd name="T0" fmla="*/ 0 w 2971"/>
                <a:gd name="T1" fmla="*/ 0 h 1967"/>
                <a:gd name="T2" fmla="*/ 0 w 2971"/>
                <a:gd name="T3" fmla="*/ 5823 h 1967"/>
                <a:gd name="T4" fmla="*/ 2277 w 2971"/>
                <a:gd name="T5" fmla="*/ 5823 h 1967"/>
                <a:gd name="T6" fmla="*/ 0 60000 65536"/>
                <a:gd name="T7" fmla="*/ 0 60000 65536"/>
                <a:gd name="T8" fmla="*/ 0 60000 65536"/>
                <a:gd name="T9" fmla="*/ 0 w 2971"/>
                <a:gd name="T10" fmla="*/ 0 h 1967"/>
                <a:gd name="T11" fmla="*/ 2971 w 2971"/>
                <a:gd name="T12" fmla="*/ 1967 h 19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71" h="1967">
                  <a:moveTo>
                    <a:pt x="0" y="0"/>
                  </a:moveTo>
                  <a:lnTo>
                    <a:pt x="0" y="1967"/>
                  </a:lnTo>
                  <a:lnTo>
                    <a:pt x="2971" y="19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63" name="Oval 37"/>
            <p:cNvSpPr>
              <a:spLocks noChangeAspect="1" noChangeArrowheads="1"/>
            </p:cNvSpPr>
            <p:nvPr/>
          </p:nvSpPr>
          <p:spPr bwMode="auto">
            <a:xfrm>
              <a:off x="2298" y="3030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4" name="Oval 36"/>
            <p:cNvSpPr>
              <a:spLocks noChangeAspect="1" noChangeArrowheads="1"/>
            </p:cNvSpPr>
            <p:nvPr/>
          </p:nvSpPr>
          <p:spPr bwMode="auto">
            <a:xfrm>
              <a:off x="2718" y="2996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5" name="Oval 35"/>
            <p:cNvSpPr>
              <a:spLocks noChangeAspect="1" noChangeArrowheads="1"/>
            </p:cNvSpPr>
            <p:nvPr/>
          </p:nvSpPr>
          <p:spPr bwMode="auto">
            <a:xfrm>
              <a:off x="3139" y="2782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6" name="Oval 34"/>
            <p:cNvSpPr>
              <a:spLocks noChangeAspect="1" noChangeArrowheads="1"/>
            </p:cNvSpPr>
            <p:nvPr/>
          </p:nvSpPr>
          <p:spPr bwMode="auto">
            <a:xfrm>
              <a:off x="3559" y="2575"/>
              <a:ext cx="85" cy="86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7" name="Oval 33"/>
            <p:cNvSpPr>
              <a:spLocks noChangeAspect="1" noChangeArrowheads="1"/>
            </p:cNvSpPr>
            <p:nvPr/>
          </p:nvSpPr>
          <p:spPr bwMode="auto">
            <a:xfrm>
              <a:off x="3980" y="2220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8" name="Oval 32"/>
            <p:cNvSpPr>
              <a:spLocks noChangeAspect="1" noChangeArrowheads="1"/>
            </p:cNvSpPr>
            <p:nvPr/>
          </p:nvSpPr>
          <p:spPr bwMode="auto">
            <a:xfrm>
              <a:off x="4400" y="3207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69" name="Oval 31"/>
            <p:cNvSpPr>
              <a:spLocks noChangeAspect="1" noChangeArrowheads="1"/>
            </p:cNvSpPr>
            <p:nvPr/>
          </p:nvSpPr>
          <p:spPr bwMode="auto">
            <a:xfrm>
              <a:off x="4821" y="3155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4000"/>
            </a:p>
          </p:txBody>
        </p:sp>
        <p:sp>
          <p:nvSpPr>
            <p:cNvPr id="57370" name="Line 30"/>
            <p:cNvSpPr>
              <a:spLocks noChangeShapeType="1"/>
            </p:cNvSpPr>
            <p:nvPr/>
          </p:nvSpPr>
          <p:spPr bwMode="auto">
            <a:xfrm>
              <a:off x="2758" y="3033"/>
              <a:ext cx="3" cy="59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1" name="Line 29"/>
            <p:cNvSpPr>
              <a:spLocks noChangeShapeType="1"/>
            </p:cNvSpPr>
            <p:nvPr/>
          </p:nvSpPr>
          <p:spPr bwMode="auto">
            <a:xfrm>
              <a:off x="3181" y="2822"/>
              <a:ext cx="1" cy="105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2" name="Line 28"/>
            <p:cNvSpPr>
              <a:spLocks noChangeShapeType="1"/>
            </p:cNvSpPr>
            <p:nvPr/>
          </p:nvSpPr>
          <p:spPr bwMode="auto">
            <a:xfrm>
              <a:off x="3601" y="2624"/>
              <a:ext cx="3" cy="12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3" name="Line 27"/>
            <p:cNvSpPr>
              <a:spLocks noChangeShapeType="1"/>
            </p:cNvSpPr>
            <p:nvPr/>
          </p:nvSpPr>
          <p:spPr bwMode="auto">
            <a:xfrm>
              <a:off x="4022" y="2269"/>
              <a:ext cx="2" cy="1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4" name="Line 26"/>
            <p:cNvSpPr>
              <a:spLocks noChangeShapeType="1"/>
            </p:cNvSpPr>
            <p:nvPr/>
          </p:nvSpPr>
          <p:spPr bwMode="auto">
            <a:xfrm>
              <a:off x="4444" y="3255"/>
              <a:ext cx="1" cy="37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5" name="Line 25"/>
            <p:cNvSpPr>
              <a:spLocks noChangeShapeType="1"/>
            </p:cNvSpPr>
            <p:nvPr/>
          </p:nvSpPr>
          <p:spPr bwMode="auto">
            <a:xfrm>
              <a:off x="4865" y="3206"/>
              <a:ext cx="1" cy="42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6" name="Freeform 24"/>
            <p:cNvSpPr>
              <a:spLocks/>
            </p:cNvSpPr>
            <p:nvPr/>
          </p:nvSpPr>
          <p:spPr bwMode="auto">
            <a:xfrm>
              <a:off x="2797" y="3821"/>
              <a:ext cx="397" cy="1"/>
            </a:xfrm>
            <a:custGeom>
              <a:avLst/>
              <a:gdLst>
                <a:gd name="T0" fmla="*/ 0 w 276"/>
                <a:gd name="T1" fmla="*/ 0 h 1"/>
                <a:gd name="T2" fmla="*/ 15049 w 276"/>
                <a:gd name="T3" fmla="*/ 0 h 1"/>
                <a:gd name="T4" fmla="*/ 0 60000 65536"/>
                <a:gd name="T5" fmla="*/ 0 60000 65536"/>
                <a:gd name="T6" fmla="*/ 0 w 276"/>
                <a:gd name="T7" fmla="*/ 0 h 1"/>
                <a:gd name="T8" fmla="*/ 276 w 2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6" h="1">
                  <a:moveTo>
                    <a:pt x="0" y="0"/>
                  </a:moveTo>
                  <a:cubicBezTo>
                    <a:pt x="92" y="0"/>
                    <a:pt x="230" y="0"/>
                    <a:pt x="276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7" name="Freeform 23"/>
            <p:cNvSpPr>
              <a:spLocks/>
            </p:cNvSpPr>
            <p:nvPr/>
          </p:nvSpPr>
          <p:spPr bwMode="auto">
            <a:xfrm flipH="1">
              <a:off x="3606" y="3821"/>
              <a:ext cx="397" cy="1"/>
            </a:xfrm>
            <a:custGeom>
              <a:avLst/>
              <a:gdLst>
                <a:gd name="T0" fmla="*/ 0 w 276"/>
                <a:gd name="T1" fmla="*/ 0 h 1"/>
                <a:gd name="T2" fmla="*/ 15049 w 276"/>
                <a:gd name="T3" fmla="*/ 0 h 1"/>
                <a:gd name="T4" fmla="*/ 0 60000 65536"/>
                <a:gd name="T5" fmla="*/ 0 60000 65536"/>
                <a:gd name="T6" fmla="*/ 0 w 276"/>
                <a:gd name="T7" fmla="*/ 0 h 1"/>
                <a:gd name="T8" fmla="*/ 276 w 2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6" h="1">
                  <a:moveTo>
                    <a:pt x="0" y="0"/>
                  </a:moveTo>
                  <a:cubicBezTo>
                    <a:pt x="92" y="0"/>
                    <a:pt x="230" y="0"/>
                    <a:pt x="276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78" name="Rectangle 22"/>
            <p:cNvSpPr>
              <a:spLocks noChangeArrowheads="1"/>
            </p:cNvSpPr>
            <p:nvPr/>
          </p:nvSpPr>
          <p:spPr bwMode="auto">
            <a:xfrm>
              <a:off x="3186" y="3750"/>
              <a:ext cx="384" cy="29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2400" i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</a:t>
              </a:r>
              <a:endParaRPr lang="en-US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79" name="Rectangle 21"/>
            <p:cNvSpPr>
              <a:spLocks noChangeArrowheads="1"/>
            </p:cNvSpPr>
            <p:nvPr/>
          </p:nvSpPr>
          <p:spPr bwMode="auto">
            <a:xfrm>
              <a:off x="4955" y="3696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ru-RU" sz="2400" i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80" name="Line 20"/>
            <p:cNvSpPr>
              <a:spLocks noChangeShapeType="1"/>
            </p:cNvSpPr>
            <p:nvPr/>
          </p:nvSpPr>
          <p:spPr bwMode="auto">
            <a:xfrm rot="5400000">
              <a:off x="3719" y="2007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1" name="Line 19"/>
            <p:cNvSpPr>
              <a:spLocks noChangeShapeType="1"/>
            </p:cNvSpPr>
            <p:nvPr/>
          </p:nvSpPr>
          <p:spPr bwMode="auto">
            <a:xfrm rot="5400000">
              <a:off x="3719" y="2242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2" name="Line 18"/>
            <p:cNvSpPr>
              <a:spLocks noChangeShapeType="1"/>
            </p:cNvSpPr>
            <p:nvPr/>
          </p:nvSpPr>
          <p:spPr bwMode="auto">
            <a:xfrm rot="5400000">
              <a:off x="3719" y="1772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3" name="Line 17"/>
            <p:cNvSpPr>
              <a:spLocks noChangeShapeType="1"/>
            </p:cNvSpPr>
            <p:nvPr/>
          </p:nvSpPr>
          <p:spPr bwMode="auto">
            <a:xfrm rot="5400000">
              <a:off x="3719" y="1537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4" name="Line 16"/>
            <p:cNvSpPr>
              <a:spLocks noChangeShapeType="1"/>
            </p:cNvSpPr>
            <p:nvPr/>
          </p:nvSpPr>
          <p:spPr bwMode="auto">
            <a:xfrm rot="5400000">
              <a:off x="3719" y="1303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5" name="Line 15"/>
            <p:cNvSpPr>
              <a:spLocks noChangeShapeType="1"/>
            </p:cNvSpPr>
            <p:nvPr/>
          </p:nvSpPr>
          <p:spPr bwMode="auto">
            <a:xfrm rot="5400000">
              <a:off x="3719" y="1068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6" name="Line 14"/>
            <p:cNvSpPr>
              <a:spLocks noChangeShapeType="1"/>
            </p:cNvSpPr>
            <p:nvPr/>
          </p:nvSpPr>
          <p:spPr bwMode="auto">
            <a:xfrm rot="5400000">
              <a:off x="3719" y="833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7" name="Line 13"/>
            <p:cNvSpPr>
              <a:spLocks noChangeShapeType="1"/>
            </p:cNvSpPr>
            <p:nvPr/>
          </p:nvSpPr>
          <p:spPr bwMode="auto">
            <a:xfrm rot="5400000">
              <a:off x="3719" y="598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8" name="Line 12"/>
            <p:cNvSpPr>
              <a:spLocks noChangeShapeType="1"/>
            </p:cNvSpPr>
            <p:nvPr/>
          </p:nvSpPr>
          <p:spPr bwMode="auto">
            <a:xfrm rot="5400000">
              <a:off x="3719" y="364"/>
              <a:ext cx="3" cy="27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9" name="Rectangle 11"/>
            <p:cNvSpPr>
              <a:spLocks noChangeArrowheads="1"/>
            </p:cNvSpPr>
            <p:nvPr/>
          </p:nvSpPr>
          <p:spPr bwMode="auto">
            <a:xfrm>
              <a:off x="2009" y="3417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en-US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0</a:t>
              </a:r>
              <a:endParaRPr lang="en-US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0" name="Rectangle 10"/>
            <p:cNvSpPr>
              <a:spLocks noChangeArrowheads="1"/>
            </p:cNvSpPr>
            <p:nvPr/>
          </p:nvSpPr>
          <p:spPr bwMode="auto">
            <a:xfrm>
              <a:off x="2009" y="317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1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1" name="Rectangle 9"/>
            <p:cNvSpPr>
              <a:spLocks noChangeArrowheads="1"/>
            </p:cNvSpPr>
            <p:nvPr/>
          </p:nvSpPr>
          <p:spPr bwMode="auto">
            <a:xfrm>
              <a:off x="2009" y="293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2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2" name="Rectangle 8"/>
            <p:cNvSpPr>
              <a:spLocks noChangeArrowheads="1"/>
            </p:cNvSpPr>
            <p:nvPr/>
          </p:nvSpPr>
          <p:spPr bwMode="auto">
            <a:xfrm>
              <a:off x="2009" y="269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3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3" name="Rectangle 7"/>
            <p:cNvSpPr>
              <a:spLocks noChangeArrowheads="1"/>
            </p:cNvSpPr>
            <p:nvPr/>
          </p:nvSpPr>
          <p:spPr bwMode="auto">
            <a:xfrm>
              <a:off x="2009" y="245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4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4" name="Rectangle 6"/>
            <p:cNvSpPr>
              <a:spLocks noChangeArrowheads="1"/>
            </p:cNvSpPr>
            <p:nvPr/>
          </p:nvSpPr>
          <p:spPr bwMode="auto">
            <a:xfrm>
              <a:off x="2009" y="221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5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5" name="Rectangle 5"/>
            <p:cNvSpPr>
              <a:spLocks noChangeArrowheads="1"/>
            </p:cNvSpPr>
            <p:nvPr/>
          </p:nvSpPr>
          <p:spPr bwMode="auto">
            <a:xfrm>
              <a:off x="2009" y="173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7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7396" name="Rectangle 4"/>
            <p:cNvSpPr>
              <a:spLocks noChangeArrowheads="1"/>
            </p:cNvSpPr>
            <p:nvPr/>
          </p:nvSpPr>
          <p:spPr bwMode="auto">
            <a:xfrm>
              <a:off x="2009" y="1978"/>
              <a:ext cx="266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r" eaLnBrk="0" hangingPunct="0"/>
              <a:r>
                <a:rPr lang="ru-RU" sz="160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6</a:t>
              </a:r>
              <a:endParaRPr lang="ru-RU" sz="4000">
                <a:ea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47111" name="Прямоугольник 50"/>
          <p:cNvSpPr>
            <a:spLocks noChangeArrowheads="1"/>
          </p:cNvSpPr>
          <p:nvPr/>
        </p:nvSpPr>
        <p:spPr bwMode="auto">
          <a:xfrm>
            <a:off x="363538" y="2892425"/>
            <a:ext cx="3556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3-битное кодирование: </a:t>
            </a:r>
          </a:p>
        </p:txBody>
      </p:sp>
      <p:sp>
        <p:nvSpPr>
          <p:cNvPr id="52" name="Rectangle 69"/>
          <p:cNvSpPr>
            <a:spLocks noChangeArrowheads="1"/>
          </p:cNvSpPr>
          <p:nvPr/>
        </p:nvSpPr>
        <p:spPr bwMode="auto">
          <a:xfrm>
            <a:off x="4464050" y="3246438"/>
            <a:ext cx="3589338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200"/>
              <a:t>8 битов = 256 уровней</a:t>
            </a:r>
          </a:p>
          <a:p>
            <a:pPr>
              <a:spcBef>
                <a:spcPct val="20000"/>
              </a:spcBef>
            </a:pPr>
            <a:r>
              <a:rPr lang="ru-RU" sz="2200"/>
              <a:t>16 битов = 65536 уровней</a:t>
            </a:r>
          </a:p>
          <a:p>
            <a:pPr>
              <a:spcBef>
                <a:spcPct val="20000"/>
              </a:spcBef>
            </a:pPr>
            <a:r>
              <a:rPr lang="en-US" sz="2200"/>
              <a:t>2</a:t>
            </a:r>
            <a:r>
              <a:rPr lang="ru-RU" sz="2200"/>
              <a:t>4 бита = 2</a:t>
            </a:r>
            <a:r>
              <a:rPr lang="en-US" sz="2200" baseline="30000"/>
              <a:t>2</a:t>
            </a:r>
            <a:r>
              <a:rPr lang="ru-RU" sz="2200" baseline="30000"/>
              <a:t>4</a:t>
            </a:r>
            <a:r>
              <a:rPr lang="ru-RU" sz="2200"/>
              <a:t> уровней</a:t>
            </a:r>
          </a:p>
        </p:txBody>
      </p:sp>
      <p:sp>
        <p:nvSpPr>
          <p:cNvPr id="53" name="Прямоугольник 52"/>
          <p:cNvSpPr>
            <a:spLocks noChangeArrowheads="1"/>
          </p:cNvSpPr>
          <p:nvPr/>
        </p:nvSpPr>
        <p:spPr bwMode="auto">
          <a:xfrm>
            <a:off x="387350" y="2428875"/>
            <a:ext cx="6692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3399"/>
                </a:solidFill>
              </a:rPr>
              <a:t>АЦП</a:t>
            </a:r>
            <a:r>
              <a:rPr lang="ru-RU" sz="2400">
                <a:solidFill>
                  <a:srgbClr val="000000"/>
                </a:solidFill>
              </a:rPr>
              <a:t> = </a:t>
            </a:r>
            <a:r>
              <a:rPr lang="ru-RU" sz="2400" b="1">
                <a:solidFill>
                  <a:srgbClr val="000000"/>
                </a:solidFill>
              </a:rPr>
              <a:t>А</a:t>
            </a:r>
            <a:r>
              <a:rPr lang="ru-RU" sz="2400">
                <a:solidFill>
                  <a:srgbClr val="000000"/>
                </a:solidFill>
              </a:rPr>
              <a:t>налого-</a:t>
            </a:r>
            <a:r>
              <a:rPr lang="ru-RU" sz="2400" b="1">
                <a:solidFill>
                  <a:srgbClr val="000000"/>
                </a:solidFill>
              </a:rPr>
              <a:t>Ц</a:t>
            </a:r>
            <a:r>
              <a:rPr lang="ru-RU" sz="2400">
                <a:solidFill>
                  <a:srgbClr val="000000"/>
                </a:solidFill>
              </a:rPr>
              <a:t>ифровой </a:t>
            </a:r>
            <a:r>
              <a:rPr lang="ru-RU" sz="2400" b="1">
                <a:solidFill>
                  <a:srgbClr val="000000"/>
                </a:solidFill>
              </a:rPr>
              <a:t>П</a:t>
            </a:r>
            <a:r>
              <a:rPr lang="ru-RU" sz="2400">
                <a:solidFill>
                  <a:srgbClr val="000000"/>
                </a:solidFill>
              </a:rPr>
              <a:t>реобразователь</a:t>
            </a:r>
            <a:endParaRPr lang="ru-RU" sz="1400"/>
          </a:p>
        </p:txBody>
      </p:sp>
      <p:sp>
        <p:nvSpPr>
          <p:cNvPr id="54" name="Прямоугольник 53"/>
          <p:cNvSpPr/>
          <p:nvPr/>
        </p:nvSpPr>
        <p:spPr>
          <a:xfrm>
            <a:off x="428625" y="1671638"/>
            <a:ext cx="7762875" cy="708025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180975" indent="-180975">
              <a:defRPr/>
            </a:pPr>
            <a:r>
              <a:rPr lang="ru-RU" sz="2000" b="1">
                <a:solidFill>
                  <a:srgbClr val="000000"/>
                </a:solidFill>
              </a:rPr>
              <a:t>Квантование</a:t>
            </a:r>
            <a:r>
              <a:rPr lang="ru-RU" sz="2000">
                <a:solidFill>
                  <a:srgbClr val="000000"/>
                </a:solidFill>
              </a:rPr>
              <a:t> (дискретизация по уровню) – это представление числа в виде цифрового кода конечной длины. </a:t>
            </a:r>
            <a:endParaRPr lang="ru-RU" sz="1600"/>
          </a:p>
        </p:txBody>
      </p:sp>
      <p:sp>
        <p:nvSpPr>
          <p:cNvPr id="56" name="Прямоугольник 55"/>
          <p:cNvSpPr/>
          <p:nvPr/>
        </p:nvSpPr>
        <p:spPr>
          <a:xfrm>
            <a:off x="4140200" y="4694238"/>
            <a:ext cx="4749800" cy="1200150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/>
              <a:t>Разрядность </a:t>
            </a:r>
            <a:r>
              <a:rPr lang="ru-RU" sz="2400" b="1">
                <a:solidFill>
                  <a:srgbClr val="000000"/>
                </a:solidFill>
              </a:rPr>
              <a:t>кодирования</a:t>
            </a:r>
            <a:r>
              <a:rPr lang="ru-RU" sz="2400"/>
              <a:t> — это число битов, используемое</a:t>
            </a:r>
          </a:p>
          <a:p>
            <a:pPr>
              <a:defRPr/>
            </a:pPr>
            <a:r>
              <a:rPr lang="ru-RU" sz="2400"/>
              <a:t>для хранения одного отсчёта.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  <p:bldP spid="52" grpId="0"/>
      <p:bldP spid="53" grpId="0"/>
      <p:bldP spid="54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2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Языки</a:t>
            </a:r>
          </a:p>
        </p:txBody>
      </p:sp>
      <p:sp>
        <p:nvSpPr>
          <p:cNvPr id="1029" name="Номер слайда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20A6191-F9CB-450E-BEFB-784F868F0525}" type="slidenum">
              <a:rPr lang="ru-RU"/>
              <a:pPr/>
              <a:t>4</a:t>
            </a:fld>
            <a:endParaRPr lang="ru-RU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11163" y="820738"/>
            <a:ext cx="8732837" cy="5292725"/>
          </a:xfrm>
        </p:spPr>
        <p:txBody>
          <a:bodyPr/>
          <a:lstStyle/>
          <a:p>
            <a:pPr marL="495300" indent="-495300" eaLnBrk="1" hangingPunct="1">
              <a:buFont typeface="Wingdings" pitchFamily="2" charset="2"/>
              <a:buNone/>
            </a:pPr>
            <a:r>
              <a:rPr lang="ru-RU" sz="2400" b="1" smtClean="0"/>
              <a:t>Язык </a:t>
            </a:r>
            <a:r>
              <a:rPr lang="ru-RU" sz="2400" smtClean="0"/>
              <a:t>– знаковая система, используемая для хранения и передачи информации.</a:t>
            </a:r>
          </a:p>
          <a:p>
            <a:pPr lvl="1" eaLnBrk="1" hangingPunct="1"/>
            <a:r>
              <a:rPr lang="ru-RU" sz="2400" b="1" smtClean="0"/>
              <a:t>естественные </a:t>
            </a:r>
            <a:r>
              <a:rPr lang="ru-RU" sz="2400" smtClean="0"/>
              <a:t>(русский, английский, …)</a:t>
            </a:r>
            <a:br>
              <a:rPr lang="ru-RU" sz="2400" smtClean="0"/>
            </a:br>
            <a:r>
              <a:rPr lang="ru-RU" sz="2400" smtClean="0"/>
              <a:t>есть правила и исключения</a:t>
            </a:r>
            <a:endParaRPr lang="ru-RU" sz="2400" b="1" smtClean="0"/>
          </a:p>
          <a:p>
            <a:pPr lvl="1" eaLnBrk="1" hangingPunct="1"/>
            <a:r>
              <a:rPr lang="ru-RU" sz="2400" b="1" smtClean="0"/>
              <a:t>формальные</a:t>
            </a:r>
            <a:r>
              <a:rPr lang="ru-RU" sz="2400" smtClean="0"/>
              <a:t> (строгие правила)</a:t>
            </a:r>
          </a:p>
          <a:p>
            <a:pPr lvl="1" eaLnBrk="1" hangingPunct="1"/>
            <a:endParaRPr lang="ru-RU" sz="2400" smtClean="0"/>
          </a:p>
          <a:p>
            <a:pPr lvl="1" eaLnBrk="1" hangingPunct="1"/>
            <a:endParaRPr lang="ru-RU" sz="2400" smtClean="0"/>
          </a:p>
          <a:p>
            <a:pPr lvl="1" eaLnBrk="1" hangingPunct="1"/>
            <a:endParaRPr lang="ru-RU" sz="2400" smtClean="0"/>
          </a:p>
          <a:p>
            <a:pPr lvl="1" eaLnBrk="1" hangingPunct="1"/>
            <a:endParaRPr lang="ru-RU" sz="2400" smtClean="0"/>
          </a:p>
          <a:p>
            <a:pPr marL="495300" indent="-495300" eaLnBrk="1" hangingPunct="1">
              <a:spcBef>
                <a:spcPct val="80000"/>
              </a:spcBef>
              <a:buFont typeface="Wingdings" pitchFamily="2" charset="2"/>
              <a:buNone/>
            </a:pPr>
            <a:r>
              <a:rPr lang="ru-RU" sz="2000" b="1" smtClean="0"/>
              <a:t>Грамматика </a:t>
            </a:r>
            <a:r>
              <a:rPr lang="ru-RU" sz="2000" smtClean="0"/>
              <a:t>– правила по которым из символов алфавита строятся слова.</a:t>
            </a:r>
          </a:p>
          <a:p>
            <a:pPr marL="495300" indent="-495300" eaLnBrk="1" hangingPunct="1">
              <a:buFont typeface="Wingdings" pitchFamily="2" charset="2"/>
              <a:buNone/>
            </a:pPr>
            <a:r>
              <a:rPr lang="ru-RU" sz="2000" b="1" smtClean="0"/>
              <a:t>Синтаксис </a:t>
            </a:r>
            <a:r>
              <a:rPr lang="ru-RU" sz="2000" smtClean="0"/>
              <a:t>– правила, по которым из слов строятся предложения.</a:t>
            </a:r>
          </a:p>
          <a:p>
            <a:pPr marL="495300" indent="-495300" eaLnBrk="1" hangingPunct="1">
              <a:buFont typeface="Wingdings" pitchFamily="2" charset="2"/>
              <a:buNone/>
            </a:pPr>
            <a:endParaRPr lang="ru-RU" sz="2000" smtClean="0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0275" y="3670300"/>
            <a:ext cx="14763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79700" y="3030538"/>
            <a:ext cx="1252538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936625" y="3008313"/>
          <a:ext cx="1347788" cy="501650"/>
        </p:xfrm>
        <a:graphic>
          <a:graphicData uri="http://schemas.openxmlformats.org/presentationml/2006/ole">
            <p:oleObj spid="_x0000_s1026" name="Формула" r:id="rId5" imgW="545760" imgH="203040" progId="Equation.3">
              <p:embed/>
            </p:oleObj>
          </a:graphicData>
        </a:graphic>
      </p:graphicFrame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6203950" y="2998788"/>
            <a:ext cx="2587625" cy="13573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/>
              <a:t>program qq;</a:t>
            </a:r>
          </a:p>
          <a:p>
            <a:pPr>
              <a:spcBef>
                <a:spcPct val="20000"/>
              </a:spcBef>
              <a:defRPr/>
            </a:pPr>
            <a:r>
              <a:rPr lang="en-US"/>
              <a:t>begin</a:t>
            </a:r>
          </a:p>
          <a:p>
            <a:pPr>
              <a:spcBef>
                <a:spcPct val="20000"/>
              </a:spcBef>
              <a:defRPr/>
            </a:pPr>
            <a:r>
              <a:rPr lang="en-US"/>
              <a:t>writeln("</a:t>
            </a:r>
            <a:r>
              <a:rPr lang="ru-RU"/>
              <a:t>Привет!</a:t>
            </a:r>
            <a:r>
              <a:rPr lang="en-US"/>
              <a:t>");</a:t>
            </a:r>
            <a:endParaRPr lang="ru-RU"/>
          </a:p>
          <a:p>
            <a:pPr>
              <a:spcBef>
                <a:spcPct val="20000"/>
              </a:spcBef>
              <a:defRPr/>
            </a:pPr>
            <a:r>
              <a:rPr lang="en-US"/>
              <a:t>end.</a:t>
            </a:r>
            <a:endParaRPr lang="ru-RU"/>
          </a:p>
        </p:txBody>
      </p:sp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957263" y="4308475"/>
          <a:ext cx="3028950" cy="458788"/>
        </p:xfrm>
        <a:graphic>
          <a:graphicData uri="http://schemas.openxmlformats.org/presentationml/2006/ole">
            <p:oleObj spid="_x0000_s1027" name="Формула" r:id="rId6" imgW="1511280" imgH="228600" progId="Equation.3">
              <p:embed/>
            </p:oleObj>
          </a:graphicData>
        </a:graphic>
      </p:graphicFrame>
      <p:pic>
        <p:nvPicPr>
          <p:cNvPr id="75786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16438" y="3001963"/>
            <a:ext cx="1255712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7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32275" y="3949700"/>
            <a:ext cx="1808163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6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  <p:bldP spid="7578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Оцифровка звука</a:t>
            </a:r>
          </a:p>
        </p:txBody>
      </p:sp>
      <p:sp>
        <p:nvSpPr>
          <p:cNvPr id="5837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884FD0A-D1EC-49D6-B64D-73983649100A}" type="slidenum">
              <a:rPr lang="ru-RU"/>
              <a:pPr/>
              <a:t>40</a:t>
            </a:fld>
            <a:endParaRPr lang="ru-RU"/>
          </a:p>
        </p:txBody>
      </p:sp>
      <p:sp>
        <p:nvSpPr>
          <p:cNvPr id="58372" name="Прямоугольник 3"/>
          <p:cNvSpPr>
            <a:spLocks noChangeArrowheads="1"/>
          </p:cNvSpPr>
          <p:nvPr/>
        </p:nvSpPr>
        <p:spPr bwMode="auto">
          <a:xfrm>
            <a:off x="379413" y="812800"/>
            <a:ext cx="84248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Aft>
                <a:spcPts val="1200"/>
              </a:spcAft>
            </a:pPr>
            <a:r>
              <a:rPr lang="ru-RU" sz="2400" b="1">
                <a:solidFill>
                  <a:srgbClr val="3333CC"/>
                </a:solidFill>
              </a:rPr>
              <a:t>Задача.</a:t>
            </a:r>
            <a:r>
              <a:rPr lang="ru-RU" sz="2400"/>
              <a:t> Определите информационный объем данных, полученных при оцифровке звука длительностью </a:t>
            </a:r>
            <a:br>
              <a:rPr lang="ru-RU" sz="2400"/>
            </a:br>
            <a:r>
              <a:rPr lang="ru-RU" sz="2400">
                <a:solidFill>
                  <a:srgbClr val="3333CC"/>
                </a:solidFill>
              </a:rPr>
              <a:t>1 минута</a:t>
            </a:r>
            <a:r>
              <a:rPr lang="ru-RU" sz="2400"/>
              <a:t> с частотой </a:t>
            </a:r>
            <a:r>
              <a:rPr lang="ru-RU" sz="2400">
                <a:solidFill>
                  <a:srgbClr val="3333CC"/>
                </a:solidFill>
              </a:rPr>
              <a:t>44 кГц </a:t>
            </a:r>
            <a:r>
              <a:rPr lang="ru-RU" sz="2400"/>
              <a:t>с помощью </a:t>
            </a:r>
            <a:r>
              <a:rPr lang="ru-RU" sz="2400">
                <a:solidFill>
                  <a:srgbClr val="3333CC"/>
                </a:solidFill>
              </a:rPr>
              <a:t>16-битной</a:t>
            </a:r>
            <a:r>
              <a:rPr lang="ru-RU" sz="2400"/>
              <a:t> звуковой карты. Запись выполнена в режиме «стерео».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6263" y="2597150"/>
            <a:ext cx="8097837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1257300" algn="l"/>
              </a:tabLst>
            </a:pPr>
            <a:r>
              <a:rPr lang="ru-RU" sz="2400">
                <a:solidFill>
                  <a:srgbClr val="000000"/>
                </a:solidFill>
              </a:rPr>
              <a:t>За 1 сек </a:t>
            </a:r>
            <a:r>
              <a:rPr lang="ru-RU" sz="2400" i="1">
                <a:solidFill>
                  <a:srgbClr val="000000"/>
                </a:solidFill>
              </a:rPr>
              <a:t>каждый канал</a:t>
            </a:r>
            <a:r>
              <a:rPr lang="ru-RU" sz="2400">
                <a:solidFill>
                  <a:srgbClr val="000000"/>
                </a:solidFill>
              </a:rPr>
              <a:t> записывает </a:t>
            </a:r>
            <a:r>
              <a:rPr lang="ru-RU" sz="2400">
                <a:solidFill>
                  <a:srgbClr val="3333CC"/>
                </a:solidFill>
              </a:rPr>
              <a:t>44000</a:t>
            </a:r>
            <a:r>
              <a:rPr lang="ru-RU" sz="2400">
                <a:solidFill>
                  <a:srgbClr val="000000"/>
                </a:solidFill>
              </a:rPr>
              <a:t> значений, </a:t>
            </a:r>
            <a:br>
              <a:rPr lang="ru-RU" sz="2400">
                <a:solidFill>
                  <a:srgbClr val="000000"/>
                </a:solidFill>
              </a:rPr>
            </a:br>
            <a:r>
              <a:rPr lang="ru-RU" sz="2400">
                <a:solidFill>
                  <a:srgbClr val="000000"/>
                </a:solidFill>
              </a:rPr>
              <a:t>	каждое занимает </a:t>
            </a:r>
            <a:r>
              <a:rPr lang="ru-RU" sz="2400">
                <a:solidFill>
                  <a:srgbClr val="3333CC"/>
                </a:solidFill>
              </a:rPr>
              <a:t>16 битов = 2 байта</a:t>
            </a:r>
          </a:p>
          <a:p>
            <a:pPr>
              <a:tabLst>
                <a:tab pos="1257300" algn="l"/>
              </a:tabLst>
            </a:pPr>
            <a:r>
              <a:rPr lang="ru-RU" sz="2400"/>
              <a:t>	всего </a:t>
            </a:r>
            <a:r>
              <a:rPr lang="ru-RU" sz="2400">
                <a:solidFill>
                  <a:srgbClr val="3333CC"/>
                </a:solidFill>
              </a:rPr>
              <a:t>44000 </a:t>
            </a:r>
            <a:r>
              <a:rPr lang="ru-RU" sz="2400">
                <a:solidFill>
                  <a:srgbClr val="3333CC"/>
                </a:solidFill>
                <a:sym typeface="Symbol" pitchFamily="18" charset="2"/>
              </a:rPr>
              <a:t></a:t>
            </a:r>
            <a:r>
              <a:rPr lang="ru-RU" sz="2400">
                <a:solidFill>
                  <a:srgbClr val="000000"/>
                </a:solidFill>
              </a:rPr>
              <a:t> </a:t>
            </a:r>
            <a:r>
              <a:rPr lang="ru-RU" sz="2400">
                <a:solidFill>
                  <a:srgbClr val="3333CC"/>
                </a:solidFill>
              </a:rPr>
              <a:t>2 байта = 88000 байтов </a:t>
            </a:r>
          </a:p>
          <a:p>
            <a:pPr>
              <a:spcBef>
                <a:spcPts val="1200"/>
              </a:spcBef>
              <a:tabLst>
                <a:tab pos="1257300" algn="l"/>
              </a:tabLst>
            </a:pPr>
            <a:r>
              <a:rPr lang="ru-RU" sz="2400"/>
              <a:t>С учётом «стерео»</a:t>
            </a:r>
          </a:p>
          <a:p>
            <a:pPr lvl="1">
              <a:tabLst>
                <a:tab pos="1257300" algn="l"/>
              </a:tabLst>
            </a:pPr>
            <a:r>
              <a:rPr lang="ru-RU" sz="2400"/>
              <a:t>	всего </a:t>
            </a:r>
            <a:r>
              <a:rPr lang="ru-RU" sz="2400">
                <a:solidFill>
                  <a:srgbClr val="3333CC"/>
                </a:solidFill>
              </a:rPr>
              <a:t>88000 </a:t>
            </a:r>
            <a:r>
              <a:rPr lang="ru-RU" sz="2400">
                <a:solidFill>
                  <a:srgbClr val="3333CC"/>
                </a:solidFill>
                <a:sym typeface="Symbol" pitchFamily="18" charset="2"/>
              </a:rPr>
              <a:t></a:t>
            </a:r>
            <a:r>
              <a:rPr lang="ru-RU" sz="2400">
                <a:solidFill>
                  <a:srgbClr val="000000"/>
                </a:solidFill>
              </a:rPr>
              <a:t> </a:t>
            </a:r>
            <a:r>
              <a:rPr lang="ru-RU" sz="2400">
                <a:solidFill>
                  <a:srgbClr val="3333CC"/>
                </a:solidFill>
              </a:rPr>
              <a:t>2 = 176000 байтов</a:t>
            </a:r>
          </a:p>
          <a:p>
            <a:pPr lvl="1">
              <a:spcBef>
                <a:spcPts val="1200"/>
              </a:spcBef>
              <a:tabLst>
                <a:tab pos="1257300" algn="l"/>
              </a:tabLst>
            </a:pPr>
            <a:r>
              <a:rPr lang="ru-RU" sz="2400"/>
              <a:t>За 1 минуту</a:t>
            </a:r>
          </a:p>
          <a:p>
            <a:pPr lvl="1">
              <a:tabLst>
                <a:tab pos="1257300" algn="l"/>
              </a:tabLst>
            </a:pPr>
            <a:r>
              <a:rPr lang="ru-RU" sz="2400"/>
              <a:t>	</a:t>
            </a:r>
            <a:r>
              <a:rPr lang="ru-RU" sz="2400">
                <a:solidFill>
                  <a:srgbClr val="333399"/>
                </a:solidFill>
              </a:rPr>
              <a:t>176000 </a:t>
            </a:r>
            <a:r>
              <a:rPr lang="ru-RU" sz="2400">
                <a:solidFill>
                  <a:srgbClr val="333399"/>
                </a:solidFill>
                <a:sym typeface="Symbol" pitchFamily="18" charset="2"/>
              </a:rPr>
              <a:t></a:t>
            </a:r>
            <a:r>
              <a:rPr lang="ru-RU" sz="2400">
                <a:solidFill>
                  <a:srgbClr val="333399"/>
                </a:solidFill>
              </a:rPr>
              <a:t> 60 = </a:t>
            </a:r>
            <a:r>
              <a:rPr lang="ru-RU" sz="2400">
                <a:solidFill>
                  <a:srgbClr val="3333CC"/>
                </a:solidFill>
              </a:rPr>
              <a:t>1056000 байтов </a:t>
            </a:r>
          </a:p>
          <a:p>
            <a:pPr lvl="1">
              <a:tabLst>
                <a:tab pos="1257300" algn="l"/>
              </a:tabLst>
            </a:pPr>
            <a:r>
              <a:rPr lang="ru-RU" sz="2400">
                <a:solidFill>
                  <a:srgbClr val="3333CC"/>
                </a:solidFill>
                <a:sym typeface="Symbol" pitchFamily="18" charset="2"/>
              </a:rPr>
              <a:t>		 10313 Кбайт  10 Мбайт</a:t>
            </a:r>
            <a:endParaRPr lang="ru-RU" sz="240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reeform 2"/>
          <p:cNvSpPr>
            <a:spLocks/>
          </p:cNvSpPr>
          <p:nvPr/>
        </p:nvSpPr>
        <p:spPr bwMode="auto">
          <a:xfrm>
            <a:off x="1333500" y="2978150"/>
            <a:ext cx="3487738" cy="1266825"/>
          </a:xfrm>
          <a:custGeom>
            <a:avLst/>
            <a:gdLst>
              <a:gd name="T0" fmla="*/ 0 w 7997"/>
              <a:gd name="T1" fmla="*/ 2147483647 h 2771"/>
              <a:gd name="T2" fmla="*/ 2147483647 w 7997"/>
              <a:gd name="T3" fmla="*/ 2147483647 h 2771"/>
              <a:gd name="T4" fmla="*/ 2147483647 w 7997"/>
              <a:gd name="T5" fmla="*/ 2147483647 h 2771"/>
              <a:gd name="T6" fmla="*/ 2147483647 w 7997"/>
              <a:gd name="T7" fmla="*/ 2147483647 h 2771"/>
              <a:gd name="T8" fmla="*/ 2147483647 w 7997"/>
              <a:gd name="T9" fmla="*/ 2147483647 h 2771"/>
              <a:gd name="T10" fmla="*/ 2147483647 w 7997"/>
              <a:gd name="T11" fmla="*/ 2147483647 h 2771"/>
              <a:gd name="T12" fmla="*/ 2147483647 w 7997"/>
              <a:gd name="T13" fmla="*/ 2147483647 h 2771"/>
              <a:gd name="T14" fmla="*/ 2147483647 w 7997"/>
              <a:gd name="T15" fmla="*/ 2147483647 h 2771"/>
              <a:gd name="T16" fmla="*/ 2147483647 w 7997"/>
              <a:gd name="T17" fmla="*/ 0 h 2771"/>
              <a:gd name="T18" fmla="*/ 2147483647 w 7997"/>
              <a:gd name="T19" fmla="*/ 0 h 2771"/>
              <a:gd name="T20" fmla="*/ 2147483647 w 7997"/>
              <a:gd name="T21" fmla="*/ 2147483647 h 2771"/>
              <a:gd name="T22" fmla="*/ 2147483647 w 7997"/>
              <a:gd name="T23" fmla="*/ 2147483647 h 2771"/>
              <a:gd name="T24" fmla="*/ 2147483647 w 7997"/>
              <a:gd name="T25" fmla="*/ 2147483647 h 2771"/>
              <a:gd name="T26" fmla="*/ 2147483647 w 7997"/>
              <a:gd name="T27" fmla="*/ 2147483647 h 277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997"/>
              <a:gd name="T43" fmla="*/ 0 h 2771"/>
              <a:gd name="T44" fmla="*/ 7997 w 7997"/>
              <a:gd name="T45" fmla="*/ 2771 h 277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997" h="2771">
                <a:moveTo>
                  <a:pt x="0" y="2280"/>
                </a:moveTo>
                <a:lnTo>
                  <a:pt x="1211" y="2280"/>
                </a:lnTo>
                <a:lnTo>
                  <a:pt x="1211" y="2182"/>
                </a:lnTo>
                <a:lnTo>
                  <a:pt x="2400" y="2182"/>
                </a:lnTo>
                <a:lnTo>
                  <a:pt x="2400" y="1571"/>
                </a:lnTo>
                <a:lnTo>
                  <a:pt x="3600" y="1571"/>
                </a:lnTo>
                <a:lnTo>
                  <a:pt x="3600" y="1015"/>
                </a:lnTo>
                <a:lnTo>
                  <a:pt x="4800" y="1015"/>
                </a:lnTo>
                <a:lnTo>
                  <a:pt x="4800" y="0"/>
                </a:lnTo>
                <a:lnTo>
                  <a:pt x="5989" y="0"/>
                </a:lnTo>
                <a:lnTo>
                  <a:pt x="5989" y="2771"/>
                </a:lnTo>
                <a:lnTo>
                  <a:pt x="7189" y="2771"/>
                </a:lnTo>
                <a:lnTo>
                  <a:pt x="7199" y="2640"/>
                </a:lnTo>
                <a:lnTo>
                  <a:pt x="7997" y="2640"/>
                </a:lnTo>
              </a:path>
            </a:pathLst>
          </a:cu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395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Оцифровка звука</a:t>
            </a:r>
          </a:p>
        </p:txBody>
      </p:sp>
      <p:sp>
        <p:nvSpPr>
          <p:cNvPr id="59396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CE459A7-963A-4373-9359-CFF7E11C8245}" type="slidenum">
              <a:rPr lang="ru-RU"/>
              <a:pPr/>
              <a:t>41</a:t>
            </a:fld>
            <a:endParaRPr lang="ru-RU"/>
          </a:p>
        </p:txBody>
      </p:sp>
      <p:sp>
        <p:nvSpPr>
          <p:cNvPr id="59397" name="Прямоугольник 3"/>
          <p:cNvSpPr>
            <a:spLocks noChangeArrowheads="1"/>
          </p:cNvSpPr>
          <p:nvPr/>
        </p:nvSpPr>
        <p:spPr bwMode="auto">
          <a:xfrm>
            <a:off x="387350" y="803275"/>
            <a:ext cx="3903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Как восстановить сигнал?</a:t>
            </a:r>
            <a:endParaRPr lang="ru-RU" sz="1400"/>
          </a:p>
        </p:txBody>
      </p:sp>
      <p:grpSp>
        <p:nvGrpSpPr>
          <p:cNvPr id="59398" name="Группа 57"/>
          <p:cNvGrpSpPr>
            <a:grpSpLocks/>
          </p:cNvGrpSpPr>
          <p:nvPr/>
        </p:nvGrpSpPr>
        <p:grpSpPr bwMode="auto">
          <a:xfrm>
            <a:off x="1300163" y="2257425"/>
            <a:ext cx="3641725" cy="2944813"/>
            <a:chOff x="527881" y="1208158"/>
            <a:chExt cx="3114490" cy="2517536"/>
          </a:xfrm>
        </p:grpSpPr>
        <p:sp>
          <p:nvSpPr>
            <p:cNvPr id="59417" name="Line 25"/>
            <p:cNvSpPr>
              <a:spLocks noChangeShapeType="1"/>
            </p:cNvSpPr>
            <p:nvPr/>
          </p:nvSpPr>
          <p:spPr bwMode="auto">
            <a:xfrm>
              <a:off x="1017134" y="2666125"/>
              <a:ext cx="1059" cy="62514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18" name="Line 24"/>
            <p:cNvSpPr>
              <a:spLocks noChangeShapeType="1"/>
            </p:cNvSpPr>
            <p:nvPr/>
          </p:nvSpPr>
          <p:spPr bwMode="auto">
            <a:xfrm>
              <a:off x="1462969" y="2434079"/>
              <a:ext cx="1059" cy="11199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19" name="Line 23"/>
            <p:cNvSpPr>
              <a:spLocks noChangeShapeType="1"/>
            </p:cNvSpPr>
            <p:nvPr/>
          </p:nvSpPr>
          <p:spPr bwMode="auto">
            <a:xfrm>
              <a:off x="1907745" y="2224285"/>
              <a:ext cx="3177" cy="133823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0" name="Line 21"/>
            <p:cNvSpPr>
              <a:spLocks noChangeShapeType="1"/>
            </p:cNvSpPr>
            <p:nvPr/>
          </p:nvSpPr>
          <p:spPr bwMode="auto">
            <a:xfrm>
              <a:off x="2800474" y="2892873"/>
              <a:ext cx="1059" cy="3960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1" name="Line 20"/>
            <p:cNvSpPr>
              <a:spLocks noChangeShapeType="1"/>
            </p:cNvSpPr>
            <p:nvPr/>
          </p:nvSpPr>
          <p:spPr bwMode="auto">
            <a:xfrm>
              <a:off x="3246309" y="2840954"/>
              <a:ext cx="1059" cy="45031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2" name="Freeform 34"/>
            <p:cNvSpPr>
              <a:spLocks/>
            </p:cNvSpPr>
            <p:nvPr/>
          </p:nvSpPr>
          <p:spPr bwMode="auto">
            <a:xfrm>
              <a:off x="571299" y="1208158"/>
              <a:ext cx="3071072" cy="2082053"/>
            </a:xfrm>
            <a:custGeom>
              <a:avLst/>
              <a:gdLst>
                <a:gd name="T0" fmla="*/ 0 w 2971"/>
                <a:gd name="T1" fmla="*/ 0 h 1967"/>
                <a:gd name="T2" fmla="*/ 0 w 2971"/>
                <a:gd name="T3" fmla="*/ 2147483647 h 1967"/>
                <a:gd name="T4" fmla="*/ 2147483647 w 2971"/>
                <a:gd name="T5" fmla="*/ 2147483647 h 1967"/>
                <a:gd name="T6" fmla="*/ 0 60000 65536"/>
                <a:gd name="T7" fmla="*/ 0 60000 65536"/>
                <a:gd name="T8" fmla="*/ 0 60000 65536"/>
                <a:gd name="T9" fmla="*/ 0 w 2971"/>
                <a:gd name="T10" fmla="*/ 0 h 1967"/>
                <a:gd name="T11" fmla="*/ 2971 w 2971"/>
                <a:gd name="T12" fmla="*/ 1967 h 19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71" h="1967">
                  <a:moveTo>
                    <a:pt x="0" y="0"/>
                  </a:moveTo>
                  <a:lnTo>
                    <a:pt x="0" y="1967"/>
                  </a:lnTo>
                  <a:lnTo>
                    <a:pt x="2971" y="19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3" name="Oval 32"/>
            <p:cNvSpPr>
              <a:spLocks noChangeAspect="1" noChangeArrowheads="1"/>
            </p:cNvSpPr>
            <p:nvPr/>
          </p:nvSpPr>
          <p:spPr bwMode="auto">
            <a:xfrm>
              <a:off x="527881" y="2654470"/>
              <a:ext cx="90014" cy="9112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4" name="Oval 31"/>
            <p:cNvSpPr>
              <a:spLocks noChangeAspect="1" noChangeArrowheads="1"/>
            </p:cNvSpPr>
            <p:nvPr/>
          </p:nvSpPr>
          <p:spPr bwMode="auto">
            <a:xfrm>
              <a:off x="972657" y="2618444"/>
              <a:ext cx="90014" cy="9112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5" name="Oval 30"/>
            <p:cNvSpPr>
              <a:spLocks noChangeAspect="1" noChangeArrowheads="1"/>
            </p:cNvSpPr>
            <p:nvPr/>
          </p:nvSpPr>
          <p:spPr bwMode="auto">
            <a:xfrm>
              <a:off x="1418491" y="2391697"/>
              <a:ext cx="90014" cy="9112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6" name="Oval 29"/>
            <p:cNvSpPr>
              <a:spLocks noChangeAspect="1" noChangeArrowheads="1"/>
            </p:cNvSpPr>
            <p:nvPr/>
          </p:nvSpPr>
          <p:spPr bwMode="auto">
            <a:xfrm>
              <a:off x="1863267" y="2172366"/>
              <a:ext cx="90014" cy="9112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7" name="Oval 28"/>
            <p:cNvSpPr>
              <a:spLocks noChangeAspect="1" noChangeArrowheads="1"/>
            </p:cNvSpPr>
            <p:nvPr/>
          </p:nvSpPr>
          <p:spPr bwMode="auto">
            <a:xfrm>
              <a:off x="2309102" y="1796219"/>
              <a:ext cx="90014" cy="9006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8" name="Oval 27"/>
            <p:cNvSpPr>
              <a:spLocks noChangeAspect="1" noChangeArrowheads="1"/>
            </p:cNvSpPr>
            <p:nvPr/>
          </p:nvSpPr>
          <p:spPr bwMode="auto">
            <a:xfrm>
              <a:off x="2753878" y="2842014"/>
              <a:ext cx="90014" cy="9006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9" name="Oval 26"/>
            <p:cNvSpPr>
              <a:spLocks noChangeAspect="1" noChangeArrowheads="1"/>
            </p:cNvSpPr>
            <p:nvPr/>
          </p:nvSpPr>
          <p:spPr bwMode="auto">
            <a:xfrm>
              <a:off x="3199713" y="2786916"/>
              <a:ext cx="90014" cy="90063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0" name="Line 22"/>
            <p:cNvSpPr>
              <a:spLocks noChangeShapeType="1"/>
            </p:cNvSpPr>
            <p:nvPr/>
          </p:nvSpPr>
          <p:spPr bwMode="auto">
            <a:xfrm>
              <a:off x="2353580" y="1848138"/>
              <a:ext cx="2118" cy="144313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1" name="Freeform 19"/>
            <p:cNvSpPr>
              <a:spLocks/>
            </p:cNvSpPr>
            <p:nvPr/>
          </p:nvSpPr>
          <p:spPr bwMode="auto">
            <a:xfrm>
              <a:off x="1056317" y="3492589"/>
              <a:ext cx="420419" cy="1060"/>
            </a:xfrm>
            <a:custGeom>
              <a:avLst/>
              <a:gdLst>
                <a:gd name="T0" fmla="*/ 0 w 276"/>
                <a:gd name="T1" fmla="*/ 0 h 1"/>
                <a:gd name="T2" fmla="*/ 2147483647 w 276"/>
                <a:gd name="T3" fmla="*/ 0 h 1"/>
                <a:gd name="T4" fmla="*/ 0 60000 65536"/>
                <a:gd name="T5" fmla="*/ 0 60000 65536"/>
                <a:gd name="T6" fmla="*/ 0 w 276"/>
                <a:gd name="T7" fmla="*/ 0 h 1"/>
                <a:gd name="T8" fmla="*/ 276 w 2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6" h="1">
                  <a:moveTo>
                    <a:pt x="0" y="0"/>
                  </a:moveTo>
                  <a:cubicBezTo>
                    <a:pt x="92" y="0"/>
                    <a:pt x="230" y="0"/>
                    <a:pt x="276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2" name="Freeform 18"/>
            <p:cNvSpPr>
              <a:spLocks/>
            </p:cNvSpPr>
            <p:nvPr/>
          </p:nvSpPr>
          <p:spPr bwMode="auto">
            <a:xfrm flipH="1">
              <a:off x="1913040" y="3492589"/>
              <a:ext cx="420419" cy="1060"/>
            </a:xfrm>
            <a:custGeom>
              <a:avLst/>
              <a:gdLst>
                <a:gd name="T0" fmla="*/ 0 w 276"/>
                <a:gd name="T1" fmla="*/ 0 h 1"/>
                <a:gd name="T2" fmla="*/ 2147483647 w 276"/>
                <a:gd name="T3" fmla="*/ 0 h 1"/>
                <a:gd name="T4" fmla="*/ 0 60000 65536"/>
                <a:gd name="T5" fmla="*/ 0 60000 65536"/>
                <a:gd name="T6" fmla="*/ 0 w 276"/>
                <a:gd name="T7" fmla="*/ 0 h 1"/>
                <a:gd name="T8" fmla="*/ 276 w 2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6" h="1">
                  <a:moveTo>
                    <a:pt x="0" y="0"/>
                  </a:moveTo>
                  <a:cubicBezTo>
                    <a:pt x="92" y="0"/>
                    <a:pt x="230" y="0"/>
                    <a:pt x="276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3" name="Rectangle 17"/>
            <p:cNvSpPr>
              <a:spLocks noChangeArrowheads="1"/>
            </p:cNvSpPr>
            <p:nvPr/>
          </p:nvSpPr>
          <p:spPr bwMode="auto">
            <a:xfrm>
              <a:off x="1468264" y="3417359"/>
              <a:ext cx="406652" cy="3083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en-US" sz="1600" i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</a:t>
              </a:r>
              <a:endParaRPr lang="en-US" sz="2800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59434" name="Rectangle 16"/>
            <p:cNvSpPr>
              <a:spLocks noChangeArrowheads="1"/>
            </p:cNvSpPr>
            <p:nvPr/>
          </p:nvSpPr>
          <p:spPr bwMode="auto">
            <a:xfrm>
              <a:off x="3341618" y="3360143"/>
              <a:ext cx="281691" cy="29244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ru-RU" sz="1600" i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t</a:t>
              </a:r>
              <a:endParaRPr lang="ru-RU" sz="2800">
                <a:ea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49159" name="Freeform 35"/>
          <p:cNvSpPr>
            <a:spLocks/>
          </p:cNvSpPr>
          <p:nvPr/>
        </p:nvSpPr>
        <p:spPr bwMode="auto">
          <a:xfrm>
            <a:off x="1339850" y="2435225"/>
            <a:ext cx="3246438" cy="1897063"/>
          </a:xfrm>
          <a:custGeom>
            <a:avLst/>
            <a:gdLst>
              <a:gd name="T0" fmla="*/ 0 w 6521"/>
              <a:gd name="T1" fmla="*/ 2147483647 h 6519"/>
              <a:gd name="T2" fmla="*/ 2147483647 w 6521"/>
              <a:gd name="T3" fmla="*/ 2147483647 h 6519"/>
              <a:gd name="T4" fmla="*/ 2147483647 w 6521"/>
              <a:gd name="T5" fmla="*/ 2147483647 h 6519"/>
              <a:gd name="T6" fmla="*/ 2147483647 w 6521"/>
              <a:gd name="T7" fmla="*/ 2147483647 h 6519"/>
              <a:gd name="T8" fmla="*/ 2147483647 w 6521"/>
              <a:gd name="T9" fmla="*/ 2147483647 h 6519"/>
              <a:gd name="T10" fmla="*/ 2147483647 w 6521"/>
              <a:gd name="T11" fmla="*/ 2147483647 h 6519"/>
              <a:gd name="T12" fmla="*/ 2147483647 w 6521"/>
              <a:gd name="T13" fmla="*/ 2147483647 h 6519"/>
              <a:gd name="T14" fmla="*/ 2147483647 w 6521"/>
              <a:gd name="T15" fmla="*/ 2147483647 h 6519"/>
              <a:gd name="T16" fmla="*/ 2147483647 w 6521"/>
              <a:gd name="T17" fmla="*/ 2147483647 h 6519"/>
              <a:gd name="T18" fmla="*/ 2147483647 w 6521"/>
              <a:gd name="T19" fmla="*/ 2147483647 h 6519"/>
              <a:gd name="T20" fmla="*/ 2147483647 w 6521"/>
              <a:gd name="T21" fmla="*/ 2147483647 h 6519"/>
              <a:gd name="T22" fmla="*/ 2147483647 w 6521"/>
              <a:gd name="T23" fmla="*/ 2147483647 h 651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521"/>
              <a:gd name="T37" fmla="*/ 0 h 6519"/>
              <a:gd name="T38" fmla="*/ 6521 w 6521"/>
              <a:gd name="T39" fmla="*/ 6519 h 651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521" h="6519">
                <a:moveTo>
                  <a:pt x="0" y="5559"/>
                </a:moveTo>
                <a:cubicBezTo>
                  <a:pt x="134" y="3720"/>
                  <a:pt x="269" y="1881"/>
                  <a:pt x="467" y="1908"/>
                </a:cubicBezTo>
                <a:cubicBezTo>
                  <a:pt x="665" y="1935"/>
                  <a:pt x="978" y="6025"/>
                  <a:pt x="1187" y="5721"/>
                </a:cubicBezTo>
                <a:cubicBezTo>
                  <a:pt x="1396" y="5417"/>
                  <a:pt x="1557" y="166"/>
                  <a:pt x="1724" y="83"/>
                </a:cubicBezTo>
                <a:cubicBezTo>
                  <a:pt x="1891" y="0"/>
                  <a:pt x="1956" y="4665"/>
                  <a:pt x="2191" y="5224"/>
                </a:cubicBezTo>
                <a:cubicBezTo>
                  <a:pt x="2426" y="5783"/>
                  <a:pt x="2933" y="3297"/>
                  <a:pt x="3134" y="3439"/>
                </a:cubicBezTo>
                <a:cubicBezTo>
                  <a:pt x="3335" y="3581"/>
                  <a:pt x="3182" y="6441"/>
                  <a:pt x="3397" y="6076"/>
                </a:cubicBezTo>
                <a:cubicBezTo>
                  <a:pt x="3612" y="5711"/>
                  <a:pt x="4126" y="1225"/>
                  <a:pt x="4422" y="1249"/>
                </a:cubicBezTo>
                <a:cubicBezTo>
                  <a:pt x="4718" y="1273"/>
                  <a:pt x="4912" y="5917"/>
                  <a:pt x="5172" y="6218"/>
                </a:cubicBezTo>
                <a:cubicBezTo>
                  <a:pt x="5432" y="6519"/>
                  <a:pt x="5826" y="3113"/>
                  <a:pt x="5983" y="3054"/>
                </a:cubicBezTo>
                <a:cubicBezTo>
                  <a:pt x="6140" y="2995"/>
                  <a:pt x="6025" y="5427"/>
                  <a:pt x="6115" y="5863"/>
                </a:cubicBezTo>
                <a:cubicBezTo>
                  <a:pt x="6205" y="6299"/>
                  <a:pt x="6436" y="5710"/>
                  <a:pt x="6521" y="5670"/>
                </a:cubicBezTo>
              </a:path>
            </a:pathLst>
          </a:custGeom>
          <a:noFill/>
          <a:ln w="19050">
            <a:solidFill>
              <a:srgbClr val="0099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60" name="Полилиния 55"/>
          <p:cNvSpPr>
            <a:spLocks noChangeArrowheads="1"/>
          </p:cNvSpPr>
          <p:nvPr/>
        </p:nvSpPr>
        <p:spPr bwMode="auto">
          <a:xfrm>
            <a:off x="1339850" y="2868613"/>
            <a:ext cx="3155950" cy="1558925"/>
          </a:xfrm>
          <a:custGeom>
            <a:avLst/>
            <a:gdLst>
              <a:gd name="T0" fmla="*/ 0 w 2698750"/>
              <a:gd name="T1" fmla="*/ 6417402 h 1332441"/>
              <a:gd name="T2" fmla="*/ 3032463 w 2698750"/>
              <a:gd name="T3" fmla="*/ 6166831 h 1332441"/>
              <a:gd name="T4" fmla="*/ 5898756 w 2698750"/>
              <a:gd name="T5" fmla="*/ 4705171 h 1332441"/>
              <a:gd name="T6" fmla="*/ 8806586 w 2698750"/>
              <a:gd name="T7" fmla="*/ 3243505 h 1332441"/>
              <a:gd name="T8" fmla="*/ 11755956 w 2698750"/>
              <a:gd name="T9" fmla="*/ 737796 h 1332441"/>
              <a:gd name="T10" fmla="*/ 14622258 w 2698750"/>
              <a:gd name="T11" fmla="*/ 7670245 h 1332441"/>
              <a:gd name="T12" fmla="*/ 17654692 w 2698750"/>
              <a:gd name="T13" fmla="*/ 7294402 h 13324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98750"/>
              <a:gd name="T22" fmla="*/ 0 h 1332441"/>
              <a:gd name="T23" fmla="*/ 2698750 w 2698750"/>
              <a:gd name="T24" fmla="*/ 1332441 h 133244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98750" h="1332441">
                <a:moveTo>
                  <a:pt x="0" y="975783"/>
                </a:moveTo>
                <a:cubicBezTo>
                  <a:pt x="156633" y="978429"/>
                  <a:pt x="313267" y="981075"/>
                  <a:pt x="463550" y="937683"/>
                </a:cubicBezTo>
                <a:cubicBezTo>
                  <a:pt x="613833" y="894291"/>
                  <a:pt x="901700" y="715433"/>
                  <a:pt x="901700" y="715433"/>
                </a:cubicBezTo>
                <a:cubicBezTo>
                  <a:pt x="1048808" y="641350"/>
                  <a:pt x="1196975" y="593725"/>
                  <a:pt x="1346200" y="493183"/>
                </a:cubicBezTo>
                <a:cubicBezTo>
                  <a:pt x="1495425" y="392641"/>
                  <a:pt x="1648883" y="0"/>
                  <a:pt x="1797050" y="112183"/>
                </a:cubicBezTo>
                <a:cubicBezTo>
                  <a:pt x="1945217" y="224366"/>
                  <a:pt x="2084917" y="1000125"/>
                  <a:pt x="2235200" y="1166283"/>
                </a:cubicBezTo>
                <a:cubicBezTo>
                  <a:pt x="2385483" y="1332441"/>
                  <a:pt x="2542116" y="1220787"/>
                  <a:pt x="2698750" y="1109133"/>
                </a:cubicBezTo>
              </a:path>
            </a:pathLst>
          </a:custGeom>
          <a:noFill/>
          <a:ln w="19050" algn="ctr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AutoShape 75"/>
          <p:cNvSpPr>
            <a:spLocks noChangeArrowheads="1"/>
          </p:cNvSpPr>
          <p:nvPr/>
        </p:nvSpPr>
        <p:spPr bwMode="auto">
          <a:xfrm>
            <a:off x="3795713" y="1676400"/>
            <a:ext cx="1814512" cy="619125"/>
          </a:xfrm>
          <a:prstGeom prst="wedgeRoundRectCallout">
            <a:avLst>
              <a:gd name="adj1" fmla="val -48199"/>
              <a:gd name="adj2" fmla="val 162253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000"/>
              <a:t>без сглаживания</a:t>
            </a:r>
          </a:p>
        </p:txBody>
      </p:sp>
      <p:sp>
        <p:nvSpPr>
          <p:cNvPr id="59" name="AutoShape 75"/>
          <p:cNvSpPr>
            <a:spLocks noChangeArrowheads="1"/>
          </p:cNvSpPr>
          <p:nvPr/>
        </p:nvSpPr>
        <p:spPr bwMode="auto">
          <a:xfrm>
            <a:off x="1709738" y="1676400"/>
            <a:ext cx="1814512" cy="619125"/>
          </a:xfrm>
          <a:prstGeom prst="wedgeRoundRectCallout">
            <a:avLst>
              <a:gd name="adj1" fmla="val 35791"/>
              <a:gd name="adj2" fmla="val 169945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000"/>
              <a:t>после сглаживания</a:t>
            </a:r>
          </a:p>
        </p:txBody>
      </p:sp>
      <p:pic>
        <p:nvPicPr>
          <p:cNvPr id="59403" name="Picture 15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8725" y="3751263"/>
            <a:ext cx="985838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Стрелка вправо 60"/>
          <p:cNvSpPr/>
          <p:nvPr/>
        </p:nvSpPr>
        <p:spPr bwMode="auto">
          <a:xfrm>
            <a:off x="5219700" y="3686175"/>
            <a:ext cx="638175" cy="342900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604838" y="5040313"/>
            <a:ext cx="4681537" cy="663575"/>
            <a:chOff x="396" y="3549"/>
            <a:chExt cx="2949" cy="418"/>
          </a:xfrm>
        </p:grpSpPr>
        <p:sp>
          <p:nvSpPr>
            <p:cNvPr id="64" name="Text Box 20"/>
            <p:cNvSpPr txBox="1">
              <a:spLocks noChangeArrowheads="1"/>
            </p:cNvSpPr>
            <p:nvPr/>
          </p:nvSpPr>
          <p:spPr bwMode="auto">
            <a:xfrm>
              <a:off x="714" y="3619"/>
              <a:ext cx="2631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/>
                <a:t>   Какой улучшить качество?</a:t>
              </a:r>
            </a:p>
          </p:txBody>
        </p:sp>
        <p:sp>
          <p:nvSpPr>
            <p:cNvPr id="59416" name="Oval 21"/>
            <p:cNvSpPr>
              <a:spLocks noChangeArrowheads="1"/>
            </p:cNvSpPr>
            <p:nvPr/>
          </p:nvSpPr>
          <p:spPr bwMode="auto">
            <a:xfrm>
              <a:off x="396" y="354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49166" name="Прямоугольник 67"/>
          <p:cNvSpPr>
            <a:spLocks noChangeArrowheads="1"/>
          </p:cNvSpPr>
          <p:nvPr/>
        </p:nvSpPr>
        <p:spPr bwMode="auto">
          <a:xfrm>
            <a:off x="5448300" y="5167313"/>
            <a:ext cx="228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уменьшать 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i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04838" y="5783263"/>
            <a:ext cx="4681537" cy="663575"/>
            <a:chOff x="396" y="3549"/>
            <a:chExt cx="2949" cy="418"/>
          </a:xfrm>
        </p:grpSpPr>
        <p:sp>
          <p:nvSpPr>
            <p:cNvPr id="70" name="Text Box 20"/>
            <p:cNvSpPr txBox="1">
              <a:spLocks noChangeArrowheads="1"/>
            </p:cNvSpPr>
            <p:nvPr/>
          </p:nvSpPr>
          <p:spPr bwMode="auto">
            <a:xfrm>
              <a:off x="714" y="3619"/>
              <a:ext cx="2631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/>
                <a:t>   Что при этом ухудшится?</a:t>
              </a:r>
            </a:p>
          </p:txBody>
        </p:sp>
        <p:sp>
          <p:nvSpPr>
            <p:cNvPr id="59414" name="Oval 21"/>
            <p:cNvSpPr>
              <a:spLocks noChangeArrowheads="1"/>
            </p:cNvSpPr>
            <p:nvPr/>
          </p:nvSpPr>
          <p:spPr bwMode="auto">
            <a:xfrm>
              <a:off x="396" y="354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49168" name="Прямоугольник 71"/>
          <p:cNvSpPr>
            <a:spLocks noChangeArrowheads="1"/>
          </p:cNvSpPr>
          <p:nvPr/>
        </p:nvSpPr>
        <p:spPr bwMode="auto">
          <a:xfrm>
            <a:off x="5448300" y="5910263"/>
            <a:ext cx="2847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  <a:sym typeface="Symbol" pitchFamily="18" charset="2"/>
              </a:rPr>
              <a:t> </a:t>
            </a:r>
            <a:r>
              <a:rPr lang="ru-RU" sz="2400">
                <a:solidFill>
                  <a:srgbClr val="000000"/>
                </a:solidFill>
              </a:rPr>
              <a:t>размер файла</a:t>
            </a:r>
            <a:endParaRPr lang="ru-RU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9" name="Прямоугольник 72"/>
          <p:cNvSpPr>
            <a:spLocks noChangeArrowheads="1"/>
          </p:cNvSpPr>
          <p:nvPr/>
        </p:nvSpPr>
        <p:spPr bwMode="auto">
          <a:xfrm>
            <a:off x="5924550" y="1690688"/>
            <a:ext cx="1781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0000"/>
                </a:solidFill>
                <a:sym typeface="Symbol" pitchFamily="18" charset="2"/>
              </a:rPr>
              <a:t>аналоговые устройства!</a:t>
            </a:r>
            <a:endParaRPr lang="ru-RU" sz="14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410" name="Picture 5" descr="http://cdn.head-fi.org/b/b5/b5f6175a_11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3975" y="2474913"/>
            <a:ext cx="88265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Прямоугольник 74"/>
          <p:cNvSpPr>
            <a:spLocks noChangeArrowheads="1"/>
          </p:cNvSpPr>
          <p:nvPr/>
        </p:nvSpPr>
        <p:spPr bwMode="auto">
          <a:xfrm>
            <a:off x="387350" y="1222375"/>
            <a:ext cx="6835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3399"/>
                </a:solidFill>
              </a:rPr>
              <a:t>ЦАП</a:t>
            </a:r>
            <a:r>
              <a:rPr lang="ru-RU" sz="2400">
                <a:solidFill>
                  <a:srgbClr val="000000"/>
                </a:solidFill>
              </a:rPr>
              <a:t> = </a:t>
            </a:r>
            <a:r>
              <a:rPr lang="ru-RU" sz="2400" b="1">
                <a:solidFill>
                  <a:srgbClr val="000000"/>
                </a:solidFill>
              </a:rPr>
              <a:t>Ц</a:t>
            </a:r>
            <a:r>
              <a:rPr lang="ru-RU" sz="2400">
                <a:solidFill>
                  <a:srgbClr val="000000"/>
                </a:solidFill>
              </a:rPr>
              <a:t>ифро-</a:t>
            </a:r>
            <a:r>
              <a:rPr lang="ru-RU" sz="2400" b="1">
                <a:solidFill>
                  <a:srgbClr val="000000"/>
                </a:solidFill>
              </a:rPr>
              <a:t>А</a:t>
            </a:r>
            <a:r>
              <a:rPr lang="ru-RU" sz="2400">
                <a:solidFill>
                  <a:srgbClr val="000000"/>
                </a:solidFill>
              </a:rPr>
              <a:t>налоговый </a:t>
            </a:r>
            <a:r>
              <a:rPr lang="ru-RU" sz="2400" b="1">
                <a:solidFill>
                  <a:srgbClr val="000000"/>
                </a:solidFill>
              </a:rPr>
              <a:t>П</a:t>
            </a:r>
            <a:r>
              <a:rPr lang="ru-RU" sz="2400">
                <a:solidFill>
                  <a:srgbClr val="000000"/>
                </a:solidFill>
              </a:rPr>
              <a:t>реобразователь</a:t>
            </a:r>
            <a:endParaRPr lang="ru-RU" sz="1400"/>
          </a:p>
        </p:txBody>
      </p:sp>
      <p:sp>
        <p:nvSpPr>
          <p:cNvPr id="42" name="AutoShape 75"/>
          <p:cNvSpPr>
            <a:spLocks noChangeArrowheads="1"/>
          </p:cNvSpPr>
          <p:nvPr/>
        </p:nvSpPr>
        <p:spPr bwMode="auto">
          <a:xfrm>
            <a:off x="2378075" y="1690688"/>
            <a:ext cx="1814513" cy="619125"/>
          </a:xfrm>
          <a:prstGeom prst="wedgeRoundRectCallout">
            <a:avLst>
              <a:gd name="adj1" fmla="val -55397"/>
              <a:gd name="adj2" fmla="val 97271"/>
              <a:gd name="adj3" fmla="val 16667"/>
            </a:avLst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000"/>
              <a:t>было до оцифровки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4" grpId="1" animBg="1"/>
      <p:bldP spid="49159" grpId="0" animBg="1"/>
      <p:bldP spid="49160" grpId="0" animBg="1"/>
      <p:bldP spid="57" grpId="0" animBg="1"/>
      <p:bldP spid="57" grpId="1" animBg="1"/>
      <p:bldP spid="59" grpId="0" animBg="1"/>
      <p:bldP spid="49166" grpId="0"/>
      <p:bldP spid="49168" grpId="0"/>
      <p:bldP spid="75" grpId="0"/>
      <p:bldP spid="4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Оцифровка – итог</a:t>
            </a:r>
          </a:p>
        </p:txBody>
      </p:sp>
      <p:sp>
        <p:nvSpPr>
          <p:cNvPr id="6041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9E3BE19-FF54-4E66-9849-EE33128DC43A}" type="slidenum">
              <a:rPr lang="ru-RU"/>
              <a:pPr/>
              <a:t>42</a:t>
            </a:fld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420688" y="892175"/>
            <a:ext cx="396875" cy="396875"/>
            <a:chOff x="2816" y="2458"/>
            <a:chExt cx="1728" cy="1728"/>
          </a:xfrm>
        </p:grpSpPr>
        <p:sp>
          <p:nvSpPr>
            <p:cNvPr id="60430" name="Oval 5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grpSp>
          <p:nvGrpSpPr>
            <p:cNvPr id="60431" name="Group 6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60433" name="Rectangle 7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sz="2400"/>
              </a:p>
            </p:txBody>
          </p:sp>
          <p:sp>
            <p:nvSpPr>
              <p:cNvPr id="60434" name="Rectangle 8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sz="2400"/>
              </a:p>
            </p:txBody>
          </p:sp>
        </p:grpSp>
        <p:sp>
          <p:nvSpPr>
            <p:cNvPr id="60432" name="Freeform 9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0"/>
          <p:cNvGrpSpPr>
            <a:grpSpLocks noChangeAspect="1"/>
          </p:cNvGrpSpPr>
          <p:nvPr/>
        </p:nvGrpSpPr>
        <p:grpSpPr bwMode="auto">
          <a:xfrm>
            <a:off x="465138" y="1719263"/>
            <a:ext cx="395287" cy="395287"/>
            <a:chOff x="552" y="2523"/>
            <a:chExt cx="1728" cy="1728"/>
          </a:xfrm>
        </p:grpSpPr>
        <p:sp>
          <p:nvSpPr>
            <p:cNvPr id="60428" name="Oval 11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60429" name="Rectangle 12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</p:grp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923925" y="855663"/>
            <a:ext cx="78025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можно закодировать </a:t>
            </a:r>
            <a:r>
              <a:rPr lang="ru-RU" sz="2400" b="1"/>
              <a:t>любой звук </a:t>
            </a:r>
            <a:r>
              <a:rPr lang="ru-RU" sz="2400"/>
              <a:t>(в т.ч. голос, свист, шорох, …)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933450" y="1684338"/>
            <a:ext cx="73453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FontTx/>
              <a:buChar char="•"/>
            </a:pPr>
            <a:r>
              <a:rPr lang="ru-RU" sz="2400"/>
              <a:t>есть </a:t>
            </a:r>
            <a:r>
              <a:rPr lang="ru-RU" sz="2400" b="1"/>
              <a:t>потеря информации</a:t>
            </a:r>
          </a:p>
          <a:p>
            <a:pPr marL="176213" indent="-176213">
              <a:buFontTx/>
              <a:buChar char="•"/>
            </a:pPr>
            <a:r>
              <a:rPr lang="ru-RU" sz="2400"/>
              <a:t>большой </a:t>
            </a:r>
            <a:r>
              <a:rPr lang="ru-RU" sz="2400" b="1"/>
              <a:t>объем файлов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19100" y="2479675"/>
            <a:ext cx="8115300" cy="936625"/>
            <a:chOff x="366" y="593"/>
            <a:chExt cx="5112" cy="590"/>
          </a:xfrm>
        </p:grpSpPr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660" y="660"/>
              <a:ext cx="4818" cy="523"/>
            </a:xfrm>
            <a:prstGeom prst="rect">
              <a:avLst/>
            </a:prstGeom>
            <a:solidFill>
              <a:srgbClr val="E6E6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/>
                <a:t>    Какие свойства оцифрованного звука определяют</a:t>
              </a:r>
              <a:br>
                <a:rPr lang="ru-RU" sz="2400"/>
              </a:br>
              <a:r>
                <a:rPr lang="ru-RU" sz="2400"/>
                <a:t>    качество звучания?</a:t>
              </a:r>
            </a:p>
          </p:txBody>
        </p:sp>
        <p:sp>
          <p:nvSpPr>
            <p:cNvPr id="60427" name="Oval 6"/>
            <p:cNvSpPr>
              <a:spLocks noChangeArrowheads="1"/>
            </p:cNvSpPr>
            <p:nvPr/>
          </p:nvSpPr>
          <p:spPr bwMode="auto">
            <a:xfrm>
              <a:off x="366" y="593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19088" y="3454400"/>
            <a:ext cx="86360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Форматы файлов:</a:t>
            </a:r>
          </a:p>
          <a:p>
            <a:pPr lvl="1">
              <a:spcBef>
                <a:spcPct val="20000"/>
              </a:spcBef>
            </a:pPr>
            <a:r>
              <a:rPr lang="en-US" sz="2400" b="1"/>
              <a:t>WAV </a:t>
            </a:r>
            <a:r>
              <a:rPr lang="ru-RU" sz="2400" b="1"/>
              <a:t> </a:t>
            </a:r>
            <a:r>
              <a:rPr lang="en-US" sz="2200"/>
              <a:t>(</a:t>
            </a:r>
            <a:r>
              <a:rPr lang="en-US" sz="2200" i="1"/>
              <a:t>Waveform audio format), </a:t>
            </a:r>
            <a:r>
              <a:rPr lang="ru-RU" sz="2200"/>
              <a:t>часто без сжатия (размер!)</a:t>
            </a:r>
            <a:endParaRPr lang="en-US" sz="2200"/>
          </a:p>
          <a:p>
            <a:pPr lvl="1">
              <a:spcBef>
                <a:spcPct val="20000"/>
              </a:spcBef>
            </a:pPr>
            <a:r>
              <a:rPr lang="en-US" sz="2400" b="1"/>
              <a:t>MP3</a:t>
            </a:r>
            <a:r>
              <a:rPr lang="ru-RU" sz="2400" b="1"/>
              <a:t>   </a:t>
            </a:r>
            <a:r>
              <a:rPr lang="en-US" sz="2200"/>
              <a:t>(</a:t>
            </a:r>
            <a:r>
              <a:rPr lang="en-US" sz="2200" i="1"/>
              <a:t>MPEG-1 Audio Layer 3</a:t>
            </a:r>
            <a:r>
              <a:rPr lang="en-US" sz="2200"/>
              <a:t>, </a:t>
            </a:r>
            <a:r>
              <a:rPr lang="ru-RU" sz="2200"/>
              <a:t>сжатие с учётом</a:t>
            </a:r>
            <a:br>
              <a:rPr lang="ru-RU" sz="2200"/>
            </a:br>
            <a:r>
              <a:rPr lang="ru-RU" sz="2200"/>
              <a:t>восприятия человеком</a:t>
            </a:r>
            <a:r>
              <a:rPr lang="en-US" sz="2200"/>
              <a:t>)</a:t>
            </a:r>
          </a:p>
          <a:p>
            <a:pPr lvl="1">
              <a:spcBef>
                <a:spcPct val="20000"/>
              </a:spcBef>
            </a:pPr>
            <a:r>
              <a:rPr lang="en-US" sz="2400" b="1"/>
              <a:t>AAC</a:t>
            </a:r>
            <a:r>
              <a:rPr lang="en-US" sz="2800"/>
              <a:t> </a:t>
            </a:r>
            <a:r>
              <a:rPr lang="ru-RU" sz="2800"/>
              <a:t> </a:t>
            </a:r>
            <a:r>
              <a:rPr lang="ru-RU" sz="2000"/>
              <a:t> </a:t>
            </a:r>
            <a:r>
              <a:rPr lang="en-US" sz="2200"/>
              <a:t>(</a:t>
            </a:r>
            <a:r>
              <a:rPr lang="en-US" sz="2200" i="1"/>
              <a:t>Advanced Audio Coding</a:t>
            </a:r>
            <a:r>
              <a:rPr lang="en-US" sz="2200"/>
              <a:t>, 48 </a:t>
            </a:r>
            <a:r>
              <a:rPr lang="ru-RU" sz="2200"/>
              <a:t>каналов, сжатие</a:t>
            </a:r>
            <a:r>
              <a:rPr lang="en-US" sz="2200"/>
              <a:t>)</a:t>
            </a:r>
          </a:p>
          <a:p>
            <a:pPr lvl="1">
              <a:spcBef>
                <a:spcPct val="20000"/>
              </a:spcBef>
            </a:pPr>
            <a:r>
              <a:rPr lang="en-US" sz="2400" b="1"/>
              <a:t>WMA</a:t>
            </a:r>
            <a:r>
              <a:rPr lang="en-US" sz="2400"/>
              <a:t> </a:t>
            </a:r>
            <a:r>
              <a:rPr lang="ru-RU" sz="2400"/>
              <a:t> </a:t>
            </a:r>
            <a:r>
              <a:rPr lang="en-US" sz="2200"/>
              <a:t>(</a:t>
            </a:r>
            <a:r>
              <a:rPr lang="en-US" sz="2200" i="1"/>
              <a:t>Windows Media Audio, </a:t>
            </a:r>
            <a:r>
              <a:rPr lang="ru-RU" sz="2200"/>
              <a:t>потоковый звук, сжатие</a:t>
            </a:r>
            <a:r>
              <a:rPr lang="en-US" sz="2200"/>
              <a:t>)</a:t>
            </a:r>
          </a:p>
          <a:p>
            <a:pPr lvl="1">
              <a:spcBef>
                <a:spcPct val="20000"/>
              </a:spcBef>
            </a:pPr>
            <a:r>
              <a:rPr lang="en-US" sz="2400" b="1"/>
              <a:t>OGG</a:t>
            </a:r>
            <a:r>
              <a:rPr lang="en-US" sz="2400"/>
              <a:t> </a:t>
            </a:r>
            <a:r>
              <a:rPr lang="ru-RU" sz="2400"/>
              <a:t>  </a:t>
            </a:r>
            <a:r>
              <a:rPr lang="en-US" sz="2200"/>
              <a:t>(</a:t>
            </a:r>
            <a:r>
              <a:rPr lang="en-US" sz="2200" i="1"/>
              <a:t>Ogg Vorbis, </a:t>
            </a:r>
            <a:r>
              <a:rPr lang="ru-RU" sz="2200"/>
              <a:t>открытый формат, сжатие</a:t>
            </a:r>
            <a:r>
              <a:rPr lang="en-US" sz="2200"/>
              <a:t>)</a:t>
            </a:r>
            <a:endParaRPr lang="ru-RU" sz="2200" b="1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Инструментальное кодирование</a:t>
            </a:r>
          </a:p>
        </p:txBody>
      </p:sp>
      <p:sp>
        <p:nvSpPr>
          <p:cNvPr id="6144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382EA52-B72D-4D82-9134-3182C47E6B56}" type="slidenum">
              <a:rPr lang="ru-RU"/>
              <a:pPr/>
              <a:t>43</a:t>
            </a:fld>
            <a:endParaRPr lang="ru-RU"/>
          </a:p>
        </p:txBody>
      </p:sp>
      <p:sp>
        <p:nvSpPr>
          <p:cNvPr id="51204" name="Прямоугольник 3"/>
          <p:cNvSpPr>
            <a:spLocks noChangeArrowheads="1"/>
          </p:cNvSpPr>
          <p:nvPr/>
        </p:nvSpPr>
        <p:spPr bwMode="auto">
          <a:xfrm>
            <a:off x="406400" y="835025"/>
            <a:ext cx="8445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/>
            <a:r>
              <a:rPr lang="en-US" sz="2400" b="1"/>
              <a:t>MIDI </a:t>
            </a:r>
            <a:r>
              <a:rPr lang="en-US" sz="2400"/>
              <a:t>(</a:t>
            </a:r>
            <a:r>
              <a:rPr lang="en-US" sz="2400" i="1"/>
              <a:t>Musical Instrument Digital Interface</a:t>
            </a:r>
            <a:r>
              <a:rPr lang="en-US" sz="2400"/>
              <a:t> — </a:t>
            </a:r>
            <a:r>
              <a:rPr lang="ru-RU" sz="2400"/>
              <a:t>цифровой интерфейс музыкальных инструментов).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3700" y="1616075"/>
            <a:ext cx="61087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200"/>
              <a:t>в файле </a:t>
            </a:r>
            <a:r>
              <a:rPr lang="en-US" sz="2200" b="1">
                <a:latin typeface="Courier New" pitchFamily="49" charset="0"/>
                <a:cs typeface="Courier New" pitchFamily="49" charset="0"/>
              </a:rPr>
              <a:t>.mid</a:t>
            </a:r>
            <a:r>
              <a:rPr lang="ru-RU" sz="2200"/>
              <a:t>:</a:t>
            </a:r>
            <a:endParaRPr lang="en-US" sz="2200"/>
          </a:p>
          <a:p>
            <a:pPr marL="354013" lvl="1" indent="-174625">
              <a:buFontTx/>
              <a:buChar char="•"/>
            </a:pPr>
            <a:r>
              <a:rPr lang="ru-RU" sz="2200">
                <a:solidFill>
                  <a:schemeClr val="accent2"/>
                </a:solidFill>
              </a:rPr>
              <a:t>нота (высота, длительность)</a:t>
            </a:r>
          </a:p>
          <a:p>
            <a:pPr marL="354013" lvl="1" indent="-174625">
              <a:buFontTx/>
              <a:buChar char="•"/>
            </a:pPr>
            <a:r>
              <a:rPr lang="ru-RU" sz="2200">
                <a:solidFill>
                  <a:schemeClr val="accent2"/>
                </a:solidFill>
              </a:rPr>
              <a:t>музыкальный инструмент</a:t>
            </a:r>
          </a:p>
          <a:p>
            <a:pPr marL="354013" lvl="1" indent="-174625">
              <a:buFontTx/>
              <a:buChar char="•"/>
            </a:pPr>
            <a:r>
              <a:rPr lang="ru-RU" sz="2200">
                <a:solidFill>
                  <a:schemeClr val="accent2"/>
                </a:solidFill>
              </a:rPr>
              <a:t>параметры звука (громкость, тембр)</a:t>
            </a:r>
          </a:p>
          <a:p>
            <a:pPr marL="354013" lvl="1" indent="-174625">
              <a:buFontTx/>
              <a:buChar char="•"/>
            </a:pPr>
            <a:r>
              <a:rPr lang="ru-RU" sz="2200">
                <a:solidFill>
                  <a:schemeClr val="accent2"/>
                </a:solidFill>
              </a:rPr>
              <a:t>до</a:t>
            </a:r>
            <a:r>
              <a:rPr lang="en-US" sz="2200">
                <a:solidFill>
                  <a:schemeClr val="accent2"/>
                </a:solidFill>
              </a:rPr>
              <a:t> 1024</a:t>
            </a:r>
            <a:r>
              <a:rPr lang="ru-RU" sz="2200">
                <a:solidFill>
                  <a:schemeClr val="accent2"/>
                </a:solidFill>
              </a:rPr>
              <a:t> каналов</a:t>
            </a:r>
          </a:p>
          <a:p>
            <a:pPr marL="354013" lvl="1" indent="-174625">
              <a:spcBef>
                <a:spcPts val="600"/>
              </a:spcBef>
            </a:pPr>
            <a:r>
              <a:rPr lang="ru-RU" sz="2200"/>
              <a:t>в памяти звуковой карты:</a:t>
            </a:r>
          </a:p>
          <a:p>
            <a:pPr marL="354013" lvl="1" indent="-174625">
              <a:buFont typeface="Arial" charset="0"/>
              <a:buChar char="•"/>
            </a:pPr>
            <a:r>
              <a:rPr lang="ru-RU" sz="2200">
                <a:solidFill>
                  <a:schemeClr val="accent2"/>
                </a:solidFill>
              </a:rPr>
              <a:t>образцы звуков (волновые таблицы)</a:t>
            </a:r>
          </a:p>
        </p:txBody>
      </p:sp>
      <p:pic>
        <p:nvPicPr>
          <p:cNvPr id="512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175" y="4775200"/>
            <a:ext cx="2762250" cy="119380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46088" y="4241800"/>
            <a:ext cx="2765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MIDI</a:t>
            </a:r>
            <a:r>
              <a:rPr lang="ru-RU" sz="2400" b="1"/>
              <a:t>-клавиатура</a:t>
            </a:r>
            <a:r>
              <a:rPr lang="en-US" sz="2400" b="1"/>
              <a:t>:</a:t>
            </a:r>
            <a:endParaRPr lang="ru-RU" sz="2400" b="1"/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3822700" y="4203700"/>
            <a:ext cx="396875" cy="396875"/>
            <a:chOff x="2816" y="2458"/>
            <a:chExt cx="1728" cy="1728"/>
          </a:xfrm>
        </p:grpSpPr>
        <p:sp>
          <p:nvSpPr>
            <p:cNvPr id="61457" name="Oval 7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458" name="Group 8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61460" name="Rectangle 9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461" name="Rectangle 10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459" name="Freeform 11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2"/>
          <p:cNvGrpSpPr>
            <a:grpSpLocks noChangeAspect="1"/>
          </p:cNvGrpSpPr>
          <p:nvPr/>
        </p:nvGrpSpPr>
        <p:grpSpPr bwMode="auto">
          <a:xfrm>
            <a:off x="3867150" y="5732463"/>
            <a:ext cx="395288" cy="395287"/>
            <a:chOff x="552" y="2523"/>
            <a:chExt cx="1728" cy="1728"/>
          </a:xfrm>
        </p:grpSpPr>
        <p:sp>
          <p:nvSpPr>
            <p:cNvPr id="61455" name="Oval 13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6" name="Rectangle 14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4325938" y="4129088"/>
            <a:ext cx="46910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Clr>
                <a:srgbClr val="009900"/>
              </a:buClr>
              <a:buFont typeface="Wingdings" pitchFamily="2" charset="2"/>
              <a:buChar char="§"/>
            </a:pPr>
            <a:r>
              <a:rPr lang="ru-RU" sz="2200" b="1"/>
              <a:t>нет потери информации</a:t>
            </a:r>
            <a:r>
              <a:rPr lang="ru-RU" sz="2200"/>
              <a:t> при кодировании инструментальной музыки</a:t>
            </a:r>
          </a:p>
          <a:p>
            <a:pPr marL="176213" indent="-176213">
              <a:buClr>
                <a:srgbClr val="009900"/>
              </a:buClr>
              <a:buFont typeface="Wingdings" pitchFamily="2" charset="2"/>
              <a:buChar char="§"/>
            </a:pPr>
            <a:r>
              <a:rPr lang="ru-RU" sz="2200"/>
              <a:t>небольшой </a:t>
            </a:r>
            <a:r>
              <a:rPr lang="ru-RU" sz="2200" b="1"/>
              <a:t>размер файлов</a:t>
            </a: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4335463" y="5697538"/>
            <a:ext cx="40592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/>
            <a:r>
              <a:rPr lang="ru-RU" sz="2200"/>
              <a:t>невозможно закодировать </a:t>
            </a:r>
          </a:p>
          <a:p>
            <a:pPr marL="176213" indent="-176213"/>
            <a:r>
              <a:rPr lang="ru-RU" sz="2200"/>
              <a:t>нестандартный звук, голос</a:t>
            </a:r>
            <a:endParaRPr lang="ru-RU" sz="2200" b="1"/>
          </a:p>
        </p:txBody>
      </p:sp>
      <p:sp>
        <p:nvSpPr>
          <p:cNvPr id="51213" name="Скругленный прямоугольник 26"/>
          <p:cNvSpPr>
            <a:spLocks noChangeArrowheads="1"/>
          </p:cNvSpPr>
          <p:nvPr/>
        </p:nvSpPr>
        <p:spPr bwMode="auto">
          <a:xfrm>
            <a:off x="311150" y="1633538"/>
            <a:ext cx="5495925" cy="1762125"/>
          </a:xfrm>
          <a:prstGeom prst="roundRect">
            <a:avLst>
              <a:gd name="adj" fmla="val 5616"/>
            </a:avLst>
          </a:prstGeom>
          <a:noFill/>
          <a:ln w="12700" algn="ctr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6169025" y="2881313"/>
            <a:ext cx="2286000" cy="715962"/>
          </a:xfrm>
          <a:prstGeom prst="wedgeRoundRectCallout">
            <a:avLst>
              <a:gd name="adj1" fmla="val -69226"/>
              <a:gd name="adj2" fmla="val -25922"/>
              <a:gd name="adj3" fmla="val 16667"/>
            </a:avLst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rgbClr val="000000"/>
                </a:solidFill>
              </a:rPr>
              <a:t>программа для звуковой карты!</a:t>
            </a:r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884738" y="1752600"/>
            <a:ext cx="2286000" cy="715963"/>
          </a:xfrm>
          <a:prstGeom prst="wedgeRoundRectCallout">
            <a:avLst>
              <a:gd name="adj1" fmla="val -73056"/>
              <a:gd name="adj2" fmla="val 62500"/>
              <a:gd name="adj3" fmla="val 16667"/>
            </a:avLst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128 мелодических и 47 ударных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" grpId="0" build="p"/>
      <p:bldP spid="8" grpId="0"/>
      <p:bldP spid="25" grpId="0" build="p"/>
      <p:bldP spid="26" grpId="0"/>
      <p:bldP spid="51213" grpId="0" animBg="1"/>
      <p:bldP spid="28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Трекерная музыка</a:t>
            </a:r>
          </a:p>
        </p:txBody>
      </p:sp>
      <p:sp>
        <p:nvSpPr>
          <p:cNvPr id="6246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7F24F34-8089-428C-AC39-DE30DDFE2F14}" type="slidenum">
              <a:rPr lang="ru-RU"/>
              <a:pPr/>
              <a:t>44</a:t>
            </a:fld>
            <a:endParaRPr lang="ru-RU"/>
          </a:p>
        </p:txBody>
      </p:sp>
      <p:sp>
        <p:nvSpPr>
          <p:cNvPr id="62468" name="Прямоугольник 3"/>
          <p:cNvSpPr>
            <a:spLocks noChangeArrowheads="1"/>
          </p:cNvSpPr>
          <p:nvPr/>
        </p:nvSpPr>
        <p:spPr bwMode="auto">
          <a:xfrm>
            <a:off x="319088" y="788988"/>
            <a:ext cx="61087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/>
              <a:t>В файле (модуле):</a:t>
            </a:r>
            <a:endParaRPr lang="en-US" sz="2400"/>
          </a:p>
          <a:p>
            <a:pPr marL="354013" lvl="1" indent="-174625">
              <a:buFontTx/>
              <a:buChar char="•"/>
            </a:pPr>
            <a:r>
              <a:rPr lang="ru-RU" sz="2400"/>
              <a:t>образцы звуков (</a:t>
            </a:r>
            <a:r>
              <a:rPr lang="ru-RU" sz="2400" i="1"/>
              <a:t>сэмплы</a:t>
            </a:r>
            <a:r>
              <a:rPr lang="ru-RU" sz="2400"/>
              <a:t>)</a:t>
            </a:r>
          </a:p>
          <a:p>
            <a:pPr marL="354013" lvl="1" indent="-174625">
              <a:buFontTx/>
              <a:buChar char="•"/>
            </a:pPr>
            <a:r>
              <a:rPr lang="ru-RU" sz="2400"/>
              <a:t>нотная запись, трек </a:t>
            </a:r>
            <a:r>
              <a:rPr lang="ru-RU" sz="2400" i="1"/>
              <a:t>(</a:t>
            </a:r>
            <a:r>
              <a:rPr lang="en-US" sz="2400" i="1"/>
              <a:t>track</a:t>
            </a:r>
            <a:r>
              <a:rPr lang="ru-RU" sz="2400" i="1"/>
              <a:t>)</a:t>
            </a:r>
            <a:r>
              <a:rPr lang="ru-RU" sz="2400"/>
              <a:t> – дорожка</a:t>
            </a:r>
            <a:endParaRPr lang="en-US" sz="2400"/>
          </a:p>
          <a:p>
            <a:pPr marL="354013" lvl="1" indent="-174625">
              <a:buFontTx/>
              <a:buChar char="•"/>
            </a:pPr>
            <a:r>
              <a:rPr lang="ru-RU" sz="2400"/>
              <a:t>музыкальный инструмент</a:t>
            </a:r>
          </a:p>
          <a:p>
            <a:pPr marL="354013" lvl="1" indent="-174625">
              <a:buFontTx/>
              <a:buChar char="•"/>
            </a:pPr>
            <a:r>
              <a:rPr lang="ru-RU" sz="2400"/>
              <a:t>до 32 каналов</a:t>
            </a:r>
          </a:p>
          <a:p>
            <a:pPr marL="354013" lvl="1" indent="-174625">
              <a:buFontTx/>
              <a:buChar char="•"/>
            </a:pPr>
            <a:endParaRPr lang="ru-RU" sz="2400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319088" y="4870450"/>
            <a:ext cx="8486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Использование: </a:t>
            </a:r>
            <a:r>
              <a:rPr lang="ru-RU" sz="2400"/>
              <a:t>демосцены (важен размер файла)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9088" y="2743200"/>
            <a:ext cx="8447087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tabLst>
                <a:tab pos="1436688" algn="l"/>
              </a:tabLst>
            </a:pPr>
            <a:r>
              <a:rPr lang="ru-RU" sz="2400" b="1">
                <a:solidFill>
                  <a:schemeClr val="accent2"/>
                </a:solidFill>
              </a:rPr>
              <a:t>Форматы файлов:</a:t>
            </a:r>
          </a:p>
          <a:p>
            <a:pPr lvl="1">
              <a:spcBef>
                <a:spcPct val="20000"/>
              </a:spcBef>
              <a:tabLst>
                <a:tab pos="1436688" algn="l"/>
              </a:tabLst>
            </a:pPr>
            <a:r>
              <a:rPr lang="en-US" sz="2400" b="1"/>
              <a:t>MOD </a:t>
            </a:r>
            <a:r>
              <a:rPr lang="ru-RU" sz="2400" b="1"/>
              <a:t>	</a:t>
            </a:r>
            <a:r>
              <a:rPr lang="ru-RU" sz="2400"/>
              <a:t>разработан для компьютеров </a:t>
            </a:r>
            <a:r>
              <a:rPr lang="en-US" sz="2400" i="1"/>
              <a:t>Amiga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tabLst>
                <a:tab pos="1436688" algn="l"/>
              </a:tabLst>
            </a:pPr>
            <a:r>
              <a:rPr lang="en-US" sz="2400" b="1"/>
              <a:t>S3M	</a:t>
            </a:r>
            <a:r>
              <a:rPr lang="ru-RU" sz="2400"/>
              <a:t>оцифрованные каналы + синтезированный 	звук, 99 инструментов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tabLst>
                <a:tab pos="1436688" algn="l"/>
              </a:tabLst>
            </a:pPr>
            <a:r>
              <a:rPr lang="en-US" sz="2400" b="1"/>
              <a:t>XM, STM, …</a:t>
            </a:r>
            <a:endParaRPr lang="ru-RU" sz="2400" b="1"/>
          </a:p>
          <a:p>
            <a:pPr>
              <a:tabLst>
                <a:tab pos="1436688" algn="l"/>
              </a:tabLst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  <p:bldP spid="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Кодирование видео</a:t>
            </a:r>
          </a:p>
        </p:txBody>
      </p:sp>
      <p:sp>
        <p:nvSpPr>
          <p:cNvPr id="6349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E43814E-9842-4638-9452-CA2AD9A18043}" type="slidenum">
              <a:rPr lang="ru-RU"/>
              <a:pPr/>
              <a:t>45</a:t>
            </a:fld>
            <a:endParaRPr lang="ru-RU"/>
          </a:p>
        </p:txBody>
      </p:sp>
      <p:sp>
        <p:nvSpPr>
          <p:cNvPr id="53252" name="Прямоугольник 3"/>
          <p:cNvSpPr>
            <a:spLocks noChangeArrowheads="1"/>
          </p:cNvSpPr>
          <p:nvPr/>
        </p:nvSpPr>
        <p:spPr bwMode="auto">
          <a:xfrm>
            <a:off x="5360988" y="987425"/>
            <a:ext cx="228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Синхронность!</a:t>
            </a:r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7188" y="876300"/>
            <a:ext cx="4929187" cy="663575"/>
            <a:chOff x="366" y="593"/>
            <a:chExt cx="3105" cy="418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660" y="660"/>
              <a:ext cx="2811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/>
                <a:t>    Видео = изображения + звук</a:t>
              </a:r>
            </a:p>
          </p:txBody>
        </p:sp>
        <p:sp>
          <p:nvSpPr>
            <p:cNvPr id="63497" name="Oval 6"/>
            <p:cNvSpPr>
              <a:spLocks noChangeArrowheads="1"/>
            </p:cNvSpPr>
            <p:nvPr/>
          </p:nvSpPr>
          <p:spPr bwMode="auto">
            <a:xfrm>
              <a:off x="366" y="593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b="1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90525" y="1470025"/>
            <a:ext cx="8429625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/>
              <a:t>изображения:</a:t>
            </a:r>
            <a:endParaRPr lang="en-US" sz="2400"/>
          </a:p>
          <a:p>
            <a:pPr marL="354013" lvl="1" indent="-174625">
              <a:buFontTx/>
              <a:buChar char="•"/>
            </a:pPr>
            <a:r>
              <a:rPr lang="ru-RU" sz="2400">
                <a:solidFill>
                  <a:schemeClr val="accent2"/>
                </a:solidFill>
              </a:rPr>
              <a:t>≥</a:t>
            </a:r>
            <a:r>
              <a:rPr lang="en-US" sz="2400">
                <a:solidFill>
                  <a:schemeClr val="accent2"/>
                </a:solidFill>
              </a:rPr>
              <a:t> </a:t>
            </a:r>
            <a:r>
              <a:rPr lang="ru-RU" sz="2400">
                <a:solidFill>
                  <a:schemeClr val="accent2"/>
                </a:solidFill>
              </a:rPr>
              <a:t>25 кадров в секунду</a:t>
            </a:r>
            <a:endParaRPr lang="en-US" sz="2400">
              <a:solidFill>
                <a:schemeClr val="accent2"/>
              </a:solidFill>
            </a:endParaRPr>
          </a:p>
          <a:p>
            <a:pPr marL="354013" lvl="1" indent="-174625">
              <a:buFontTx/>
              <a:buChar char="•"/>
            </a:pPr>
            <a:r>
              <a:rPr lang="en-US" sz="2400" b="1"/>
              <a:t>PAL</a:t>
            </a:r>
            <a:r>
              <a:rPr lang="en-US" sz="2400"/>
              <a:t>: </a:t>
            </a:r>
            <a:r>
              <a:rPr lang="ru-RU" sz="2400"/>
              <a:t>768×576</a:t>
            </a:r>
            <a:r>
              <a:rPr lang="en-US" sz="2400"/>
              <a:t>, 24 </a:t>
            </a:r>
            <a:r>
              <a:rPr lang="ru-RU" sz="2400"/>
              <a:t>бита</a:t>
            </a:r>
          </a:p>
          <a:p>
            <a:pPr marL="354013" lvl="1" indent="-174625"/>
            <a:r>
              <a:rPr lang="ru-RU" sz="2400"/>
              <a:t>         за 1 с: 768×576×3 байта ≈ 32 Мб </a:t>
            </a:r>
          </a:p>
          <a:p>
            <a:pPr marL="354013" lvl="1" indent="-174625"/>
            <a:r>
              <a:rPr lang="ru-RU" sz="2400"/>
              <a:t>         за 1 мин: 60×32 Мбайта ≈ 1,85 Гб</a:t>
            </a:r>
            <a:endParaRPr lang="en-US" sz="2400"/>
          </a:p>
          <a:p>
            <a:pPr marL="354013" lvl="1" indent="-174625">
              <a:buFontTx/>
              <a:buChar char="•"/>
            </a:pPr>
            <a:r>
              <a:rPr lang="en-US" sz="2400" b="1"/>
              <a:t>HDTV</a:t>
            </a:r>
            <a:r>
              <a:rPr lang="en-US" sz="2400"/>
              <a:t>: </a:t>
            </a:r>
            <a:r>
              <a:rPr lang="ru-RU" sz="2400"/>
              <a:t>1280×720</a:t>
            </a:r>
            <a:r>
              <a:rPr lang="en-US" sz="2400"/>
              <a:t>, </a:t>
            </a:r>
            <a:r>
              <a:rPr lang="ru-RU" sz="2400"/>
              <a:t>1920×1080. </a:t>
            </a:r>
            <a:endParaRPr lang="en-US" sz="2400"/>
          </a:p>
          <a:p>
            <a:pPr marL="354013" lvl="1" indent="-174625">
              <a:buFontTx/>
              <a:buChar char="•"/>
            </a:pPr>
            <a:r>
              <a:rPr lang="ru-RU" sz="2400">
                <a:solidFill>
                  <a:schemeClr val="accent2"/>
                </a:solidFill>
              </a:rPr>
              <a:t>исходный кадр + изменения (10-15 с)</a:t>
            </a:r>
          </a:p>
          <a:p>
            <a:pPr marL="354013" lvl="1" indent="-174625">
              <a:buFontTx/>
              <a:buChar char="•"/>
            </a:pPr>
            <a:r>
              <a:rPr lang="ru-RU" sz="2400">
                <a:solidFill>
                  <a:schemeClr val="accent2"/>
                </a:solidFill>
              </a:rPr>
              <a:t>сжатие (кодеки – алгоритмы сжатия)</a:t>
            </a:r>
          </a:p>
          <a:p>
            <a:pPr marL="354013" lvl="1" indent="-174625">
              <a:buFontTx/>
              <a:buChar char="•"/>
            </a:pPr>
            <a:r>
              <a:rPr lang="en-US" sz="2400"/>
              <a:t>DivX, Xvid, H.264, WMV, Ogg Theora</a:t>
            </a:r>
            <a:r>
              <a:rPr lang="ru-RU" sz="2400"/>
              <a:t>… </a:t>
            </a:r>
            <a:endParaRPr lang="en-US" sz="2400"/>
          </a:p>
          <a:p>
            <a:pPr>
              <a:spcBef>
                <a:spcPct val="20000"/>
              </a:spcBef>
            </a:pPr>
            <a:r>
              <a:rPr lang="ru-RU" sz="2400"/>
              <a:t>звук:</a:t>
            </a:r>
            <a:endParaRPr lang="en-US" sz="2400"/>
          </a:p>
          <a:p>
            <a:pPr marL="354013" lvl="1" indent="-174625">
              <a:buFontTx/>
              <a:buChar char="•"/>
            </a:pPr>
            <a:r>
              <a:rPr lang="ru-RU" sz="2400">
                <a:solidFill>
                  <a:schemeClr val="accent2"/>
                </a:solidFill>
              </a:rPr>
              <a:t>48 кГц, 16 бит</a:t>
            </a:r>
            <a:endParaRPr lang="en-US" sz="2400">
              <a:solidFill>
                <a:schemeClr val="accent2"/>
              </a:solidFill>
            </a:endParaRPr>
          </a:p>
          <a:p>
            <a:pPr marL="354013" lvl="1" indent="-174625">
              <a:buFontTx/>
              <a:buChar char="•"/>
            </a:pPr>
            <a:r>
              <a:rPr lang="ru-RU" sz="2400">
                <a:solidFill>
                  <a:schemeClr val="accent2"/>
                </a:solidFill>
              </a:rPr>
              <a:t>сжатие (кодеки – алгоритмы сжатия)</a:t>
            </a:r>
          </a:p>
          <a:p>
            <a:pPr marL="354013" lvl="1" indent="-174625">
              <a:buFontTx/>
              <a:buChar char="•"/>
            </a:pPr>
            <a:r>
              <a:rPr lang="en-US" sz="2400"/>
              <a:t>MP3, AAC, WMA, …</a:t>
            </a:r>
            <a:r>
              <a:rPr lang="ru-RU" sz="2400"/>
              <a:t> </a:t>
            </a:r>
            <a:endParaRPr lang="en-US" sz="2400"/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7238" y="1644650"/>
            <a:ext cx="4652962" cy="465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0.39011 4.81481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11" grpId="0" build="p" bldLvl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Форматы видеофайлов</a:t>
            </a:r>
          </a:p>
        </p:txBody>
      </p:sp>
      <p:sp>
        <p:nvSpPr>
          <p:cNvPr id="6451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8873D61-6A1F-4533-8F4C-E77E6E0D3BED}" type="slidenum">
              <a:rPr lang="ru-RU"/>
              <a:pPr/>
              <a:t>46</a:t>
            </a:fld>
            <a:endParaRPr lang="ru-RU"/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304800" y="828675"/>
            <a:ext cx="86645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66813" lvl="1" indent="-1166813">
              <a:spcBef>
                <a:spcPts val="1200"/>
              </a:spcBef>
              <a:tabLst>
                <a:tab pos="982663" algn="l"/>
              </a:tabLst>
            </a:pPr>
            <a:r>
              <a:rPr lang="en-US" sz="2400" b="1"/>
              <a:t>AVI </a:t>
            </a:r>
            <a:r>
              <a:rPr lang="ru-RU" sz="2400" b="1"/>
              <a:t>	– </a:t>
            </a:r>
            <a:r>
              <a:rPr lang="en-US" sz="2400" i="1"/>
              <a:t>Audio Video</a:t>
            </a:r>
            <a:r>
              <a:rPr lang="en-US" sz="2400"/>
              <a:t> </a:t>
            </a:r>
            <a:r>
              <a:rPr lang="en-US" sz="2400" i="1"/>
              <a:t>Interleave</a:t>
            </a:r>
            <a:r>
              <a:rPr lang="ru-RU" sz="2400"/>
              <a:t> – чередующиеся звук и видео; контейнер – могут использоваться разные </a:t>
            </a:r>
            <a:r>
              <a:rPr lang="ru-RU" sz="2400" i="1"/>
              <a:t>кодеки</a:t>
            </a:r>
            <a:endParaRPr lang="en-US" sz="2400"/>
          </a:p>
          <a:p>
            <a:pPr marL="1166813" lvl="1" indent="-1166813">
              <a:spcBef>
                <a:spcPts val="1200"/>
              </a:spcBef>
              <a:tabLst>
                <a:tab pos="982663" algn="l"/>
              </a:tabLst>
            </a:pPr>
            <a:r>
              <a:rPr lang="en-US" sz="2400" b="1"/>
              <a:t>MPEG</a:t>
            </a:r>
            <a:r>
              <a:rPr lang="en-US" sz="2400"/>
              <a:t> </a:t>
            </a:r>
            <a:r>
              <a:rPr lang="ru-RU" sz="2400" b="1"/>
              <a:t>– </a:t>
            </a:r>
            <a:r>
              <a:rPr lang="en-US" sz="2400" i="1"/>
              <a:t>Motion Picture Expert Group</a:t>
            </a:r>
            <a:endParaRPr lang="en-US" sz="2400"/>
          </a:p>
          <a:p>
            <a:pPr marL="1166813" lvl="1" indent="-1166813">
              <a:spcBef>
                <a:spcPts val="1200"/>
              </a:spcBef>
              <a:tabLst>
                <a:tab pos="982663" algn="l"/>
              </a:tabLst>
            </a:pPr>
            <a:r>
              <a:rPr lang="en-US" sz="2400" b="1"/>
              <a:t>WMV</a:t>
            </a:r>
            <a:r>
              <a:rPr lang="en-US" sz="2400"/>
              <a:t> </a:t>
            </a:r>
            <a:r>
              <a:rPr lang="ru-RU" sz="2400"/>
              <a:t>	</a:t>
            </a:r>
            <a:r>
              <a:rPr lang="ru-RU" sz="2400" b="1"/>
              <a:t>– </a:t>
            </a:r>
            <a:r>
              <a:rPr lang="en-US" sz="2400" i="1"/>
              <a:t>Windows Media Video, </a:t>
            </a:r>
            <a:r>
              <a:rPr lang="ru-RU" sz="2400"/>
              <a:t>формат фирмы </a:t>
            </a:r>
            <a:r>
              <a:rPr lang="en-US" sz="2400" i="1"/>
              <a:t>Microsoft</a:t>
            </a:r>
            <a:endParaRPr lang="en-US" sz="2400"/>
          </a:p>
          <a:p>
            <a:pPr marL="1166813" lvl="1" indent="-1166813">
              <a:spcBef>
                <a:spcPts val="1200"/>
              </a:spcBef>
              <a:tabLst>
                <a:tab pos="982663" algn="l"/>
              </a:tabLst>
            </a:pPr>
            <a:r>
              <a:rPr lang="en-US" sz="2400" b="1"/>
              <a:t>MP4</a:t>
            </a:r>
            <a:r>
              <a:rPr lang="en-US" sz="2400"/>
              <a:t> </a:t>
            </a:r>
            <a:r>
              <a:rPr lang="ru-RU" sz="2400"/>
              <a:t>	</a:t>
            </a:r>
            <a:r>
              <a:rPr lang="ru-RU" sz="2400" b="1"/>
              <a:t>– </a:t>
            </a:r>
            <a:r>
              <a:rPr lang="en-US" sz="2400" i="1"/>
              <a:t>MPEG-4</a:t>
            </a:r>
            <a:r>
              <a:rPr lang="en-US" sz="2400"/>
              <a:t>, </a:t>
            </a:r>
            <a:r>
              <a:rPr lang="ru-RU" sz="2400"/>
              <a:t>сжатое видео и звук</a:t>
            </a:r>
          </a:p>
          <a:p>
            <a:pPr marL="1166813" lvl="1" indent="-1166813">
              <a:spcBef>
                <a:spcPts val="1200"/>
              </a:spcBef>
              <a:tabLst>
                <a:tab pos="982663" algn="l"/>
              </a:tabLst>
            </a:pPr>
            <a:r>
              <a:rPr lang="en-US" sz="2400" b="1"/>
              <a:t>MOV</a:t>
            </a:r>
            <a:r>
              <a:rPr lang="en-US" sz="2400"/>
              <a:t> </a:t>
            </a:r>
            <a:r>
              <a:rPr lang="ru-RU" sz="2400"/>
              <a:t>	</a:t>
            </a:r>
            <a:r>
              <a:rPr lang="ru-RU" sz="2400" b="1"/>
              <a:t>– </a:t>
            </a:r>
            <a:r>
              <a:rPr lang="en-US" sz="2400" i="1"/>
              <a:t>Quick Time Movie</a:t>
            </a:r>
            <a:r>
              <a:rPr lang="en-US" sz="2400"/>
              <a:t>, </a:t>
            </a:r>
            <a:r>
              <a:rPr lang="ru-RU" sz="2400"/>
              <a:t>формат фирмы </a:t>
            </a:r>
            <a:r>
              <a:rPr lang="en-US" sz="2400" i="1"/>
              <a:t>Apple</a:t>
            </a:r>
            <a:endParaRPr lang="en-US" sz="2400"/>
          </a:p>
          <a:p>
            <a:pPr marL="1166813" lvl="1" indent="-1166813">
              <a:spcBef>
                <a:spcPts val="1200"/>
              </a:spcBef>
              <a:tabLst>
                <a:tab pos="982663" algn="l"/>
              </a:tabLst>
            </a:pPr>
            <a:r>
              <a:rPr lang="en-US" sz="2400" b="1"/>
              <a:t>WebM </a:t>
            </a:r>
            <a:r>
              <a:rPr lang="ru-RU" sz="2400" b="1"/>
              <a:t>	– </a:t>
            </a:r>
            <a:r>
              <a:rPr lang="ru-RU" sz="2400"/>
              <a:t>открытый формат, поддерживается браузерами</a:t>
            </a:r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5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Конец фильма</a:t>
            </a:r>
          </a:p>
        </p:txBody>
      </p:sp>
      <p:sp>
        <p:nvSpPr>
          <p:cNvPr id="6553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9073B1-7E79-4AD6-902B-BAF335B882DB}" type="slidenum">
              <a:rPr lang="ru-RU"/>
              <a:pPr/>
              <a:t>47</a:t>
            </a:fld>
            <a:endParaRPr lang="ru-RU"/>
          </a:p>
        </p:txBody>
      </p:sp>
      <p:sp>
        <p:nvSpPr>
          <p:cNvPr id="65540" name="Line 2"/>
          <p:cNvSpPr>
            <a:spLocks noChangeShapeType="1"/>
          </p:cNvSpPr>
          <p:nvPr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Прямоугольник 4"/>
          <p:cNvSpPr>
            <a:spLocks noChangeArrowheads="1"/>
          </p:cNvSpPr>
          <p:nvPr/>
        </p:nvSpPr>
        <p:spPr bwMode="auto">
          <a:xfrm>
            <a:off x="161925" y="2211388"/>
            <a:ext cx="88201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000000"/>
                </a:solidFill>
              </a:rPr>
              <a:t>ПОЛЯКОВ Константин Юрьевич</a:t>
            </a:r>
          </a:p>
          <a:p>
            <a:pPr algn="ctr"/>
            <a:r>
              <a:rPr lang="ru-RU" sz="3000">
                <a:solidFill>
                  <a:srgbClr val="000000"/>
                </a:solidFill>
              </a:rPr>
              <a:t>д.т.н., учитель информатики высшей категории</a:t>
            </a:r>
            <a:r>
              <a:rPr lang="en-US" sz="3000">
                <a:solidFill>
                  <a:srgbClr val="000000"/>
                </a:solidFill>
              </a:rPr>
              <a:t>,</a:t>
            </a:r>
          </a:p>
          <a:p>
            <a:pPr algn="ctr"/>
            <a:r>
              <a:rPr lang="ru-RU" sz="3000">
                <a:solidFill>
                  <a:srgbClr val="000000"/>
                </a:solidFill>
              </a:rPr>
              <a:t>ГОУ СОШ № 163, г. Санкт-Петербург</a:t>
            </a:r>
          </a:p>
          <a:p>
            <a:pPr algn="ctr"/>
            <a:r>
              <a:rPr lang="en-US" sz="3000">
                <a:solidFill>
                  <a:srgbClr val="000000"/>
                </a:solidFill>
                <a:hlinkClick r:id="rId3"/>
              </a:rPr>
              <a:t>kpolyakov@mail.ru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4"/>
          <p:cNvSpPr>
            <a:spLocks noChangeArrowheads="1"/>
          </p:cNvSpPr>
          <p:nvPr/>
        </p:nvSpPr>
        <p:spPr bwMode="auto">
          <a:xfrm>
            <a:off x="368300" y="904875"/>
            <a:ext cx="86010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  <a:tabLst>
                <a:tab pos="722313" algn="l"/>
              </a:tabLst>
            </a:pPr>
            <a:r>
              <a:rPr lang="ru-RU" sz="2400" b="1"/>
              <a:t>Задача 1.</a:t>
            </a:r>
            <a:r>
              <a:rPr lang="ru-RU" sz="2400"/>
              <a:t> Закодируйте свое имя с помощью азбуки Морзе.</a:t>
            </a:r>
            <a:endParaRPr lang="en-US" sz="2400"/>
          </a:p>
        </p:txBody>
      </p:sp>
      <p:sp>
        <p:nvSpPr>
          <p:cNvPr id="76815" name="Rectangle 15"/>
          <p:cNvSpPr>
            <a:spLocks noChangeArrowheads="1"/>
          </p:cNvSpPr>
          <p:nvPr/>
        </p:nvSpPr>
        <p:spPr bwMode="auto">
          <a:xfrm>
            <a:off x="1454150" y="5075238"/>
            <a:ext cx="1122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2400" b="1" i="1">
                <a:solidFill>
                  <a:srgbClr val="3366FF"/>
                </a:solidFill>
              </a:rPr>
              <a:t>ВАСЯ</a:t>
            </a:r>
          </a:p>
        </p:txBody>
      </p:sp>
      <p:pic>
        <p:nvPicPr>
          <p:cNvPr id="76816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2738" y="4822825"/>
            <a:ext cx="4208462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741363" y="5602288"/>
            <a:ext cx="7621587" cy="663575"/>
            <a:chOff x="501" y="3511"/>
            <a:chExt cx="4801" cy="418"/>
          </a:xfrm>
        </p:grpSpPr>
        <p:sp>
          <p:nvSpPr>
            <p:cNvPr id="26633" name="Text Box 56"/>
            <p:cNvSpPr txBox="1">
              <a:spLocks noChangeArrowheads="1"/>
            </p:cNvSpPr>
            <p:nvPr/>
          </p:nvSpPr>
          <p:spPr bwMode="auto">
            <a:xfrm>
              <a:off x="795" y="3578"/>
              <a:ext cx="4507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/>
                <a:t>  Код неравномерный, нужен разделитель!</a:t>
              </a:r>
            </a:p>
          </p:txBody>
        </p:sp>
        <p:sp>
          <p:nvSpPr>
            <p:cNvPr id="26634" name="Oval 57"/>
            <p:cNvSpPr>
              <a:spLocks noChangeArrowheads="1"/>
            </p:cNvSpPr>
            <p:nvPr/>
          </p:nvSpPr>
          <p:spPr bwMode="auto">
            <a:xfrm>
              <a:off x="501" y="351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pic>
        <p:nvPicPr>
          <p:cNvPr id="26630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7213" y="1436688"/>
            <a:ext cx="5489575" cy="32575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6631" name="Заголовок 1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Азбука Морзе</a:t>
            </a:r>
          </a:p>
        </p:txBody>
      </p:sp>
      <p:sp>
        <p:nvSpPr>
          <p:cNvPr id="26632" name="Номер слайда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B4C48F9-CD37-4BC3-8EC9-2502DD156E1E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4"/>
          <p:cNvSpPr>
            <a:spLocks noChangeArrowheads="1"/>
          </p:cNvSpPr>
          <p:nvPr/>
        </p:nvSpPr>
        <p:spPr bwMode="auto">
          <a:xfrm>
            <a:off x="542925" y="803275"/>
            <a:ext cx="7980363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  <a:tabLst>
                <a:tab pos="722313" algn="l"/>
              </a:tabLst>
            </a:pPr>
            <a:r>
              <a:rPr lang="ru-RU" sz="2400" b="1"/>
              <a:t>Задача 2.</a:t>
            </a:r>
            <a:r>
              <a:rPr lang="ru-RU" sz="2400"/>
              <a:t> Закодируйте свое имя с помощью кодовой таблицы (</a:t>
            </a:r>
            <a:r>
              <a:rPr lang="en-US" sz="2400" i="1"/>
              <a:t>Windows-1251</a:t>
            </a:r>
            <a:r>
              <a:rPr lang="ru-RU" sz="2400"/>
              <a:t>):</a:t>
            </a:r>
            <a:endParaRPr lang="en-US" sz="2400"/>
          </a:p>
        </p:txBody>
      </p:sp>
      <p:graphicFrame>
        <p:nvGraphicFramePr>
          <p:cNvPr id="77910" name="Group 86"/>
          <p:cNvGraphicFramePr>
            <a:graphicFrameLocks noGrp="1"/>
          </p:cNvGraphicFramePr>
          <p:nvPr/>
        </p:nvGraphicFramePr>
        <p:xfrm>
          <a:off x="565150" y="1725613"/>
          <a:ext cx="8189913" cy="1378080"/>
        </p:xfrm>
        <a:graphic>
          <a:graphicData uri="http://schemas.openxmlformats.org/drawingml/2006/table">
            <a:tbl>
              <a:tblPr/>
              <a:tblGrid>
                <a:gridCol w="482600"/>
                <a:gridCol w="481013"/>
                <a:gridCol w="482600"/>
                <a:gridCol w="482600"/>
                <a:gridCol w="479425"/>
                <a:gridCol w="481012"/>
                <a:gridCol w="482600"/>
                <a:gridCol w="482600"/>
                <a:gridCol w="481013"/>
                <a:gridCol w="482600"/>
                <a:gridCol w="482600"/>
                <a:gridCol w="481012"/>
                <a:gridCol w="479425"/>
                <a:gridCol w="482600"/>
                <a:gridCol w="482600"/>
                <a:gridCol w="481013"/>
                <a:gridCol w="482600"/>
              </a:tblGrid>
              <a:tr h="257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Ж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Ф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Х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Ц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Ч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Ш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Ъ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Э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92"/>
          <p:cNvGrpSpPr>
            <a:grpSpLocks/>
          </p:cNvGrpSpPr>
          <p:nvPr/>
        </p:nvGrpSpPr>
        <p:grpSpPr bwMode="auto">
          <a:xfrm>
            <a:off x="715963" y="3252788"/>
            <a:ext cx="4214812" cy="927100"/>
            <a:chOff x="451" y="2168"/>
            <a:chExt cx="2655" cy="584"/>
          </a:xfrm>
        </p:grpSpPr>
        <p:sp>
          <p:nvSpPr>
            <p:cNvPr id="27731" name="Rectangle 6"/>
            <p:cNvSpPr>
              <a:spLocks noChangeArrowheads="1"/>
            </p:cNvSpPr>
            <p:nvPr/>
          </p:nvSpPr>
          <p:spPr bwMode="auto">
            <a:xfrm>
              <a:off x="451" y="2460"/>
              <a:ext cx="707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ru-RU" sz="2400" b="1" i="1">
                  <a:solidFill>
                    <a:srgbClr val="3366FF"/>
                  </a:solidFill>
                </a:rPr>
                <a:t>ВАСЯ</a:t>
              </a:r>
            </a:p>
          </p:txBody>
        </p:sp>
        <p:sp>
          <p:nvSpPr>
            <p:cNvPr id="27732" name="Rectangle 87"/>
            <p:cNvSpPr>
              <a:spLocks noChangeArrowheads="1"/>
            </p:cNvSpPr>
            <p:nvPr/>
          </p:nvSpPr>
          <p:spPr bwMode="auto">
            <a:xfrm>
              <a:off x="1464" y="2453"/>
              <a:ext cx="164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ru-RU" sz="2400" b="1"/>
                <a:t>С2  С0  </a:t>
              </a:r>
              <a:r>
                <a:rPr lang="en-US" sz="2400" b="1"/>
                <a:t>D1  DF</a:t>
              </a:r>
              <a:endParaRPr lang="ru-RU" sz="2400" b="1"/>
            </a:p>
          </p:txBody>
        </p:sp>
        <p:sp>
          <p:nvSpPr>
            <p:cNvPr id="27733" name="Rectangle 88"/>
            <p:cNvSpPr>
              <a:spLocks noChangeArrowheads="1"/>
            </p:cNvSpPr>
            <p:nvPr/>
          </p:nvSpPr>
          <p:spPr bwMode="auto">
            <a:xfrm>
              <a:off x="1534" y="2168"/>
              <a:ext cx="2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ru-RU" sz="2400"/>
                <a:t>В</a:t>
              </a:r>
            </a:p>
          </p:txBody>
        </p:sp>
        <p:sp>
          <p:nvSpPr>
            <p:cNvPr id="27734" name="Rectangle 89"/>
            <p:cNvSpPr>
              <a:spLocks noChangeArrowheads="1"/>
            </p:cNvSpPr>
            <p:nvPr/>
          </p:nvSpPr>
          <p:spPr bwMode="auto">
            <a:xfrm>
              <a:off x="1948" y="2168"/>
              <a:ext cx="2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ru-RU" sz="2400"/>
                <a:t>А</a:t>
              </a:r>
            </a:p>
          </p:txBody>
        </p:sp>
        <p:sp>
          <p:nvSpPr>
            <p:cNvPr id="27735" name="Rectangle 90"/>
            <p:cNvSpPr>
              <a:spLocks noChangeArrowheads="1"/>
            </p:cNvSpPr>
            <p:nvPr/>
          </p:nvSpPr>
          <p:spPr bwMode="auto">
            <a:xfrm>
              <a:off x="2362" y="2168"/>
              <a:ext cx="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ru-RU" sz="2400"/>
                <a:t>С</a:t>
              </a:r>
            </a:p>
          </p:txBody>
        </p:sp>
        <p:sp>
          <p:nvSpPr>
            <p:cNvPr id="27736" name="Rectangle 91"/>
            <p:cNvSpPr>
              <a:spLocks noChangeArrowheads="1"/>
            </p:cNvSpPr>
            <p:nvPr/>
          </p:nvSpPr>
          <p:spPr bwMode="auto">
            <a:xfrm>
              <a:off x="2777" y="2168"/>
              <a:ext cx="25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ru-RU" sz="2400"/>
                <a:t>Я</a:t>
              </a:r>
            </a:p>
          </p:txBody>
        </p:sp>
      </p:grpSp>
      <p:grpSp>
        <p:nvGrpSpPr>
          <p:cNvPr id="3" name="Group 96"/>
          <p:cNvGrpSpPr>
            <a:grpSpLocks/>
          </p:cNvGrpSpPr>
          <p:nvPr/>
        </p:nvGrpSpPr>
        <p:grpSpPr bwMode="auto">
          <a:xfrm>
            <a:off x="577850" y="4437063"/>
            <a:ext cx="7962900" cy="663575"/>
            <a:chOff x="419" y="3011"/>
            <a:chExt cx="5016" cy="418"/>
          </a:xfrm>
        </p:grpSpPr>
        <p:sp>
          <p:nvSpPr>
            <p:cNvPr id="27729" name="Text Box 56"/>
            <p:cNvSpPr txBox="1">
              <a:spLocks noChangeArrowheads="1"/>
            </p:cNvSpPr>
            <p:nvPr/>
          </p:nvSpPr>
          <p:spPr bwMode="auto">
            <a:xfrm>
              <a:off x="713" y="3078"/>
              <a:ext cx="4722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/>
                <a:t>  Код равномерный, разделитель </a:t>
              </a:r>
              <a:r>
                <a:rPr lang="ru-RU" sz="2400" b="1"/>
                <a:t>НЕ</a:t>
              </a:r>
              <a:r>
                <a:rPr lang="ru-RU" sz="2400"/>
                <a:t> нужен!</a:t>
              </a:r>
            </a:p>
          </p:txBody>
        </p:sp>
        <p:sp>
          <p:nvSpPr>
            <p:cNvPr id="27730" name="Oval 57"/>
            <p:cNvSpPr>
              <a:spLocks noChangeArrowheads="1"/>
            </p:cNvSpPr>
            <p:nvPr/>
          </p:nvSpPr>
          <p:spPr bwMode="auto">
            <a:xfrm>
              <a:off x="419" y="301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sp>
        <p:nvSpPr>
          <p:cNvPr id="27727" name="Заголовок 16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Кодовые таблицы</a:t>
            </a:r>
          </a:p>
        </p:txBody>
      </p:sp>
      <p:sp>
        <p:nvSpPr>
          <p:cNvPr id="27728" name="Номер слайда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2A675ED-0C06-49D4-83E0-EAA03DFD297B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354013" y="790575"/>
            <a:ext cx="86010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  <a:tabLst>
                <a:tab pos="722313" algn="l"/>
              </a:tabLst>
            </a:pPr>
            <a:r>
              <a:rPr lang="ru-RU" sz="2400" b="1"/>
              <a:t>Текст</a:t>
            </a:r>
            <a:r>
              <a:rPr lang="ru-RU" sz="2400"/>
              <a:t>:</a:t>
            </a:r>
          </a:p>
          <a:p>
            <a:pPr marL="742950" lvl="1" indent="-285750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в России: </a:t>
            </a:r>
            <a:r>
              <a:rPr lang="ru-RU" sz="2400" b="1" i="1">
                <a:solidFill>
                  <a:srgbClr val="3366FF"/>
                </a:solidFill>
              </a:rPr>
              <a:t>Привет, Вася!</a:t>
            </a:r>
          </a:p>
          <a:p>
            <a:pPr marL="742950" lvl="1" indent="-285750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en-US" sz="2400" i="1"/>
              <a:t>Windows-1251</a:t>
            </a:r>
            <a:r>
              <a:rPr lang="en-US" sz="2400"/>
              <a:t>: </a:t>
            </a:r>
            <a:r>
              <a:rPr lang="en-US" sz="2400" i="1">
                <a:solidFill>
                  <a:srgbClr val="3366FF"/>
                </a:solidFill>
              </a:rPr>
              <a:t>CFF0E8E2E52C20C2E0F1FF21</a:t>
            </a:r>
          </a:p>
          <a:p>
            <a:pPr marL="742950" lvl="1" indent="-285750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передача за рубеж (</a:t>
            </a:r>
            <a:r>
              <a:rPr lang="ru-RU" sz="2400" i="1"/>
              <a:t>транслит</a:t>
            </a:r>
            <a:r>
              <a:rPr lang="ru-RU" sz="2400"/>
              <a:t>): </a:t>
            </a:r>
            <a:r>
              <a:rPr lang="en-US" sz="2400" b="1" i="1">
                <a:solidFill>
                  <a:srgbClr val="3366FF"/>
                </a:solidFill>
              </a:rPr>
              <a:t>Privet, Vasya!</a:t>
            </a:r>
            <a:endParaRPr lang="ru-RU" sz="2400" b="1" i="1">
              <a:solidFill>
                <a:srgbClr val="3366FF"/>
              </a:solidFill>
            </a:endParaRPr>
          </a:p>
          <a:p>
            <a:pPr marL="742950" lvl="1" indent="-285750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стенография:</a:t>
            </a:r>
          </a:p>
          <a:p>
            <a:pPr marL="742950" lvl="1" indent="-285750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шифрование: </a:t>
            </a:r>
            <a:r>
              <a:rPr lang="ru-RU" sz="2400" b="1" i="1">
                <a:solidFill>
                  <a:srgbClr val="3366FF"/>
                </a:solidFill>
              </a:rPr>
              <a:t>Рсйгжу-!Гбта</a:t>
            </a:r>
            <a:r>
              <a:rPr lang="en-US" sz="2400" b="1" i="1">
                <a:solidFill>
                  <a:srgbClr val="3366FF"/>
                </a:solidFill>
              </a:rPr>
              <a:t>”</a:t>
            </a:r>
            <a:endParaRPr lang="ru-RU" sz="2400" b="1" i="1">
              <a:solidFill>
                <a:srgbClr val="3366FF"/>
              </a:solidFill>
            </a:endParaRPr>
          </a:p>
          <a:p>
            <a:pPr marL="176213" indent="-176213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  <a:tabLst>
                <a:tab pos="722313" algn="l"/>
              </a:tabLst>
            </a:pPr>
            <a:endParaRPr lang="en-US" sz="2400"/>
          </a:p>
        </p:txBody>
      </p: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331788" y="5294313"/>
            <a:ext cx="7962900" cy="941387"/>
            <a:chOff x="419" y="3011"/>
            <a:chExt cx="5016" cy="593"/>
          </a:xfrm>
        </p:grpSpPr>
        <p:sp>
          <p:nvSpPr>
            <p:cNvPr id="28683" name="Text Box 56"/>
            <p:cNvSpPr txBox="1">
              <a:spLocks noChangeArrowheads="1"/>
            </p:cNvSpPr>
            <p:nvPr/>
          </p:nvSpPr>
          <p:spPr bwMode="auto">
            <a:xfrm>
              <a:off x="713" y="3078"/>
              <a:ext cx="4722" cy="52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/>
                <a:t>  Информация (смысл сообщения) может </a:t>
              </a:r>
              <a:br>
                <a:rPr lang="ru-RU" sz="2400"/>
              </a:br>
              <a:r>
                <a:rPr lang="ru-RU" sz="2400"/>
                <a:t>  быть закодирована разными способами!</a:t>
              </a:r>
            </a:p>
          </p:txBody>
        </p:sp>
        <p:sp>
          <p:nvSpPr>
            <p:cNvPr id="28684" name="Oval 57"/>
            <p:cNvSpPr>
              <a:spLocks noChangeArrowheads="1"/>
            </p:cNvSpPr>
            <p:nvPr/>
          </p:nvSpPr>
          <p:spPr bwMode="auto">
            <a:xfrm>
              <a:off x="419" y="301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pic>
        <p:nvPicPr>
          <p:cNvPr id="83033" name="Picture 8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4088" y="2428875"/>
            <a:ext cx="1855787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354013" y="3536950"/>
            <a:ext cx="79152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  <a:tabLst>
                <a:tab pos="722313" algn="l"/>
              </a:tabLst>
            </a:pPr>
            <a:r>
              <a:rPr lang="ru-RU" sz="2400" b="1"/>
              <a:t>Числа</a:t>
            </a:r>
            <a:r>
              <a:rPr lang="ru-RU" sz="2400"/>
              <a:t>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для вычислений: </a:t>
            </a:r>
            <a:r>
              <a:rPr lang="ru-RU" sz="2400" b="1" i="1">
                <a:solidFill>
                  <a:srgbClr val="3366FF"/>
                </a:solidFill>
              </a:rPr>
              <a:t>25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прописью: </a:t>
            </a:r>
            <a:r>
              <a:rPr lang="ru-RU" sz="2400" b="1" i="1">
                <a:solidFill>
                  <a:srgbClr val="3366FF"/>
                </a:solidFill>
              </a:rPr>
              <a:t>двадцать пять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400"/>
              <a:t>римская система: </a:t>
            </a:r>
            <a:r>
              <a:rPr lang="en-US" sz="2400" b="1" i="1">
                <a:solidFill>
                  <a:srgbClr val="3366FF"/>
                </a:solidFill>
              </a:rPr>
              <a:t>XXV</a:t>
            </a:r>
            <a:endParaRPr lang="ru-RU" sz="2400"/>
          </a:p>
          <a:p>
            <a:pPr marL="176213" indent="-176213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  <a:tabLst>
                <a:tab pos="722313" algn="l"/>
              </a:tabLst>
            </a:pPr>
            <a:endParaRPr lang="en-US" sz="2400"/>
          </a:p>
        </p:txBody>
      </p:sp>
      <p:grpSp>
        <p:nvGrpSpPr>
          <p:cNvPr id="4" name="Group 97"/>
          <p:cNvGrpSpPr>
            <a:grpSpLocks/>
          </p:cNvGrpSpPr>
          <p:nvPr/>
        </p:nvGrpSpPr>
        <p:grpSpPr bwMode="auto">
          <a:xfrm>
            <a:off x="4738688" y="3465513"/>
            <a:ext cx="3997325" cy="663575"/>
            <a:chOff x="364" y="2914"/>
            <a:chExt cx="2518" cy="418"/>
          </a:xfrm>
        </p:grpSpPr>
        <p:sp>
          <p:nvSpPr>
            <p:cNvPr id="28681" name="Text Box 56"/>
            <p:cNvSpPr txBox="1">
              <a:spLocks noChangeArrowheads="1"/>
            </p:cNvSpPr>
            <p:nvPr/>
          </p:nvSpPr>
          <p:spPr bwMode="auto">
            <a:xfrm>
              <a:off x="658" y="2981"/>
              <a:ext cx="2224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/>
                <a:t>  Как зашифровано?</a:t>
              </a:r>
            </a:p>
          </p:txBody>
        </p:sp>
        <p:sp>
          <p:nvSpPr>
            <p:cNvPr id="28682" name="Oval 57"/>
            <p:cNvSpPr>
              <a:spLocks noChangeArrowheads="1"/>
            </p:cNvSpPr>
            <p:nvPr/>
          </p:nvSpPr>
          <p:spPr bwMode="auto">
            <a:xfrm>
              <a:off x="364" y="2914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28679" name="Заголовок 13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Цели и способы кодирования</a:t>
            </a:r>
          </a:p>
        </p:txBody>
      </p:sp>
      <p:sp>
        <p:nvSpPr>
          <p:cNvPr id="28680" name="Номер слайда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F4C93B2-3300-4D5C-AB69-B5500EF93705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5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5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5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22" grpId="0" build="p" bldLvl="2"/>
      <p:bldP spid="2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11300"/>
            <a:ext cx="8723313" cy="1508125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chemeClr val="accent2"/>
                </a:solidFill>
              </a:rPr>
              <a:t>Кодирование информации</a:t>
            </a: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74675" y="4378325"/>
            <a:ext cx="8369300" cy="13970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4000" b="1" smtClean="0"/>
              <a:t>Тема 2. Двоичное кодирование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0"/>
          <p:cNvSpPr>
            <a:spLocks noGrp="1"/>
          </p:cNvSpPr>
          <p:nvPr>
            <p:ph type="title"/>
          </p:nvPr>
        </p:nvSpPr>
        <p:spPr>
          <a:xfrm>
            <a:off x="393700" y="293688"/>
            <a:ext cx="8001000" cy="460375"/>
          </a:xfrm>
        </p:spPr>
        <p:txBody>
          <a:bodyPr/>
          <a:lstStyle/>
          <a:p>
            <a:r>
              <a:rPr lang="ru-RU" smtClean="0"/>
              <a:t>Двоичное кодирование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A9386E-F10F-473F-9D31-BD687442C687}" type="slidenum">
              <a:rPr lang="ru-RU"/>
              <a:pPr/>
              <a:t>9</a:t>
            </a:fld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55600" y="769938"/>
            <a:ext cx="81407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</a:rPr>
              <a:t>Двоичное кодирование </a:t>
            </a:r>
            <a:r>
              <a:rPr lang="ru-RU" sz="2400"/>
              <a:t>– это кодирование всех видов информации с помощью двух знаков (обычно 0 и 1).</a:t>
            </a:r>
          </a:p>
          <a:p>
            <a:pPr marL="450850" indent="-45085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</a:rPr>
              <a:t>Передача электрических сигналов:</a:t>
            </a:r>
          </a:p>
        </p:txBody>
      </p:sp>
      <p:sp>
        <p:nvSpPr>
          <p:cNvPr id="7183" name="AutoShape 15"/>
          <p:cNvSpPr>
            <a:spLocks noChangeArrowheads="1"/>
          </p:cNvSpPr>
          <p:nvPr/>
        </p:nvSpPr>
        <p:spPr bwMode="auto">
          <a:xfrm>
            <a:off x="2051050" y="2317750"/>
            <a:ext cx="2341563" cy="360363"/>
          </a:xfrm>
          <a:prstGeom prst="wedgeRoundRectCallout">
            <a:avLst>
              <a:gd name="adj1" fmla="val -48574"/>
              <a:gd name="adj2" fmla="val 109912"/>
              <a:gd name="adj3" fmla="val 16667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сигнал с помехами</a:t>
            </a:r>
          </a:p>
        </p:txBody>
      </p:sp>
      <p:sp>
        <p:nvSpPr>
          <p:cNvPr id="7182" name="Freeform 14"/>
          <p:cNvSpPr>
            <a:spLocks/>
          </p:cNvSpPr>
          <p:nvPr/>
        </p:nvSpPr>
        <p:spPr bwMode="auto">
          <a:xfrm>
            <a:off x="950913" y="2908300"/>
            <a:ext cx="3133725" cy="1741488"/>
          </a:xfrm>
          <a:custGeom>
            <a:avLst/>
            <a:gdLst>
              <a:gd name="T0" fmla="*/ 0 w 1474"/>
              <a:gd name="T1" fmla="*/ 2147483647 h 819"/>
              <a:gd name="T2" fmla="*/ 2147483647 w 1474"/>
              <a:gd name="T3" fmla="*/ 2147483647 h 819"/>
              <a:gd name="T4" fmla="*/ 2147483647 w 1474"/>
              <a:gd name="T5" fmla="*/ 2147483647 h 819"/>
              <a:gd name="T6" fmla="*/ 2147483647 w 1474"/>
              <a:gd name="T7" fmla="*/ 2147483647 h 819"/>
              <a:gd name="T8" fmla="*/ 2147483647 w 1474"/>
              <a:gd name="T9" fmla="*/ 2147483647 h 819"/>
              <a:gd name="T10" fmla="*/ 2147483647 w 1474"/>
              <a:gd name="T11" fmla="*/ 2147483647 h 819"/>
              <a:gd name="T12" fmla="*/ 2147483647 w 1474"/>
              <a:gd name="T13" fmla="*/ 2147483647 h 819"/>
              <a:gd name="T14" fmla="*/ 2147483647 w 1474"/>
              <a:gd name="T15" fmla="*/ 2147483647 h 819"/>
              <a:gd name="T16" fmla="*/ 2147483647 w 1474"/>
              <a:gd name="T17" fmla="*/ 2147483647 h 819"/>
              <a:gd name="T18" fmla="*/ 2147483647 w 1474"/>
              <a:gd name="T19" fmla="*/ 2147483647 h 819"/>
              <a:gd name="T20" fmla="*/ 2147483647 w 1474"/>
              <a:gd name="T21" fmla="*/ 0 h 819"/>
              <a:gd name="T22" fmla="*/ 2147483647 w 1474"/>
              <a:gd name="T23" fmla="*/ 2147483647 h 819"/>
              <a:gd name="T24" fmla="*/ 2147483647 w 1474"/>
              <a:gd name="T25" fmla="*/ 2147483647 h 819"/>
              <a:gd name="T26" fmla="*/ 2147483647 w 1474"/>
              <a:gd name="T27" fmla="*/ 2147483647 h 819"/>
              <a:gd name="T28" fmla="*/ 2147483647 w 1474"/>
              <a:gd name="T29" fmla="*/ 2147483647 h 819"/>
              <a:gd name="T30" fmla="*/ 2147483647 w 1474"/>
              <a:gd name="T31" fmla="*/ 2147483647 h 819"/>
              <a:gd name="T32" fmla="*/ 2147483647 w 1474"/>
              <a:gd name="T33" fmla="*/ 2147483647 h 819"/>
              <a:gd name="T34" fmla="*/ 2147483647 w 1474"/>
              <a:gd name="T35" fmla="*/ 2147483647 h 819"/>
              <a:gd name="T36" fmla="*/ 2147483647 w 1474"/>
              <a:gd name="T37" fmla="*/ 2147483647 h 819"/>
              <a:gd name="T38" fmla="*/ 2147483647 w 1474"/>
              <a:gd name="T39" fmla="*/ 2147483647 h 819"/>
              <a:gd name="T40" fmla="*/ 2147483647 w 1474"/>
              <a:gd name="T41" fmla="*/ 2147483647 h 819"/>
              <a:gd name="T42" fmla="*/ 2147483647 w 1474"/>
              <a:gd name="T43" fmla="*/ 2147483647 h 819"/>
              <a:gd name="T44" fmla="*/ 2147483647 w 1474"/>
              <a:gd name="T45" fmla="*/ 2147483647 h 819"/>
              <a:gd name="T46" fmla="*/ 2147483647 w 1474"/>
              <a:gd name="T47" fmla="*/ 2147483647 h 819"/>
              <a:gd name="T48" fmla="*/ 2147483647 w 1474"/>
              <a:gd name="T49" fmla="*/ 2147483647 h 81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74"/>
              <a:gd name="T76" fmla="*/ 0 h 819"/>
              <a:gd name="T77" fmla="*/ 1474 w 1474"/>
              <a:gd name="T78" fmla="*/ 819 h 81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74" h="819">
                <a:moveTo>
                  <a:pt x="0" y="819"/>
                </a:moveTo>
                <a:cubicBezTo>
                  <a:pt x="19" y="806"/>
                  <a:pt x="86" y="754"/>
                  <a:pt x="116" y="739"/>
                </a:cubicBezTo>
                <a:cubicBezTo>
                  <a:pt x="146" y="724"/>
                  <a:pt x="161" y="735"/>
                  <a:pt x="181" y="729"/>
                </a:cubicBezTo>
                <a:cubicBezTo>
                  <a:pt x="201" y="723"/>
                  <a:pt x="224" y="737"/>
                  <a:pt x="236" y="706"/>
                </a:cubicBezTo>
                <a:cubicBezTo>
                  <a:pt x="248" y="675"/>
                  <a:pt x="239" y="583"/>
                  <a:pt x="251" y="541"/>
                </a:cubicBezTo>
                <a:cubicBezTo>
                  <a:pt x="263" y="499"/>
                  <a:pt x="293" y="487"/>
                  <a:pt x="308" y="454"/>
                </a:cubicBezTo>
                <a:cubicBezTo>
                  <a:pt x="323" y="421"/>
                  <a:pt x="327" y="364"/>
                  <a:pt x="340" y="343"/>
                </a:cubicBezTo>
                <a:cubicBezTo>
                  <a:pt x="353" y="322"/>
                  <a:pt x="379" y="356"/>
                  <a:pt x="389" y="325"/>
                </a:cubicBezTo>
                <a:cubicBezTo>
                  <a:pt x="399" y="294"/>
                  <a:pt x="387" y="192"/>
                  <a:pt x="398" y="154"/>
                </a:cubicBezTo>
                <a:cubicBezTo>
                  <a:pt x="409" y="116"/>
                  <a:pt x="431" y="120"/>
                  <a:pt x="453" y="94"/>
                </a:cubicBezTo>
                <a:cubicBezTo>
                  <a:pt x="475" y="68"/>
                  <a:pt x="509" y="0"/>
                  <a:pt x="528" y="0"/>
                </a:cubicBezTo>
                <a:cubicBezTo>
                  <a:pt x="547" y="0"/>
                  <a:pt x="548" y="56"/>
                  <a:pt x="567" y="94"/>
                </a:cubicBezTo>
                <a:cubicBezTo>
                  <a:pt x="586" y="132"/>
                  <a:pt x="629" y="193"/>
                  <a:pt x="641" y="229"/>
                </a:cubicBezTo>
                <a:cubicBezTo>
                  <a:pt x="653" y="265"/>
                  <a:pt x="632" y="268"/>
                  <a:pt x="638" y="313"/>
                </a:cubicBezTo>
                <a:cubicBezTo>
                  <a:pt x="644" y="358"/>
                  <a:pt x="664" y="458"/>
                  <a:pt x="680" y="502"/>
                </a:cubicBezTo>
                <a:cubicBezTo>
                  <a:pt x="696" y="546"/>
                  <a:pt x="722" y="532"/>
                  <a:pt x="737" y="577"/>
                </a:cubicBezTo>
                <a:cubicBezTo>
                  <a:pt x="752" y="622"/>
                  <a:pt x="750" y="742"/>
                  <a:pt x="771" y="774"/>
                </a:cubicBezTo>
                <a:cubicBezTo>
                  <a:pt x="792" y="806"/>
                  <a:pt x="834" y="765"/>
                  <a:pt x="864" y="769"/>
                </a:cubicBezTo>
                <a:cubicBezTo>
                  <a:pt x="894" y="773"/>
                  <a:pt x="924" y="804"/>
                  <a:pt x="952" y="797"/>
                </a:cubicBezTo>
                <a:cubicBezTo>
                  <a:pt x="980" y="790"/>
                  <a:pt x="1005" y="769"/>
                  <a:pt x="1035" y="727"/>
                </a:cubicBezTo>
                <a:cubicBezTo>
                  <a:pt x="1065" y="685"/>
                  <a:pt x="1101" y="591"/>
                  <a:pt x="1134" y="547"/>
                </a:cubicBezTo>
                <a:cubicBezTo>
                  <a:pt x="1167" y="503"/>
                  <a:pt x="1203" y="493"/>
                  <a:pt x="1233" y="463"/>
                </a:cubicBezTo>
                <a:cubicBezTo>
                  <a:pt x="1263" y="433"/>
                  <a:pt x="1288" y="386"/>
                  <a:pt x="1315" y="366"/>
                </a:cubicBezTo>
                <a:cubicBezTo>
                  <a:pt x="1342" y="346"/>
                  <a:pt x="1369" y="339"/>
                  <a:pt x="1395" y="343"/>
                </a:cubicBezTo>
                <a:cubicBezTo>
                  <a:pt x="1421" y="347"/>
                  <a:pt x="1458" y="379"/>
                  <a:pt x="1474" y="388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468313" y="2425700"/>
            <a:ext cx="3756025" cy="3184525"/>
            <a:chOff x="295" y="1729"/>
            <a:chExt cx="2366" cy="2006"/>
          </a:xfrm>
        </p:grpSpPr>
        <p:sp>
          <p:nvSpPr>
            <p:cNvPr id="30746" name="Freeform 12"/>
            <p:cNvSpPr>
              <a:spLocks/>
            </p:cNvSpPr>
            <p:nvPr/>
          </p:nvSpPr>
          <p:spPr bwMode="auto">
            <a:xfrm>
              <a:off x="599" y="1823"/>
              <a:ext cx="1974" cy="1640"/>
            </a:xfrm>
            <a:custGeom>
              <a:avLst/>
              <a:gdLst>
                <a:gd name="T0" fmla="*/ 0 w 1474"/>
                <a:gd name="T1" fmla="*/ 0 h 1225"/>
                <a:gd name="T2" fmla="*/ 0 w 1474"/>
                <a:gd name="T3" fmla="*/ 130468 h 1225"/>
                <a:gd name="T4" fmla="*/ 157822 w 1474"/>
                <a:gd name="T5" fmla="*/ 130468 h 1225"/>
                <a:gd name="T6" fmla="*/ 0 60000 65536"/>
                <a:gd name="T7" fmla="*/ 0 60000 65536"/>
                <a:gd name="T8" fmla="*/ 0 60000 65536"/>
                <a:gd name="T9" fmla="*/ 0 w 1474"/>
                <a:gd name="T10" fmla="*/ 0 h 1225"/>
                <a:gd name="T11" fmla="*/ 1474 w 1474"/>
                <a:gd name="T12" fmla="*/ 1225 h 1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4" h="1225">
                  <a:moveTo>
                    <a:pt x="0" y="0"/>
                  </a:moveTo>
                  <a:lnTo>
                    <a:pt x="0" y="1225"/>
                  </a:lnTo>
                  <a:lnTo>
                    <a:pt x="1474" y="1225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7" name="Freeform 13"/>
            <p:cNvSpPr>
              <a:spLocks/>
            </p:cNvSpPr>
            <p:nvPr/>
          </p:nvSpPr>
          <p:spPr bwMode="auto">
            <a:xfrm>
              <a:off x="599" y="2067"/>
              <a:ext cx="1974" cy="1083"/>
            </a:xfrm>
            <a:custGeom>
              <a:avLst/>
              <a:gdLst>
                <a:gd name="T0" fmla="*/ 0 w 1474"/>
                <a:gd name="T1" fmla="*/ 84439 h 809"/>
                <a:gd name="T2" fmla="*/ 19332 w 1474"/>
                <a:gd name="T3" fmla="*/ 74817 h 809"/>
                <a:gd name="T4" fmla="*/ 36393 w 1474"/>
                <a:gd name="T5" fmla="*/ 33679 h 809"/>
                <a:gd name="T6" fmla="*/ 48525 w 1474"/>
                <a:gd name="T7" fmla="*/ 7218 h 809"/>
                <a:gd name="T8" fmla="*/ 60661 w 1474"/>
                <a:gd name="T9" fmla="*/ 7218 h 809"/>
                <a:gd name="T10" fmla="*/ 72817 w 1474"/>
                <a:gd name="T11" fmla="*/ 50639 h 809"/>
                <a:gd name="T12" fmla="*/ 82542 w 1474"/>
                <a:gd name="T13" fmla="*/ 79576 h 809"/>
                <a:gd name="T14" fmla="*/ 101870 w 1474"/>
                <a:gd name="T15" fmla="*/ 82040 h 809"/>
                <a:gd name="T16" fmla="*/ 121396 w 1474"/>
                <a:gd name="T17" fmla="*/ 55376 h 809"/>
                <a:gd name="T18" fmla="*/ 140757 w 1474"/>
                <a:gd name="T19" fmla="*/ 36149 h 809"/>
                <a:gd name="T20" fmla="*/ 157822 w 1474"/>
                <a:gd name="T21" fmla="*/ 38525 h 80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74"/>
                <a:gd name="T34" fmla="*/ 0 h 809"/>
                <a:gd name="T35" fmla="*/ 1474 w 1474"/>
                <a:gd name="T36" fmla="*/ 809 h 80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74" h="809">
                  <a:moveTo>
                    <a:pt x="0" y="793"/>
                  </a:moveTo>
                  <a:cubicBezTo>
                    <a:pt x="62" y="787"/>
                    <a:pt x="124" y="782"/>
                    <a:pt x="181" y="703"/>
                  </a:cubicBezTo>
                  <a:cubicBezTo>
                    <a:pt x="238" y="624"/>
                    <a:pt x="295" y="423"/>
                    <a:pt x="340" y="317"/>
                  </a:cubicBezTo>
                  <a:cubicBezTo>
                    <a:pt x="385" y="211"/>
                    <a:pt x="415" y="109"/>
                    <a:pt x="453" y="68"/>
                  </a:cubicBezTo>
                  <a:cubicBezTo>
                    <a:pt x="491" y="27"/>
                    <a:pt x="529" y="0"/>
                    <a:pt x="567" y="68"/>
                  </a:cubicBezTo>
                  <a:cubicBezTo>
                    <a:pt x="605" y="136"/>
                    <a:pt x="646" y="363"/>
                    <a:pt x="680" y="476"/>
                  </a:cubicBezTo>
                  <a:cubicBezTo>
                    <a:pt x="714" y="589"/>
                    <a:pt x="726" y="699"/>
                    <a:pt x="771" y="748"/>
                  </a:cubicBezTo>
                  <a:cubicBezTo>
                    <a:pt x="816" y="797"/>
                    <a:pt x="892" y="809"/>
                    <a:pt x="952" y="771"/>
                  </a:cubicBezTo>
                  <a:cubicBezTo>
                    <a:pt x="1012" y="733"/>
                    <a:pt x="1074" y="593"/>
                    <a:pt x="1134" y="521"/>
                  </a:cubicBezTo>
                  <a:cubicBezTo>
                    <a:pt x="1194" y="449"/>
                    <a:pt x="1258" y="366"/>
                    <a:pt x="1315" y="340"/>
                  </a:cubicBezTo>
                  <a:cubicBezTo>
                    <a:pt x="1372" y="314"/>
                    <a:pt x="1423" y="338"/>
                    <a:pt x="1474" y="362"/>
                  </a:cubicBezTo>
                </a:path>
              </a:pathLst>
            </a:cu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8" name="Rectangle 18"/>
            <p:cNvSpPr>
              <a:spLocks noChangeArrowheads="1"/>
            </p:cNvSpPr>
            <p:nvPr/>
          </p:nvSpPr>
          <p:spPr bwMode="auto">
            <a:xfrm>
              <a:off x="2147" y="3523"/>
              <a:ext cx="5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b="1"/>
                <a:t>время</a:t>
              </a:r>
            </a:p>
          </p:txBody>
        </p:sp>
        <p:sp>
          <p:nvSpPr>
            <p:cNvPr id="30749" name="Rectangle 19"/>
            <p:cNvSpPr>
              <a:spLocks noChangeArrowheads="1"/>
            </p:cNvSpPr>
            <p:nvPr/>
          </p:nvSpPr>
          <p:spPr bwMode="auto">
            <a:xfrm>
              <a:off x="295" y="1729"/>
              <a:ext cx="20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/>
                <a:t>U</a:t>
              </a:r>
              <a:endParaRPr lang="ru-RU" sz="1600" b="1"/>
            </a:p>
          </p:txBody>
        </p:sp>
      </p:grp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8101013" y="3109913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«</a:t>
            </a:r>
            <a:r>
              <a:rPr lang="ru-RU" sz="2000" b="1">
                <a:solidFill>
                  <a:schemeClr val="accent2"/>
                </a:solidFill>
              </a:rPr>
              <a:t>1</a:t>
            </a:r>
            <a:r>
              <a:rPr lang="ru-RU" sz="2000" b="1"/>
              <a:t>»</a:t>
            </a:r>
            <a:endParaRPr lang="ru-RU" sz="1400" b="1"/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8135938" y="4765675"/>
            <a:ext cx="688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«</a:t>
            </a:r>
            <a:r>
              <a:rPr lang="ru-RU" sz="2000" b="1">
                <a:solidFill>
                  <a:schemeClr val="accent2"/>
                </a:solidFill>
              </a:rPr>
              <a:t>0</a:t>
            </a:r>
            <a:r>
              <a:rPr lang="ru-RU" sz="2000" b="1"/>
              <a:t>»</a:t>
            </a:r>
            <a:endParaRPr lang="ru-RU" sz="1400" b="1"/>
          </a:p>
        </p:txBody>
      </p:sp>
      <p:sp>
        <p:nvSpPr>
          <p:cNvPr id="7196" name="Freeform 28"/>
          <p:cNvSpPr>
            <a:spLocks/>
          </p:cNvSpPr>
          <p:nvPr/>
        </p:nvSpPr>
        <p:spPr bwMode="auto">
          <a:xfrm>
            <a:off x="5033963" y="3181350"/>
            <a:ext cx="2757487" cy="2055813"/>
          </a:xfrm>
          <a:custGeom>
            <a:avLst/>
            <a:gdLst>
              <a:gd name="T0" fmla="*/ 0 w 1293"/>
              <a:gd name="T1" fmla="*/ 2147483647 h 964"/>
              <a:gd name="T2" fmla="*/ 2147483647 w 1293"/>
              <a:gd name="T3" fmla="*/ 2147483647 h 964"/>
              <a:gd name="T4" fmla="*/ 2147483647 w 1293"/>
              <a:gd name="T5" fmla="*/ 2147483647 h 964"/>
              <a:gd name="T6" fmla="*/ 2147483647 w 1293"/>
              <a:gd name="T7" fmla="*/ 2147483647 h 964"/>
              <a:gd name="T8" fmla="*/ 2147483647 w 1293"/>
              <a:gd name="T9" fmla="*/ 2147483647 h 964"/>
              <a:gd name="T10" fmla="*/ 2147483647 w 1293"/>
              <a:gd name="T11" fmla="*/ 2147483647 h 964"/>
              <a:gd name="T12" fmla="*/ 2147483647 w 1293"/>
              <a:gd name="T13" fmla="*/ 2147483647 h 964"/>
              <a:gd name="T14" fmla="*/ 2147483647 w 1293"/>
              <a:gd name="T15" fmla="*/ 2147483647 h 964"/>
              <a:gd name="T16" fmla="*/ 2147483647 w 1293"/>
              <a:gd name="T17" fmla="*/ 2147483647 h 964"/>
              <a:gd name="T18" fmla="*/ 2147483647 w 1293"/>
              <a:gd name="T19" fmla="*/ 2147483647 h 964"/>
              <a:gd name="T20" fmla="*/ 2147483647 w 1293"/>
              <a:gd name="T21" fmla="*/ 2147483647 h 964"/>
              <a:gd name="T22" fmla="*/ 2147483647 w 1293"/>
              <a:gd name="T23" fmla="*/ 2147483647 h 964"/>
              <a:gd name="T24" fmla="*/ 2147483647 w 1293"/>
              <a:gd name="T25" fmla="*/ 2147483647 h 964"/>
              <a:gd name="T26" fmla="*/ 2147483647 w 1293"/>
              <a:gd name="T27" fmla="*/ 2147483647 h 964"/>
              <a:gd name="T28" fmla="*/ 2147483647 w 1293"/>
              <a:gd name="T29" fmla="*/ 2147483647 h 964"/>
              <a:gd name="T30" fmla="*/ 2147483647 w 1293"/>
              <a:gd name="T31" fmla="*/ 2147483647 h 964"/>
              <a:gd name="T32" fmla="*/ 2147483647 w 1293"/>
              <a:gd name="T33" fmla="*/ 2147483647 h 964"/>
              <a:gd name="T34" fmla="*/ 2147483647 w 1293"/>
              <a:gd name="T35" fmla="*/ 2147483647 h 964"/>
              <a:gd name="T36" fmla="*/ 2147483647 w 1293"/>
              <a:gd name="T37" fmla="*/ 2147483647 h 964"/>
              <a:gd name="T38" fmla="*/ 2147483647 w 1293"/>
              <a:gd name="T39" fmla="*/ 2147483647 h 964"/>
              <a:gd name="T40" fmla="*/ 2147483647 w 1293"/>
              <a:gd name="T41" fmla="*/ 2147483647 h 964"/>
              <a:gd name="T42" fmla="*/ 2147483647 w 1293"/>
              <a:gd name="T43" fmla="*/ 2147483647 h 964"/>
              <a:gd name="T44" fmla="*/ 2147483647 w 1293"/>
              <a:gd name="T45" fmla="*/ 2147483647 h 964"/>
              <a:gd name="T46" fmla="*/ 2147483647 w 1293"/>
              <a:gd name="T47" fmla="*/ 2147483647 h 964"/>
              <a:gd name="T48" fmla="*/ 2147483647 w 1293"/>
              <a:gd name="T49" fmla="*/ 2147483647 h 964"/>
              <a:gd name="T50" fmla="*/ 2147483647 w 1293"/>
              <a:gd name="T51" fmla="*/ 2147483647 h 9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293"/>
              <a:gd name="T79" fmla="*/ 0 h 964"/>
              <a:gd name="T80" fmla="*/ 1293 w 1293"/>
              <a:gd name="T81" fmla="*/ 964 h 96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293" h="964">
                <a:moveTo>
                  <a:pt x="0" y="50"/>
                </a:moveTo>
                <a:cubicBezTo>
                  <a:pt x="13" y="47"/>
                  <a:pt x="50" y="31"/>
                  <a:pt x="77" y="31"/>
                </a:cubicBezTo>
                <a:cubicBezTo>
                  <a:pt x="104" y="31"/>
                  <a:pt x="136" y="52"/>
                  <a:pt x="164" y="49"/>
                </a:cubicBezTo>
                <a:cubicBezTo>
                  <a:pt x="192" y="46"/>
                  <a:pt x="218" y="16"/>
                  <a:pt x="248" y="13"/>
                </a:cubicBezTo>
                <a:cubicBezTo>
                  <a:pt x="280" y="0"/>
                  <a:pt x="317" y="25"/>
                  <a:pt x="344" y="31"/>
                </a:cubicBezTo>
                <a:cubicBezTo>
                  <a:pt x="371" y="37"/>
                  <a:pt x="395" y="12"/>
                  <a:pt x="408" y="50"/>
                </a:cubicBezTo>
                <a:lnTo>
                  <a:pt x="422" y="256"/>
                </a:lnTo>
                <a:lnTo>
                  <a:pt x="425" y="430"/>
                </a:lnTo>
                <a:lnTo>
                  <a:pt x="431" y="760"/>
                </a:lnTo>
                <a:cubicBezTo>
                  <a:pt x="433" y="845"/>
                  <a:pt x="428" y="916"/>
                  <a:pt x="437" y="940"/>
                </a:cubicBezTo>
                <a:cubicBezTo>
                  <a:pt x="446" y="964"/>
                  <a:pt x="421" y="909"/>
                  <a:pt x="488" y="904"/>
                </a:cubicBezTo>
                <a:lnTo>
                  <a:pt x="539" y="931"/>
                </a:lnTo>
                <a:lnTo>
                  <a:pt x="617" y="916"/>
                </a:lnTo>
                <a:lnTo>
                  <a:pt x="707" y="931"/>
                </a:lnTo>
                <a:lnTo>
                  <a:pt x="770" y="895"/>
                </a:lnTo>
                <a:lnTo>
                  <a:pt x="827" y="898"/>
                </a:lnTo>
                <a:lnTo>
                  <a:pt x="824" y="655"/>
                </a:lnTo>
                <a:lnTo>
                  <a:pt x="842" y="484"/>
                </a:lnTo>
                <a:lnTo>
                  <a:pt x="833" y="208"/>
                </a:lnTo>
                <a:lnTo>
                  <a:pt x="863" y="82"/>
                </a:lnTo>
                <a:lnTo>
                  <a:pt x="941" y="61"/>
                </a:lnTo>
                <a:cubicBezTo>
                  <a:pt x="955" y="55"/>
                  <a:pt x="926" y="45"/>
                  <a:pt x="950" y="46"/>
                </a:cubicBezTo>
                <a:cubicBezTo>
                  <a:pt x="974" y="47"/>
                  <a:pt x="1048" y="71"/>
                  <a:pt x="1085" y="70"/>
                </a:cubicBezTo>
                <a:cubicBezTo>
                  <a:pt x="1122" y="69"/>
                  <a:pt x="1148" y="41"/>
                  <a:pt x="1172" y="40"/>
                </a:cubicBezTo>
                <a:lnTo>
                  <a:pt x="1232" y="64"/>
                </a:lnTo>
                <a:lnTo>
                  <a:pt x="1293" y="5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5033963" y="3567113"/>
            <a:ext cx="3143250" cy="0"/>
          </a:xfrm>
          <a:prstGeom prst="line">
            <a:avLst/>
          </a:prstGeom>
          <a:noFill/>
          <a:ln w="12700">
            <a:solidFill>
              <a:srgbClr val="00CC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5040313" y="4838700"/>
            <a:ext cx="314483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>
            <a:off x="5029200" y="2974975"/>
            <a:ext cx="3143250" cy="579438"/>
          </a:xfrm>
          <a:prstGeom prst="rect">
            <a:avLst/>
          </a:prstGeom>
          <a:solidFill>
            <a:srgbClr val="00FFFF">
              <a:alpha val="5294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5022850" y="4833938"/>
            <a:ext cx="3143250" cy="434975"/>
          </a:xfrm>
          <a:prstGeom prst="rect">
            <a:avLst/>
          </a:prstGeom>
          <a:solidFill>
            <a:srgbClr val="00FFFF">
              <a:alpha val="5294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>
            <a:off x="827088" y="4838700"/>
            <a:ext cx="1476375" cy="611188"/>
          </a:xfrm>
          <a:prstGeom prst="wedgeRoundRectCallout">
            <a:avLst>
              <a:gd name="adj1" fmla="val 64731"/>
              <a:gd name="adj2" fmla="val -111301"/>
              <a:gd name="adj3" fmla="val 16667"/>
            </a:avLst>
          </a:prstGeom>
          <a:solidFill>
            <a:schemeClr val="accent2">
              <a:alpha val="89999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полезный сигнал</a:t>
            </a:r>
          </a:p>
        </p:txBody>
      </p:sp>
      <p:sp>
        <p:nvSpPr>
          <p:cNvPr id="7191" name="AutoShape 23"/>
          <p:cNvSpPr>
            <a:spLocks noChangeArrowheads="1"/>
          </p:cNvSpPr>
          <p:nvPr/>
        </p:nvSpPr>
        <p:spPr bwMode="auto">
          <a:xfrm>
            <a:off x="5614988" y="2408238"/>
            <a:ext cx="2378075" cy="341312"/>
          </a:xfrm>
          <a:prstGeom prst="wedgeRoundRectCallout">
            <a:avLst>
              <a:gd name="adj1" fmla="val -48130"/>
              <a:gd name="adj2" fmla="val 176514"/>
              <a:gd name="adj3" fmla="val 16667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сигнал с помехами</a:t>
            </a:r>
          </a:p>
        </p:txBody>
      </p: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4356100" y="2354263"/>
            <a:ext cx="4059238" cy="3044825"/>
            <a:chOff x="2744" y="1684"/>
            <a:chExt cx="2557" cy="1918"/>
          </a:xfrm>
        </p:grpSpPr>
        <p:sp>
          <p:nvSpPr>
            <p:cNvPr id="30739" name="Rectangle 33"/>
            <p:cNvSpPr>
              <a:spLocks noChangeArrowheads="1"/>
            </p:cNvSpPr>
            <p:nvPr/>
          </p:nvSpPr>
          <p:spPr bwMode="auto">
            <a:xfrm>
              <a:off x="2744" y="2083"/>
              <a:ext cx="3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/>
                <a:t>5 </a:t>
              </a:r>
              <a:r>
                <a:rPr lang="ru-RU" sz="1600" b="1"/>
                <a:t>В</a:t>
              </a:r>
            </a:p>
          </p:txBody>
        </p:sp>
        <p:sp>
          <p:nvSpPr>
            <p:cNvPr id="30740" name="Freeform 20"/>
            <p:cNvSpPr>
              <a:spLocks/>
            </p:cNvSpPr>
            <p:nvPr/>
          </p:nvSpPr>
          <p:spPr bwMode="auto">
            <a:xfrm>
              <a:off x="3173" y="1778"/>
              <a:ext cx="1980" cy="1645"/>
            </a:xfrm>
            <a:custGeom>
              <a:avLst/>
              <a:gdLst>
                <a:gd name="T0" fmla="*/ 0 w 1474"/>
                <a:gd name="T1" fmla="*/ 0 h 1225"/>
                <a:gd name="T2" fmla="*/ 0 w 1474"/>
                <a:gd name="T3" fmla="*/ 136963 h 1225"/>
                <a:gd name="T4" fmla="*/ 165675 w 1474"/>
                <a:gd name="T5" fmla="*/ 136963 h 1225"/>
                <a:gd name="T6" fmla="*/ 0 60000 65536"/>
                <a:gd name="T7" fmla="*/ 0 60000 65536"/>
                <a:gd name="T8" fmla="*/ 0 60000 65536"/>
                <a:gd name="T9" fmla="*/ 0 w 1474"/>
                <a:gd name="T10" fmla="*/ 0 h 1225"/>
                <a:gd name="T11" fmla="*/ 1474 w 1474"/>
                <a:gd name="T12" fmla="*/ 1225 h 1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4" h="1225">
                  <a:moveTo>
                    <a:pt x="0" y="0"/>
                  </a:moveTo>
                  <a:lnTo>
                    <a:pt x="0" y="1225"/>
                  </a:lnTo>
                  <a:lnTo>
                    <a:pt x="1474" y="1225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1" name="Rectangle 26"/>
            <p:cNvSpPr>
              <a:spLocks noChangeArrowheads="1"/>
            </p:cNvSpPr>
            <p:nvPr/>
          </p:nvSpPr>
          <p:spPr bwMode="auto">
            <a:xfrm>
              <a:off x="2868" y="1684"/>
              <a:ext cx="20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/>
                <a:t>U</a:t>
              </a:r>
              <a:endParaRPr lang="ru-RU" sz="1600" b="1"/>
            </a:p>
          </p:txBody>
        </p:sp>
        <p:grpSp>
          <p:nvGrpSpPr>
            <p:cNvPr id="30742" name="Group 54"/>
            <p:cNvGrpSpPr>
              <a:grpSpLocks/>
            </p:cNvGrpSpPr>
            <p:nvPr/>
          </p:nvGrpSpPr>
          <p:grpSpPr bwMode="auto">
            <a:xfrm>
              <a:off x="3171" y="2266"/>
              <a:ext cx="1950" cy="1157"/>
              <a:chOff x="3171" y="2266"/>
              <a:chExt cx="1950" cy="1157"/>
            </a:xfrm>
          </p:grpSpPr>
          <p:sp>
            <p:nvSpPr>
              <p:cNvPr id="30744" name="Freeform 27"/>
              <p:cNvSpPr>
                <a:spLocks/>
              </p:cNvSpPr>
              <p:nvPr/>
            </p:nvSpPr>
            <p:spPr bwMode="auto">
              <a:xfrm>
                <a:off x="3171" y="2266"/>
                <a:ext cx="1737" cy="1157"/>
              </a:xfrm>
              <a:custGeom>
                <a:avLst/>
                <a:gdLst>
                  <a:gd name="T0" fmla="*/ 0 w 1293"/>
                  <a:gd name="T1" fmla="*/ 0 h 862"/>
                  <a:gd name="T2" fmla="*/ 45898 w 1293"/>
                  <a:gd name="T3" fmla="*/ 0 h 862"/>
                  <a:gd name="T4" fmla="*/ 45898 w 1293"/>
                  <a:gd name="T5" fmla="*/ 95615 h 862"/>
                  <a:gd name="T6" fmla="*/ 94373 w 1293"/>
                  <a:gd name="T7" fmla="*/ 95615 h 862"/>
                  <a:gd name="T8" fmla="*/ 94373 w 1293"/>
                  <a:gd name="T9" fmla="*/ 0 h 862"/>
                  <a:gd name="T10" fmla="*/ 145457 w 1293"/>
                  <a:gd name="T11" fmla="*/ 0 h 8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3"/>
                  <a:gd name="T19" fmla="*/ 0 h 862"/>
                  <a:gd name="T20" fmla="*/ 1293 w 1293"/>
                  <a:gd name="T21" fmla="*/ 862 h 8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3" h="862">
                    <a:moveTo>
                      <a:pt x="0" y="0"/>
                    </a:moveTo>
                    <a:lnTo>
                      <a:pt x="408" y="0"/>
                    </a:lnTo>
                    <a:lnTo>
                      <a:pt x="408" y="862"/>
                    </a:lnTo>
                    <a:lnTo>
                      <a:pt x="839" y="862"/>
                    </a:lnTo>
                    <a:lnTo>
                      <a:pt x="839" y="0"/>
                    </a:lnTo>
                    <a:lnTo>
                      <a:pt x="1293" y="0"/>
                    </a:ln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5" name="Rectangle 46"/>
              <p:cNvSpPr>
                <a:spLocks noChangeArrowheads="1"/>
              </p:cNvSpPr>
              <p:nvPr/>
            </p:nvSpPr>
            <p:spPr bwMode="auto">
              <a:xfrm>
                <a:off x="3232" y="2570"/>
                <a:ext cx="188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>
                    <a:solidFill>
                      <a:schemeClr val="accent2"/>
                    </a:solidFill>
                  </a:rPr>
                  <a:t>   1            0             1</a:t>
                </a:r>
                <a:endParaRPr lang="ru-RU" sz="1200" b="1"/>
              </a:p>
            </p:txBody>
          </p:sp>
        </p:grpSp>
        <p:sp>
          <p:nvSpPr>
            <p:cNvPr id="30743" name="Rectangle 25"/>
            <p:cNvSpPr>
              <a:spLocks noChangeArrowheads="1"/>
            </p:cNvSpPr>
            <p:nvPr/>
          </p:nvSpPr>
          <p:spPr bwMode="auto">
            <a:xfrm>
              <a:off x="4787" y="3390"/>
              <a:ext cx="5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b="1"/>
                <a:t>время</a:t>
              </a:r>
            </a:p>
          </p:txBody>
        </p:sp>
      </p:grpSp>
      <p:sp>
        <p:nvSpPr>
          <p:cNvPr id="7192" name="AutoShape 24"/>
          <p:cNvSpPr>
            <a:spLocks noChangeArrowheads="1"/>
          </p:cNvSpPr>
          <p:nvPr/>
        </p:nvSpPr>
        <p:spPr bwMode="auto">
          <a:xfrm>
            <a:off x="4248150" y="4838700"/>
            <a:ext cx="1547813" cy="612775"/>
          </a:xfrm>
          <a:prstGeom prst="wedgeRoundRectCallout">
            <a:avLst>
              <a:gd name="adj1" fmla="val 54514"/>
              <a:gd name="adj2" fmla="val -88083"/>
              <a:gd name="adj3" fmla="val 16667"/>
            </a:avLst>
          </a:prstGeom>
          <a:solidFill>
            <a:schemeClr val="accent2">
              <a:alpha val="89999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полезный сигнал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allAtOnce"/>
      <p:bldP spid="7183" grpId="0" animBg="1"/>
      <p:bldP spid="7183" grpId="1" animBg="1"/>
      <p:bldP spid="7182" grpId="0" animBg="1"/>
      <p:bldP spid="7202" grpId="0"/>
      <p:bldP spid="7203" grpId="0"/>
      <p:bldP spid="7196" grpId="0" animBg="1"/>
      <p:bldP spid="7197" grpId="0" animBg="1"/>
      <p:bldP spid="7198" grpId="0" animBg="1"/>
      <p:bldP spid="7199" grpId="0" animBg="1"/>
      <p:bldP spid="7200" grpId="0" animBg="1"/>
      <p:bldP spid="7184" grpId="0" animBg="1"/>
      <p:bldP spid="7184" grpId="1" animBg="1"/>
      <p:bldP spid="7191" grpId="0" animBg="1"/>
      <p:bldP spid="7191" grpId="1" animBg="1"/>
      <p:bldP spid="7192" grpId="0" animBg="1"/>
      <p:bldP spid="7192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333FF"/>
      </a:hlink>
      <a:folHlink>
        <a:srgbClr val="CC009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3333FF"/>
        </a:hlink>
        <a:folHlink>
          <a:srgbClr val="CC00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3923</TotalTime>
  <Words>2323</Words>
  <Application>Microsoft Office PowerPoint</Application>
  <PresentationFormat>Экран (4:3)</PresentationFormat>
  <Paragraphs>769</Paragraphs>
  <Slides>47</Slides>
  <Notes>22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Оформление по умолчанию</vt:lpstr>
      <vt:lpstr>Формула</vt:lpstr>
      <vt:lpstr>Image</vt:lpstr>
      <vt:lpstr>Представление информации в компьютере</vt:lpstr>
      <vt:lpstr>Кодирование информации</vt:lpstr>
      <vt:lpstr>Что такое кодирование?</vt:lpstr>
      <vt:lpstr>Языки</vt:lpstr>
      <vt:lpstr>Азбука Морзе</vt:lpstr>
      <vt:lpstr>Кодовые таблицы</vt:lpstr>
      <vt:lpstr>Цели и способы кодирования</vt:lpstr>
      <vt:lpstr>Кодирование информации</vt:lpstr>
      <vt:lpstr>Двоичное кодирование</vt:lpstr>
      <vt:lpstr>Двоичное кодирование</vt:lpstr>
      <vt:lpstr>Декодирование</vt:lpstr>
      <vt:lpstr>Равномерные коды</vt:lpstr>
      <vt:lpstr>Неравномерные коды</vt:lpstr>
      <vt:lpstr>Постфиксные коды</vt:lpstr>
      <vt:lpstr>Задачи на построение кода</vt:lpstr>
      <vt:lpstr>Кодирование информации</vt:lpstr>
      <vt:lpstr>Кодирование чисел (двоичная система)</vt:lpstr>
      <vt:lpstr>Кодирование символов</vt:lpstr>
      <vt:lpstr>Кодирование символов</vt:lpstr>
      <vt:lpstr>8-битные кодировки (1 байт на символ)</vt:lpstr>
      <vt:lpstr>8-битные кодировки (1 байт на символ)</vt:lpstr>
      <vt:lpstr>Стандарт UNICODE</vt:lpstr>
      <vt:lpstr>UNICODE в Windows (UTF-16)</vt:lpstr>
      <vt:lpstr>UNICODE в Linux (кодировка UТF-8)</vt:lpstr>
      <vt:lpstr>Кодирование информации</vt:lpstr>
      <vt:lpstr>Два типа кодирования рисунков</vt:lpstr>
      <vt:lpstr>Растровое кодирование</vt:lpstr>
      <vt:lpstr>Растровое кодирование (True Color)</vt:lpstr>
      <vt:lpstr>Растровое кодирование с палитрой</vt:lpstr>
      <vt:lpstr>Растровое кодирование с палитрой</vt:lpstr>
      <vt:lpstr>Форматы файлов (растровые рисунки)</vt:lpstr>
      <vt:lpstr>Кодирование цвета при печати</vt:lpstr>
      <vt:lpstr>Растровые рисунки</vt:lpstr>
      <vt:lpstr>Векторные рисунки</vt:lpstr>
      <vt:lpstr>Векторные рисунки</vt:lpstr>
      <vt:lpstr>Векторные рисунки</vt:lpstr>
      <vt:lpstr>Кодирование информации</vt:lpstr>
      <vt:lpstr>Оцифровка звука</vt:lpstr>
      <vt:lpstr>Оцифровка звука: квантование</vt:lpstr>
      <vt:lpstr>Оцифровка звука</vt:lpstr>
      <vt:lpstr>Оцифровка звука</vt:lpstr>
      <vt:lpstr>Оцифровка – итог</vt:lpstr>
      <vt:lpstr>Инструментальное кодирование</vt:lpstr>
      <vt:lpstr>Трекерная музыка</vt:lpstr>
      <vt:lpstr>Кодирование видео</vt:lpstr>
      <vt:lpstr>Форматы видеофайлов</vt:lpstr>
      <vt:lpstr>Конец фильма</vt:lpstr>
    </vt:vector>
  </TitlesOfParts>
  <Company>163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kp</dc:creator>
  <cp:lastModifiedBy>user</cp:lastModifiedBy>
  <cp:revision>533</cp:revision>
  <dcterms:created xsi:type="dcterms:W3CDTF">2006-11-13T20:19:36Z</dcterms:created>
  <dcterms:modified xsi:type="dcterms:W3CDTF">2021-10-28T10:06:38Z</dcterms:modified>
</cp:coreProperties>
</file>