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0" r:id="rId1"/>
  </p:sldMasterIdLst>
  <p:sldIdLst>
    <p:sldId id="256" r:id="rId2"/>
    <p:sldId id="257" r:id="rId3"/>
    <p:sldId id="271" r:id="rId4"/>
    <p:sldId id="258" r:id="rId5"/>
    <p:sldId id="259" r:id="rId6"/>
    <p:sldId id="260" r:id="rId7"/>
    <p:sldId id="261" r:id="rId8"/>
    <p:sldId id="263" r:id="rId9"/>
    <p:sldId id="264" r:id="rId10"/>
    <p:sldId id="265" r:id="rId11"/>
    <p:sldId id="266" r:id="rId12"/>
    <p:sldId id="267" r:id="rId13"/>
    <p:sldId id="268" r:id="rId14"/>
    <p:sldId id="269" r:id="rId15"/>
    <p:sldId id="272" r:id="rId16"/>
    <p:sldId id="273"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DACD424F-FFCE-4B08-9CB5-BDB0745336A7}">
          <p14:sldIdLst>
            <p14:sldId id="256"/>
            <p14:sldId id="257"/>
            <p14:sldId id="271"/>
            <p14:sldId id="258"/>
            <p14:sldId id="259"/>
            <p14:sldId id="260"/>
            <p14:sldId id="261"/>
            <p14:sldId id="263"/>
            <p14:sldId id="264"/>
            <p14:sldId id="265"/>
            <p14:sldId id="266"/>
            <p14:sldId id="267"/>
            <p14:sldId id="268"/>
            <p14:sldId id="269"/>
            <p14:sldId id="272"/>
            <p14:sldId id="273"/>
          </p14:sldIdLst>
        </p14:section>
        <p14:section name="Раздел без заголовка" id="{5858A450-EC6B-4100-8F17-B90713728B9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8" d="100"/>
          <a:sy n="58" d="100"/>
        </p:scale>
        <p:origin x="66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0" name="Group 9"/>
          <p:cNvGrpSpPr/>
          <p:nvPr/>
        </p:nvGrpSpPr>
        <p:grpSpPr>
          <a:xfrm>
            <a:off x="0" y="0"/>
            <a:ext cx="12188825" cy="6872226"/>
            <a:chOff x="0" y="0"/>
            <a:chExt cx="12188825" cy="6872226"/>
          </a:xfrm>
        </p:grpSpPr>
        <p:pic>
          <p:nvPicPr>
            <p:cNvPr id="9" name="Picture 8" descr="HD-PanelTitle-V.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673"/>
            <a:stretch/>
          </p:blipFill>
          <p:spPr>
            <a:xfrm rot="5400000">
              <a:off x="5245268" y="530352"/>
              <a:ext cx="1673352" cy="612648"/>
            </a:xfrm>
            <a:prstGeom prst="rect">
              <a:avLst/>
            </a:prstGeom>
          </p:spPr>
        </p:pic>
        <p:pic>
          <p:nvPicPr>
            <p:cNvPr id="18" name="Picture 17"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r="48819"/>
            <a:stretch/>
          </p:blipFill>
          <p:spPr>
            <a:xfrm rot="5400000">
              <a:off x="5263556" y="5747514"/>
              <a:ext cx="1636776"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10/17/2021</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12962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26699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6138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8674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384506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6"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208818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4"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777622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52257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6326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5BFA754-D5C3-4E66-96A6-867B257F58DC}" type="datetimeFigureOut">
              <a:rPr lang="en-US" smtClean="0"/>
              <a:t>10/17/2021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D84065D-F351-4B03-BD91-D8A6B8D4B362}" type="slidenum">
              <a:rPr lang="en-US" smtClean="0"/>
              <a:t>‹#›</a:t>
            </a:fld>
            <a:endParaRPr lang="en-US" dirty="0"/>
          </a:p>
        </p:txBody>
      </p:sp>
    </p:spTree>
    <p:extLst>
      <p:ext uri="{BB962C8B-B14F-4D97-AF65-F5344CB8AC3E}">
        <p14:creationId xmlns:p14="http://schemas.microsoft.com/office/powerpoint/2010/main" val="3690636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2709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10/17/2021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smtClean="0"/>
              <a:t>‹#›</a:t>
            </a:fld>
            <a:endParaRPr lang="en-US" dirty="0"/>
          </a:p>
        </p:txBody>
      </p:sp>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35244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4862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08597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02361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93609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ru-RU" smtClean="0"/>
              <a:t>Образец заголовка</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10/17/2021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04537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8825" cy="6856215"/>
            <a:chOff x="0" y="0"/>
            <a:chExt cx="12188825" cy="6856215"/>
          </a:xfrm>
        </p:grpSpPr>
        <p:pic>
          <p:nvPicPr>
            <p:cNvPr id="8" name="Picture 7" descr="HD-PanelContent-V.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1" y="76265"/>
              <a:ext cx="758952"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0" y="6173526"/>
              <a:ext cx="758952"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10/17/2021</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42370979"/>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26570" y="2180855"/>
            <a:ext cx="5433685" cy="1054245"/>
          </a:xfrm>
        </p:spPr>
        <p:txBody>
          <a:bodyPr/>
          <a:lstStyle/>
          <a:p>
            <a:r>
              <a:rPr lang="en-US" dirty="0" err="1">
                <a:latin typeface="Times New Roman" panose="02020603050405020304" pitchFamily="18" charset="0"/>
                <a:cs typeface="Times New Roman" panose="02020603050405020304" pitchFamily="18" charset="0"/>
              </a:rPr>
              <a:t>Klochkov</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Vasily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Georgievich</a:t>
            </a: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3360943" y="3493989"/>
            <a:ext cx="3009663" cy="664513"/>
          </a:xfrm>
        </p:spPr>
        <p:txBody>
          <a:bodyPr>
            <a:normAutofit/>
          </a:bodyPr>
          <a:lstStyle/>
          <a:p>
            <a:r>
              <a:rPr lang="ru-RU" sz="3200" b="1" dirty="0" smtClean="0">
                <a:latin typeface="Times New Roman" panose="02020603050405020304" pitchFamily="18" charset="0"/>
                <a:cs typeface="Times New Roman" panose="02020603050405020304" pitchFamily="18" charset="0"/>
              </a:rPr>
              <a:t>1911-1941</a:t>
            </a:r>
            <a:endParaRPr lang="ru-RU" sz="32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7177178" y="2255217"/>
            <a:ext cx="2497483" cy="2985797"/>
          </a:xfrm>
          <a:prstGeom prst="rect">
            <a:avLst/>
          </a:prstGeom>
        </p:spPr>
      </p:pic>
      <p:pic>
        <p:nvPicPr>
          <p:cNvPr id="10" name="Рисунок 9"/>
          <p:cNvPicPr>
            <a:picLocks noChangeAspect="1"/>
          </p:cNvPicPr>
          <p:nvPr/>
        </p:nvPicPr>
        <p:blipFill>
          <a:blip r:embed="rId3"/>
          <a:stretch>
            <a:fillRect/>
          </a:stretch>
        </p:blipFill>
        <p:spPr>
          <a:xfrm>
            <a:off x="3239696" y="4011766"/>
            <a:ext cx="3252158" cy="1465504"/>
          </a:xfrm>
          <a:prstGeom prst="rect">
            <a:avLst/>
          </a:prstGeom>
        </p:spPr>
      </p:pic>
    </p:spTree>
    <p:extLst>
      <p:ext uri="{BB962C8B-B14F-4D97-AF65-F5344CB8AC3E}">
        <p14:creationId xmlns:p14="http://schemas.microsoft.com/office/powerpoint/2010/main" val="14980046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11547" y="3534228"/>
            <a:ext cx="4109445" cy="2308324"/>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In 1940, </a:t>
            </a:r>
            <a:r>
              <a:rPr lang="en-US" dirty="0" err="1">
                <a:latin typeface="Times New Roman" panose="02020603050405020304" pitchFamily="18" charset="0"/>
                <a:cs typeface="Times New Roman" panose="02020603050405020304" pitchFamily="18" charset="0"/>
              </a:rPr>
              <a:t>Vasily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Klochkov</a:t>
            </a:r>
            <a:r>
              <a:rPr lang="en-US" dirty="0">
                <a:latin typeface="Times New Roman" panose="02020603050405020304" pitchFamily="18" charset="0"/>
                <a:cs typeface="Times New Roman" panose="02020603050405020304" pitchFamily="18" charset="0"/>
              </a:rPr>
              <a:t> and his family were sent to Alma-Ata. In August 1940 he graduated from the All-Union Institute of Distance Learning of the People's Commissariat of Trade of the USSR. Since May 1941 he worked as a deputy manager of the trust of canteens and restaurants of Alma-Ata.</a:t>
            </a:r>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505321" y="804389"/>
            <a:ext cx="4415671" cy="2590526"/>
          </a:xfrm>
          <a:prstGeom prst="rect">
            <a:avLst/>
          </a:prstGeom>
        </p:spPr>
      </p:pic>
      <p:pic>
        <p:nvPicPr>
          <p:cNvPr id="5" name="Рисунок 4"/>
          <p:cNvPicPr>
            <a:picLocks noChangeAspect="1"/>
          </p:cNvPicPr>
          <p:nvPr/>
        </p:nvPicPr>
        <p:blipFill>
          <a:blip r:embed="rId3"/>
          <a:stretch>
            <a:fillRect/>
          </a:stretch>
        </p:blipFill>
        <p:spPr>
          <a:xfrm>
            <a:off x="6529154" y="1472278"/>
            <a:ext cx="4197089" cy="3845273"/>
          </a:xfrm>
          <a:prstGeom prst="rect">
            <a:avLst/>
          </a:prstGeom>
        </p:spPr>
      </p:pic>
    </p:spTree>
    <p:extLst>
      <p:ext uri="{BB962C8B-B14F-4D97-AF65-F5344CB8AC3E}">
        <p14:creationId xmlns:p14="http://schemas.microsoft.com/office/powerpoint/2010/main" val="7099871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16393" y="1839865"/>
            <a:ext cx="3424687" cy="2308324"/>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In July 1941 </a:t>
            </a:r>
            <a:r>
              <a:rPr lang="en-US" dirty="0" err="1">
                <a:latin typeface="Times New Roman" panose="02020603050405020304" pitchFamily="18" charset="0"/>
                <a:cs typeface="Times New Roman" panose="02020603050405020304" pitchFamily="18" charset="0"/>
              </a:rPr>
              <a:t>Vasily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Klochkov</a:t>
            </a:r>
            <a:r>
              <a:rPr lang="en-US" dirty="0">
                <a:latin typeface="Times New Roman" panose="02020603050405020304" pitchFamily="18" charset="0"/>
                <a:cs typeface="Times New Roman" panose="02020603050405020304" pitchFamily="18" charset="0"/>
              </a:rPr>
              <a:t> was called up to the Red Army and was sent to the 316th infantry division under the command of Major-General I.V. </a:t>
            </a:r>
            <a:r>
              <a:rPr lang="en-US" dirty="0" err="1">
                <a:latin typeface="Times New Roman" panose="02020603050405020304" pitchFamily="18" charset="0"/>
                <a:cs typeface="Times New Roman" panose="02020603050405020304" pitchFamily="18" charset="0"/>
              </a:rPr>
              <a:t>Panfilov</a:t>
            </a:r>
            <a:r>
              <a:rPr lang="en-US" dirty="0">
                <a:latin typeface="Times New Roman" panose="02020603050405020304" pitchFamily="18" charset="0"/>
                <a:cs typeface="Times New Roman" panose="02020603050405020304" pitchFamily="18" charset="0"/>
              </a:rPr>
              <a:t>. Together with  this division </a:t>
            </a:r>
            <a:r>
              <a:rPr lang="en-US" dirty="0" err="1">
                <a:latin typeface="Times New Roman" panose="02020603050405020304" pitchFamily="18" charset="0"/>
                <a:cs typeface="Times New Roman" panose="02020603050405020304" pitchFamily="18" charset="0"/>
              </a:rPr>
              <a:t>Vasily</a:t>
            </a:r>
            <a:r>
              <a:rPr lang="en-US" dirty="0">
                <a:latin typeface="Times New Roman" panose="02020603050405020304" pitchFamily="18" charset="0"/>
                <a:cs typeface="Times New Roman" panose="02020603050405020304" pitchFamily="18" charset="0"/>
              </a:rPr>
              <a:t>  went to the front in 1941, where he fought near Moscow.</a:t>
            </a:r>
            <a:endParaRPr lang="ru-RU" dirty="0"/>
          </a:p>
        </p:txBody>
      </p:sp>
      <p:pic>
        <p:nvPicPr>
          <p:cNvPr id="3" name="Рисунок 2"/>
          <p:cNvPicPr>
            <a:picLocks noChangeAspect="1"/>
          </p:cNvPicPr>
          <p:nvPr/>
        </p:nvPicPr>
        <p:blipFill>
          <a:blip r:embed="rId2"/>
          <a:stretch>
            <a:fillRect/>
          </a:stretch>
        </p:blipFill>
        <p:spPr>
          <a:xfrm>
            <a:off x="7581699" y="885099"/>
            <a:ext cx="3253079" cy="4478555"/>
          </a:xfrm>
          <a:prstGeom prst="rect">
            <a:avLst/>
          </a:prstGeom>
        </p:spPr>
      </p:pic>
      <p:pic>
        <p:nvPicPr>
          <p:cNvPr id="4" name="Рисунок 3"/>
          <p:cNvPicPr>
            <a:picLocks noChangeAspect="1"/>
          </p:cNvPicPr>
          <p:nvPr/>
        </p:nvPicPr>
        <p:blipFill>
          <a:blip r:embed="rId3"/>
          <a:stretch>
            <a:fillRect/>
          </a:stretch>
        </p:blipFill>
        <p:spPr>
          <a:xfrm>
            <a:off x="1131260" y="1225828"/>
            <a:ext cx="2664823" cy="3676326"/>
          </a:xfrm>
          <a:prstGeom prst="rect">
            <a:avLst/>
          </a:prstGeom>
        </p:spPr>
      </p:pic>
    </p:spTree>
    <p:extLst>
      <p:ext uri="{BB962C8B-B14F-4D97-AF65-F5344CB8AC3E}">
        <p14:creationId xmlns:p14="http://schemas.microsoft.com/office/powerpoint/2010/main" val="36114910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7094" y="759124"/>
            <a:ext cx="9859992" cy="1477328"/>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This group entered the history of the Battle of Moscow and the Great Patriotic War as the 28 </a:t>
            </a:r>
            <a:r>
              <a:rPr lang="en-US" dirty="0" err="1">
                <a:latin typeface="Times New Roman" panose="02020603050405020304" pitchFamily="18" charset="0"/>
                <a:cs typeface="Times New Roman" panose="02020603050405020304" pitchFamily="18" charset="0"/>
              </a:rPr>
              <a:t>Panfilov</a:t>
            </a:r>
            <a:r>
              <a:rPr lang="en-US" dirty="0">
                <a:latin typeface="Times New Roman" panose="02020603050405020304" pitchFamily="18" charset="0"/>
                <a:cs typeface="Times New Roman" panose="02020603050405020304" pitchFamily="18" charset="0"/>
              </a:rPr>
              <a:t> heroes. At the critical moment of the battle on November 16, 1941 at </a:t>
            </a:r>
            <a:r>
              <a:rPr lang="en-US" dirty="0" err="1">
                <a:latin typeface="Times New Roman" panose="02020603050405020304" pitchFamily="18" charset="0"/>
                <a:cs typeface="Times New Roman" panose="02020603050405020304" pitchFamily="18" charset="0"/>
              </a:rPr>
              <a:t>Dubosekovo</a:t>
            </a:r>
            <a:r>
              <a:rPr lang="en-US" dirty="0">
                <a:latin typeface="Times New Roman" panose="02020603050405020304" pitchFamily="18" charset="0"/>
                <a:cs typeface="Times New Roman" panose="02020603050405020304" pitchFamily="18" charset="0"/>
              </a:rPr>
              <a:t> passing track, the brave political instructor </a:t>
            </a:r>
            <a:r>
              <a:rPr lang="en-US" dirty="0" err="1">
                <a:latin typeface="Times New Roman" panose="02020603050405020304" pitchFamily="18" charset="0"/>
                <a:cs typeface="Times New Roman" panose="02020603050405020304" pitchFamily="18" charset="0"/>
              </a:rPr>
              <a:t>Klochkov</a:t>
            </a:r>
            <a:r>
              <a:rPr lang="en-US" dirty="0">
                <a:latin typeface="Times New Roman" panose="02020603050405020304" pitchFamily="18" charset="0"/>
                <a:cs typeface="Times New Roman" panose="02020603050405020304" pitchFamily="18" charset="0"/>
              </a:rPr>
              <a:t> rushed with a bunch of hand grenades under the enemy tank and died as a hero. He was buried on the battlefield, together  with the other fallen soldiers. Re-burial ceremony took place later in the village of </a:t>
            </a:r>
            <a:r>
              <a:rPr lang="en-US" dirty="0" err="1">
                <a:latin typeface="Times New Roman" panose="02020603050405020304" pitchFamily="18" charset="0"/>
                <a:cs typeface="Times New Roman" panose="02020603050405020304" pitchFamily="18" charset="0"/>
              </a:rPr>
              <a:t>Nelidovo,which</a:t>
            </a:r>
            <a:r>
              <a:rPr lang="en-US" dirty="0">
                <a:latin typeface="Times New Roman" panose="02020603050405020304" pitchFamily="18" charset="0"/>
                <a:cs typeface="Times New Roman" panose="02020603050405020304" pitchFamily="18" charset="0"/>
              </a:rPr>
              <a:t> is two kilometers from the place of battle.</a:t>
            </a:r>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755933" y="2566731"/>
            <a:ext cx="4644867" cy="3350088"/>
          </a:xfrm>
          <a:prstGeom prst="rect">
            <a:avLst/>
          </a:prstGeom>
        </p:spPr>
      </p:pic>
      <p:pic>
        <p:nvPicPr>
          <p:cNvPr id="4" name="Рисунок 3"/>
          <p:cNvPicPr>
            <a:picLocks noChangeAspect="1"/>
          </p:cNvPicPr>
          <p:nvPr/>
        </p:nvPicPr>
        <p:blipFill>
          <a:blip r:embed="rId3"/>
          <a:stretch>
            <a:fillRect/>
          </a:stretch>
        </p:blipFill>
        <p:spPr>
          <a:xfrm>
            <a:off x="7599871" y="2367085"/>
            <a:ext cx="2907101" cy="3749379"/>
          </a:xfrm>
          <a:prstGeom prst="rect">
            <a:avLst/>
          </a:prstGeom>
        </p:spPr>
      </p:pic>
    </p:spTree>
    <p:extLst>
      <p:ext uri="{BB962C8B-B14F-4D97-AF65-F5344CB8AC3E}">
        <p14:creationId xmlns:p14="http://schemas.microsoft.com/office/powerpoint/2010/main" val="41063618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60142" y="1302586"/>
            <a:ext cx="3752491" cy="3970318"/>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Under the decree of the Supreme Council Presidium of the USSR from July 21, 1942 for exemplary fulfillment of fighting tasks of the command on the front of struggle against fascist aggressors, for selfless courage and steadfastness of the opponent of fifty enemy tanks and the heroism shown during this attack, a junior political instructor </a:t>
            </a:r>
            <a:r>
              <a:rPr lang="en-US" dirty="0" err="1">
                <a:latin typeface="Times New Roman" panose="02020603050405020304" pitchFamily="18" charset="0"/>
                <a:cs typeface="Times New Roman" panose="02020603050405020304" pitchFamily="18" charset="0"/>
              </a:rPr>
              <a:t>Vasily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Georgievich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Klochkov</a:t>
            </a:r>
            <a:r>
              <a:rPr lang="en-US" dirty="0">
                <a:latin typeface="Times New Roman" panose="02020603050405020304" pitchFamily="18" charset="0"/>
                <a:cs typeface="Times New Roman" panose="02020603050405020304" pitchFamily="18" charset="0"/>
              </a:rPr>
              <a:t> was given the rank of the Hero of the Soviet Union and was awarded  the order of Lenin and a "Gold Star" medal.</a:t>
            </a:r>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695626" y="1396992"/>
            <a:ext cx="2438622" cy="3402902"/>
          </a:xfrm>
          <a:prstGeom prst="rect">
            <a:avLst/>
          </a:prstGeom>
        </p:spPr>
      </p:pic>
      <p:pic>
        <p:nvPicPr>
          <p:cNvPr id="4" name="Рисунок 3"/>
          <p:cNvPicPr>
            <a:picLocks noChangeAspect="1"/>
          </p:cNvPicPr>
          <p:nvPr/>
        </p:nvPicPr>
        <p:blipFill>
          <a:blip r:embed="rId3"/>
          <a:stretch>
            <a:fillRect/>
          </a:stretch>
        </p:blipFill>
        <p:spPr>
          <a:xfrm>
            <a:off x="5507513" y="1843333"/>
            <a:ext cx="1991899" cy="2510215"/>
          </a:xfrm>
          <a:prstGeom prst="rect">
            <a:avLst/>
          </a:prstGeom>
        </p:spPr>
      </p:pic>
      <p:pic>
        <p:nvPicPr>
          <p:cNvPr id="7" name="Рисунок 6"/>
          <p:cNvPicPr>
            <a:picLocks noChangeAspect="1"/>
          </p:cNvPicPr>
          <p:nvPr/>
        </p:nvPicPr>
        <p:blipFill>
          <a:blip r:embed="rId4"/>
          <a:stretch>
            <a:fillRect/>
          </a:stretch>
        </p:blipFill>
        <p:spPr>
          <a:xfrm>
            <a:off x="3350076" y="714434"/>
            <a:ext cx="2032060" cy="1935435"/>
          </a:xfrm>
          <a:prstGeom prst="rect">
            <a:avLst/>
          </a:prstGeom>
        </p:spPr>
      </p:pic>
      <p:pic>
        <p:nvPicPr>
          <p:cNvPr id="10" name="Рисунок 9"/>
          <p:cNvPicPr>
            <a:picLocks noChangeAspect="1"/>
          </p:cNvPicPr>
          <p:nvPr/>
        </p:nvPicPr>
        <p:blipFill>
          <a:blip r:embed="rId5"/>
          <a:stretch>
            <a:fillRect/>
          </a:stretch>
        </p:blipFill>
        <p:spPr>
          <a:xfrm>
            <a:off x="3134248" y="2795660"/>
            <a:ext cx="2212535" cy="2212535"/>
          </a:xfrm>
          <a:prstGeom prst="rect">
            <a:avLst/>
          </a:prstGeom>
        </p:spPr>
      </p:pic>
    </p:spTree>
    <p:extLst>
      <p:ext uri="{BB962C8B-B14F-4D97-AF65-F5344CB8AC3E}">
        <p14:creationId xmlns:p14="http://schemas.microsoft.com/office/powerpoint/2010/main" val="3283565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87260" y="4692771"/>
            <a:ext cx="9480431" cy="646331"/>
          </a:xfrm>
          <a:prstGeom prst="rect">
            <a:avLst/>
          </a:prstGeom>
          <a:noFill/>
        </p:spPr>
        <p:txBody>
          <a:bodyPr wrap="square" rtlCol="0">
            <a:spAutoFit/>
          </a:bodyPr>
          <a:lstStyle/>
          <a:p>
            <a:r>
              <a:rPr lang="en-US" dirty="0"/>
              <a:t> </a:t>
            </a:r>
            <a:r>
              <a:rPr lang="en-US" dirty="0">
                <a:latin typeface="Times New Roman" panose="02020603050405020304" pitchFamily="18" charset="0"/>
                <a:cs typeface="Times New Roman" panose="02020603050405020304" pitchFamily="18" charset="0"/>
              </a:rPr>
              <a:t>That is how </a:t>
            </a:r>
            <a:r>
              <a:rPr lang="en-US" dirty="0" err="1">
                <a:latin typeface="Times New Roman" panose="02020603050405020304" pitchFamily="18" charset="0"/>
                <a:cs typeface="Times New Roman" panose="02020603050405020304" pitchFamily="18" charset="0"/>
              </a:rPr>
              <a:t>Vasily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Georgiyevich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Klochkov</a:t>
            </a:r>
            <a:r>
              <a:rPr lang="en-US" dirty="0">
                <a:latin typeface="Times New Roman" panose="02020603050405020304" pitchFamily="18" charset="0"/>
                <a:cs typeface="Times New Roman" panose="02020603050405020304" pitchFamily="18" charset="0"/>
              </a:rPr>
              <a:t> reached his immortal feat. On the place where the heroes died there is a Monument of Glory. Streets, villages, squares  and ships are named after them.</a:t>
            </a:r>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587260" y="936760"/>
            <a:ext cx="4511893" cy="3287629"/>
          </a:xfrm>
          <a:prstGeom prst="rect">
            <a:avLst/>
          </a:prstGeom>
        </p:spPr>
      </p:pic>
      <p:pic>
        <p:nvPicPr>
          <p:cNvPr id="4" name="Рисунок 3"/>
          <p:cNvPicPr>
            <a:picLocks noChangeAspect="1"/>
          </p:cNvPicPr>
          <p:nvPr/>
        </p:nvPicPr>
        <p:blipFill>
          <a:blip r:embed="rId3"/>
          <a:stretch>
            <a:fillRect/>
          </a:stretch>
        </p:blipFill>
        <p:spPr>
          <a:xfrm>
            <a:off x="6998235" y="1365219"/>
            <a:ext cx="3664014" cy="2609314"/>
          </a:xfrm>
          <a:prstGeom prst="rect">
            <a:avLst/>
          </a:prstGeom>
        </p:spPr>
      </p:pic>
    </p:spTree>
    <p:extLst>
      <p:ext uri="{BB962C8B-B14F-4D97-AF65-F5344CB8AC3E}">
        <p14:creationId xmlns:p14="http://schemas.microsoft.com/office/powerpoint/2010/main" val="30668026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60234" y="917698"/>
            <a:ext cx="4811918" cy="1938992"/>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"Let us give thanks to those great years.</a:t>
            </a:r>
          </a:p>
          <a:p>
            <a:r>
              <a:rPr lang="en-US" sz="2000" dirty="0">
                <a:latin typeface="Times New Roman" panose="02020603050405020304" pitchFamily="18" charset="0"/>
                <a:cs typeface="Times New Roman" panose="02020603050405020304" pitchFamily="18" charset="0"/>
              </a:rPr>
              <a:t>To those commanders and soldiers, </a:t>
            </a:r>
          </a:p>
          <a:p>
            <a:r>
              <a:rPr lang="en-US" sz="2000" dirty="0">
                <a:latin typeface="Times New Roman" panose="02020603050405020304" pitchFamily="18" charset="0"/>
                <a:cs typeface="Times New Roman" panose="02020603050405020304" pitchFamily="18" charset="0"/>
              </a:rPr>
              <a:t>The country's marshals and the rank and file, </a:t>
            </a:r>
          </a:p>
          <a:p>
            <a:r>
              <a:rPr lang="en-US" sz="2000" dirty="0">
                <a:latin typeface="Times New Roman" panose="02020603050405020304" pitchFamily="18" charset="0"/>
                <a:cs typeface="Times New Roman" panose="02020603050405020304" pitchFamily="18" charset="0"/>
              </a:rPr>
              <a:t>Let us worship the dead and the alive, </a:t>
            </a:r>
          </a:p>
          <a:p>
            <a:r>
              <a:rPr lang="en-US" sz="2000" dirty="0">
                <a:latin typeface="Times New Roman" panose="02020603050405020304" pitchFamily="18" charset="0"/>
                <a:cs typeface="Times New Roman" panose="02020603050405020304" pitchFamily="18" charset="0"/>
              </a:rPr>
              <a:t>All those whom we must not forget...</a:t>
            </a:r>
          </a:p>
          <a:p>
            <a:r>
              <a:rPr lang="en-US" sz="2000" dirty="0">
                <a:latin typeface="Times New Roman" panose="02020603050405020304" pitchFamily="18" charset="0"/>
                <a:cs typeface="Times New Roman" panose="02020603050405020304" pitchFamily="18" charset="0"/>
              </a:rPr>
              <a:t>Let us bow, let us bow, my friends."</a:t>
            </a:r>
          </a:p>
        </p:txBody>
      </p:sp>
      <p:pic>
        <p:nvPicPr>
          <p:cNvPr id="6" name="Рисунок 5"/>
          <p:cNvPicPr>
            <a:picLocks noChangeAspect="1"/>
          </p:cNvPicPr>
          <p:nvPr/>
        </p:nvPicPr>
        <p:blipFill>
          <a:blip r:embed="rId2"/>
          <a:stretch>
            <a:fillRect/>
          </a:stretch>
        </p:blipFill>
        <p:spPr>
          <a:xfrm>
            <a:off x="1024748" y="916049"/>
            <a:ext cx="5515695" cy="3664873"/>
          </a:xfrm>
          <a:prstGeom prst="rect">
            <a:avLst/>
          </a:prstGeom>
        </p:spPr>
      </p:pic>
      <p:pic>
        <p:nvPicPr>
          <p:cNvPr id="7" name="Рисунок 6"/>
          <p:cNvPicPr>
            <a:picLocks noChangeAspect="1"/>
          </p:cNvPicPr>
          <p:nvPr/>
        </p:nvPicPr>
        <p:blipFill>
          <a:blip r:embed="rId3"/>
          <a:stretch>
            <a:fillRect/>
          </a:stretch>
        </p:blipFill>
        <p:spPr>
          <a:xfrm>
            <a:off x="6760234" y="3326157"/>
            <a:ext cx="3367177" cy="2525383"/>
          </a:xfrm>
          <a:prstGeom prst="rect">
            <a:avLst/>
          </a:prstGeom>
        </p:spPr>
      </p:pic>
      <p:pic>
        <p:nvPicPr>
          <p:cNvPr id="8" name="Рисунок 7"/>
          <p:cNvPicPr>
            <a:picLocks noChangeAspect="1"/>
          </p:cNvPicPr>
          <p:nvPr/>
        </p:nvPicPr>
        <p:blipFill>
          <a:blip r:embed="rId4"/>
          <a:stretch>
            <a:fillRect/>
          </a:stretch>
        </p:blipFill>
        <p:spPr>
          <a:xfrm>
            <a:off x="2102205" y="4712741"/>
            <a:ext cx="3846909" cy="969348"/>
          </a:xfrm>
          <a:prstGeom prst="rect">
            <a:avLst/>
          </a:prstGeom>
        </p:spPr>
      </p:pic>
    </p:spTree>
    <p:extLst>
      <p:ext uri="{BB962C8B-B14F-4D97-AF65-F5344CB8AC3E}">
        <p14:creationId xmlns:p14="http://schemas.microsoft.com/office/powerpoint/2010/main" val="34677329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735530" y="1957395"/>
            <a:ext cx="6815669" cy="1515533"/>
          </a:xfrm>
        </p:spPr>
        <p:txBody>
          <a:bodyPr/>
          <a:lstStyle/>
          <a:p>
            <a:r>
              <a:rPr lang="en-GB" dirty="0">
                <a:latin typeface="Times New Roman" panose="02020603050405020304" pitchFamily="18" charset="0"/>
                <a:cs typeface="Times New Roman" panose="02020603050405020304" pitchFamily="18" charset="0"/>
              </a:rPr>
              <a:t>T</a:t>
            </a:r>
            <a:r>
              <a:rPr lang="en-US" dirty="0" smtClean="0">
                <a:latin typeface="Times New Roman" panose="02020603050405020304" pitchFamily="18" charset="0"/>
                <a:cs typeface="Times New Roman" panose="02020603050405020304" pitchFamily="18" charset="0"/>
              </a:rPr>
              <a:t>hank </a:t>
            </a:r>
            <a:r>
              <a:rPr lang="en-US" dirty="0">
                <a:latin typeface="Times New Roman" panose="02020603050405020304" pitchFamily="18" charset="0"/>
                <a:cs typeface="Times New Roman" panose="02020603050405020304" pitchFamily="18" charset="0"/>
              </a:rPr>
              <a:t>you for your attention</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5964447" y="2960602"/>
            <a:ext cx="3869666" cy="2429290"/>
          </a:xfrm>
          <a:prstGeom prst="rect">
            <a:avLst/>
          </a:prstGeom>
        </p:spPr>
      </p:pic>
    </p:spTree>
    <p:extLst>
      <p:ext uri="{BB962C8B-B14F-4D97-AF65-F5344CB8AC3E}">
        <p14:creationId xmlns:p14="http://schemas.microsoft.com/office/powerpoint/2010/main" val="42874299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675" y="412789"/>
            <a:ext cx="7910423" cy="2373543"/>
          </a:xfrm>
        </p:spPr>
        <p:txBody>
          <a:bodyPr>
            <a:normAutofit fontScale="90000"/>
          </a:bodyPr>
          <a:lstStyle/>
          <a:p>
            <a:r>
              <a:rPr lang="en-US" sz="2000" dirty="0">
                <a:latin typeface="Times New Roman" panose="02020603050405020304" pitchFamily="18" charset="0"/>
                <a:cs typeface="Times New Roman" panose="02020603050405020304" pitchFamily="18" charset="0"/>
              </a:rPr>
              <a:t>That was </a:t>
            </a:r>
            <a:r>
              <a:rPr lang="en-US" sz="2000" dirty="0" err="1">
                <a:latin typeface="Times New Roman" panose="02020603050405020304" pitchFamily="18" charset="0"/>
                <a:cs typeface="Times New Roman" panose="02020603050405020304" pitchFamily="18" charset="0"/>
              </a:rPr>
              <a:t>Vasiliy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Klochkov</a:t>
            </a:r>
            <a:r>
              <a:rPr lang="en-US" sz="2000" dirty="0">
                <a:latin typeface="Times New Roman" panose="02020603050405020304" pitchFamily="18" charset="0"/>
                <a:cs typeface="Times New Roman" panose="02020603050405020304" pitchFamily="18" charset="0"/>
              </a:rPr>
              <a:t> who said </a:t>
            </a:r>
            <a:r>
              <a:rPr lang="en-US" sz="2000"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Russia is great, but there is no place </a:t>
            </a:r>
            <a:r>
              <a:rPr lang="en-US" sz="2000" dirty="0" smtClean="0">
                <a:latin typeface="Times New Roman" panose="02020603050405020304" pitchFamily="18" charset="0"/>
                <a:cs typeface="Times New Roman" panose="02020603050405020304" pitchFamily="18" charset="0"/>
              </a:rPr>
              <a:t>to</a:t>
            </a:r>
            <a:r>
              <a:rPr lang="ru-RU" sz="2000" dirty="0" smtClean="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retreat </a:t>
            </a:r>
            <a:r>
              <a:rPr lang="en-US" sz="2000" dirty="0">
                <a:latin typeface="Times New Roman" panose="02020603050405020304" pitchFamily="18" charset="0"/>
                <a:cs typeface="Times New Roman" panose="02020603050405020304" pitchFamily="18" charset="0"/>
              </a:rPr>
              <a:t>- Moscow is behind us!"</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The legendary words of a junior political instructor </a:t>
            </a:r>
            <a:r>
              <a:rPr lang="en-US" sz="2000" dirty="0" err="1">
                <a:latin typeface="Times New Roman" panose="02020603050405020304" pitchFamily="18" charset="0"/>
                <a:cs typeface="Times New Roman" panose="02020603050405020304" pitchFamily="18" charset="0"/>
              </a:rPr>
              <a:t>Vasily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Klochkov</a:t>
            </a:r>
            <a:r>
              <a:rPr lang="en-US" sz="2000" dirty="0">
                <a:latin typeface="Times New Roman" panose="02020603050405020304" pitchFamily="18" charset="0"/>
                <a:cs typeface="Times New Roman" panose="02020603050405020304" pitchFamily="18" charset="0"/>
              </a:rPr>
              <a:t>, addressed to his soldiers in November 1941 actually became the oath of defenders of the capital.</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But, unfortunately, not many people know that </a:t>
            </a:r>
            <a:r>
              <a:rPr lang="en-US" sz="2000" dirty="0" err="1">
                <a:latin typeface="Times New Roman" panose="02020603050405020304" pitchFamily="18" charset="0"/>
                <a:cs typeface="Times New Roman" panose="02020603050405020304" pitchFamily="18" charset="0"/>
              </a:rPr>
              <a:t>Vasily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Klochkov</a:t>
            </a:r>
            <a:r>
              <a:rPr lang="en-US" sz="2000" dirty="0">
                <a:latin typeface="Times New Roman" panose="02020603050405020304" pitchFamily="18" charset="0"/>
                <a:cs typeface="Times New Roman" panose="02020603050405020304" pitchFamily="18" charset="0"/>
              </a:rPr>
              <a:t> had Penza roots.</a:t>
            </a:r>
            <a:br>
              <a:rPr lang="en-US"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2445097" y="2521135"/>
            <a:ext cx="7593581" cy="3353453"/>
          </a:xfrm>
          <a:prstGeom prst="rect">
            <a:avLst/>
          </a:prstGeom>
        </p:spPr>
      </p:pic>
    </p:spTree>
    <p:extLst>
      <p:ext uri="{BB962C8B-B14F-4D97-AF65-F5344CB8AC3E}">
        <p14:creationId xmlns:p14="http://schemas.microsoft.com/office/powerpoint/2010/main" val="3092598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2672571" y="899483"/>
            <a:ext cx="7584237" cy="4083820"/>
          </a:xfrm>
          <a:prstGeom prst="rect">
            <a:avLst/>
          </a:prstGeom>
        </p:spPr>
      </p:pic>
      <p:sp>
        <p:nvSpPr>
          <p:cNvPr id="2" name="Прямоугольник 1"/>
          <p:cNvSpPr/>
          <p:nvPr/>
        </p:nvSpPr>
        <p:spPr>
          <a:xfrm>
            <a:off x="1817923" y="5098685"/>
            <a:ext cx="9072114" cy="646331"/>
          </a:xfrm>
          <a:prstGeom prst="rect">
            <a:avLst/>
          </a:prstGeom>
        </p:spPr>
        <p:txBody>
          <a:bodyPr wrap="square">
            <a:spAutoFit/>
          </a:bodyPr>
          <a:lstStyle/>
          <a:p>
            <a:pPr algn="ctr"/>
            <a:r>
              <a:rPr lang="en-US" dirty="0">
                <a:latin typeface="Times New Roman" panose="02020603050405020304" pitchFamily="18" charset="0"/>
                <a:cs typeface="Times New Roman" panose="02020603050405020304" pitchFamily="18" charset="0"/>
              </a:rPr>
              <a:t>In 1763 a family of Ivan </a:t>
            </a:r>
            <a:r>
              <a:rPr lang="en-US" dirty="0" err="1">
                <a:latin typeface="Times New Roman" panose="02020603050405020304" pitchFamily="18" charset="0"/>
                <a:cs typeface="Times New Roman" panose="02020603050405020304" pitchFamily="18" charset="0"/>
              </a:rPr>
              <a:t>Klok</a:t>
            </a:r>
            <a:r>
              <a:rPr lang="en-US" dirty="0">
                <a:latin typeface="Times New Roman" panose="02020603050405020304" pitchFamily="18" charset="0"/>
                <a:cs typeface="Times New Roman" panose="02020603050405020304" pitchFamily="18" charset="0"/>
              </a:rPr>
              <a:t> lived in the village of </a:t>
            </a:r>
            <a:r>
              <a:rPr lang="en-US" dirty="0" err="1">
                <a:latin typeface="Times New Roman" panose="02020603050405020304" pitchFamily="18" charset="0"/>
                <a:cs typeface="Times New Roman" panose="02020603050405020304" pitchFamily="18" charset="0"/>
              </a:rPr>
              <a:t>Usovka</a:t>
            </a:r>
            <a:r>
              <a:rPr lang="en-US" dirty="0">
                <a:latin typeface="Times New Roman" panose="02020603050405020304" pitchFamily="18" charset="0"/>
                <a:cs typeface="Times New Roman" panose="02020603050405020304" pitchFamily="18" charset="0"/>
              </a:rPr>
              <a:t> on the river </a:t>
            </a:r>
            <a:r>
              <a:rPr lang="en-US" dirty="0" err="1">
                <a:latin typeface="Times New Roman" panose="02020603050405020304" pitchFamily="18" charset="0"/>
                <a:cs typeface="Times New Roman" panose="02020603050405020304" pitchFamily="18" charset="0"/>
              </a:rPr>
              <a:t>Tereshka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Klok</a:t>
            </a:r>
            <a:r>
              <a:rPr lang="en-US" dirty="0">
                <a:latin typeface="Times New Roman" panose="02020603050405020304" pitchFamily="18" charset="0"/>
                <a:cs typeface="Times New Roman" panose="02020603050405020304" pitchFamily="18" charset="0"/>
              </a:rPr>
              <a:t> was the village nickname. The father was </a:t>
            </a:r>
            <a:r>
              <a:rPr lang="en-US" dirty="0" err="1">
                <a:latin typeface="Times New Roman" panose="02020603050405020304" pitchFamily="18" charset="0"/>
                <a:cs typeface="Times New Roman" panose="02020603050405020304" pitchFamily="18" charset="0"/>
              </a:rPr>
              <a:t>Klock</a:t>
            </a:r>
            <a:r>
              <a:rPr lang="en-US" dirty="0">
                <a:latin typeface="Times New Roman" panose="02020603050405020304" pitchFamily="18" charset="0"/>
                <a:cs typeface="Times New Roman" panose="02020603050405020304" pitchFamily="18" charset="0"/>
              </a:rPr>
              <a:t>, and the sons were </a:t>
            </a:r>
            <a:r>
              <a:rPr lang="en-US" dirty="0" err="1">
                <a:latin typeface="Times New Roman" panose="02020603050405020304" pitchFamily="18" charset="0"/>
                <a:cs typeface="Times New Roman" panose="02020603050405020304" pitchFamily="18" charset="0"/>
              </a:rPr>
              <a:t>Klochkovs</a:t>
            </a:r>
            <a:r>
              <a:rPr lang="en-US" dirty="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94624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1482" y="4431291"/>
            <a:ext cx="9224285" cy="1200329"/>
          </a:xfrm>
          <a:prstGeom prst="rect">
            <a:avLst/>
          </a:prstGeom>
          <a:noFill/>
        </p:spPr>
        <p:txBody>
          <a:bodyPr wrap="square" rtlCol="0">
            <a:spAutoFit/>
          </a:bodyPr>
          <a:lstStyle/>
          <a:p>
            <a:pPr algn="ctr"/>
            <a:r>
              <a:rPr lang="en-US" dirty="0" err="1">
                <a:latin typeface="Times New Roman" panose="02020603050405020304" pitchFamily="18" charset="0"/>
                <a:cs typeface="Times New Roman" panose="02020603050405020304" pitchFamily="18" charset="0"/>
              </a:rPr>
              <a:t>Vasily</a:t>
            </a:r>
            <a:r>
              <a:rPr lang="en-US" dirty="0">
                <a:latin typeface="Times New Roman" panose="02020603050405020304" pitchFamily="18" charset="0"/>
                <a:cs typeface="Times New Roman" panose="02020603050405020304" pitchFamily="18" charset="0"/>
              </a:rPr>
              <a:t> was born when his parents were thirty-one years old. In 1918 </a:t>
            </a:r>
            <a:r>
              <a:rPr lang="en-US" dirty="0" err="1">
                <a:latin typeface="Times New Roman" panose="02020603050405020304" pitchFamily="18" charset="0"/>
                <a:cs typeface="Times New Roman" panose="02020603050405020304" pitchFamily="18" charset="0"/>
              </a:rPr>
              <a:t>Vasily</a:t>
            </a:r>
            <a:r>
              <a:rPr lang="en-US" dirty="0">
                <a:latin typeface="Times New Roman" panose="02020603050405020304" pitchFamily="18" charset="0"/>
                <a:cs typeface="Times New Roman" panose="02020603050405020304" pitchFamily="18" charset="0"/>
              </a:rPr>
              <a:t> was seven and he went to a church  school. The boy had a good memory and he was very tenacious. His father and mother taught him to be happy with small joys, not to sadden in great distress, to love people, to help them.</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1446589" y="1069930"/>
            <a:ext cx="4410745" cy="3101093"/>
          </a:xfrm>
          <a:prstGeom prst="rect">
            <a:avLst/>
          </a:prstGeom>
        </p:spPr>
      </p:pic>
      <p:pic>
        <p:nvPicPr>
          <p:cNvPr id="5" name="Рисунок 4"/>
          <p:cNvPicPr>
            <a:picLocks noChangeAspect="1"/>
          </p:cNvPicPr>
          <p:nvPr/>
        </p:nvPicPr>
        <p:blipFill>
          <a:blip r:embed="rId3"/>
          <a:stretch>
            <a:fillRect/>
          </a:stretch>
        </p:blipFill>
        <p:spPr>
          <a:xfrm>
            <a:off x="6466305" y="1069930"/>
            <a:ext cx="4299462" cy="3151506"/>
          </a:xfrm>
          <a:prstGeom prst="rect">
            <a:avLst/>
          </a:prstGeom>
        </p:spPr>
      </p:pic>
    </p:spTree>
    <p:extLst>
      <p:ext uri="{BB962C8B-B14F-4D97-AF65-F5344CB8AC3E}">
        <p14:creationId xmlns:p14="http://schemas.microsoft.com/office/powerpoint/2010/main" val="15005948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19841" y="1216324"/>
            <a:ext cx="3441940" cy="3970318"/>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In 1921 there was a poor harvest in the Volga region. There was a starvation. The </a:t>
            </a:r>
            <a:r>
              <a:rPr lang="en-US" dirty="0" err="1">
                <a:latin typeface="Times New Roman" panose="02020603050405020304" pitchFamily="18" charset="0"/>
                <a:cs typeface="Times New Roman" panose="02020603050405020304" pitchFamily="18" charset="0"/>
              </a:rPr>
              <a:t>Klochkovs</a:t>
            </a:r>
            <a:r>
              <a:rPr lang="en-US" dirty="0">
                <a:latin typeface="Times New Roman" panose="02020603050405020304" pitchFamily="18" charset="0"/>
                <a:cs typeface="Times New Roman" panose="02020603050405020304" pitchFamily="18" charset="0"/>
              </a:rPr>
              <a:t> were among the starving families and they went to Siberia. Soon the father of the family died of starvation. </a:t>
            </a:r>
            <a:r>
              <a:rPr lang="en-US" dirty="0" err="1">
                <a:latin typeface="Times New Roman" panose="02020603050405020304" pitchFamily="18" charset="0"/>
                <a:cs typeface="Times New Roman" panose="02020603050405020304" pitchFamily="18" charset="0"/>
              </a:rPr>
              <a:t>Vasily</a:t>
            </a:r>
            <a:r>
              <a:rPr lang="en-US" dirty="0">
                <a:latin typeface="Times New Roman" panose="02020603050405020304" pitchFamily="18" charset="0"/>
                <a:cs typeface="Times New Roman" panose="02020603050405020304" pitchFamily="18" charset="0"/>
              </a:rPr>
              <a:t> calmed his mother. "Hold on, I will study, I will get a profession," he </a:t>
            </a:r>
            <a:r>
              <a:rPr lang="en-US" dirty="0" err="1">
                <a:latin typeface="Times New Roman" panose="02020603050405020304" pitchFamily="18" charset="0"/>
                <a:cs typeface="Times New Roman" panose="02020603050405020304" pitchFamily="18" charset="0"/>
              </a:rPr>
              <a:t>said.From</a:t>
            </a:r>
            <a:r>
              <a:rPr lang="en-US" dirty="0">
                <a:latin typeface="Times New Roman" panose="02020603050405020304" pitchFamily="18" charset="0"/>
                <a:cs typeface="Times New Roman" panose="02020603050405020304" pitchFamily="18" charset="0"/>
              </a:rPr>
              <a:t> 1922 to 1924 the boy had to work. The fate of a peasant boy is not easy. That was the time when the character of the future hero was formed and strengthened.</a:t>
            </a:r>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5226720" y="1216324"/>
            <a:ext cx="5472209" cy="4097548"/>
          </a:xfrm>
          <a:prstGeom prst="rect">
            <a:avLst/>
          </a:prstGeom>
        </p:spPr>
      </p:pic>
    </p:spTree>
    <p:extLst>
      <p:ext uri="{BB962C8B-B14F-4D97-AF65-F5344CB8AC3E}">
        <p14:creationId xmlns:p14="http://schemas.microsoft.com/office/powerpoint/2010/main" val="29653973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387" y="1707767"/>
            <a:ext cx="3652571" cy="2585323"/>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In 1932, he moved to Saratov to study. For the sake of his studies, </a:t>
            </a:r>
            <a:r>
              <a:rPr lang="en-US" dirty="0" err="1">
                <a:latin typeface="Times New Roman" panose="02020603050405020304" pitchFamily="18" charset="0"/>
                <a:cs typeface="Times New Roman" panose="02020603050405020304" pitchFamily="18" charset="0"/>
              </a:rPr>
              <a:t>Vasiliy</a:t>
            </a:r>
            <a:r>
              <a:rPr lang="en-US" dirty="0">
                <a:latin typeface="Times New Roman" panose="02020603050405020304" pitchFamily="18" charset="0"/>
                <a:cs typeface="Times New Roman" panose="02020603050405020304" pitchFamily="18" charset="0"/>
              </a:rPr>
              <a:t> was ready for any difficulties and overcomes. The irrepressible thirst for knowledge was a feature of his character. He worked in the regional communications department as an accountant, and in the evenings he studied at the technical college. </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5331610" y="1302588"/>
            <a:ext cx="5925864" cy="3726612"/>
          </a:xfrm>
          <a:prstGeom prst="rect">
            <a:avLst/>
          </a:prstGeom>
        </p:spPr>
      </p:pic>
    </p:spTree>
    <p:extLst>
      <p:ext uri="{BB962C8B-B14F-4D97-AF65-F5344CB8AC3E}">
        <p14:creationId xmlns:p14="http://schemas.microsoft.com/office/powerpoint/2010/main" val="16631304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10024" y="1155939"/>
            <a:ext cx="3295289" cy="4524315"/>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In August 1933, without graduating from the technical school, </a:t>
            </a:r>
            <a:r>
              <a:rPr lang="en-US" dirty="0" err="1">
                <a:latin typeface="Times New Roman" panose="02020603050405020304" pitchFamily="18" charset="0"/>
                <a:cs typeface="Times New Roman" panose="02020603050405020304" pitchFamily="18" charset="0"/>
              </a:rPr>
              <a:t>Klochkov</a:t>
            </a:r>
            <a:r>
              <a:rPr lang="en-US" dirty="0">
                <a:latin typeface="Times New Roman" panose="02020603050405020304" pitchFamily="18" charset="0"/>
                <a:cs typeface="Times New Roman" panose="02020603050405020304" pitchFamily="18" charset="0"/>
              </a:rPr>
              <a:t> moved to </a:t>
            </a:r>
            <a:r>
              <a:rPr lang="en-US" dirty="0" err="1">
                <a:latin typeface="Times New Roman" panose="02020603050405020304" pitchFamily="18" charset="0"/>
                <a:cs typeface="Times New Roman" panose="02020603050405020304" pitchFamily="18" charset="0"/>
              </a:rPr>
              <a:t>Mokshan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Vassily</a:t>
            </a:r>
            <a:r>
              <a:rPr lang="en-US" dirty="0">
                <a:latin typeface="Times New Roman" panose="02020603050405020304" pitchFamily="18" charset="0"/>
                <a:cs typeface="Times New Roman" panose="02020603050405020304" pitchFamily="18" charset="0"/>
              </a:rPr>
              <a:t> remembered </a:t>
            </a:r>
            <a:r>
              <a:rPr lang="en-US" dirty="0" err="1">
                <a:latin typeface="Times New Roman" panose="02020603050405020304" pitchFamily="18" charset="0"/>
                <a:cs typeface="Times New Roman" panose="02020603050405020304" pitchFamily="18" charset="0"/>
              </a:rPr>
              <a:t>Mokshan</a:t>
            </a:r>
            <a:r>
              <a:rPr lang="en-US" dirty="0">
                <a:latin typeface="Times New Roman" panose="02020603050405020304" pitchFamily="18" charset="0"/>
                <a:cs typeface="Times New Roman" panose="02020603050405020304" pitchFamily="18" charset="0"/>
              </a:rPr>
              <a:t> as a small green town with a large park.  He became an accountant in the district communications office. </a:t>
            </a:r>
            <a:r>
              <a:rPr lang="en-US" dirty="0" err="1">
                <a:latin typeface="Times New Roman" panose="02020603050405020304" pitchFamily="18" charset="0"/>
                <a:cs typeface="Times New Roman" panose="02020603050405020304" pitchFamily="18" charset="0"/>
              </a:rPr>
              <a:t>Vasily</a:t>
            </a:r>
            <a:r>
              <a:rPr lang="en-US" dirty="0">
                <a:latin typeface="Times New Roman" panose="02020603050405020304" pitchFamily="18" charset="0"/>
                <a:cs typeface="Times New Roman" panose="02020603050405020304" pitchFamily="18" charset="0"/>
              </a:rPr>
              <a:t> proved himself as  an energetic, capable young man. In a short time he had already got a serious authority among the communications </a:t>
            </a:r>
            <a:r>
              <a:rPr lang="en-US" dirty="0" err="1">
                <a:latin typeface="Times New Roman" panose="02020603050405020304" pitchFamily="18" charset="0"/>
                <a:cs typeface="Times New Roman" panose="02020603050405020304" pitchFamily="18" charset="0"/>
              </a:rPr>
              <a:t>workers.Eight</a:t>
            </a:r>
            <a:r>
              <a:rPr lang="en-US" dirty="0">
                <a:latin typeface="Times New Roman" panose="02020603050405020304" pitchFamily="18" charset="0"/>
                <a:cs typeface="Times New Roman" panose="02020603050405020304" pitchFamily="18" charset="0"/>
              </a:rPr>
              <a:t> years before the outbreak of the World War II, </a:t>
            </a:r>
            <a:r>
              <a:rPr lang="en-US" dirty="0" err="1">
                <a:latin typeface="Times New Roman" panose="02020603050405020304" pitchFamily="18" charset="0"/>
                <a:cs typeface="Times New Roman" panose="02020603050405020304" pitchFamily="18" charset="0"/>
              </a:rPr>
              <a:t>Vasiliy</a:t>
            </a:r>
            <a:r>
              <a:rPr lang="en-US" dirty="0">
                <a:latin typeface="Times New Roman" panose="02020603050405020304" pitchFamily="18" charset="0"/>
                <a:cs typeface="Times New Roman" panose="02020603050405020304" pitchFamily="18" charset="0"/>
              </a:rPr>
              <a:t> was called into the Red Army. </a:t>
            </a:r>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794351" y="1763561"/>
            <a:ext cx="3915673" cy="2523127"/>
          </a:xfrm>
          <a:prstGeom prst="rect">
            <a:avLst/>
          </a:prstGeom>
        </p:spPr>
      </p:pic>
      <p:pic>
        <p:nvPicPr>
          <p:cNvPr id="6" name="Рисунок 5"/>
          <p:cNvPicPr>
            <a:picLocks noChangeAspect="1"/>
          </p:cNvPicPr>
          <p:nvPr/>
        </p:nvPicPr>
        <p:blipFill>
          <a:blip r:embed="rId3"/>
          <a:stretch>
            <a:fillRect/>
          </a:stretch>
        </p:blipFill>
        <p:spPr>
          <a:xfrm>
            <a:off x="7841414" y="1790055"/>
            <a:ext cx="3612492" cy="2496633"/>
          </a:xfrm>
          <a:prstGeom prst="rect">
            <a:avLst/>
          </a:prstGeom>
        </p:spPr>
      </p:pic>
    </p:spTree>
    <p:extLst>
      <p:ext uri="{BB962C8B-B14F-4D97-AF65-F5344CB8AC3E}">
        <p14:creationId xmlns:p14="http://schemas.microsoft.com/office/powerpoint/2010/main" val="14458845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88060" y="1603175"/>
            <a:ext cx="2847769" cy="2862322"/>
          </a:xfrm>
          <a:prstGeom prst="rect">
            <a:avLst/>
          </a:prstGeom>
          <a:noFill/>
        </p:spPr>
        <p:txBody>
          <a:bodyPr wrap="square" rtlCol="0">
            <a:spAutoFit/>
          </a:bodyPr>
          <a:lstStyle/>
          <a:p>
            <a:r>
              <a:rPr lang="en-US">
                <a:latin typeface="Times New Roman" panose="02020603050405020304" pitchFamily="18" charset="0"/>
                <a:cs typeface="Times New Roman" panose="02020603050405020304" pitchFamily="18" charset="0"/>
              </a:rPr>
              <a:t>In 1934 he was transferred to the post of the chief accountant of the Penza communications department.In comparison to  Mokshan Penza was a big city. There were  museums and libraries. The city had its own theater.The Sura River decorated the city.</a:t>
            </a:r>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4219368" y="1068792"/>
            <a:ext cx="3328745" cy="4485105"/>
          </a:xfrm>
          <a:prstGeom prst="rect">
            <a:avLst/>
          </a:prstGeom>
        </p:spPr>
      </p:pic>
      <p:sp>
        <p:nvSpPr>
          <p:cNvPr id="5" name="TextBox 4"/>
          <p:cNvSpPr txBox="1"/>
          <p:nvPr/>
        </p:nvSpPr>
        <p:spPr>
          <a:xfrm>
            <a:off x="1017917" y="1447899"/>
            <a:ext cx="2872596" cy="3538169"/>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From childhood </a:t>
            </a:r>
            <a:r>
              <a:rPr lang="en-US" dirty="0" err="1">
                <a:latin typeface="Times New Roman" panose="02020603050405020304" pitchFamily="18" charset="0"/>
                <a:cs typeface="Times New Roman" panose="02020603050405020304" pitchFamily="18" charset="0"/>
              </a:rPr>
              <a:t>Vassiliy</a:t>
            </a:r>
            <a:r>
              <a:rPr lang="en-US" dirty="0">
                <a:latin typeface="Times New Roman" panose="02020603050405020304" pitchFamily="18" charset="0"/>
                <a:cs typeface="Times New Roman" panose="02020603050405020304" pitchFamily="18" charset="0"/>
              </a:rPr>
              <a:t> firmly learned the rule: one must not be afraid of difficulties, must not show offence and discontent by whining. </a:t>
            </a:r>
            <a:r>
              <a:rPr lang="en-US" dirty="0" err="1">
                <a:latin typeface="Times New Roman" panose="02020603050405020304" pitchFamily="18" charset="0"/>
                <a:cs typeface="Times New Roman" panose="02020603050405020304" pitchFamily="18" charset="0"/>
              </a:rPr>
              <a:t>Klochkov</a:t>
            </a:r>
            <a:r>
              <a:rPr lang="en-US" dirty="0">
                <a:latin typeface="Times New Roman" panose="02020603050405020304" pitchFamily="18" charset="0"/>
                <a:cs typeface="Times New Roman" panose="02020603050405020304" pitchFamily="18" charset="0"/>
              </a:rPr>
              <a:t> entered the army during a very important period - the first five-year plan for the Armed Forces. </a:t>
            </a:r>
            <a:r>
              <a:rPr lang="en-US" dirty="0" err="1">
                <a:latin typeface="Times New Roman" panose="02020603050405020304" pitchFamily="18" charset="0"/>
                <a:cs typeface="Times New Roman" panose="02020603050405020304" pitchFamily="18" charset="0"/>
              </a:rPr>
              <a:t>Vasily</a:t>
            </a:r>
            <a:r>
              <a:rPr lang="en-US" dirty="0">
                <a:latin typeface="Times New Roman" panose="02020603050405020304" pitchFamily="18" charset="0"/>
                <a:cs typeface="Times New Roman" panose="02020603050405020304" pitchFamily="18" charset="0"/>
              </a:rPr>
              <a:t> graduated from the regimental commanders' school.</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304796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28468" y="871268"/>
            <a:ext cx="9307902" cy="646331"/>
          </a:xfrm>
          <a:prstGeom prst="rect">
            <a:avLst/>
          </a:prstGeom>
          <a:noFill/>
        </p:spPr>
        <p:txBody>
          <a:bodyPr wrap="square" rtlCol="0">
            <a:spAutoFit/>
          </a:bodyPr>
          <a:lstStyle/>
          <a:p>
            <a:pPr algn="ctr"/>
            <a:r>
              <a:rPr lang="en-US" dirty="0">
                <a:latin typeface="Times New Roman" panose="02020603050405020304" pitchFamily="18" charset="0"/>
                <a:cs typeface="Times New Roman" panose="02020603050405020304" pitchFamily="18" charset="0"/>
              </a:rPr>
              <a:t>The same year his mother moved to him  and  he married the girl named - Nina </a:t>
            </a:r>
            <a:r>
              <a:rPr lang="en-US" dirty="0" err="1">
                <a:latin typeface="Times New Roman" panose="02020603050405020304" pitchFamily="18" charset="0"/>
                <a:cs typeface="Times New Roman" panose="02020603050405020304" pitchFamily="18" charset="0"/>
              </a:rPr>
              <a:t>Postnova</a:t>
            </a:r>
            <a:r>
              <a:rPr lang="en-US" dirty="0">
                <a:latin typeface="Times New Roman" panose="02020603050405020304" pitchFamily="18" charset="0"/>
                <a:cs typeface="Times New Roman" panose="02020603050405020304" pitchFamily="18" charset="0"/>
              </a:rPr>
              <a:t>.  Soon their daughter Elvira was born.</a:t>
            </a:r>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086929" y="2195392"/>
            <a:ext cx="3232703" cy="2409442"/>
          </a:xfrm>
          <a:prstGeom prst="rect">
            <a:avLst/>
          </a:prstGeom>
        </p:spPr>
      </p:pic>
      <p:pic>
        <p:nvPicPr>
          <p:cNvPr id="4" name="Рисунок 3"/>
          <p:cNvPicPr>
            <a:picLocks noChangeAspect="1"/>
          </p:cNvPicPr>
          <p:nvPr/>
        </p:nvPicPr>
        <p:blipFill>
          <a:blip r:embed="rId3"/>
          <a:stretch>
            <a:fillRect/>
          </a:stretch>
        </p:blipFill>
        <p:spPr>
          <a:xfrm>
            <a:off x="7789652" y="2195392"/>
            <a:ext cx="3217653" cy="2406848"/>
          </a:xfrm>
          <a:prstGeom prst="rect">
            <a:avLst/>
          </a:prstGeom>
        </p:spPr>
      </p:pic>
      <p:pic>
        <p:nvPicPr>
          <p:cNvPr id="5" name="Рисунок 4"/>
          <p:cNvPicPr>
            <a:picLocks noChangeAspect="1"/>
          </p:cNvPicPr>
          <p:nvPr/>
        </p:nvPicPr>
        <p:blipFill>
          <a:blip r:embed="rId4"/>
          <a:stretch>
            <a:fillRect/>
          </a:stretch>
        </p:blipFill>
        <p:spPr>
          <a:xfrm>
            <a:off x="4632092" y="1626049"/>
            <a:ext cx="2700653" cy="4122890"/>
          </a:xfrm>
          <a:prstGeom prst="rect">
            <a:avLst/>
          </a:prstGeom>
        </p:spPr>
      </p:pic>
    </p:spTree>
    <p:extLst>
      <p:ext uri="{BB962C8B-B14F-4D97-AF65-F5344CB8AC3E}">
        <p14:creationId xmlns:p14="http://schemas.microsoft.com/office/powerpoint/2010/main" val="415708932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Натуральные материалы">
  <a:themeElements>
    <a:clrScheme name="Натуральные материалы">
      <a:dk1>
        <a:sysClr val="windowText" lastClr="000000"/>
      </a:dk1>
      <a:lt1>
        <a:sysClr val="window" lastClr="FFFFFF"/>
      </a:lt1>
      <a:dk2>
        <a:srgbClr val="212121"/>
      </a:dk2>
      <a:lt2>
        <a:srgbClr val="DADADA"/>
      </a:lt2>
      <a:accent1>
        <a:srgbClr val="B15E28"/>
      </a:accent1>
      <a:accent2>
        <a:srgbClr val="B13228"/>
      </a:accent2>
      <a:accent3>
        <a:srgbClr val="8B7B56"/>
      </a:accent3>
      <a:accent4>
        <a:srgbClr val="E09C41"/>
      </a:accent4>
      <a:accent5>
        <a:srgbClr val="9EAE51"/>
      </a:accent5>
      <a:accent6>
        <a:srgbClr val="6E7355"/>
      </a:accent6>
      <a:hlink>
        <a:srgbClr val="D37A21"/>
      </a:hlink>
      <a:folHlink>
        <a:srgbClr val="CA8F55"/>
      </a:folHlink>
    </a:clrScheme>
    <a:fontScheme name="Натуральные материалы">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Натуральные материалы">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039A4B3-0617-4CFC-B614-27363ECC28AC}"/>
    </a:ext>
  </a:extLst>
</a:theme>
</file>

<file path=docProps/app.xml><?xml version="1.0" encoding="utf-8"?>
<Properties xmlns="http://schemas.openxmlformats.org/officeDocument/2006/extended-properties" xmlns:vt="http://schemas.openxmlformats.org/officeDocument/2006/docPropsVTypes">
  <Template>Organic</Template>
  <TotalTime>1226</TotalTime>
  <Words>851</Words>
  <Application>Microsoft Office PowerPoint</Application>
  <PresentationFormat>Широкоэкранный</PresentationFormat>
  <Paragraphs>23</Paragraphs>
  <Slides>16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16</vt:i4>
      </vt:variant>
    </vt:vector>
  </HeadingPairs>
  <TitlesOfParts>
    <vt:vector size="20" baseType="lpstr">
      <vt:lpstr>Arial</vt:lpstr>
      <vt:lpstr>Garamond</vt:lpstr>
      <vt:lpstr>Times New Roman</vt:lpstr>
      <vt:lpstr>Натуральные материалы</vt:lpstr>
      <vt:lpstr>Klochkov Vasily Georgievich</vt:lpstr>
      <vt:lpstr>That was Vasiliy Klochkov who said :  " Russia is great, but there is no place to retreat - Moscow is behind us!" The legendary words of a junior political instructor Vasily Klochkov, addressed to his soldiers in November 1941 actually became the oath of defenders of the capital. But, unfortunately, not many people know that Vasily Klochkov had Penza roots.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Thank you for your attention!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Клочков Василий Георгиевич</dc:title>
  <dc:creator>Учетная запись Майкрософт</dc:creator>
  <cp:lastModifiedBy>Учетная запись Майкрософт</cp:lastModifiedBy>
  <cp:revision>15</cp:revision>
  <dcterms:created xsi:type="dcterms:W3CDTF">2021-10-12T20:01:56Z</dcterms:created>
  <dcterms:modified xsi:type="dcterms:W3CDTF">2021-10-17T17:12:03Z</dcterms:modified>
</cp:coreProperties>
</file>