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3329F-A2FE-418A-992A-C69EC0CA02D2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CCAC2-C267-4F26-88ED-6AB464656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009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3329F-A2FE-418A-992A-C69EC0CA02D2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CCAC2-C267-4F26-88ED-6AB464656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666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3329F-A2FE-418A-992A-C69EC0CA02D2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CCAC2-C267-4F26-88ED-6AB464656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799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3329F-A2FE-418A-992A-C69EC0CA02D2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CCAC2-C267-4F26-88ED-6AB464656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957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3329F-A2FE-418A-992A-C69EC0CA02D2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CCAC2-C267-4F26-88ED-6AB464656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564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3329F-A2FE-418A-992A-C69EC0CA02D2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CCAC2-C267-4F26-88ED-6AB464656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389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3329F-A2FE-418A-992A-C69EC0CA02D2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CCAC2-C267-4F26-88ED-6AB464656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746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3329F-A2FE-418A-992A-C69EC0CA02D2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CCAC2-C267-4F26-88ED-6AB464656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560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3329F-A2FE-418A-992A-C69EC0CA02D2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CCAC2-C267-4F26-88ED-6AB464656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965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3329F-A2FE-418A-992A-C69EC0CA02D2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CCAC2-C267-4F26-88ED-6AB464656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979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3329F-A2FE-418A-992A-C69EC0CA02D2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CCAC2-C267-4F26-88ED-6AB464656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004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3329F-A2FE-418A-992A-C69EC0CA02D2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CCAC2-C267-4F26-88ED-6AB464656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984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f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f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f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08" t="4112" r="13328" b="2576"/>
          <a:stretch/>
        </p:blipFill>
        <p:spPr>
          <a:xfrm>
            <a:off x="0" y="-27384"/>
            <a:ext cx="925252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7972" y="1238895"/>
            <a:ext cx="8062664" cy="1470025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Gabriola" pitchFamily="82" charset="0"/>
              </a:rPr>
              <a:t>«Мы </a:t>
            </a:r>
            <a:r>
              <a:rPr lang="ru-RU" b="1" dirty="0">
                <a:solidFill>
                  <a:schemeClr val="bg1"/>
                </a:solidFill>
                <a:latin typeface="Gabriola" pitchFamily="82" charset="0"/>
              </a:rPr>
              <a:t>живем, чтобы оставить след в жизни</a:t>
            </a:r>
            <a:r>
              <a:rPr lang="ru-RU" b="1" dirty="0" smtClean="0">
                <a:solidFill>
                  <a:schemeClr val="bg1"/>
                </a:solidFill>
                <a:latin typeface="Gabriola" pitchFamily="82" charset="0"/>
              </a:rPr>
              <a:t>»</a:t>
            </a:r>
            <a:br>
              <a:rPr lang="ru-RU" b="1" dirty="0" smtClean="0">
                <a:solidFill>
                  <a:schemeClr val="bg1"/>
                </a:solidFill>
                <a:latin typeface="Gabriola" pitchFamily="82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Gabriola" pitchFamily="82" charset="0"/>
              </a:rPr>
              <a:t>Летопись событий</a:t>
            </a:r>
            <a:endParaRPr lang="ru-RU" dirty="0">
              <a:solidFill>
                <a:schemeClr val="bg1"/>
              </a:solidFill>
              <a:latin typeface="Gabriola" pitchFamily="82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1080120" y="-99392"/>
            <a:ext cx="9180512" cy="8640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chemeClr val="bg1"/>
                </a:solidFill>
                <a:latin typeface="Gabriola" pitchFamily="82" charset="0"/>
              </a:rPr>
              <a:t>Раздел </a:t>
            </a:r>
            <a:r>
              <a:rPr lang="ru-RU" sz="2400" dirty="0" smtClean="0">
                <a:solidFill>
                  <a:schemeClr val="bg1"/>
                </a:solidFill>
                <a:latin typeface="Gabriola" pitchFamily="82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Gabriola" pitchFamily="82" charset="0"/>
              </a:rPr>
              <a:t>«История России в истории моей гимназии»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252536" y="476672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Gabriola" pitchFamily="82" charset="0"/>
              </a:rPr>
              <a:t>Тематическая рубрика </a:t>
            </a:r>
            <a:r>
              <a:rPr lang="ru-RU" sz="2400" dirty="0" smtClean="0">
                <a:solidFill>
                  <a:schemeClr val="bg1"/>
                </a:solidFill>
                <a:latin typeface="Gabriola" pitchFamily="82" charset="0"/>
              </a:rPr>
              <a:t>«</a:t>
            </a:r>
            <a:r>
              <a:rPr lang="ru-RU" sz="2400" dirty="0">
                <a:solidFill>
                  <a:schemeClr val="bg1"/>
                </a:solidFill>
                <a:latin typeface="Gabriola" pitchFamily="82" charset="0"/>
              </a:rPr>
              <a:t>По страницам истории гимназии»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81872" y="5085184"/>
            <a:ext cx="4382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solidFill>
                  <a:schemeClr val="bg1"/>
                </a:solidFill>
                <a:latin typeface="Gabriola" pitchFamily="82" charset="0"/>
              </a:rPr>
              <a:t>Автор: Борисова Ольга Александровна,</a:t>
            </a:r>
          </a:p>
          <a:p>
            <a:pPr algn="r"/>
            <a:r>
              <a:rPr lang="ru-RU" sz="2400" dirty="0" smtClean="0">
                <a:solidFill>
                  <a:schemeClr val="bg1"/>
                </a:solidFill>
                <a:latin typeface="Gabriola" pitchFamily="82" charset="0"/>
              </a:rPr>
              <a:t>учитель математики</a:t>
            </a:r>
            <a:endParaRPr lang="ru-RU" sz="2400" dirty="0">
              <a:solidFill>
                <a:schemeClr val="bg1"/>
              </a:solidFill>
              <a:latin typeface="Gabriola" pitchFamily="8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36104" y="2651428"/>
            <a:ext cx="82444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solidFill>
                  <a:schemeClr val="bg1"/>
                </a:solidFill>
                <a:latin typeface="Gabriola" pitchFamily="82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Gabriola" pitchFamily="82" charset="0"/>
              </a:rPr>
              <a:t>Цель занятия:</a:t>
            </a:r>
            <a:r>
              <a:rPr lang="ru-RU" sz="2400" dirty="0" smtClean="0">
                <a:solidFill>
                  <a:schemeClr val="bg1"/>
                </a:solidFill>
                <a:latin typeface="Gabriola" pitchFamily="82" charset="0"/>
              </a:rPr>
              <a:t> </a:t>
            </a:r>
          </a:p>
          <a:p>
            <a:pPr lvl="0" algn="just"/>
            <a:r>
              <a:rPr lang="ru-RU" sz="2400" dirty="0" smtClean="0">
                <a:solidFill>
                  <a:schemeClr val="bg1"/>
                </a:solidFill>
                <a:latin typeface="Gabriola" pitchFamily="82" charset="0"/>
              </a:rPr>
              <a:t>1. Осмыслить </a:t>
            </a:r>
            <a:r>
              <a:rPr lang="ru-RU" sz="2400" dirty="0">
                <a:solidFill>
                  <a:schemeClr val="bg1"/>
                </a:solidFill>
                <a:latin typeface="Gabriola" pitchFamily="82" charset="0"/>
              </a:rPr>
              <a:t> философскую  проблему бытия: для чего живет человек;</a:t>
            </a:r>
          </a:p>
          <a:p>
            <a:pPr lvl="0"/>
            <a:r>
              <a:rPr lang="ru-RU" sz="2400" dirty="0" smtClean="0">
                <a:solidFill>
                  <a:schemeClr val="bg1"/>
                </a:solidFill>
                <a:latin typeface="Gabriola" pitchFamily="82" charset="0"/>
              </a:rPr>
              <a:t>2. Побудить </a:t>
            </a:r>
            <a:r>
              <a:rPr lang="ru-RU" sz="2400" dirty="0">
                <a:solidFill>
                  <a:schemeClr val="bg1"/>
                </a:solidFill>
                <a:latin typeface="Gabriola" pitchFamily="82" charset="0"/>
              </a:rPr>
              <a:t>учащихся к размышлениям о смысле жизни,  понять, что цель жизни настоящего человека – украшать землю полезным и добрым </a:t>
            </a:r>
            <a:r>
              <a:rPr lang="ru-RU" sz="2400" dirty="0" smtClean="0">
                <a:solidFill>
                  <a:schemeClr val="bg1"/>
                </a:solidFill>
                <a:latin typeface="Gabriola" pitchFamily="82" charset="0"/>
              </a:rPr>
              <a:t>делами.</a:t>
            </a:r>
            <a:endParaRPr lang="ru-RU" sz="2400" dirty="0">
              <a:solidFill>
                <a:schemeClr val="bg1"/>
              </a:solidFill>
              <a:latin typeface="Gabriola" pitchFamily="8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71600" y="4303455"/>
            <a:ext cx="50405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Gabriola" pitchFamily="82" charset="0"/>
              </a:rPr>
              <a:t>http://gymn-1.ru/news.php</a:t>
            </a:r>
          </a:p>
          <a:p>
            <a:r>
              <a:rPr lang="en-US" sz="1000" dirty="0">
                <a:solidFill>
                  <a:schemeClr val="bg1"/>
                </a:solidFill>
                <a:latin typeface="Gabriola" pitchFamily="82" charset="0"/>
              </a:rPr>
              <a:t>https://parenting.ru/stihi-pro-shkolu-2505.htm</a:t>
            </a:r>
          </a:p>
          <a:p>
            <a:r>
              <a:rPr lang="en-US" sz="1000" dirty="0">
                <a:solidFill>
                  <a:schemeClr val="bg1"/>
                </a:solidFill>
                <a:latin typeface="Gabriola" pitchFamily="82" charset="0"/>
              </a:rPr>
              <a:t>http://feb-web.ru/feb/lomonos/texts/lo0/lo8/lo8-735-.htm</a:t>
            </a:r>
          </a:p>
          <a:p>
            <a:r>
              <a:rPr lang="en-US" sz="1000" dirty="0">
                <a:solidFill>
                  <a:schemeClr val="bg1"/>
                </a:solidFill>
                <a:latin typeface="Gabriola" pitchFamily="82" charset="0"/>
              </a:rPr>
              <a:t>http://detsad-solbum.ru/wp-content/uploads/2020/05/37.pdf</a:t>
            </a:r>
          </a:p>
          <a:p>
            <a:r>
              <a:rPr lang="en-US" sz="1000" dirty="0">
                <a:solidFill>
                  <a:schemeClr val="bg1"/>
                </a:solidFill>
                <a:latin typeface="Gabriola" pitchFamily="82" charset="0"/>
              </a:rPr>
              <a:t>https://infourok.ru/ya-volonter-vizitka-volonterskogo-otryada-1844403.html</a:t>
            </a:r>
          </a:p>
          <a:p>
            <a:r>
              <a:rPr lang="en-US" sz="1000" dirty="0">
                <a:solidFill>
                  <a:schemeClr val="bg1"/>
                </a:solidFill>
                <a:latin typeface="Gabriola" pitchFamily="82" charset="0"/>
              </a:rPr>
              <a:t>https://stihi.ru/2013/06/30/2023</a:t>
            </a:r>
          </a:p>
          <a:p>
            <a:r>
              <a:rPr lang="en-US" sz="1000" dirty="0">
                <a:solidFill>
                  <a:schemeClr val="bg1"/>
                </a:solidFill>
                <a:latin typeface="Gabriola" pitchFamily="82" charset="0"/>
              </a:rPr>
              <a:t>https://pozdravok.ru/pozdravleniya/vazhno/okonchanie/nachalnoy-shkoly/4.htm</a:t>
            </a:r>
          </a:p>
          <a:p>
            <a:r>
              <a:rPr lang="en-US" sz="1000" dirty="0">
                <a:solidFill>
                  <a:schemeClr val="bg1"/>
                </a:solidFill>
                <a:latin typeface="Gabriola" pitchFamily="82" charset="0"/>
              </a:rPr>
              <a:t>https://www.toys-4kids.ru/blog/stihi-na-poslednij-zvonok-vypusknikam</a:t>
            </a:r>
          </a:p>
          <a:p>
            <a:r>
              <a:rPr lang="en-US" sz="1000" dirty="0">
                <a:solidFill>
                  <a:schemeClr val="bg1"/>
                </a:solidFill>
                <a:latin typeface="Gabriola" pitchFamily="82" charset="0"/>
              </a:rPr>
              <a:t>http://www.world-art.ru/lyric/lyric.php?id=9311</a:t>
            </a:r>
          </a:p>
          <a:p>
            <a:r>
              <a:rPr lang="en-US" sz="1000" dirty="0">
                <a:solidFill>
                  <a:schemeClr val="bg1"/>
                </a:solidFill>
                <a:latin typeface="Gabriola" pitchFamily="82" charset="0"/>
              </a:rPr>
              <a:t>http://collegy.ucoz.ru/publ/79-1-0-6137</a:t>
            </a:r>
          </a:p>
          <a:p>
            <a:r>
              <a:rPr lang="en-US" sz="1000" dirty="0">
                <a:solidFill>
                  <a:schemeClr val="bg1"/>
                </a:solidFill>
                <a:latin typeface="Gabriola" pitchFamily="82" charset="0"/>
              </a:rPr>
              <a:t>https://infourok.ru/issledovatelskaya_rabota_kak_rozhdayutsya_stihi._na_primere_tvorchestva_budennovskoy_poetessy-504704.htm</a:t>
            </a:r>
          </a:p>
          <a:p>
            <a:r>
              <a:rPr lang="en-US" sz="1000" dirty="0">
                <a:solidFill>
                  <a:schemeClr val="bg1"/>
                </a:solidFill>
                <a:latin typeface="Gabriola" pitchFamily="82" charset="0"/>
              </a:rPr>
              <a:t>https://ljubimaja-professija.ru/stikhi-o-professiyakh/1996-orator-stikhi-pro-professiyu.html</a:t>
            </a:r>
          </a:p>
          <a:p>
            <a:r>
              <a:rPr lang="en-US" sz="1000" dirty="0">
                <a:solidFill>
                  <a:schemeClr val="bg1"/>
                </a:solidFill>
                <a:latin typeface="Gabriola" pitchFamily="82" charset="0"/>
              </a:rPr>
              <a:t>https://statuso.ru/status/139721</a:t>
            </a:r>
          </a:p>
          <a:p>
            <a:r>
              <a:rPr lang="en-US" sz="1000" dirty="0">
                <a:solidFill>
                  <a:schemeClr val="bg1"/>
                </a:solidFill>
                <a:latin typeface="Gabriola" pitchFamily="82" charset="0"/>
              </a:rPr>
              <a:t>https://pozdravok.ru/pozdravleniya/prazdniki/den-proektirovshchika/4.htm</a:t>
            </a:r>
          </a:p>
          <a:p>
            <a:r>
              <a:rPr lang="en-US" sz="1000" dirty="0">
                <a:solidFill>
                  <a:schemeClr val="bg1"/>
                </a:solidFill>
                <a:latin typeface="Gabriola" pitchFamily="82" charset="0"/>
              </a:rPr>
              <a:t>https://altapress.ru/zhizn/story/den-pozhilogo-cheloveka-trogatelnie-pozdravleniya-v-stihah-proze-i-sms-274863</a:t>
            </a:r>
            <a:endParaRPr lang="ru-RU" sz="1000" dirty="0">
              <a:solidFill>
                <a:schemeClr val="bg1"/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86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Gabriola" pitchFamily="82" charset="0"/>
              </a:rPr>
              <a:t>Мы благодарны </a:t>
            </a:r>
            <a:r>
              <a:rPr lang="ru-RU" sz="3200" b="1" dirty="0">
                <a:latin typeface="Gabriola" pitchFamily="82" charset="0"/>
              </a:rPr>
              <a:t>волонтерам</a:t>
            </a:r>
            <a:r>
              <a:rPr lang="ru-RU" sz="3200" dirty="0">
                <a:latin typeface="Gabriola" pitchFamily="82" charset="0"/>
              </a:rPr>
              <a:t>, </a:t>
            </a:r>
          </a:p>
          <a:p>
            <a:r>
              <a:rPr lang="ru-RU" sz="3200" dirty="0">
                <a:latin typeface="Gabriola" pitchFamily="82" charset="0"/>
              </a:rPr>
              <a:t>Кто от души и безвозмездно, </a:t>
            </a:r>
          </a:p>
          <a:p>
            <a:r>
              <a:rPr lang="ru-RU" sz="3200" dirty="0">
                <a:latin typeface="Gabriola" pitchFamily="82" charset="0"/>
              </a:rPr>
              <a:t>Делами, а не разговором </a:t>
            </a:r>
          </a:p>
          <a:p>
            <a:r>
              <a:rPr lang="ru-RU" sz="3200" dirty="0">
                <a:latin typeface="Gabriola" pitchFamily="82" charset="0"/>
              </a:rPr>
              <a:t>Смог стать стране своей полезным!</a:t>
            </a:r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4" t="4436" r="4223" b="11388"/>
          <a:stretch/>
        </p:blipFill>
        <p:spPr>
          <a:xfrm>
            <a:off x="5292080" y="1522520"/>
            <a:ext cx="3255264" cy="234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45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Gabriola" pitchFamily="82" charset="0"/>
              </a:rPr>
              <a:t>Мы благодарны </a:t>
            </a:r>
            <a:r>
              <a:rPr lang="ru-RU" sz="3200" b="1" dirty="0">
                <a:latin typeface="Gabriola" pitchFamily="82" charset="0"/>
              </a:rPr>
              <a:t>волонтерам</a:t>
            </a:r>
            <a:r>
              <a:rPr lang="ru-RU" sz="3200" dirty="0">
                <a:latin typeface="Gabriola" pitchFamily="82" charset="0"/>
              </a:rPr>
              <a:t>, </a:t>
            </a:r>
          </a:p>
          <a:p>
            <a:r>
              <a:rPr lang="ru-RU" sz="3200" dirty="0">
                <a:latin typeface="Gabriola" pitchFamily="82" charset="0"/>
              </a:rPr>
              <a:t>Кто от души и безвозмездно, </a:t>
            </a:r>
          </a:p>
          <a:p>
            <a:r>
              <a:rPr lang="ru-RU" sz="3200" dirty="0">
                <a:latin typeface="Gabriola" pitchFamily="82" charset="0"/>
              </a:rPr>
              <a:t>Делами, а не разговором </a:t>
            </a:r>
          </a:p>
          <a:p>
            <a:r>
              <a:rPr lang="ru-RU" sz="3200" dirty="0">
                <a:latin typeface="Gabriola" pitchFamily="82" charset="0"/>
              </a:rPr>
              <a:t>Смог стать стране своей полезным!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26" r="6057"/>
          <a:stretch/>
        </p:blipFill>
        <p:spPr>
          <a:xfrm>
            <a:off x="5508104" y="2339341"/>
            <a:ext cx="2412285" cy="314160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48064" y="907671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Gabriola" pitchFamily="82" charset="0"/>
              </a:rPr>
              <a:t>День добровольца</a:t>
            </a:r>
            <a:endParaRPr lang="ru-RU" sz="2400" dirty="0">
              <a:latin typeface="Gabriola" pitchFamily="82" charset="0"/>
            </a:endParaRPr>
          </a:p>
        </p:txBody>
      </p:sp>
      <p:pic>
        <p:nvPicPr>
          <p:cNvPr id="8" name="Объект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8028384" y="5805264"/>
            <a:ext cx="813916" cy="76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4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Gabriola" pitchFamily="82" charset="0"/>
              </a:rPr>
              <a:t>    Миротворец</a:t>
            </a:r>
            <a:r>
              <a:rPr lang="ru-RU" sz="2800" dirty="0" smtClean="0">
                <a:latin typeface="Gabriola" pitchFamily="82" charset="0"/>
              </a:rPr>
              <a:t>-это </a:t>
            </a:r>
            <a:r>
              <a:rPr lang="ru-RU" sz="2800" dirty="0">
                <a:latin typeface="Gabriola" pitchFamily="82" charset="0"/>
              </a:rPr>
              <a:t>наша жизнь,</a:t>
            </a:r>
          </a:p>
          <a:p>
            <a:r>
              <a:rPr lang="ru-RU" sz="2800" dirty="0">
                <a:latin typeface="Gabriola" pitchFamily="82" charset="0"/>
              </a:rPr>
              <a:t>     Миротворец-человек с душою,</a:t>
            </a:r>
          </a:p>
          <a:p>
            <a:r>
              <a:rPr lang="ru-RU" sz="2800" dirty="0">
                <a:latin typeface="Gabriola" pitchFamily="82" charset="0"/>
              </a:rPr>
              <a:t>     Миротворец-на всю жизнь солдат,</a:t>
            </a:r>
          </a:p>
          <a:p>
            <a:r>
              <a:rPr lang="ru-RU" sz="2800" dirty="0">
                <a:latin typeface="Gabriola" pitchFamily="82" charset="0"/>
              </a:rPr>
              <a:t>     Так живите долго ради бога</a:t>
            </a:r>
            <a:r>
              <a:rPr lang="ru-RU" sz="2800" dirty="0" smtClean="0">
                <a:latin typeface="Gabriola" pitchFamily="82" charset="0"/>
              </a:rPr>
              <a:t>.</a:t>
            </a:r>
            <a:endParaRPr lang="ru-RU" sz="2800" dirty="0">
              <a:latin typeface="Gabriola" pitchFamily="82" charset="0"/>
            </a:endParaRPr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4" t="4436" r="4223" b="11388"/>
          <a:stretch/>
        </p:blipFill>
        <p:spPr>
          <a:xfrm>
            <a:off x="5292080" y="1522520"/>
            <a:ext cx="3255264" cy="234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75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Gabriola" pitchFamily="82" charset="0"/>
              </a:rPr>
              <a:t>    Миротворец</a:t>
            </a:r>
            <a:r>
              <a:rPr lang="ru-RU" sz="2800" dirty="0" smtClean="0">
                <a:latin typeface="Gabriola" pitchFamily="82" charset="0"/>
              </a:rPr>
              <a:t>-это </a:t>
            </a:r>
            <a:r>
              <a:rPr lang="ru-RU" sz="2800" dirty="0">
                <a:latin typeface="Gabriola" pitchFamily="82" charset="0"/>
              </a:rPr>
              <a:t>наша жизнь,</a:t>
            </a:r>
          </a:p>
          <a:p>
            <a:r>
              <a:rPr lang="ru-RU" sz="2800" dirty="0">
                <a:latin typeface="Gabriola" pitchFamily="82" charset="0"/>
              </a:rPr>
              <a:t>     Миротворец-человек с душою,</a:t>
            </a:r>
          </a:p>
          <a:p>
            <a:r>
              <a:rPr lang="ru-RU" sz="2800" dirty="0">
                <a:latin typeface="Gabriola" pitchFamily="82" charset="0"/>
              </a:rPr>
              <a:t>     Миротворец-на всю жизнь солдат,</a:t>
            </a:r>
          </a:p>
          <a:p>
            <a:r>
              <a:rPr lang="ru-RU" sz="2800" dirty="0">
                <a:latin typeface="Gabriola" pitchFamily="82" charset="0"/>
              </a:rPr>
              <a:t>     Так живите долго ради бога</a:t>
            </a:r>
            <a:r>
              <a:rPr lang="ru-RU" sz="2800" dirty="0" smtClean="0">
                <a:latin typeface="Gabriola" pitchFamily="82" charset="0"/>
              </a:rPr>
              <a:t>.</a:t>
            </a:r>
            <a:endParaRPr lang="ru-RU" sz="2800" dirty="0">
              <a:latin typeface="Gabriola" pitchFamily="8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708920"/>
            <a:ext cx="3253715" cy="25270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48064" y="907671"/>
            <a:ext cx="2952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Gabriola" pitchFamily="82" charset="0"/>
              </a:rPr>
              <a:t>Мероприятие</a:t>
            </a:r>
            <a:r>
              <a:rPr lang="ru-RU" sz="2400" dirty="0">
                <a:latin typeface="Gabriola" pitchFamily="82" charset="0"/>
              </a:rPr>
              <a:t>, посвященное памяти Героя РФ выпускника гимназии 1989 года </a:t>
            </a:r>
            <a:r>
              <a:rPr lang="ru-RU" sz="2400" dirty="0" err="1">
                <a:latin typeface="Gabriola" pitchFamily="82" charset="0"/>
              </a:rPr>
              <a:t>Р.Г.Берсенева</a:t>
            </a:r>
            <a:endParaRPr lang="ru-RU" sz="2400" dirty="0">
              <a:latin typeface="Gabriola" pitchFamily="82" charset="0"/>
            </a:endParaRPr>
          </a:p>
        </p:txBody>
      </p:sp>
      <p:pic>
        <p:nvPicPr>
          <p:cNvPr id="9" name="Объект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8028384" y="5805264"/>
            <a:ext cx="813916" cy="76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13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Gabriola" pitchFamily="82" charset="0"/>
              </a:rPr>
              <a:t>Начальная школа</a:t>
            </a:r>
            <a:r>
              <a:rPr lang="ru-RU" sz="2800" dirty="0">
                <a:latin typeface="Gabriola" pitchFamily="82" charset="0"/>
              </a:rPr>
              <a:t> — почти детский сад,</a:t>
            </a:r>
          </a:p>
          <a:p>
            <a:r>
              <a:rPr lang="ru-RU" sz="2800" b="1" dirty="0">
                <a:latin typeface="Gabriola" pitchFamily="82" charset="0"/>
              </a:rPr>
              <a:t> Закончить</a:t>
            </a:r>
            <a:r>
              <a:rPr lang="ru-RU" sz="2800" dirty="0">
                <a:latin typeface="Gabriola" pitchFamily="82" charset="0"/>
              </a:rPr>
              <a:t> ее всяк по-своему рад. </a:t>
            </a:r>
          </a:p>
          <a:p>
            <a:r>
              <a:rPr lang="ru-RU" sz="2800" dirty="0">
                <a:latin typeface="Gabriola" pitchFamily="82" charset="0"/>
              </a:rPr>
              <a:t>Назвать малышами нельзя вас отныне, </a:t>
            </a:r>
          </a:p>
          <a:p>
            <a:r>
              <a:rPr lang="ru-RU" sz="2800" dirty="0">
                <a:latin typeface="Gabriola" pitchFamily="82" charset="0"/>
              </a:rPr>
              <a:t>Подростков вы носите гордое имя. </a:t>
            </a:r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4" t="4436" r="4223" b="11388"/>
          <a:stretch/>
        </p:blipFill>
        <p:spPr>
          <a:xfrm>
            <a:off x="5292080" y="1522520"/>
            <a:ext cx="3255264" cy="234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50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Gabriola" pitchFamily="82" charset="0"/>
              </a:rPr>
              <a:t>Начальная школа</a:t>
            </a:r>
            <a:r>
              <a:rPr lang="ru-RU" sz="2800" dirty="0">
                <a:latin typeface="Gabriola" pitchFamily="82" charset="0"/>
              </a:rPr>
              <a:t> — почти детский сад,</a:t>
            </a:r>
          </a:p>
          <a:p>
            <a:r>
              <a:rPr lang="ru-RU" sz="2800" b="1" dirty="0">
                <a:latin typeface="Gabriola" pitchFamily="82" charset="0"/>
              </a:rPr>
              <a:t> Закончить</a:t>
            </a:r>
            <a:r>
              <a:rPr lang="ru-RU" sz="2800" dirty="0">
                <a:latin typeface="Gabriola" pitchFamily="82" charset="0"/>
              </a:rPr>
              <a:t> ее всяк по-своему рад. </a:t>
            </a:r>
          </a:p>
          <a:p>
            <a:r>
              <a:rPr lang="ru-RU" sz="2800" dirty="0">
                <a:latin typeface="Gabriola" pitchFamily="82" charset="0"/>
              </a:rPr>
              <a:t>Назвать малышами нельзя вас отныне, </a:t>
            </a:r>
          </a:p>
          <a:p>
            <a:r>
              <a:rPr lang="ru-RU" sz="2800" dirty="0">
                <a:latin typeface="Gabriola" pitchFamily="82" charset="0"/>
              </a:rPr>
              <a:t>Подростков вы носите гордое имя.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780928"/>
            <a:ext cx="3762999" cy="19442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48064" y="907671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Gabriola" pitchFamily="82" charset="0"/>
              </a:rPr>
              <a:t>Выпускной в начальной школе</a:t>
            </a:r>
          </a:p>
        </p:txBody>
      </p:sp>
      <p:pic>
        <p:nvPicPr>
          <p:cNvPr id="8" name="Объект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8028384" y="5805264"/>
            <a:ext cx="813916" cy="76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2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467544" y="1556792"/>
            <a:ext cx="4392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latin typeface="Gabriola" pitchFamily="82" charset="0"/>
              </a:rPr>
              <a:t>Звонок звенит последний</a:t>
            </a:r>
            <a:r>
              <a:rPr lang="ru-RU" sz="2800" dirty="0">
                <a:latin typeface="Gabriola" pitchFamily="82" charset="0"/>
              </a:rPr>
              <a:t>, </a:t>
            </a:r>
          </a:p>
          <a:p>
            <a:r>
              <a:rPr lang="ru-RU" sz="2800" dirty="0">
                <a:latin typeface="Gabriola" pitchFamily="82" charset="0"/>
              </a:rPr>
              <a:t>Вся школа во дворе, </a:t>
            </a:r>
          </a:p>
          <a:p>
            <a:r>
              <a:rPr lang="ru-RU" sz="2800" dirty="0">
                <a:latin typeface="Gabriola" pitchFamily="82" charset="0"/>
              </a:rPr>
              <a:t>И весело, и радостно </a:t>
            </a:r>
          </a:p>
          <a:p>
            <a:r>
              <a:rPr lang="ru-RU" sz="2800" dirty="0">
                <a:latin typeface="Gabriola" pitchFamily="82" charset="0"/>
              </a:rPr>
              <a:t>Нарядной детворе. </a:t>
            </a:r>
          </a:p>
          <a:p>
            <a:r>
              <a:rPr lang="ru-RU" sz="2800" dirty="0">
                <a:latin typeface="Gabriola" pitchFamily="82" charset="0"/>
              </a:rPr>
              <a:t>Мы целый год учились,</a:t>
            </a:r>
          </a:p>
          <a:p>
            <a:r>
              <a:rPr lang="ru-RU" sz="2800" dirty="0">
                <a:latin typeface="Gabriola" pitchFamily="82" charset="0"/>
              </a:rPr>
              <a:t> Старались как могли </a:t>
            </a:r>
          </a:p>
          <a:p>
            <a:r>
              <a:rPr lang="ru-RU" sz="2800" dirty="0">
                <a:latin typeface="Gabriola" pitchFamily="82" charset="0"/>
              </a:rPr>
              <a:t>И наконец настали </a:t>
            </a:r>
          </a:p>
          <a:p>
            <a:r>
              <a:rPr lang="ru-RU" sz="2800" dirty="0">
                <a:latin typeface="Gabriola" pitchFamily="82" charset="0"/>
              </a:rPr>
              <a:t>Каникул летних дни.</a:t>
            </a:r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4" t="4436" r="4223" b="11388"/>
          <a:stretch/>
        </p:blipFill>
        <p:spPr>
          <a:xfrm>
            <a:off x="5292080" y="1522520"/>
            <a:ext cx="3255264" cy="234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67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708920"/>
            <a:ext cx="3793604" cy="20738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48064" y="907671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Gabriola" pitchFamily="82" charset="0"/>
              </a:rPr>
              <a:t>Последний звонок</a:t>
            </a:r>
            <a:endParaRPr lang="ru-RU" sz="2400" dirty="0">
              <a:latin typeface="Gabriola" pitchFamily="8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1556792"/>
            <a:ext cx="4392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latin typeface="Gabriola" pitchFamily="82" charset="0"/>
              </a:rPr>
              <a:t>Звонок звенит последний</a:t>
            </a:r>
            <a:r>
              <a:rPr lang="ru-RU" sz="2800" dirty="0">
                <a:latin typeface="Gabriola" pitchFamily="82" charset="0"/>
              </a:rPr>
              <a:t>, </a:t>
            </a:r>
          </a:p>
          <a:p>
            <a:r>
              <a:rPr lang="ru-RU" sz="2800" dirty="0">
                <a:latin typeface="Gabriola" pitchFamily="82" charset="0"/>
              </a:rPr>
              <a:t>Вся школа во дворе, </a:t>
            </a:r>
          </a:p>
          <a:p>
            <a:r>
              <a:rPr lang="ru-RU" sz="2800" dirty="0">
                <a:latin typeface="Gabriola" pitchFamily="82" charset="0"/>
              </a:rPr>
              <a:t>И весело, и радостно </a:t>
            </a:r>
          </a:p>
          <a:p>
            <a:r>
              <a:rPr lang="ru-RU" sz="2800" dirty="0">
                <a:latin typeface="Gabriola" pitchFamily="82" charset="0"/>
              </a:rPr>
              <a:t>Нарядной детворе. </a:t>
            </a:r>
          </a:p>
          <a:p>
            <a:r>
              <a:rPr lang="ru-RU" sz="2800" dirty="0">
                <a:latin typeface="Gabriola" pitchFamily="82" charset="0"/>
              </a:rPr>
              <a:t>Мы целый год учились,</a:t>
            </a:r>
          </a:p>
          <a:p>
            <a:r>
              <a:rPr lang="ru-RU" sz="2800" dirty="0">
                <a:latin typeface="Gabriola" pitchFamily="82" charset="0"/>
              </a:rPr>
              <a:t> Старались как могли </a:t>
            </a:r>
          </a:p>
          <a:p>
            <a:r>
              <a:rPr lang="ru-RU" sz="2800" dirty="0">
                <a:latin typeface="Gabriola" pitchFamily="82" charset="0"/>
              </a:rPr>
              <a:t>И наконец настали </a:t>
            </a:r>
          </a:p>
          <a:p>
            <a:r>
              <a:rPr lang="ru-RU" sz="2800" dirty="0">
                <a:latin typeface="Gabriola" pitchFamily="82" charset="0"/>
              </a:rPr>
              <a:t>Каникул летних дни.</a:t>
            </a:r>
          </a:p>
        </p:txBody>
      </p:sp>
      <p:pic>
        <p:nvPicPr>
          <p:cNvPr id="9" name="Объект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8028384" y="5805264"/>
            <a:ext cx="813916" cy="76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83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Gabriola" pitchFamily="82" charset="0"/>
              </a:rPr>
              <a:t>Умирая, не умрет герой –</a:t>
            </a:r>
          </a:p>
          <a:p>
            <a:r>
              <a:rPr lang="ru-RU" sz="3200" dirty="0">
                <a:latin typeface="Gabriola" pitchFamily="82" charset="0"/>
              </a:rPr>
              <a:t> Мужество останется в веках. </a:t>
            </a:r>
          </a:p>
          <a:p>
            <a:r>
              <a:rPr lang="ru-RU" sz="3200" dirty="0">
                <a:latin typeface="Gabriola" pitchFamily="82" charset="0"/>
              </a:rPr>
              <a:t>Имя прославляй свое борьбой, </a:t>
            </a:r>
          </a:p>
          <a:p>
            <a:r>
              <a:rPr lang="ru-RU" sz="3200" dirty="0">
                <a:latin typeface="Gabriola" pitchFamily="82" charset="0"/>
              </a:rPr>
              <a:t>Чтоб оно не молкло на устах.</a:t>
            </a:r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4" t="4436" r="4223" b="11388"/>
          <a:stretch/>
        </p:blipFill>
        <p:spPr>
          <a:xfrm>
            <a:off x="5292080" y="1522520"/>
            <a:ext cx="3255264" cy="234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91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Gabriola" pitchFamily="82" charset="0"/>
              </a:rPr>
              <a:t>Умирая, не умрет герой –</a:t>
            </a:r>
          </a:p>
          <a:p>
            <a:r>
              <a:rPr lang="ru-RU" sz="3200" dirty="0">
                <a:latin typeface="Gabriola" pitchFamily="82" charset="0"/>
              </a:rPr>
              <a:t> Мужество останется в веках. </a:t>
            </a:r>
          </a:p>
          <a:p>
            <a:r>
              <a:rPr lang="ru-RU" sz="3200" dirty="0">
                <a:latin typeface="Gabriola" pitchFamily="82" charset="0"/>
              </a:rPr>
              <a:t>Имя прославляй свое борьбой, </a:t>
            </a:r>
          </a:p>
          <a:p>
            <a:r>
              <a:rPr lang="ru-RU" sz="3200" dirty="0">
                <a:latin typeface="Gabriola" pitchFamily="82" charset="0"/>
              </a:rPr>
              <a:t>Чтоб оно не молкло на устах.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996952"/>
            <a:ext cx="3888432" cy="22935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48064" y="907671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Gabriola" pitchFamily="82" charset="0"/>
              </a:rPr>
              <a:t>День победы. </a:t>
            </a:r>
          </a:p>
          <a:p>
            <a:pPr algn="ctr"/>
            <a:r>
              <a:rPr lang="ru-RU" sz="2400" dirty="0" smtClean="0">
                <a:latin typeface="Gabriola" pitchFamily="82" charset="0"/>
              </a:rPr>
              <a:t>Эстафета</a:t>
            </a:r>
            <a:endParaRPr lang="ru-RU" sz="2400" dirty="0">
              <a:latin typeface="Gabriola" pitchFamily="82" charset="0"/>
            </a:endParaRPr>
          </a:p>
        </p:txBody>
      </p:sp>
      <p:pic>
        <p:nvPicPr>
          <p:cNvPr id="8" name="Объект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8028384" y="5805264"/>
            <a:ext cx="813916" cy="76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61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Gabriola" pitchFamily="82" charset="0"/>
              </a:rPr>
              <a:t>Волнуются мама, и папа, и я,</a:t>
            </a:r>
            <a:br>
              <a:rPr lang="ru-RU" sz="2400" dirty="0">
                <a:latin typeface="Gabriola" pitchFamily="82" charset="0"/>
              </a:rPr>
            </a:br>
            <a:r>
              <a:rPr lang="ru-RU" sz="2400" dirty="0">
                <a:latin typeface="Gabriola" pitchFamily="82" charset="0"/>
              </a:rPr>
              <a:t>Весь вечер волнуется наша семья.</a:t>
            </a:r>
            <a:br>
              <a:rPr lang="ru-RU" sz="2400" dirty="0">
                <a:latin typeface="Gabriola" pitchFamily="82" charset="0"/>
              </a:rPr>
            </a:br>
            <a:r>
              <a:rPr lang="ru-RU" sz="2400" dirty="0">
                <a:latin typeface="Gabriola" pitchFamily="82" charset="0"/>
              </a:rPr>
              <a:t>Давно всё готово – и форма, и бант.</a:t>
            </a:r>
            <a:br>
              <a:rPr lang="ru-RU" sz="2400" dirty="0">
                <a:latin typeface="Gabriola" pitchFamily="82" charset="0"/>
              </a:rPr>
            </a:br>
            <a:r>
              <a:rPr lang="ru-RU" sz="2400" dirty="0">
                <a:latin typeface="Gabriola" pitchFamily="82" charset="0"/>
              </a:rPr>
              <a:t>И чудо-цветы украшают сервант.</a:t>
            </a:r>
            <a:br>
              <a:rPr lang="ru-RU" sz="2400" dirty="0">
                <a:latin typeface="Gabriola" pitchFamily="82" charset="0"/>
              </a:rPr>
            </a:br>
            <a:r>
              <a:rPr lang="ru-RU" sz="2400" dirty="0">
                <a:latin typeface="Gabriola" pitchFamily="82" charset="0"/>
              </a:rPr>
              <a:t>А мама растеряна: «Всё ли в порядке?» –</a:t>
            </a:r>
            <a:br>
              <a:rPr lang="ru-RU" sz="2400" dirty="0">
                <a:latin typeface="Gabriola" pitchFamily="82" charset="0"/>
              </a:rPr>
            </a:br>
            <a:r>
              <a:rPr lang="ru-RU" sz="2400" dirty="0">
                <a:latin typeface="Gabriola" pitchFamily="82" charset="0"/>
              </a:rPr>
              <a:t>И снова на форме «гусиная лапка» прогладила складки…</a:t>
            </a:r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4" t="4436" r="4223" b="11388"/>
          <a:stretch/>
        </p:blipFill>
        <p:spPr>
          <a:xfrm>
            <a:off x="5292080" y="1522520"/>
            <a:ext cx="3255264" cy="234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07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Gabriola" pitchFamily="82" charset="0"/>
              </a:rPr>
              <a:t>Сегодня в классе тишина,</a:t>
            </a:r>
            <a:br>
              <a:rPr lang="ru-RU" sz="3200" dirty="0">
                <a:latin typeface="Gabriola" pitchFamily="82" charset="0"/>
              </a:rPr>
            </a:br>
            <a:r>
              <a:rPr lang="ru-RU" sz="3200" dirty="0">
                <a:latin typeface="Gabriola" pitchFamily="82" charset="0"/>
              </a:rPr>
              <a:t>Окончены уроки.</a:t>
            </a:r>
            <a:br>
              <a:rPr lang="ru-RU" sz="3200" dirty="0">
                <a:latin typeface="Gabriola" pitchFamily="82" charset="0"/>
              </a:rPr>
            </a:br>
            <a:r>
              <a:rPr lang="ru-RU" sz="3200" dirty="0">
                <a:latin typeface="Gabriola" pitchFamily="82" charset="0"/>
              </a:rPr>
              <a:t>Стоит учитель у окна</a:t>
            </a:r>
            <a:br>
              <a:rPr lang="ru-RU" sz="3200" dirty="0">
                <a:latin typeface="Gabriola" pitchFamily="82" charset="0"/>
              </a:rPr>
            </a:br>
            <a:r>
              <a:rPr lang="ru-RU" sz="3200" dirty="0">
                <a:latin typeface="Gabriola" pitchFamily="82" charset="0"/>
              </a:rPr>
              <a:t>И смотрит на дорогу.</a:t>
            </a:r>
            <a:br>
              <a:rPr lang="ru-RU" sz="3200" dirty="0">
                <a:latin typeface="Gabriola" pitchFamily="82" charset="0"/>
              </a:rPr>
            </a:br>
            <a:r>
              <a:rPr lang="ru-RU" sz="3200" dirty="0">
                <a:latin typeface="Gabriola" pitchFamily="82" charset="0"/>
              </a:rPr>
              <a:t>О чём он думает сейчас?</a:t>
            </a:r>
            <a:br>
              <a:rPr lang="ru-RU" sz="3200" dirty="0">
                <a:latin typeface="Gabriola" pitchFamily="82" charset="0"/>
              </a:rPr>
            </a:br>
            <a:r>
              <a:rPr lang="ru-RU" sz="3200" dirty="0">
                <a:latin typeface="Gabriola" pitchFamily="82" charset="0"/>
              </a:rPr>
              <a:t>И что же вспоминает?</a:t>
            </a:r>
            <a:br>
              <a:rPr lang="ru-RU" sz="3200" dirty="0">
                <a:latin typeface="Gabriola" pitchFamily="82" charset="0"/>
              </a:rPr>
            </a:br>
            <a:r>
              <a:rPr lang="ru-RU" sz="3200" dirty="0">
                <a:latin typeface="Gabriola" pitchFamily="82" charset="0"/>
              </a:rPr>
              <a:t>Ведь он уже в который раз</a:t>
            </a:r>
            <a:br>
              <a:rPr lang="ru-RU" sz="3200" dirty="0">
                <a:latin typeface="Gabriola" pitchFamily="82" charset="0"/>
              </a:rPr>
            </a:br>
            <a:r>
              <a:rPr lang="ru-RU" sz="3200" dirty="0">
                <a:latin typeface="Gabriola" pitchFamily="82" charset="0"/>
              </a:rPr>
              <a:t>Из школы </a:t>
            </a:r>
            <a:r>
              <a:rPr lang="ru-RU" sz="3200" b="1" dirty="0">
                <a:latin typeface="Gabriola" pitchFamily="82" charset="0"/>
              </a:rPr>
              <a:t>выпускает…</a:t>
            </a:r>
            <a:endParaRPr lang="ru-RU" sz="3200" dirty="0">
              <a:latin typeface="Gabriola" pitchFamily="82" charset="0"/>
            </a:endParaRPr>
          </a:p>
          <a:p>
            <a:endParaRPr lang="ru-RU" sz="3200" dirty="0">
              <a:latin typeface="Gabriola" pitchFamily="82" charset="0"/>
            </a:endParaRPr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4" t="4436" r="4223" b="11388"/>
          <a:stretch/>
        </p:blipFill>
        <p:spPr>
          <a:xfrm>
            <a:off x="5292080" y="1522520"/>
            <a:ext cx="3255264" cy="234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74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Gabriola" pitchFamily="82" charset="0"/>
              </a:rPr>
              <a:t>Сегодня в классе тишина,</a:t>
            </a:r>
            <a:br>
              <a:rPr lang="ru-RU" sz="3200" dirty="0">
                <a:latin typeface="Gabriola" pitchFamily="82" charset="0"/>
              </a:rPr>
            </a:br>
            <a:r>
              <a:rPr lang="ru-RU" sz="3200" dirty="0">
                <a:latin typeface="Gabriola" pitchFamily="82" charset="0"/>
              </a:rPr>
              <a:t>Окончены уроки.</a:t>
            </a:r>
            <a:br>
              <a:rPr lang="ru-RU" sz="3200" dirty="0">
                <a:latin typeface="Gabriola" pitchFamily="82" charset="0"/>
              </a:rPr>
            </a:br>
            <a:r>
              <a:rPr lang="ru-RU" sz="3200" dirty="0">
                <a:latin typeface="Gabriola" pitchFamily="82" charset="0"/>
              </a:rPr>
              <a:t>Стоит учитель у окна</a:t>
            </a:r>
            <a:br>
              <a:rPr lang="ru-RU" sz="3200" dirty="0">
                <a:latin typeface="Gabriola" pitchFamily="82" charset="0"/>
              </a:rPr>
            </a:br>
            <a:r>
              <a:rPr lang="ru-RU" sz="3200" dirty="0">
                <a:latin typeface="Gabriola" pitchFamily="82" charset="0"/>
              </a:rPr>
              <a:t>И смотрит на дорогу.</a:t>
            </a:r>
            <a:br>
              <a:rPr lang="ru-RU" sz="3200" dirty="0">
                <a:latin typeface="Gabriola" pitchFamily="82" charset="0"/>
              </a:rPr>
            </a:br>
            <a:r>
              <a:rPr lang="ru-RU" sz="3200" dirty="0">
                <a:latin typeface="Gabriola" pitchFamily="82" charset="0"/>
              </a:rPr>
              <a:t>О чём он думает сейчас?</a:t>
            </a:r>
            <a:br>
              <a:rPr lang="ru-RU" sz="3200" dirty="0">
                <a:latin typeface="Gabriola" pitchFamily="82" charset="0"/>
              </a:rPr>
            </a:br>
            <a:r>
              <a:rPr lang="ru-RU" sz="3200" dirty="0">
                <a:latin typeface="Gabriola" pitchFamily="82" charset="0"/>
              </a:rPr>
              <a:t>И что же вспоминает?</a:t>
            </a:r>
            <a:br>
              <a:rPr lang="ru-RU" sz="3200" dirty="0">
                <a:latin typeface="Gabriola" pitchFamily="82" charset="0"/>
              </a:rPr>
            </a:br>
            <a:r>
              <a:rPr lang="ru-RU" sz="3200" dirty="0">
                <a:latin typeface="Gabriola" pitchFamily="82" charset="0"/>
              </a:rPr>
              <a:t>Ведь он уже в который раз</a:t>
            </a:r>
            <a:br>
              <a:rPr lang="ru-RU" sz="3200" dirty="0">
                <a:latin typeface="Gabriola" pitchFamily="82" charset="0"/>
              </a:rPr>
            </a:br>
            <a:r>
              <a:rPr lang="ru-RU" sz="3200" dirty="0">
                <a:latin typeface="Gabriola" pitchFamily="82" charset="0"/>
              </a:rPr>
              <a:t>Из школы </a:t>
            </a:r>
            <a:r>
              <a:rPr lang="ru-RU" sz="3200" b="1" dirty="0">
                <a:latin typeface="Gabriola" pitchFamily="82" charset="0"/>
              </a:rPr>
              <a:t>выпускает…</a:t>
            </a:r>
            <a:endParaRPr lang="ru-RU" sz="3200" dirty="0">
              <a:latin typeface="Gabriola" pitchFamily="82" charset="0"/>
            </a:endParaRPr>
          </a:p>
          <a:p>
            <a:endParaRPr lang="ru-RU" sz="3200" dirty="0">
              <a:latin typeface="Gabriola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8064" y="907671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Gabriola" pitchFamily="82" charset="0"/>
              </a:rPr>
              <a:t>Выпускной бал</a:t>
            </a:r>
            <a:endParaRPr lang="ru-RU" sz="2400" dirty="0">
              <a:latin typeface="Gabriola" pitchFamily="8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564904"/>
            <a:ext cx="4056072" cy="2704048"/>
          </a:xfrm>
          <a:prstGeom prst="rect">
            <a:avLst/>
          </a:prstGeom>
        </p:spPr>
      </p:pic>
      <p:pic>
        <p:nvPicPr>
          <p:cNvPr id="8" name="Объект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8028384" y="5805264"/>
            <a:ext cx="813916" cy="76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16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Gabriola" pitchFamily="82" charset="0"/>
              </a:rPr>
              <a:t>Как рождаются стихи, что в них главное и с чего они начинаются</a:t>
            </a:r>
            <a:r>
              <a:rPr lang="ru-RU" sz="2800" dirty="0" smtClean="0">
                <a:latin typeface="Gabriola" pitchFamily="82" charset="0"/>
              </a:rPr>
              <a:t>?</a:t>
            </a:r>
          </a:p>
          <a:p>
            <a:r>
              <a:rPr lang="ru-RU" sz="2800" dirty="0" smtClean="0">
                <a:latin typeface="Gabriola" pitchFamily="82" charset="0"/>
              </a:rPr>
              <a:t>Можно </a:t>
            </a:r>
            <a:r>
              <a:rPr lang="ru-RU" sz="2800" dirty="0">
                <a:latin typeface="Gabriola" pitchFamily="82" charset="0"/>
              </a:rPr>
              <a:t>ли писать одно стихотворение на протяжении 15 лет и что из этого получается? </a:t>
            </a:r>
            <a:endParaRPr lang="ru-RU" sz="2800" dirty="0" smtClean="0">
              <a:latin typeface="Gabriola" pitchFamily="82" charset="0"/>
            </a:endParaRPr>
          </a:p>
          <a:p>
            <a:r>
              <a:rPr lang="ru-RU" sz="2800" dirty="0" smtClean="0">
                <a:latin typeface="Gabriola" pitchFamily="82" charset="0"/>
              </a:rPr>
              <a:t>Способна </a:t>
            </a:r>
            <a:r>
              <a:rPr lang="ru-RU" sz="2800" dirty="0">
                <a:latin typeface="Gabriola" pitchFamily="82" charset="0"/>
              </a:rPr>
              <a:t>ли поэзия спасти жизнь не в переносном, а в прямом смысле слова? </a:t>
            </a:r>
          </a:p>
          <a:p>
            <a:endParaRPr lang="ru-RU" sz="2800" dirty="0">
              <a:latin typeface="Gabriola" pitchFamily="82" charset="0"/>
            </a:endParaRPr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4" t="4436" r="4223" b="11388"/>
          <a:stretch/>
        </p:blipFill>
        <p:spPr>
          <a:xfrm>
            <a:off x="5292080" y="1522520"/>
            <a:ext cx="3255264" cy="234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45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Gabriola" pitchFamily="82" charset="0"/>
              </a:rPr>
              <a:t>Как рождаются стихи, что в них главное и с чего они начинаются</a:t>
            </a:r>
            <a:r>
              <a:rPr lang="ru-RU" sz="2800" dirty="0" smtClean="0">
                <a:latin typeface="Gabriola" pitchFamily="82" charset="0"/>
              </a:rPr>
              <a:t>?</a:t>
            </a:r>
          </a:p>
          <a:p>
            <a:r>
              <a:rPr lang="ru-RU" sz="2800" dirty="0" smtClean="0">
                <a:latin typeface="Gabriola" pitchFamily="82" charset="0"/>
              </a:rPr>
              <a:t>Можно </a:t>
            </a:r>
            <a:r>
              <a:rPr lang="ru-RU" sz="2800" dirty="0">
                <a:latin typeface="Gabriola" pitchFamily="82" charset="0"/>
              </a:rPr>
              <a:t>ли писать одно стихотворение на протяжении 15 лет и что из этого получается? </a:t>
            </a:r>
            <a:endParaRPr lang="ru-RU" sz="2800" dirty="0" smtClean="0">
              <a:latin typeface="Gabriola" pitchFamily="82" charset="0"/>
            </a:endParaRPr>
          </a:p>
          <a:p>
            <a:r>
              <a:rPr lang="ru-RU" sz="2800" dirty="0" smtClean="0">
                <a:latin typeface="Gabriola" pitchFamily="82" charset="0"/>
              </a:rPr>
              <a:t>Способна </a:t>
            </a:r>
            <a:r>
              <a:rPr lang="ru-RU" sz="2800" dirty="0">
                <a:latin typeface="Gabriola" pitchFamily="82" charset="0"/>
              </a:rPr>
              <a:t>ли поэзия спасти жизнь не в переносном, а в прямом смысле слова? </a:t>
            </a:r>
          </a:p>
          <a:p>
            <a:endParaRPr lang="ru-RU" sz="2800" dirty="0">
              <a:latin typeface="Gabriola" pitchFamily="8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00" b="32870"/>
          <a:stretch/>
        </p:blipFill>
        <p:spPr>
          <a:xfrm>
            <a:off x="5004048" y="2689488"/>
            <a:ext cx="3528392" cy="28541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48064" y="907671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Gabriola" pitchFamily="82" charset="0"/>
              </a:rPr>
              <a:t>Живая классика</a:t>
            </a:r>
            <a:endParaRPr lang="ru-RU" sz="2400" dirty="0">
              <a:latin typeface="Gabriola" pitchFamily="82" charset="0"/>
            </a:endParaRPr>
          </a:p>
        </p:txBody>
      </p:sp>
      <p:pic>
        <p:nvPicPr>
          <p:cNvPr id="8" name="Объект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8028384" y="5805264"/>
            <a:ext cx="813916" cy="76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51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Gabriola" pitchFamily="82" charset="0"/>
              </a:rPr>
              <a:t>Благая весть из </a:t>
            </a:r>
            <a:r>
              <a:rPr lang="ru-RU" sz="3200" b="1" dirty="0">
                <a:latin typeface="Gabriola" pitchFamily="82" charset="0"/>
              </a:rPr>
              <a:t>уст поэта</a:t>
            </a:r>
            <a:r>
              <a:rPr lang="ru-RU" sz="3200" dirty="0">
                <a:latin typeface="Gabriola" pitchFamily="82" charset="0"/>
              </a:rPr>
              <a:t> </a:t>
            </a:r>
          </a:p>
          <a:p>
            <a:r>
              <a:rPr lang="ru-RU" sz="3200" dirty="0">
                <a:latin typeface="Gabriola" pitchFamily="82" charset="0"/>
              </a:rPr>
              <a:t>Дарует истину толпе </a:t>
            </a:r>
          </a:p>
          <a:p>
            <a:r>
              <a:rPr lang="ru-RU" sz="3200" dirty="0">
                <a:latin typeface="Gabriola" pitchFamily="82" charset="0"/>
              </a:rPr>
              <a:t>И льёт поток тепла и света, </a:t>
            </a:r>
          </a:p>
          <a:p>
            <a:r>
              <a:rPr lang="ru-RU" sz="3200" dirty="0">
                <a:latin typeface="Gabriola" pitchFamily="82" charset="0"/>
              </a:rPr>
              <a:t>Как факел, встреченный во тьме.</a:t>
            </a:r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4" t="4436" r="4223" b="11388"/>
          <a:stretch/>
        </p:blipFill>
        <p:spPr>
          <a:xfrm>
            <a:off x="5292080" y="1522520"/>
            <a:ext cx="3255264" cy="234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45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Gabriola" pitchFamily="82" charset="0"/>
              </a:rPr>
              <a:t>Благая весть из </a:t>
            </a:r>
            <a:r>
              <a:rPr lang="ru-RU" sz="3200" b="1" dirty="0">
                <a:latin typeface="Gabriola" pitchFamily="82" charset="0"/>
              </a:rPr>
              <a:t>уст поэта</a:t>
            </a:r>
            <a:r>
              <a:rPr lang="ru-RU" sz="3200" dirty="0">
                <a:latin typeface="Gabriola" pitchFamily="82" charset="0"/>
              </a:rPr>
              <a:t> </a:t>
            </a:r>
          </a:p>
          <a:p>
            <a:r>
              <a:rPr lang="ru-RU" sz="3200" dirty="0">
                <a:latin typeface="Gabriola" pitchFamily="82" charset="0"/>
              </a:rPr>
              <a:t>Дарует истину толпе </a:t>
            </a:r>
          </a:p>
          <a:p>
            <a:r>
              <a:rPr lang="ru-RU" sz="3200" dirty="0">
                <a:latin typeface="Gabriola" pitchFamily="82" charset="0"/>
              </a:rPr>
              <a:t>И льёт поток тепла и света, </a:t>
            </a:r>
          </a:p>
          <a:p>
            <a:r>
              <a:rPr lang="ru-RU" sz="3200" dirty="0">
                <a:latin typeface="Gabriola" pitchFamily="82" charset="0"/>
              </a:rPr>
              <a:t>Как факел, встреченный во тьме.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0" b="9333"/>
          <a:stretch/>
        </p:blipFill>
        <p:spPr>
          <a:xfrm>
            <a:off x="5392624" y="2060848"/>
            <a:ext cx="2736304" cy="34765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48064" y="907671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Gabriola" pitchFamily="82" charset="0"/>
              </a:rPr>
              <a:t>Конкурс ораторов</a:t>
            </a:r>
            <a:endParaRPr lang="ru-RU" sz="2400" dirty="0">
              <a:latin typeface="Gabriola" pitchFamily="82" charset="0"/>
            </a:endParaRPr>
          </a:p>
        </p:txBody>
      </p:sp>
      <p:pic>
        <p:nvPicPr>
          <p:cNvPr id="8" name="Объект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8028384" y="5805264"/>
            <a:ext cx="813916" cy="76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71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Gabriola" pitchFamily="82" charset="0"/>
              </a:rPr>
              <a:t>Дети гимназии принимают активное участие в: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Gabriola" pitchFamily="82" charset="0"/>
              </a:rPr>
              <a:t>Молодёжный форум гражданских инициатив, </a:t>
            </a:r>
            <a:r>
              <a:rPr lang="ru-RU" sz="1600" dirty="0" err="1">
                <a:latin typeface="Gabriola" pitchFamily="82" charset="0"/>
              </a:rPr>
              <a:t>волонтёрства</a:t>
            </a:r>
            <a:r>
              <a:rPr lang="ru-RU" sz="1600" dirty="0">
                <a:latin typeface="Gabriola" pitchFamily="82" charset="0"/>
              </a:rPr>
              <a:t> и добровольчества «Наши общие возможности – наши общие результаты».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Gabriola" pitchFamily="82" charset="0"/>
              </a:rPr>
              <a:t>Образовательно – познавательное событие для детей и взрослых «</a:t>
            </a:r>
            <a:r>
              <a:rPr lang="ru-RU" sz="1600" dirty="0" err="1">
                <a:latin typeface="Gabriola" pitchFamily="82" charset="0"/>
              </a:rPr>
              <a:t>Лабораториум</a:t>
            </a:r>
            <a:r>
              <a:rPr lang="ru-RU" sz="1600" dirty="0">
                <a:latin typeface="Gabriola" pitchFamily="82" charset="0"/>
              </a:rPr>
              <a:t> занимательных наук. Всё о времени».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Gabriola" pitchFamily="82" charset="0"/>
              </a:rPr>
              <a:t>Открытие весеннего театрального сезона «Свидание с театром».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Gabriola" pitchFamily="82" charset="0"/>
              </a:rPr>
              <a:t>Ярмарка «Планета мастерства».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Gabriola" pitchFamily="82" charset="0"/>
              </a:rPr>
              <a:t>Выставка-презентация «Конвейер проектов».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Gabriola" pitchFamily="82" charset="0"/>
              </a:rPr>
              <a:t>Фотовыставка «Интересные события из жизни интересных детей».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Gabriola" pitchFamily="82" charset="0"/>
              </a:rPr>
              <a:t>Концерт профессиональных коллективов</a:t>
            </a:r>
          </a:p>
          <a:p>
            <a:endParaRPr lang="ru-RU" sz="1600" dirty="0">
              <a:latin typeface="Gabriola" pitchFamily="82" charset="0"/>
            </a:endParaRPr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4" t="4436" r="4223" b="11388"/>
          <a:stretch/>
        </p:blipFill>
        <p:spPr>
          <a:xfrm>
            <a:off x="5292080" y="1522520"/>
            <a:ext cx="3255264" cy="234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7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Gabriola" pitchFamily="82" charset="0"/>
              </a:rPr>
              <a:t>Дети гимназии принимают активное участие в: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Gabriola" pitchFamily="82" charset="0"/>
              </a:rPr>
              <a:t>Молодёжный форум гражданских инициатив, </a:t>
            </a:r>
            <a:r>
              <a:rPr lang="ru-RU" sz="1600" dirty="0" err="1">
                <a:latin typeface="Gabriola" pitchFamily="82" charset="0"/>
              </a:rPr>
              <a:t>волонтёрства</a:t>
            </a:r>
            <a:r>
              <a:rPr lang="ru-RU" sz="1600" dirty="0">
                <a:latin typeface="Gabriola" pitchFamily="82" charset="0"/>
              </a:rPr>
              <a:t> и добровольчества «Наши общие возможности – наши общие результаты».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Gabriola" pitchFamily="82" charset="0"/>
              </a:rPr>
              <a:t>Образовательно – познавательное событие для детей и взрослых «</a:t>
            </a:r>
            <a:r>
              <a:rPr lang="ru-RU" sz="1600" dirty="0" err="1">
                <a:latin typeface="Gabriola" pitchFamily="82" charset="0"/>
              </a:rPr>
              <a:t>Лабораториум</a:t>
            </a:r>
            <a:r>
              <a:rPr lang="ru-RU" sz="1600" dirty="0">
                <a:latin typeface="Gabriola" pitchFamily="82" charset="0"/>
              </a:rPr>
              <a:t> занимательных наук. Всё о времени».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Gabriola" pitchFamily="82" charset="0"/>
              </a:rPr>
              <a:t>Открытие весеннего театрального сезона «Свидание с театром».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Gabriola" pitchFamily="82" charset="0"/>
              </a:rPr>
              <a:t>Ярмарка «Планета мастерства».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Gabriola" pitchFamily="82" charset="0"/>
              </a:rPr>
              <a:t>Выставка-презентация «Конвейер проектов».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Gabriola" pitchFamily="82" charset="0"/>
              </a:rPr>
              <a:t>Фотовыставка «Интересные события из жизни интересных детей».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Gabriola" pitchFamily="82" charset="0"/>
              </a:rPr>
              <a:t>Концерт профессиональных коллективов</a:t>
            </a:r>
          </a:p>
          <a:p>
            <a:endParaRPr lang="ru-RU" sz="1600" dirty="0">
              <a:latin typeface="Gabriola" pitchFamily="8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924944"/>
            <a:ext cx="3897630" cy="21412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48064" y="907671"/>
            <a:ext cx="29523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Gabriola" pitchFamily="82" charset="0"/>
              </a:rPr>
              <a:t>Фестиваль познания, творчества, креатива, мастерства и гражданских инициатив «Мы вместе! Мы – гимназия №</a:t>
            </a:r>
            <a:r>
              <a:rPr lang="ru-RU" sz="2400" dirty="0" smtClean="0"/>
              <a:t>1</a:t>
            </a:r>
            <a:r>
              <a:rPr lang="ru-RU" sz="2400" dirty="0" smtClean="0">
                <a:latin typeface="Gabriola" pitchFamily="82" charset="0"/>
              </a:rPr>
              <a:t>»</a:t>
            </a:r>
            <a:endParaRPr lang="ru-RU" sz="2400" dirty="0">
              <a:latin typeface="Gabriola" pitchFamily="82" charset="0"/>
            </a:endParaRPr>
          </a:p>
        </p:txBody>
      </p:sp>
      <p:pic>
        <p:nvPicPr>
          <p:cNvPr id="9" name="Объект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8028384" y="5805264"/>
            <a:ext cx="813916" cy="76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10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Gabriola" pitchFamily="82" charset="0"/>
              </a:rPr>
              <a:t>Чтения, которые носят имя крупного историка-краеведа Пензенской губернии, биографа </a:t>
            </a:r>
            <a:r>
              <a:rPr lang="ru-RU" sz="2800" dirty="0" err="1" smtClean="0">
                <a:latin typeface="Gabriola" pitchFamily="82" charset="0"/>
              </a:rPr>
              <a:t>М.Ю.Лермонтова</a:t>
            </a:r>
            <a:endParaRPr lang="ru-RU" sz="2800" dirty="0">
              <a:latin typeface="Gabriola" pitchFamily="82" charset="0"/>
            </a:endParaRPr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4" t="4436" r="4223" b="11388"/>
          <a:stretch/>
        </p:blipFill>
        <p:spPr>
          <a:xfrm>
            <a:off x="5292080" y="1522520"/>
            <a:ext cx="3255264" cy="234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10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Gabriola" pitchFamily="82" charset="0"/>
              </a:rPr>
              <a:t>Чтения, которые носят имя крупного историка-краеведа Пензенской губернии, биографа </a:t>
            </a:r>
            <a:r>
              <a:rPr lang="ru-RU" sz="2800" dirty="0" err="1" smtClean="0">
                <a:latin typeface="Gabriola" pitchFamily="82" charset="0"/>
              </a:rPr>
              <a:t>М.Ю.Лермонтова</a:t>
            </a:r>
            <a:endParaRPr lang="ru-RU" sz="2800" dirty="0">
              <a:latin typeface="Gabriola" pitchFamily="8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996952"/>
            <a:ext cx="3672408" cy="24482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48064" y="907671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Gabriola" pitchFamily="82" charset="0"/>
              </a:rPr>
              <a:t>Хохряковские</a:t>
            </a:r>
            <a:r>
              <a:rPr lang="ru-RU" sz="2400" dirty="0" smtClean="0">
                <a:latin typeface="Gabriola" pitchFamily="82" charset="0"/>
              </a:rPr>
              <a:t> чтения</a:t>
            </a:r>
            <a:endParaRPr lang="ru-RU" sz="2400" dirty="0">
              <a:latin typeface="Gabriola" pitchFamily="82" charset="0"/>
            </a:endParaRPr>
          </a:p>
        </p:txBody>
      </p:sp>
      <p:pic>
        <p:nvPicPr>
          <p:cNvPr id="8" name="Объект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8028384" y="5805264"/>
            <a:ext cx="813916" cy="76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03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Gabriola" pitchFamily="82" charset="0"/>
              </a:rPr>
              <a:t>Волнуются мама, и папа, и я,</a:t>
            </a:r>
            <a:br>
              <a:rPr lang="ru-RU" sz="2400" dirty="0">
                <a:latin typeface="Gabriola" pitchFamily="82" charset="0"/>
              </a:rPr>
            </a:br>
            <a:r>
              <a:rPr lang="ru-RU" sz="2400" dirty="0">
                <a:latin typeface="Gabriola" pitchFamily="82" charset="0"/>
              </a:rPr>
              <a:t>Весь вечер волнуется наша семья.</a:t>
            </a:r>
            <a:br>
              <a:rPr lang="ru-RU" sz="2400" dirty="0">
                <a:latin typeface="Gabriola" pitchFamily="82" charset="0"/>
              </a:rPr>
            </a:br>
            <a:r>
              <a:rPr lang="ru-RU" sz="2400" dirty="0">
                <a:latin typeface="Gabriola" pitchFamily="82" charset="0"/>
              </a:rPr>
              <a:t>Давно всё готово – и форма, и бант.</a:t>
            </a:r>
            <a:br>
              <a:rPr lang="ru-RU" sz="2400" dirty="0">
                <a:latin typeface="Gabriola" pitchFamily="82" charset="0"/>
              </a:rPr>
            </a:br>
            <a:r>
              <a:rPr lang="ru-RU" sz="2400" dirty="0">
                <a:latin typeface="Gabriola" pitchFamily="82" charset="0"/>
              </a:rPr>
              <a:t>И чудо-цветы украшают сервант.</a:t>
            </a:r>
            <a:br>
              <a:rPr lang="ru-RU" sz="2400" dirty="0">
                <a:latin typeface="Gabriola" pitchFamily="82" charset="0"/>
              </a:rPr>
            </a:br>
            <a:r>
              <a:rPr lang="ru-RU" sz="2400" dirty="0">
                <a:latin typeface="Gabriola" pitchFamily="82" charset="0"/>
              </a:rPr>
              <a:t>А мама растеряна: «Всё ли в порядке?» –</a:t>
            </a:r>
            <a:br>
              <a:rPr lang="ru-RU" sz="2400" dirty="0">
                <a:latin typeface="Gabriola" pitchFamily="82" charset="0"/>
              </a:rPr>
            </a:br>
            <a:r>
              <a:rPr lang="ru-RU" sz="2400" dirty="0">
                <a:latin typeface="Gabriola" pitchFamily="82" charset="0"/>
              </a:rPr>
              <a:t>И снова на форме «гусиная лапка» прогладила складки…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132856"/>
            <a:ext cx="3512668" cy="234086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36096" y="980728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Gabriola" pitchFamily="82" charset="0"/>
              </a:rPr>
              <a:t>1 сентября</a:t>
            </a:r>
            <a:endParaRPr lang="ru-RU" sz="4800" dirty="0">
              <a:latin typeface="Gabriola" pitchFamily="82" charset="0"/>
            </a:endParaRPr>
          </a:p>
        </p:txBody>
      </p:sp>
      <p:pic>
        <p:nvPicPr>
          <p:cNvPr id="8" name="Объект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8028384" y="5830589"/>
            <a:ext cx="813916" cy="76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72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Gabriola" pitchFamily="82" charset="0"/>
              </a:rPr>
              <a:t>Учитель </a:t>
            </a:r>
            <a:r>
              <a:rPr lang="ru-RU" sz="2800" dirty="0">
                <a:latin typeface="Gabriola" pitchFamily="82" charset="0"/>
              </a:rPr>
              <a:t>– самый </a:t>
            </a:r>
            <a:r>
              <a:rPr lang="ru-RU" sz="2800" dirty="0" smtClean="0">
                <a:latin typeface="Gabriola" pitchFamily="82" charset="0"/>
              </a:rPr>
              <a:t>верный друг,</a:t>
            </a:r>
            <a:endParaRPr lang="ru-RU" sz="2800" dirty="0">
              <a:latin typeface="Gabriola" pitchFamily="82" charset="0"/>
            </a:endParaRPr>
          </a:p>
          <a:p>
            <a:r>
              <a:rPr lang="ru-RU" sz="2800" dirty="0">
                <a:latin typeface="Gabriola" pitchFamily="82" charset="0"/>
              </a:rPr>
              <a:t>Не выдаст, не предаст;</a:t>
            </a:r>
          </a:p>
          <a:p>
            <a:r>
              <a:rPr lang="ru-RU" sz="2800" dirty="0">
                <a:latin typeface="Gabriola" pitchFamily="82" charset="0"/>
              </a:rPr>
              <a:t>А если что случится </a:t>
            </a:r>
            <a:r>
              <a:rPr lang="ru-RU" sz="2800" dirty="0" smtClean="0">
                <a:latin typeface="Gabriola" pitchFamily="82" charset="0"/>
              </a:rPr>
              <a:t>вдруг,</a:t>
            </a:r>
            <a:endParaRPr lang="ru-RU" sz="2800" dirty="0">
              <a:latin typeface="Gabriola" pitchFamily="82" charset="0"/>
            </a:endParaRPr>
          </a:p>
          <a:p>
            <a:r>
              <a:rPr lang="ru-RU" sz="2800" dirty="0">
                <a:latin typeface="Gabriola" pitchFamily="82" charset="0"/>
              </a:rPr>
              <a:t>Он </a:t>
            </a:r>
            <a:r>
              <a:rPr lang="ru-RU" sz="2800" dirty="0" smtClean="0">
                <a:latin typeface="Gabriola" pitchFamily="82" charset="0"/>
              </a:rPr>
              <a:t>руку </a:t>
            </a:r>
            <a:r>
              <a:rPr lang="ru-RU" sz="2800" dirty="0">
                <a:latin typeface="Gabriola" pitchFamily="82" charset="0"/>
              </a:rPr>
              <a:t>всем </a:t>
            </a:r>
            <a:r>
              <a:rPr lang="ru-RU" sz="2800" dirty="0" smtClean="0">
                <a:latin typeface="Gabriola" pitchFamily="82" charset="0"/>
              </a:rPr>
              <a:t>подаст</a:t>
            </a:r>
            <a:endParaRPr lang="ru-RU" sz="2800" dirty="0">
              <a:latin typeface="Gabriola" pitchFamily="82" charset="0"/>
            </a:endParaRPr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4" t="4436" r="4223" b="11388"/>
          <a:stretch/>
        </p:blipFill>
        <p:spPr>
          <a:xfrm>
            <a:off x="5292080" y="1522520"/>
            <a:ext cx="3255264" cy="234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24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Gabriola" pitchFamily="82" charset="0"/>
              </a:rPr>
              <a:t>Учитель </a:t>
            </a:r>
            <a:r>
              <a:rPr lang="ru-RU" sz="2800" dirty="0">
                <a:latin typeface="Gabriola" pitchFamily="82" charset="0"/>
              </a:rPr>
              <a:t>– самый </a:t>
            </a:r>
            <a:r>
              <a:rPr lang="ru-RU" sz="2800" dirty="0" smtClean="0">
                <a:latin typeface="Gabriola" pitchFamily="82" charset="0"/>
              </a:rPr>
              <a:t>верный друг,</a:t>
            </a:r>
            <a:endParaRPr lang="ru-RU" sz="2800" dirty="0">
              <a:latin typeface="Gabriola" pitchFamily="82" charset="0"/>
            </a:endParaRPr>
          </a:p>
          <a:p>
            <a:r>
              <a:rPr lang="ru-RU" sz="2800" dirty="0">
                <a:latin typeface="Gabriola" pitchFamily="82" charset="0"/>
              </a:rPr>
              <a:t>Не выдаст, не предаст;</a:t>
            </a:r>
          </a:p>
          <a:p>
            <a:r>
              <a:rPr lang="ru-RU" sz="2800" dirty="0">
                <a:latin typeface="Gabriola" pitchFamily="82" charset="0"/>
              </a:rPr>
              <a:t>А если что случится </a:t>
            </a:r>
            <a:r>
              <a:rPr lang="ru-RU" sz="2800" dirty="0" smtClean="0">
                <a:latin typeface="Gabriola" pitchFamily="82" charset="0"/>
              </a:rPr>
              <a:t>вдруг,</a:t>
            </a:r>
            <a:endParaRPr lang="ru-RU" sz="2800" dirty="0">
              <a:latin typeface="Gabriola" pitchFamily="82" charset="0"/>
            </a:endParaRPr>
          </a:p>
          <a:p>
            <a:r>
              <a:rPr lang="ru-RU" sz="2800" dirty="0">
                <a:latin typeface="Gabriola" pitchFamily="82" charset="0"/>
              </a:rPr>
              <a:t>Он </a:t>
            </a:r>
            <a:r>
              <a:rPr lang="ru-RU" sz="2800" dirty="0" smtClean="0">
                <a:latin typeface="Gabriola" pitchFamily="82" charset="0"/>
              </a:rPr>
              <a:t>руку </a:t>
            </a:r>
            <a:r>
              <a:rPr lang="ru-RU" sz="2800" dirty="0">
                <a:latin typeface="Gabriola" pitchFamily="82" charset="0"/>
              </a:rPr>
              <a:t>всем </a:t>
            </a:r>
            <a:r>
              <a:rPr lang="ru-RU" sz="2800" dirty="0" smtClean="0">
                <a:latin typeface="Gabriola" pitchFamily="82" charset="0"/>
              </a:rPr>
              <a:t>подаст</a:t>
            </a:r>
            <a:endParaRPr lang="ru-RU" sz="2800" dirty="0">
              <a:latin typeface="Gabriola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8064" y="907671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Gabriola" pitchFamily="82" charset="0"/>
              </a:rPr>
              <a:t>День ученического самоуправления</a:t>
            </a:r>
            <a:endParaRPr lang="ru-RU" sz="2400" dirty="0">
              <a:latin typeface="Gabriola" pitchFamily="82" charset="0"/>
            </a:endParaRPr>
          </a:p>
        </p:txBody>
      </p:sp>
      <p:pic>
        <p:nvPicPr>
          <p:cNvPr id="8" name="Объект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8028384" y="5805264"/>
            <a:ext cx="813916" cy="7667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232" y="2852936"/>
            <a:ext cx="3121152" cy="218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11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latin typeface="Gabriola" pitchFamily="82" charset="0"/>
              </a:rPr>
              <a:t>Без проекта, без расчётов было бы нам много бед, </a:t>
            </a:r>
          </a:p>
          <a:p>
            <a:r>
              <a:rPr lang="ru-RU" sz="2800" dirty="0">
                <a:latin typeface="Gabriola" pitchFamily="82" charset="0"/>
              </a:rPr>
              <a:t>Без талантливых </a:t>
            </a:r>
            <a:r>
              <a:rPr lang="ru-RU" sz="2800" b="1" dirty="0">
                <a:latin typeface="Gabriola" pitchFamily="82" charset="0"/>
              </a:rPr>
              <a:t>проектов</a:t>
            </a:r>
            <a:r>
              <a:rPr lang="ru-RU" sz="2800" dirty="0">
                <a:latin typeface="Gabriola" pitchFamily="82" charset="0"/>
              </a:rPr>
              <a:t> — меньше было бы побед.</a:t>
            </a:r>
          </a:p>
          <a:p>
            <a:endParaRPr lang="ru-RU" sz="2800" dirty="0">
              <a:latin typeface="Gabriola" pitchFamily="82" charset="0"/>
            </a:endParaRPr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4" t="4436" r="4223" b="11388"/>
          <a:stretch/>
        </p:blipFill>
        <p:spPr>
          <a:xfrm>
            <a:off x="5292080" y="1522520"/>
            <a:ext cx="3255264" cy="234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64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latin typeface="Gabriola" pitchFamily="82" charset="0"/>
              </a:rPr>
              <a:t>Без проекта, без расчётов было бы нам много бед, </a:t>
            </a:r>
          </a:p>
          <a:p>
            <a:r>
              <a:rPr lang="ru-RU" sz="2800" dirty="0">
                <a:latin typeface="Gabriola" pitchFamily="82" charset="0"/>
              </a:rPr>
              <a:t>Без талантливых </a:t>
            </a:r>
            <a:r>
              <a:rPr lang="ru-RU" sz="2800" b="1" dirty="0">
                <a:latin typeface="Gabriola" pitchFamily="82" charset="0"/>
              </a:rPr>
              <a:t>проектов</a:t>
            </a:r>
            <a:r>
              <a:rPr lang="ru-RU" sz="2800" dirty="0">
                <a:latin typeface="Gabriola" pitchFamily="82" charset="0"/>
              </a:rPr>
              <a:t> — меньше было бы побед.</a:t>
            </a:r>
          </a:p>
          <a:p>
            <a:endParaRPr lang="ru-RU" sz="2800" dirty="0">
              <a:latin typeface="Gabriola" pitchFamily="8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20" r="10880"/>
          <a:stretch/>
        </p:blipFill>
        <p:spPr>
          <a:xfrm>
            <a:off x="5508104" y="2204864"/>
            <a:ext cx="2716896" cy="251813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48064" y="907671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Gabriola" pitchFamily="82" charset="0"/>
              </a:rPr>
              <a:t>PRO</a:t>
            </a:r>
            <a:r>
              <a:rPr lang="ru-RU" sz="2400" dirty="0" smtClean="0">
                <a:latin typeface="Gabriola" pitchFamily="82" charset="0"/>
              </a:rPr>
              <a:t>движение</a:t>
            </a:r>
            <a:endParaRPr lang="ru-RU" sz="2400" dirty="0">
              <a:latin typeface="Gabriola" pitchFamily="82" charset="0"/>
            </a:endParaRPr>
          </a:p>
        </p:txBody>
      </p:sp>
      <p:pic>
        <p:nvPicPr>
          <p:cNvPr id="8" name="Объект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8028384" y="5805264"/>
            <a:ext cx="813916" cy="76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2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Gabriola" pitchFamily="82" charset="0"/>
              </a:rPr>
              <a:t>Поздравляем </a:t>
            </a:r>
            <a:r>
              <a:rPr lang="ru-RU" sz="2800" dirty="0" smtClean="0">
                <a:latin typeface="Gabriola" pitchFamily="82" charset="0"/>
              </a:rPr>
              <a:t>людей, </a:t>
            </a:r>
            <a:r>
              <a:rPr lang="ru-RU" sz="2800" dirty="0">
                <a:latin typeface="Gabriola" pitchFamily="82" charset="0"/>
              </a:rPr>
              <a:t>которые очень многое знают об этой жизни. </a:t>
            </a:r>
          </a:p>
          <a:p>
            <a:r>
              <a:rPr lang="ru-RU" sz="2800" dirty="0" smtClean="0">
                <a:latin typeface="Gabriola" pitchFamily="82" charset="0"/>
              </a:rPr>
              <a:t>Людей, </a:t>
            </a:r>
            <a:r>
              <a:rPr lang="ru-RU" sz="2800" dirty="0">
                <a:latin typeface="Gabriola" pitchFamily="82" charset="0"/>
              </a:rPr>
              <a:t>которые могут многое рассказать и многому научить.</a:t>
            </a:r>
          </a:p>
          <a:p>
            <a:r>
              <a:rPr lang="ru-RU" sz="2800" dirty="0">
                <a:latin typeface="Gabriola" pitchFamily="82" charset="0"/>
              </a:rPr>
              <a:t>Людей, чьи благородные седины означают не только возраст, но и безграничную мудрость, бесценный опыт и большие познания.</a:t>
            </a:r>
          </a:p>
          <a:p>
            <a:endParaRPr lang="ru-RU" sz="2800" dirty="0">
              <a:latin typeface="Gabriola" pitchFamily="82" charset="0"/>
            </a:endParaRPr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4" t="4436" r="4223" b="11388"/>
          <a:stretch/>
        </p:blipFill>
        <p:spPr>
          <a:xfrm>
            <a:off x="5292080" y="1522520"/>
            <a:ext cx="3255264" cy="234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1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Gabriola" pitchFamily="82" charset="0"/>
              </a:rPr>
              <a:t>Поздравляем людей которые очень многое знают об этой жизни. </a:t>
            </a:r>
          </a:p>
          <a:p>
            <a:r>
              <a:rPr lang="ru-RU" sz="2800" dirty="0">
                <a:latin typeface="Gabriola" pitchFamily="82" charset="0"/>
              </a:rPr>
              <a:t>Людей которые могут многое рассказать и многому научить.</a:t>
            </a:r>
          </a:p>
          <a:p>
            <a:r>
              <a:rPr lang="ru-RU" sz="2800" dirty="0">
                <a:latin typeface="Gabriola" pitchFamily="82" charset="0"/>
              </a:rPr>
              <a:t>Людей, чьи благородные седины означают не только возраст, но и безграничную мудрость, бесценный опыт и большие познания.</a:t>
            </a:r>
          </a:p>
          <a:p>
            <a:endParaRPr lang="ru-RU" sz="2800" dirty="0">
              <a:latin typeface="Gabriola" pitchFamily="8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362604"/>
            <a:ext cx="3410160" cy="235869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48064" y="907671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Gabriola" pitchFamily="82" charset="0"/>
              </a:rPr>
              <a:t>День пожилого человека</a:t>
            </a:r>
            <a:endParaRPr lang="ru-RU" sz="2400" dirty="0">
              <a:latin typeface="Gabriola" pitchFamily="82" charset="0"/>
            </a:endParaRPr>
          </a:p>
        </p:txBody>
      </p:sp>
      <p:pic>
        <p:nvPicPr>
          <p:cNvPr id="8" name="Объект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8028384" y="5805264"/>
            <a:ext cx="813916" cy="76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28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322712" cy="5674642"/>
          </a:xfrm>
        </p:spPr>
        <p:txBody>
          <a:bodyPr>
            <a:normAutofit/>
          </a:bodyPr>
          <a:lstStyle/>
          <a:p>
            <a:r>
              <a:rPr lang="ru-RU" sz="1600" i="1" dirty="0">
                <a:latin typeface="Gabriola" pitchFamily="82" charset="0"/>
              </a:rPr>
              <a:t>История так начиналась,</a:t>
            </a:r>
            <a:r>
              <a:rPr lang="ru-RU" sz="1600" dirty="0">
                <a:latin typeface="Gabriola" pitchFamily="82" charset="0"/>
              </a:rPr>
              <a:t/>
            </a:r>
            <a:br>
              <a:rPr lang="ru-RU" sz="1600" dirty="0">
                <a:latin typeface="Gabriola" pitchFamily="82" charset="0"/>
              </a:rPr>
            </a:br>
            <a:r>
              <a:rPr lang="ru-RU" sz="1600" i="1" dirty="0">
                <a:latin typeface="Gabriola" pitchFamily="82" charset="0"/>
              </a:rPr>
              <a:t>О том поведаю рассказом,</a:t>
            </a:r>
            <a:r>
              <a:rPr lang="ru-RU" sz="1600" dirty="0">
                <a:latin typeface="Gabriola" pitchFamily="82" charset="0"/>
              </a:rPr>
              <a:t/>
            </a:r>
            <a:br>
              <a:rPr lang="ru-RU" sz="1600" dirty="0">
                <a:latin typeface="Gabriola" pitchFamily="82" charset="0"/>
              </a:rPr>
            </a:br>
            <a:r>
              <a:rPr lang="ru-RU" sz="1600" i="1" dirty="0">
                <a:latin typeface="Gabriola" pitchFamily="82" charset="0"/>
              </a:rPr>
              <a:t>Как в Пензе школа основалась</a:t>
            </a:r>
            <a:r>
              <a:rPr lang="ru-RU" sz="1600" dirty="0">
                <a:latin typeface="Gabriola" pitchFamily="82" charset="0"/>
              </a:rPr>
              <a:t/>
            </a:r>
            <a:br>
              <a:rPr lang="ru-RU" sz="1600" dirty="0">
                <a:latin typeface="Gabriola" pitchFamily="82" charset="0"/>
              </a:rPr>
            </a:br>
            <a:r>
              <a:rPr lang="ru-RU" sz="1600" i="1" dirty="0">
                <a:latin typeface="Gabriola" pitchFamily="82" charset="0"/>
              </a:rPr>
              <a:t>Екатерининским указом.</a:t>
            </a:r>
            <a:r>
              <a:rPr lang="ru-RU" sz="1600" dirty="0">
                <a:latin typeface="Gabriola" pitchFamily="82" charset="0"/>
              </a:rPr>
              <a:t/>
            </a:r>
            <a:br>
              <a:rPr lang="ru-RU" sz="1600" dirty="0">
                <a:latin typeface="Gabriola" pitchFamily="82" charset="0"/>
              </a:rPr>
            </a:br>
            <a:r>
              <a:rPr lang="ru-RU" sz="1600" i="1" dirty="0">
                <a:latin typeface="Gabriola" pitchFamily="82" charset="0"/>
              </a:rPr>
              <a:t>Года мелькали кинолентой,</a:t>
            </a:r>
            <a:r>
              <a:rPr lang="ru-RU" sz="1600" dirty="0">
                <a:latin typeface="Gabriola" pitchFamily="82" charset="0"/>
              </a:rPr>
              <a:t/>
            </a:r>
            <a:br>
              <a:rPr lang="ru-RU" sz="1600" dirty="0">
                <a:latin typeface="Gabriola" pitchFamily="82" charset="0"/>
              </a:rPr>
            </a:br>
            <a:r>
              <a:rPr lang="ru-RU" sz="1600" i="1" dirty="0">
                <a:latin typeface="Gabriola" pitchFamily="82" charset="0"/>
              </a:rPr>
              <a:t>Ученье светом разливалось,</a:t>
            </a:r>
            <a:r>
              <a:rPr lang="ru-RU" sz="1600" dirty="0">
                <a:latin typeface="Gabriola" pitchFamily="82" charset="0"/>
              </a:rPr>
              <a:t/>
            </a:r>
            <a:br>
              <a:rPr lang="ru-RU" sz="1600" dirty="0">
                <a:latin typeface="Gabriola" pitchFamily="82" charset="0"/>
              </a:rPr>
            </a:br>
            <a:r>
              <a:rPr lang="ru-RU" sz="1600" i="1" dirty="0">
                <a:latin typeface="Gabriola" pitchFamily="82" charset="0"/>
              </a:rPr>
              <a:t>Как вспышки – яркие моменты</a:t>
            </a:r>
            <a:r>
              <a:rPr lang="ru-RU" sz="1600" dirty="0">
                <a:latin typeface="Gabriola" pitchFamily="82" charset="0"/>
              </a:rPr>
              <a:t/>
            </a:r>
            <a:br>
              <a:rPr lang="ru-RU" sz="1600" dirty="0">
                <a:latin typeface="Gabriola" pitchFamily="82" charset="0"/>
              </a:rPr>
            </a:br>
            <a:r>
              <a:rPr lang="ru-RU" sz="1600" i="1" dirty="0">
                <a:latin typeface="Gabriola" pitchFamily="82" charset="0"/>
              </a:rPr>
              <a:t>В архиве строгом оставались.</a:t>
            </a:r>
            <a:r>
              <a:rPr lang="ru-RU" sz="1600" dirty="0">
                <a:latin typeface="Gabriola" pitchFamily="82" charset="0"/>
              </a:rPr>
              <a:t/>
            </a:r>
            <a:br>
              <a:rPr lang="ru-RU" sz="1600" dirty="0">
                <a:latin typeface="Gabriola" pitchFamily="82" charset="0"/>
              </a:rPr>
            </a:br>
            <a:r>
              <a:rPr lang="ru-RU" sz="1600" i="1" dirty="0">
                <a:latin typeface="Gabriola" pitchFamily="82" charset="0"/>
              </a:rPr>
              <a:t>Сначала юношей, затем девиц учили,</a:t>
            </a:r>
            <a:r>
              <a:rPr lang="ru-RU" sz="1600" dirty="0">
                <a:latin typeface="Gabriola" pitchFamily="82" charset="0"/>
              </a:rPr>
              <a:t/>
            </a:r>
            <a:br>
              <a:rPr lang="ru-RU" sz="1600" dirty="0">
                <a:latin typeface="Gabriola" pitchFamily="82" charset="0"/>
              </a:rPr>
            </a:br>
            <a:r>
              <a:rPr lang="ru-RU" sz="1600" i="1" dirty="0">
                <a:latin typeface="Gabriola" pitchFamily="82" charset="0"/>
              </a:rPr>
              <a:t>История живая и теперь,</a:t>
            </a:r>
            <a:r>
              <a:rPr lang="ru-RU" sz="1600" dirty="0">
                <a:latin typeface="Gabriola" pitchFamily="82" charset="0"/>
              </a:rPr>
              <a:t/>
            </a:r>
            <a:br>
              <a:rPr lang="ru-RU" sz="1600" dirty="0">
                <a:latin typeface="Gabriola" pitchFamily="82" charset="0"/>
              </a:rPr>
            </a:br>
            <a:r>
              <a:rPr lang="ru-RU" sz="1600" i="1" dirty="0">
                <a:latin typeface="Gabriola" pitchFamily="82" charset="0"/>
              </a:rPr>
              <a:t>Здесь раненых в бою в войну лечили,</a:t>
            </a:r>
            <a:r>
              <a:rPr lang="ru-RU" sz="1600" dirty="0">
                <a:latin typeface="Gabriola" pitchFamily="82" charset="0"/>
              </a:rPr>
              <a:t/>
            </a:r>
            <a:br>
              <a:rPr lang="ru-RU" sz="1600" dirty="0">
                <a:latin typeface="Gabriola" pitchFamily="82" charset="0"/>
              </a:rPr>
            </a:br>
            <a:r>
              <a:rPr lang="ru-RU" sz="1600" i="1" dirty="0">
                <a:latin typeface="Gabriola" pitchFamily="82" charset="0"/>
              </a:rPr>
              <a:t>И вновь Гимназии распахнута всем дверь.</a:t>
            </a:r>
            <a:r>
              <a:rPr lang="ru-RU" sz="1600" dirty="0">
                <a:latin typeface="Gabriola" pitchFamily="82" charset="0"/>
              </a:rPr>
              <a:t/>
            </a:r>
            <a:br>
              <a:rPr lang="ru-RU" sz="1600" dirty="0">
                <a:latin typeface="Gabriola" pitchFamily="82" charset="0"/>
              </a:rPr>
            </a:br>
            <a:r>
              <a:rPr lang="ru-RU" sz="1600" i="1" dirty="0">
                <a:latin typeface="Gabriola" pitchFamily="82" charset="0"/>
              </a:rPr>
              <a:t>Каких людей она взрастила,</a:t>
            </a:r>
            <a:r>
              <a:rPr lang="ru-RU" sz="1600" dirty="0">
                <a:latin typeface="Gabriola" pitchFamily="82" charset="0"/>
              </a:rPr>
              <a:t/>
            </a:r>
            <a:br>
              <a:rPr lang="ru-RU" sz="1600" dirty="0">
                <a:latin typeface="Gabriola" pitchFamily="82" charset="0"/>
              </a:rPr>
            </a:br>
            <a:r>
              <a:rPr lang="ru-RU" sz="1600" i="1" dirty="0">
                <a:latin typeface="Gabriola" pitchFamily="82" charset="0"/>
              </a:rPr>
              <a:t>Их всех имен не перечесть:</a:t>
            </a:r>
            <a:r>
              <a:rPr lang="ru-RU" sz="1600" dirty="0">
                <a:latin typeface="Gabriola" pitchFamily="82" charset="0"/>
              </a:rPr>
              <a:t/>
            </a:r>
            <a:br>
              <a:rPr lang="ru-RU" sz="1600" dirty="0">
                <a:latin typeface="Gabriola" pitchFamily="82" charset="0"/>
              </a:rPr>
            </a:br>
            <a:r>
              <a:rPr lang="ru-RU" sz="1600" i="1" dirty="0">
                <a:latin typeface="Gabriola" pitchFamily="82" charset="0"/>
              </a:rPr>
              <a:t>Татаринов, Белинский, Тухачевский-</a:t>
            </a:r>
            <a:r>
              <a:rPr lang="ru-RU" sz="1600" dirty="0">
                <a:latin typeface="Gabriola" pitchFamily="82" charset="0"/>
              </a:rPr>
              <a:t/>
            </a:r>
            <a:br>
              <a:rPr lang="ru-RU" sz="1600" dirty="0">
                <a:latin typeface="Gabriola" pitchFamily="82" charset="0"/>
              </a:rPr>
            </a:br>
            <a:r>
              <a:rPr lang="ru-RU" sz="1600" i="1" dirty="0">
                <a:latin typeface="Gabriola" pitchFamily="82" charset="0"/>
              </a:rPr>
              <a:t>Эпохи совесть, ум и честь.</a:t>
            </a:r>
            <a:r>
              <a:rPr lang="ru-RU" sz="1600" dirty="0">
                <a:latin typeface="Gabriola" pitchFamily="82" charset="0"/>
              </a:rPr>
              <a:t/>
            </a:r>
            <a:br>
              <a:rPr lang="ru-RU" sz="1600" dirty="0">
                <a:latin typeface="Gabriola" pitchFamily="82" charset="0"/>
              </a:rPr>
            </a:br>
            <a:r>
              <a:rPr lang="ru-RU" sz="1600" i="1" dirty="0">
                <a:latin typeface="Gabriola" pitchFamily="82" charset="0"/>
              </a:rPr>
              <a:t>Здесь слово гордое «Учитель»</a:t>
            </a:r>
            <a:r>
              <a:rPr lang="ru-RU" sz="1600" dirty="0">
                <a:latin typeface="Gabriola" pitchFamily="82" charset="0"/>
              </a:rPr>
              <a:t/>
            </a:r>
            <a:br>
              <a:rPr lang="ru-RU" sz="1600" dirty="0">
                <a:latin typeface="Gabriola" pitchFamily="82" charset="0"/>
              </a:rPr>
            </a:br>
            <a:r>
              <a:rPr lang="ru-RU" sz="1600" i="1" dirty="0">
                <a:latin typeface="Gabriola" pitchFamily="82" charset="0"/>
              </a:rPr>
              <a:t>Заслуживает уваженья!</a:t>
            </a:r>
            <a:r>
              <a:rPr lang="ru-RU" sz="1600" dirty="0">
                <a:latin typeface="Gabriola" pitchFamily="82" charset="0"/>
              </a:rPr>
              <a:t/>
            </a:r>
            <a:br>
              <a:rPr lang="ru-RU" sz="1600" dirty="0">
                <a:latin typeface="Gabriola" pitchFamily="82" charset="0"/>
              </a:rPr>
            </a:br>
            <a:endParaRPr lang="ru-RU" sz="1600" dirty="0">
              <a:latin typeface="Gabriola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64088" y="692696"/>
            <a:ext cx="28083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>
                <a:latin typeface="Gabriola" pitchFamily="82" charset="0"/>
              </a:rPr>
              <a:t>Они вложив всю душу, силы</a:t>
            </a:r>
            <a:r>
              <a:rPr lang="ru-RU" sz="1600" dirty="0" smtClean="0">
                <a:latin typeface="Gabriola" pitchFamily="82" charset="0"/>
              </a:rPr>
              <a:t/>
            </a:r>
            <a:br>
              <a:rPr lang="ru-RU" sz="1600" dirty="0" smtClean="0">
                <a:latin typeface="Gabriola" pitchFamily="82" charset="0"/>
              </a:rPr>
            </a:br>
            <a:r>
              <a:rPr lang="ru-RU" sz="1600" i="1" dirty="0" smtClean="0">
                <a:latin typeface="Gabriola" pitchFamily="82" charset="0"/>
              </a:rPr>
              <a:t>Достойное готовят поколенье.</a:t>
            </a:r>
          </a:p>
          <a:p>
            <a:pPr algn="ctr"/>
            <a:r>
              <a:rPr lang="ru-RU" sz="1600" i="1" dirty="0" smtClean="0">
                <a:latin typeface="Gabriola" pitchFamily="82" charset="0"/>
              </a:rPr>
              <a:t>В </a:t>
            </a:r>
            <a:r>
              <a:rPr lang="ru-RU" sz="1600" i="1" dirty="0">
                <a:latin typeface="Gabriola" pitchFamily="82" charset="0"/>
              </a:rPr>
              <a:t>просторных классах яркий свет</a:t>
            </a:r>
            <a:endParaRPr lang="ru-RU" sz="1600" dirty="0">
              <a:latin typeface="Gabriola" pitchFamily="82" charset="0"/>
            </a:endParaRPr>
          </a:p>
          <a:p>
            <a:pPr algn="ctr"/>
            <a:r>
              <a:rPr lang="ru-RU" sz="1600" i="1" dirty="0">
                <a:latin typeface="Gabriola" pitchFamily="82" charset="0"/>
              </a:rPr>
              <a:t>От глаз стремящихся к познанью.</a:t>
            </a:r>
            <a:endParaRPr lang="ru-RU" sz="1600" dirty="0">
              <a:latin typeface="Gabriola" pitchFamily="82" charset="0"/>
            </a:endParaRPr>
          </a:p>
          <a:p>
            <a:pPr algn="ctr"/>
            <a:r>
              <a:rPr lang="ru-RU" sz="1600" i="1" dirty="0">
                <a:latin typeface="Gabriola" pitchFamily="82" charset="0"/>
              </a:rPr>
              <a:t>В них грезы будущих всех лет</a:t>
            </a:r>
            <a:endParaRPr lang="ru-RU" sz="1600" dirty="0">
              <a:latin typeface="Gabriola" pitchFamily="82" charset="0"/>
            </a:endParaRPr>
          </a:p>
          <a:p>
            <a:pPr algn="ctr"/>
            <a:r>
              <a:rPr lang="ru-RU" sz="1600" i="1" dirty="0">
                <a:latin typeface="Gabriola" pitchFamily="82" charset="0"/>
              </a:rPr>
              <a:t>И о былом воспоминанья.</a:t>
            </a:r>
            <a:endParaRPr lang="ru-RU" sz="1600" dirty="0">
              <a:latin typeface="Gabriola" pitchFamily="82" charset="0"/>
            </a:endParaRPr>
          </a:p>
          <a:p>
            <a:pPr algn="ctr"/>
            <a:r>
              <a:rPr lang="ru-RU" sz="1600" i="1" dirty="0">
                <a:latin typeface="Gabriola" pitchFamily="82" charset="0"/>
              </a:rPr>
              <a:t>Здесь даже стены помогают,</a:t>
            </a:r>
            <a:endParaRPr lang="ru-RU" sz="1600" dirty="0">
              <a:latin typeface="Gabriola" pitchFamily="82" charset="0"/>
            </a:endParaRPr>
          </a:p>
          <a:p>
            <a:pPr algn="ctr"/>
            <a:r>
              <a:rPr lang="ru-RU" sz="1600" i="1" dirty="0">
                <a:latin typeface="Gabriola" pitchFamily="82" charset="0"/>
              </a:rPr>
              <a:t>Гимназия – наш общий дом,</a:t>
            </a:r>
            <a:endParaRPr lang="ru-RU" sz="1600" dirty="0">
              <a:latin typeface="Gabriola" pitchFamily="82" charset="0"/>
            </a:endParaRPr>
          </a:p>
          <a:p>
            <a:pPr algn="ctr"/>
            <a:r>
              <a:rPr lang="ru-RU" sz="1600" i="1" dirty="0">
                <a:latin typeface="Gabriola" pitchFamily="82" charset="0"/>
              </a:rPr>
              <a:t>И гимназисты успевают</a:t>
            </a:r>
            <a:endParaRPr lang="ru-RU" sz="1600" dirty="0">
              <a:latin typeface="Gabriola" pitchFamily="82" charset="0"/>
            </a:endParaRPr>
          </a:p>
          <a:p>
            <a:pPr algn="ctr"/>
            <a:r>
              <a:rPr lang="ru-RU" sz="1600" i="1" dirty="0">
                <a:latin typeface="Gabriola" pitchFamily="82" charset="0"/>
              </a:rPr>
              <a:t>Жить дружно и учиться в нем.</a:t>
            </a:r>
            <a:endParaRPr lang="ru-RU" sz="1600" dirty="0">
              <a:latin typeface="Gabriola" pitchFamily="82" charset="0"/>
            </a:endParaRPr>
          </a:p>
          <a:p>
            <a:pPr algn="ctr"/>
            <a:r>
              <a:rPr lang="ru-RU" sz="1600" i="1" dirty="0">
                <a:latin typeface="Gabriola" pitchFamily="82" charset="0"/>
              </a:rPr>
              <a:t>И каждый всей душой гордится</a:t>
            </a:r>
            <a:endParaRPr lang="ru-RU" sz="1600" dirty="0">
              <a:latin typeface="Gabriola" pitchFamily="82" charset="0"/>
            </a:endParaRPr>
          </a:p>
          <a:p>
            <a:pPr algn="ctr"/>
            <a:r>
              <a:rPr lang="ru-RU" sz="1600" i="1" dirty="0">
                <a:latin typeface="Gabriola" pitchFamily="82" charset="0"/>
              </a:rPr>
              <a:t>И не скрывая очень рад,</a:t>
            </a:r>
            <a:endParaRPr lang="ru-RU" sz="1600" dirty="0">
              <a:latin typeface="Gabriola" pitchFamily="82" charset="0"/>
            </a:endParaRPr>
          </a:p>
          <a:p>
            <a:pPr algn="ctr"/>
            <a:r>
              <a:rPr lang="ru-RU" sz="1600" i="1" dirty="0">
                <a:latin typeface="Gabriola" pitchFamily="82" charset="0"/>
              </a:rPr>
              <a:t>Что довелось нам здесь учиться.</a:t>
            </a:r>
            <a:endParaRPr lang="ru-RU" sz="1600" dirty="0">
              <a:latin typeface="Gabriola" pitchFamily="82" charset="0"/>
            </a:endParaRPr>
          </a:p>
          <a:p>
            <a:pPr algn="ctr"/>
            <a:r>
              <a:rPr lang="ru-RU" sz="1600" i="1" dirty="0">
                <a:latin typeface="Gabriola" pitchFamily="82" charset="0"/>
              </a:rPr>
              <a:t>Виват, гимназия, виват!</a:t>
            </a:r>
            <a:endParaRPr lang="ru-RU" sz="1600" dirty="0">
              <a:latin typeface="Gabriola" pitchFamily="82" charset="0"/>
            </a:endParaRPr>
          </a:p>
          <a:p>
            <a:pPr algn="ctr"/>
            <a:r>
              <a:rPr lang="ru-RU" sz="1600" i="1" dirty="0">
                <a:latin typeface="Gabriola" pitchFamily="82" charset="0"/>
              </a:rPr>
              <a:t>Как прежде, устали не зная,</a:t>
            </a:r>
            <a:endParaRPr lang="ru-RU" sz="1600" dirty="0">
              <a:latin typeface="Gabriola" pitchFamily="82" charset="0"/>
            </a:endParaRPr>
          </a:p>
          <a:p>
            <a:pPr algn="ctr"/>
            <a:r>
              <a:rPr lang="ru-RU" sz="1600" i="1" dirty="0">
                <a:latin typeface="Gabriola" pitchFamily="82" charset="0"/>
              </a:rPr>
              <a:t>Встречает новых дней рассвет</a:t>
            </a:r>
            <a:endParaRPr lang="ru-RU" sz="1600" dirty="0">
              <a:latin typeface="Gabriola" pitchFamily="82" charset="0"/>
            </a:endParaRPr>
          </a:p>
          <a:p>
            <a:pPr algn="ctr"/>
            <a:r>
              <a:rPr lang="ru-RU" sz="1600" i="1" dirty="0">
                <a:latin typeface="Gabriola" pitchFamily="82" charset="0"/>
              </a:rPr>
              <a:t>Моя гимназия родная,</a:t>
            </a:r>
            <a:endParaRPr lang="ru-RU" sz="1600" dirty="0">
              <a:latin typeface="Gabriola" pitchFamily="82" charset="0"/>
            </a:endParaRPr>
          </a:p>
          <a:p>
            <a:pPr algn="ctr"/>
            <a:r>
              <a:rPr lang="ru-RU" sz="1600" i="1" dirty="0">
                <a:latin typeface="Gabriola" pitchFamily="82" charset="0"/>
              </a:rPr>
              <a:t>Которой двести двадцать лет!</a:t>
            </a:r>
            <a:endParaRPr lang="ru-RU" sz="1600" dirty="0">
              <a:latin typeface="Gabriola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137422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Gabriola" pitchFamily="82" charset="0"/>
              </a:rPr>
              <a:t>Баллада о Гимназии № </a:t>
            </a:r>
            <a:r>
              <a:rPr lang="ru-RU" sz="2400" dirty="0" smtClean="0"/>
              <a:t>1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91055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/>
              <a:t>Спасибо </a:t>
            </a:r>
          </a:p>
          <a:p>
            <a:pPr marL="0" indent="0" algn="ctr">
              <a:buNone/>
            </a:pPr>
            <a:r>
              <a:rPr lang="ru-RU" sz="6000" dirty="0" smtClean="0"/>
              <a:t>за внимание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096276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Gabriola" pitchFamily="82" charset="0"/>
              </a:rPr>
              <a:t>Трудом своим в учебе </a:t>
            </a:r>
          </a:p>
          <a:p>
            <a:r>
              <a:rPr lang="ru-RU" sz="3200" dirty="0">
                <a:latin typeface="Gabriola" pitchFamily="82" charset="0"/>
              </a:rPr>
              <a:t>Ты должен доказать, </a:t>
            </a:r>
          </a:p>
          <a:p>
            <a:r>
              <a:rPr lang="ru-RU" sz="3200" dirty="0">
                <a:latin typeface="Gabriola" pitchFamily="82" charset="0"/>
              </a:rPr>
              <a:t>Что гимназистом можешь </a:t>
            </a:r>
          </a:p>
          <a:p>
            <a:r>
              <a:rPr lang="ru-RU" sz="3200" dirty="0">
                <a:latin typeface="Gabriola" pitchFamily="82" charset="0"/>
              </a:rPr>
              <a:t>Хорошим очень стать. </a:t>
            </a:r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4" t="4436" r="4223" b="11388"/>
          <a:stretch/>
        </p:blipFill>
        <p:spPr>
          <a:xfrm>
            <a:off x="5292080" y="1522520"/>
            <a:ext cx="3255264" cy="234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99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Gabriola" pitchFamily="82" charset="0"/>
              </a:rPr>
              <a:t>Трудом своим в учебе </a:t>
            </a:r>
          </a:p>
          <a:p>
            <a:r>
              <a:rPr lang="ru-RU" sz="3200" dirty="0">
                <a:latin typeface="Gabriola" pitchFamily="82" charset="0"/>
              </a:rPr>
              <a:t>Ты должен доказать, </a:t>
            </a:r>
          </a:p>
          <a:p>
            <a:r>
              <a:rPr lang="ru-RU" sz="3200" dirty="0">
                <a:latin typeface="Gabriola" pitchFamily="82" charset="0"/>
              </a:rPr>
              <a:t>Что гимназистом можешь </a:t>
            </a:r>
          </a:p>
          <a:p>
            <a:r>
              <a:rPr lang="ru-RU" sz="3200" dirty="0">
                <a:latin typeface="Gabriola" pitchFamily="82" charset="0"/>
              </a:rPr>
              <a:t>Хорошим очень стать. 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292554"/>
            <a:ext cx="3240360" cy="21602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92080" y="476672"/>
            <a:ext cx="2952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Gabriola" pitchFamily="82" charset="0"/>
              </a:rPr>
              <a:t>Посвящение в гимназисты</a:t>
            </a:r>
            <a:endParaRPr lang="ru-RU" sz="4800" dirty="0">
              <a:latin typeface="Gabriola" pitchFamily="82" charset="0"/>
            </a:endParaRPr>
          </a:p>
        </p:txBody>
      </p:sp>
      <p:pic>
        <p:nvPicPr>
          <p:cNvPr id="8" name="Объект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8028384" y="5830589"/>
            <a:ext cx="813916" cy="76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49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Gabriola" pitchFamily="82" charset="0"/>
              </a:rPr>
              <a:t>У храма, у цветов, у счастливого леса</a:t>
            </a:r>
            <a:br>
              <a:rPr lang="ru-RU" sz="2800" dirty="0">
                <a:latin typeface="Gabriola" pitchFamily="82" charset="0"/>
              </a:rPr>
            </a:br>
            <a:r>
              <a:rPr lang="ru-RU" sz="2800" dirty="0">
                <a:latin typeface="Gabriola" pitchFamily="82" charset="0"/>
              </a:rPr>
              <a:t>Ты видишь </a:t>
            </a:r>
            <a:r>
              <a:rPr lang="ru-RU" sz="2800" dirty="0" err="1">
                <a:latin typeface="Gabriola" pitchFamily="82" charset="0"/>
              </a:rPr>
              <a:t>щедру</a:t>
            </a:r>
            <a:r>
              <a:rPr lang="ru-RU" sz="2800" dirty="0">
                <a:latin typeface="Gabriola" pitchFamily="82" charset="0"/>
              </a:rPr>
              <a:t> дщерь Российского </a:t>
            </a:r>
            <a:r>
              <a:rPr lang="ru-RU" sz="2800" dirty="0" err="1">
                <a:latin typeface="Gabriola" pitchFamily="82" charset="0"/>
              </a:rPr>
              <a:t>Зевеса</a:t>
            </a:r>
            <a:r>
              <a:rPr lang="ru-RU" sz="2800" dirty="0">
                <a:latin typeface="Gabriola" pitchFamily="82" charset="0"/>
              </a:rPr>
              <a:t>.</a:t>
            </a:r>
            <a:br>
              <a:rPr lang="ru-RU" sz="2800" dirty="0">
                <a:latin typeface="Gabriola" pitchFamily="82" charset="0"/>
              </a:rPr>
            </a:br>
            <a:r>
              <a:rPr lang="ru-RU" sz="2800" b="1" dirty="0">
                <a:latin typeface="Gabriola" pitchFamily="82" charset="0"/>
              </a:rPr>
              <a:t>Минерва</a:t>
            </a:r>
            <a:r>
              <a:rPr lang="ru-RU" sz="2800" dirty="0">
                <a:latin typeface="Gabriola" pitchFamily="82" charset="0"/>
              </a:rPr>
              <a:t> по всему: в ней всех </a:t>
            </a:r>
            <a:r>
              <a:rPr lang="ru-RU" sz="2800" dirty="0" err="1">
                <a:latin typeface="Gabriola" pitchFamily="82" charset="0"/>
              </a:rPr>
              <a:t>доброт</a:t>
            </a:r>
            <a:r>
              <a:rPr lang="ru-RU" sz="2800" dirty="0">
                <a:latin typeface="Gabriola" pitchFamily="82" charset="0"/>
              </a:rPr>
              <a:t> союз</a:t>
            </a:r>
            <a:br>
              <a:rPr lang="ru-RU" sz="2800" dirty="0">
                <a:latin typeface="Gabriola" pitchFamily="82" charset="0"/>
              </a:rPr>
            </a:br>
            <a:r>
              <a:rPr lang="ru-RU" sz="2800" dirty="0">
                <a:latin typeface="Gabriola" pitchFamily="82" charset="0"/>
              </a:rPr>
              <a:t>Приветствует Парнас и </a:t>
            </a:r>
            <a:r>
              <a:rPr lang="ru-RU" sz="2800" dirty="0" err="1">
                <a:latin typeface="Gabriola" pitchFamily="82" charset="0"/>
              </a:rPr>
              <a:t>похваляет</a:t>
            </a:r>
            <a:r>
              <a:rPr lang="ru-RU" sz="2800" dirty="0">
                <a:latin typeface="Gabriola" pitchFamily="82" charset="0"/>
              </a:rPr>
              <a:t> муз.</a:t>
            </a:r>
            <a:br>
              <a:rPr lang="ru-RU" sz="2800" dirty="0">
                <a:latin typeface="Gabriola" pitchFamily="82" charset="0"/>
              </a:rPr>
            </a:br>
            <a:r>
              <a:rPr lang="ru-RU" sz="2800" dirty="0">
                <a:latin typeface="Gabriola" pitchFamily="82" charset="0"/>
              </a:rPr>
              <a:t>О </a:t>
            </a:r>
            <a:r>
              <a:rPr lang="ru-RU" sz="2800" dirty="0" err="1">
                <a:latin typeface="Gabriola" pitchFamily="82" charset="0"/>
              </a:rPr>
              <a:t>вселюбезный</a:t>
            </a:r>
            <a:r>
              <a:rPr lang="ru-RU" sz="2800" dirty="0">
                <a:latin typeface="Gabriola" pitchFamily="82" charset="0"/>
              </a:rPr>
              <a:t> Глас, животворяще Слово!</a:t>
            </a:r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4" t="4436" r="4223" b="11388"/>
          <a:stretch/>
        </p:blipFill>
        <p:spPr>
          <a:xfrm>
            <a:off x="5292080" y="1522520"/>
            <a:ext cx="3255264" cy="234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55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Gabriola" pitchFamily="82" charset="0"/>
              </a:rPr>
              <a:t>У храма, у цветов, у счастливого леса</a:t>
            </a:r>
            <a:br>
              <a:rPr lang="ru-RU" sz="2800" dirty="0">
                <a:latin typeface="Gabriola" pitchFamily="82" charset="0"/>
              </a:rPr>
            </a:br>
            <a:r>
              <a:rPr lang="ru-RU" sz="2800" dirty="0">
                <a:latin typeface="Gabriola" pitchFamily="82" charset="0"/>
              </a:rPr>
              <a:t>Ты видишь </a:t>
            </a:r>
            <a:r>
              <a:rPr lang="ru-RU" sz="2800" dirty="0" err="1">
                <a:latin typeface="Gabriola" pitchFamily="82" charset="0"/>
              </a:rPr>
              <a:t>щедру</a:t>
            </a:r>
            <a:r>
              <a:rPr lang="ru-RU" sz="2800" dirty="0">
                <a:latin typeface="Gabriola" pitchFamily="82" charset="0"/>
              </a:rPr>
              <a:t> дщерь Российского </a:t>
            </a:r>
            <a:r>
              <a:rPr lang="ru-RU" sz="2800" dirty="0" err="1">
                <a:latin typeface="Gabriola" pitchFamily="82" charset="0"/>
              </a:rPr>
              <a:t>Зевеса</a:t>
            </a:r>
            <a:r>
              <a:rPr lang="ru-RU" sz="2800" dirty="0">
                <a:latin typeface="Gabriola" pitchFamily="82" charset="0"/>
              </a:rPr>
              <a:t>.</a:t>
            </a:r>
            <a:br>
              <a:rPr lang="ru-RU" sz="2800" dirty="0">
                <a:latin typeface="Gabriola" pitchFamily="82" charset="0"/>
              </a:rPr>
            </a:br>
            <a:r>
              <a:rPr lang="ru-RU" sz="2800" b="1" dirty="0">
                <a:latin typeface="Gabriola" pitchFamily="82" charset="0"/>
              </a:rPr>
              <a:t>Минерва</a:t>
            </a:r>
            <a:r>
              <a:rPr lang="ru-RU" sz="2800" dirty="0">
                <a:latin typeface="Gabriola" pitchFamily="82" charset="0"/>
              </a:rPr>
              <a:t> по всему: в ней всех </a:t>
            </a:r>
            <a:r>
              <a:rPr lang="ru-RU" sz="2800" dirty="0" err="1">
                <a:latin typeface="Gabriola" pitchFamily="82" charset="0"/>
              </a:rPr>
              <a:t>доброт</a:t>
            </a:r>
            <a:r>
              <a:rPr lang="ru-RU" sz="2800" dirty="0">
                <a:latin typeface="Gabriola" pitchFamily="82" charset="0"/>
              </a:rPr>
              <a:t> союз</a:t>
            </a:r>
            <a:br>
              <a:rPr lang="ru-RU" sz="2800" dirty="0">
                <a:latin typeface="Gabriola" pitchFamily="82" charset="0"/>
              </a:rPr>
            </a:br>
            <a:r>
              <a:rPr lang="ru-RU" sz="2800" dirty="0">
                <a:latin typeface="Gabriola" pitchFamily="82" charset="0"/>
              </a:rPr>
              <a:t>Приветствует Парнас и </a:t>
            </a:r>
            <a:r>
              <a:rPr lang="ru-RU" sz="2800" dirty="0" err="1">
                <a:latin typeface="Gabriola" pitchFamily="82" charset="0"/>
              </a:rPr>
              <a:t>похваляет</a:t>
            </a:r>
            <a:r>
              <a:rPr lang="ru-RU" sz="2800" dirty="0">
                <a:latin typeface="Gabriola" pitchFamily="82" charset="0"/>
              </a:rPr>
              <a:t> муз.</a:t>
            </a:r>
            <a:br>
              <a:rPr lang="ru-RU" sz="2800" dirty="0">
                <a:latin typeface="Gabriola" pitchFamily="82" charset="0"/>
              </a:rPr>
            </a:br>
            <a:r>
              <a:rPr lang="ru-RU" sz="2800" dirty="0">
                <a:latin typeface="Gabriola" pitchFamily="82" charset="0"/>
              </a:rPr>
              <a:t>О </a:t>
            </a:r>
            <a:r>
              <a:rPr lang="ru-RU" sz="2800" dirty="0" err="1">
                <a:latin typeface="Gabriola" pitchFamily="82" charset="0"/>
              </a:rPr>
              <a:t>вселюбезный</a:t>
            </a:r>
            <a:r>
              <a:rPr lang="ru-RU" sz="2800" dirty="0">
                <a:latin typeface="Gabriola" pitchFamily="82" charset="0"/>
              </a:rPr>
              <a:t> Глас, животворяще Слово!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92080" y="476672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Gabriola" pitchFamily="82" charset="0"/>
              </a:rPr>
              <a:t>Ученик года</a:t>
            </a:r>
            <a:endParaRPr lang="ru-RU" sz="4800" dirty="0">
              <a:latin typeface="Gabriola" pitchFamily="82" charset="0"/>
            </a:endParaRPr>
          </a:p>
        </p:txBody>
      </p:sp>
      <p:pic>
        <p:nvPicPr>
          <p:cNvPr id="9" name="Объект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8028384" y="5805264"/>
            <a:ext cx="813916" cy="7667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293609"/>
            <a:ext cx="3240360" cy="2158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7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Gabriola" pitchFamily="82" charset="0"/>
              </a:rPr>
              <a:t>Для Родины нашей в нелегкое время </a:t>
            </a:r>
          </a:p>
          <a:p>
            <a:r>
              <a:rPr lang="ru-RU" sz="3200" dirty="0">
                <a:latin typeface="Gabriola" pitchFamily="82" charset="0"/>
              </a:rPr>
              <a:t>Должны мы продолжить ответственный путь. </a:t>
            </a:r>
          </a:p>
          <a:p>
            <a:r>
              <a:rPr lang="ru-RU" sz="3200" b="1" dirty="0">
                <a:latin typeface="Gabriola" pitchFamily="82" charset="0"/>
              </a:rPr>
              <a:t>Наука</a:t>
            </a:r>
            <a:r>
              <a:rPr lang="ru-RU" sz="3200" dirty="0">
                <a:latin typeface="Gabriola" pitchFamily="82" charset="0"/>
              </a:rPr>
              <a:t> – это не тяжкое бремя, </a:t>
            </a:r>
          </a:p>
          <a:p>
            <a:r>
              <a:rPr lang="ru-RU" sz="3200" b="1" dirty="0">
                <a:latin typeface="Gabriola" pitchFamily="82" charset="0"/>
              </a:rPr>
              <a:t>Наука</a:t>
            </a:r>
            <a:r>
              <a:rPr lang="ru-RU" sz="3200" dirty="0">
                <a:latin typeface="Gabriola" pitchFamily="82" charset="0"/>
              </a:rPr>
              <a:t> – соль жизни, знания суть.</a:t>
            </a:r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4" t="4436" r="4223" b="11388"/>
          <a:stretch/>
        </p:blipFill>
        <p:spPr>
          <a:xfrm>
            <a:off x="5292080" y="1522520"/>
            <a:ext cx="3255264" cy="234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10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1415" r="1812" b="10739"/>
          <a:stretch/>
        </p:blipFill>
        <p:spPr>
          <a:xfrm>
            <a:off x="14856" y="-11472"/>
            <a:ext cx="9129144" cy="6896856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4392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Gabriola" pitchFamily="82" charset="0"/>
              </a:rPr>
              <a:t>Для Родины нашей в нелегкое время </a:t>
            </a:r>
          </a:p>
          <a:p>
            <a:r>
              <a:rPr lang="ru-RU" sz="3200" dirty="0">
                <a:latin typeface="Gabriola" pitchFamily="82" charset="0"/>
              </a:rPr>
              <a:t>Должны мы продолжить ответственный путь. </a:t>
            </a:r>
          </a:p>
          <a:p>
            <a:r>
              <a:rPr lang="ru-RU" sz="3200" b="1" dirty="0">
                <a:latin typeface="Gabriola" pitchFamily="82" charset="0"/>
              </a:rPr>
              <a:t>Наука</a:t>
            </a:r>
            <a:r>
              <a:rPr lang="ru-RU" sz="3200" dirty="0">
                <a:latin typeface="Gabriola" pitchFamily="82" charset="0"/>
              </a:rPr>
              <a:t> – это не тяжкое бремя, </a:t>
            </a:r>
          </a:p>
          <a:p>
            <a:r>
              <a:rPr lang="ru-RU" sz="3200" b="1" dirty="0">
                <a:latin typeface="Gabriola" pitchFamily="82" charset="0"/>
              </a:rPr>
              <a:t>Наука</a:t>
            </a:r>
            <a:r>
              <a:rPr lang="ru-RU" sz="3200" dirty="0">
                <a:latin typeface="Gabriola" pitchFamily="82" charset="0"/>
              </a:rPr>
              <a:t> – соль жизни, знания суть.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993520"/>
            <a:ext cx="3815916" cy="25439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38900" y="442459"/>
            <a:ext cx="2952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Gabriola" pitchFamily="82" charset="0"/>
              </a:rPr>
              <a:t>Научно-практическая конференция</a:t>
            </a:r>
          </a:p>
          <a:p>
            <a:pPr algn="ctr"/>
            <a:r>
              <a:rPr lang="ru-RU" sz="2400" dirty="0" smtClean="0">
                <a:latin typeface="Gabriola" pitchFamily="82" charset="0"/>
              </a:rPr>
              <a:t>«От творчества учителя к творчеству ученика»</a:t>
            </a:r>
            <a:endParaRPr lang="ru-RU" sz="2400" dirty="0">
              <a:latin typeface="Gabriola" pitchFamily="82" charset="0"/>
            </a:endParaRPr>
          </a:p>
        </p:txBody>
      </p:sp>
      <p:pic>
        <p:nvPicPr>
          <p:cNvPr id="8" name="Объект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8028384" y="5805264"/>
            <a:ext cx="813916" cy="76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730</Words>
  <Application>Microsoft Office PowerPoint</Application>
  <PresentationFormat>Экран (4:3)</PresentationFormat>
  <Paragraphs>183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1" baseType="lpstr">
      <vt:lpstr>Arial</vt:lpstr>
      <vt:lpstr>Calibri</vt:lpstr>
      <vt:lpstr>Gabriola</vt:lpstr>
      <vt:lpstr>Тема Office</vt:lpstr>
      <vt:lpstr>«Мы живем, чтобы оставить след в жизни» Летопись событий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История так начиналась, О том поведаю рассказом, Как в Пензе школа основалась Екатерининским указом. Года мелькали кинолентой, Ученье светом разливалось, Как вспышки – яркие моменты В архиве строгом оставались. Сначала юношей, затем девиц учили, История живая и теперь, Здесь раненых в бою в войну лечили, И вновь Гимназии распахнута всем дверь. Каких людей она взрастила, Их всех имен не перечесть: Татаринов, Белинский, Тухачевский- Эпохи совесть, ум и честь. Здесь слово гордое «Учитель» Заслуживает уваженья!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Елизавета Вячеславовна Щанина</dc:creator>
  <cp:lastModifiedBy>User</cp:lastModifiedBy>
  <cp:revision>16</cp:revision>
  <dcterms:created xsi:type="dcterms:W3CDTF">2021-04-04T15:27:38Z</dcterms:created>
  <dcterms:modified xsi:type="dcterms:W3CDTF">2021-11-01T18:04:52Z</dcterms:modified>
</cp:coreProperties>
</file>