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18" autoAdjust="0"/>
  </p:normalViewPr>
  <p:slideViewPr>
    <p:cSldViewPr>
      <p:cViewPr>
        <p:scale>
          <a:sx n="80" d="100"/>
          <a:sy n="80" d="100"/>
        </p:scale>
        <p:origin x="-864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19FB02C-997E-477F-8A86-D5F490E1A171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1A0122B-6D6C-4A21-9E66-E93117D82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714356"/>
            <a:ext cx="707236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«Чтение- это удивительно!»</a:t>
            </a:r>
            <a:endParaRPr lang="ru-RU" sz="54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2714620"/>
            <a:ext cx="58579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П</a:t>
            </a:r>
            <a:r>
              <a:rPr lang="ru-RU" sz="2800" b="1" dirty="0" smtClean="0">
                <a:solidFill>
                  <a:srgbClr val="7030A0"/>
                </a:solidFill>
              </a:rPr>
              <a:t>равила  чтения   к  учебнику  5 класса   К.И.  Кауфман,  М.Ю.  </a:t>
            </a:r>
            <a:r>
              <a:rPr lang="ru-RU" sz="2800" b="1" dirty="0">
                <a:solidFill>
                  <a:srgbClr val="7030A0"/>
                </a:solidFill>
              </a:rPr>
              <a:t>К</a:t>
            </a:r>
            <a:r>
              <a:rPr lang="ru-RU" sz="2800" b="1" dirty="0" smtClean="0">
                <a:solidFill>
                  <a:srgbClr val="7030A0"/>
                </a:solidFill>
              </a:rPr>
              <a:t>ауфман   «Н</a:t>
            </a:r>
            <a:r>
              <a:rPr lang="en-US" sz="2800" b="1" dirty="0" smtClean="0">
                <a:solidFill>
                  <a:srgbClr val="7030A0"/>
                </a:solidFill>
              </a:rPr>
              <a:t>APPY  ENGLISH.RU</a:t>
            </a:r>
            <a:r>
              <a:rPr lang="ru-RU" sz="2800" b="1" dirty="0" smtClean="0">
                <a:solidFill>
                  <a:srgbClr val="7030A0"/>
                </a:solidFill>
              </a:rPr>
              <a:t>»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4500570"/>
            <a:ext cx="448122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rgbClr val="0070C0"/>
                </a:solidFill>
              </a:rPr>
              <a:t>Автор:  Пономарева Вера- ученица 9 класса</a:t>
            </a:r>
            <a:r>
              <a:rPr lang="ru-RU" b="1" cap="none" spc="0" dirty="0" smtClean="0">
                <a:ln/>
                <a:solidFill>
                  <a:srgbClr val="0070C0"/>
                </a:solidFill>
                <a:effectLst/>
              </a:rPr>
              <a:t>  МБОУ  «Наумовская СОШ»</a:t>
            </a:r>
          </a:p>
          <a:p>
            <a:r>
              <a:rPr lang="ru-RU" b="1" cap="none" spc="0" dirty="0" smtClean="0">
                <a:ln/>
                <a:solidFill>
                  <a:srgbClr val="0070C0"/>
                </a:solidFill>
                <a:effectLst/>
              </a:rPr>
              <a:t>Томского  </a:t>
            </a:r>
            <a:r>
              <a:rPr lang="ru-RU" b="1" cap="none" spc="0" dirty="0" smtClean="0">
                <a:ln/>
                <a:solidFill>
                  <a:srgbClr val="0070C0"/>
                </a:solidFill>
                <a:effectLst/>
              </a:rPr>
              <a:t>района</a:t>
            </a:r>
            <a:endParaRPr lang="en-US" b="1" cap="none" spc="0" dirty="0" smtClean="0">
              <a:ln/>
              <a:solidFill>
                <a:srgbClr val="0070C0"/>
              </a:solidFill>
              <a:effectLst/>
            </a:endParaRPr>
          </a:p>
          <a:p>
            <a:r>
              <a:rPr lang="ru-RU" b="1" cap="none" spc="0" dirty="0" smtClean="0">
                <a:ln/>
                <a:solidFill>
                  <a:srgbClr val="0070C0"/>
                </a:solidFill>
                <a:effectLst/>
              </a:rPr>
              <a:t>Учитель   Кузьмин Владимир</a:t>
            </a:r>
          </a:p>
          <a:p>
            <a:r>
              <a:rPr lang="ru-RU" b="1" dirty="0" smtClean="0">
                <a:ln/>
                <a:solidFill>
                  <a:srgbClr val="0070C0"/>
                </a:solidFill>
              </a:rPr>
              <a:t> </a:t>
            </a:r>
            <a:r>
              <a:rPr lang="ru-RU" b="1" dirty="0" smtClean="0">
                <a:ln/>
                <a:solidFill>
                  <a:srgbClr val="0070C0"/>
                </a:solidFill>
              </a:rPr>
              <a:t>                 Алексеевич</a:t>
            </a:r>
            <a:endParaRPr lang="ru-RU" b="1" cap="none" spc="0" dirty="0">
              <a:ln/>
              <a:solidFill>
                <a:srgbClr val="0070C0"/>
              </a:solidFill>
              <a:effectLst/>
            </a:endParaRP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850112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Unit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3 </a:t>
            </a:r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</a:rPr>
              <a:t>Lesson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Буквосочетание  </a:t>
            </a:r>
            <a:r>
              <a:rPr lang="en-US" sz="3600" b="1" dirty="0" smtClean="0">
                <a:solidFill>
                  <a:srgbClr val="7030A0"/>
                </a:solidFill>
              </a:rPr>
              <a:t>ck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читается как 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[k]: clo</a:t>
            </a:r>
            <a:r>
              <a:rPr lang="en-US" sz="3600" b="1" dirty="0" smtClean="0">
                <a:solidFill>
                  <a:srgbClr val="7030A0"/>
                </a:solidFill>
              </a:rPr>
              <a:t>ck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cli</a:t>
            </a:r>
            <a:r>
              <a:rPr lang="en-US" sz="3600" b="1" dirty="0" smtClean="0">
                <a:solidFill>
                  <a:srgbClr val="7030A0"/>
                </a:solidFill>
              </a:rPr>
              <a:t>ck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ti</a:t>
            </a:r>
            <a:r>
              <a:rPr lang="en-US" sz="3600" b="1" dirty="0" smtClean="0">
                <a:solidFill>
                  <a:srgbClr val="7030A0"/>
                </a:solidFill>
              </a:rPr>
              <a:t>ck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pe</a:t>
            </a:r>
            <a:r>
              <a:rPr lang="en-US" sz="3600" b="1" dirty="0" smtClean="0">
                <a:solidFill>
                  <a:srgbClr val="7030A0"/>
                </a:solidFill>
              </a:rPr>
              <a:t>ck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ne</a:t>
            </a:r>
            <a:r>
              <a:rPr lang="en-US" sz="3600" b="1" dirty="0" smtClean="0">
                <a:solidFill>
                  <a:srgbClr val="7030A0"/>
                </a:solidFill>
              </a:rPr>
              <a:t>ck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ro</a:t>
            </a:r>
            <a:r>
              <a:rPr lang="en-US" sz="3600" b="1" dirty="0" smtClean="0">
                <a:solidFill>
                  <a:srgbClr val="7030A0"/>
                </a:solidFill>
              </a:rPr>
              <a:t>ck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du</a:t>
            </a:r>
            <a:r>
              <a:rPr lang="en-US" sz="3600" b="1" dirty="0" smtClean="0">
                <a:solidFill>
                  <a:srgbClr val="7030A0"/>
                </a:solidFill>
              </a:rPr>
              <a:t>ck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so</a:t>
            </a:r>
            <a:r>
              <a:rPr lang="en-US" sz="3600" b="1" dirty="0" smtClean="0">
                <a:solidFill>
                  <a:srgbClr val="7030A0"/>
                </a:solidFill>
              </a:rPr>
              <a:t>ck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lo</a:t>
            </a:r>
            <a:r>
              <a:rPr lang="en-US" sz="3600" b="1" dirty="0" smtClean="0">
                <a:solidFill>
                  <a:srgbClr val="7030A0"/>
                </a:solidFill>
              </a:rPr>
              <a:t>ck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Qq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в сочетании с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u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 как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en-US" sz="3600" b="1" dirty="0" err="1" smtClean="0">
                <a:solidFill>
                  <a:srgbClr val="7030A0"/>
                </a:solidFill>
              </a:rPr>
              <a:t>kw</a:t>
            </a:r>
            <a:r>
              <a:rPr lang="en-US" sz="3600" b="1" dirty="0" smtClean="0">
                <a:solidFill>
                  <a:srgbClr val="7030A0"/>
                </a:solidFill>
              </a:rPr>
              <a:t>]: </a:t>
            </a:r>
          </a:p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qu</a:t>
            </a:r>
            <a:r>
              <a:rPr lang="en-US" sz="3600" b="1" dirty="0" smtClean="0">
                <a:solidFill>
                  <a:srgbClr val="7030A0"/>
                </a:solidFill>
              </a:rPr>
              <a:t>ick [</a:t>
            </a:r>
            <a:r>
              <a:rPr lang="en-US" sz="3600" b="1" dirty="0" err="1" smtClean="0">
                <a:solidFill>
                  <a:srgbClr val="7030A0"/>
                </a:solidFill>
              </a:rPr>
              <a:t>kwik</a:t>
            </a:r>
            <a:r>
              <a:rPr lang="en-US" sz="3600" b="1" dirty="0" smtClean="0">
                <a:solidFill>
                  <a:srgbClr val="7030A0"/>
                </a:solidFill>
              </a:rPr>
              <a:t>],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qu</a:t>
            </a:r>
            <a:r>
              <a:rPr lang="en-US" sz="3600" b="1" dirty="0" smtClean="0">
                <a:solidFill>
                  <a:srgbClr val="7030A0"/>
                </a:solidFill>
              </a:rPr>
              <a:t>ack, 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qu</a:t>
            </a:r>
            <a:r>
              <a:rPr lang="en-US" sz="3600" b="1" dirty="0" err="1" smtClean="0">
                <a:solidFill>
                  <a:srgbClr val="7030A0"/>
                </a:solidFill>
              </a:rPr>
              <a:t>il</a:t>
            </a:r>
            <a:r>
              <a:rPr lang="en-US" sz="3600" b="1" dirty="0" smtClean="0">
                <a:solidFill>
                  <a:srgbClr val="7030A0"/>
                </a:solidFill>
              </a:rPr>
              <a:t>,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qu</a:t>
            </a:r>
            <a:r>
              <a:rPr lang="en-US" sz="3600" b="1" dirty="0" smtClean="0">
                <a:solidFill>
                  <a:srgbClr val="7030A0"/>
                </a:solidFill>
              </a:rPr>
              <a:t>est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Безударная гласная  </a:t>
            </a:r>
            <a:r>
              <a:rPr lang="en-US" sz="3600" b="1" dirty="0" smtClean="0">
                <a:solidFill>
                  <a:srgbClr val="FF0000"/>
                </a:solidFill>
              </a:rPr>
              <a:t>e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в конце слова не читается, поэтому она  называется  </a:t>
            </a:r>
            <a:r>
              <a:rPr lang="ru-RU" sz="3600" b="1" dirty="0" smtClean="0">
                <a:solidFill>
                  <a:srgbClr val="FF0000"/>
                </a:solidFill>
              </a:rPr>
              <a:t>немой</a:t>
            </a:r>
            <a:r>
              <a:rPr lang="ru-RU" sz="3600" b="1" dirty="0" smtClean="0">
                <a:solidFill>
                  <a:srgbClr val="0070C0"/>
                </a:solidFill>
              </a:rPr>
              <a:t>:</a:t>
            </a:r>
          </a:p>
          <a:p>
            <a:r>
              <a:rPr lang="en-US" sz="3600" b="1" dirty="0" smtClean="0">
                <a:solidFill>
                  <a:srgbClr val="0070C0"/>
                </a:solidFill>
              </a:rPr>
              <a:t>ton</a:t>
            </a:r>
            <a:r>
              <a:rPr lang="en-US" sz="3600" b="1" dirty="0" smtClean="0">
                <a:solidFill>
                  <a:srgbClr val="FF0000"/>
                </a:solidFill>
              </a:rPr>
              <a:t>e</a:t>
            </a:r>
            <a:r>
              <a:rPr lang="en-US" sz="3600" b="1" dirty="0" smtClean="0">
                <a:solidFill>
                  <a:srgbClr val="0070C0"/>
                </a:solidFill>
              </a:rPr>
              <a:t>, hom</a:t>
            </a:r>
            <a:r>
              <a:rPr lang="en-US" sz="3600" b="1" dirty="0" smtClean="0">
                <a:solidFill>
                  <a:srgbClr val="FF0000"/>
                </a:solidFill>
              </a:rPr>
              <a:t>e</a:t>
            </a:r>
            <a:r>
              <a:rPr lang="en-US" sz="3600" b="1" dirty="0" smtClean="0">
                <a:solidFill>
                  <a:srgbClr val="0070C0"/>
                </a:solidFill>
              </a:rPr>
              <a:t>, cod</a:t>
            </a:r>
            <a:r>
              <a:rPr lang="en-US" sz="3600" b="1" dirty="0" smtClean="0">
                <a:solidFill>
                  <a:srgbClr val="FF0000"/>
                </a:solidFill>
              </a:rPr>
              <a:t>e</a:t>
            </a:r>
            <a:r>
              <a:rPr lang="en-US" sz="3600" b="1" dirty="0" smtClean="0">
                <a:solidFill>
                  <a:srgbClr val="0070C0"/>
                </a:solidFill>
              </a:rPr>
              <a:t>, ston</a:t>
            </a:r>
            <a:r>
              <a:rPr lang="en-US" sz="3600" b="1" dirty="0" smtClean="0">
                <a:solidFill>
                  <a:srgbClr val="FF0000"/>
                </a:solidFill>
              </a:rPr>
              <a:t>e</a:t>
            </a:r>
            <a:r>
              <a:rPr lang="en-US" sz="3600" b="1" dirty="0" smtClean="0">
                <a:solidFill>
                  <a:srgbClr val="0070C0"/>
                </a:solidFill>
              </a:rPr>
              <a:t>, hol</a:t>
            </a:r>
            <a:r>
              <a:rPr lang="en-US" sz="3600" b="1" dirty="0" smtClean="0">
                <a:solidFill>
                  <a:srgbClr val="FF0000"/>
                </a:solidFill>
              </a:rPr>
              <a:t>e</a:t>
            </a:r>
            <a:endParaRPr lang="en-US" sz="36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28680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Правило  открытого слога: если ударный слог заканчивается на гласную букву, он называется открытым. Гласные в открытом слоге читаются так, как  они называются в алфавите. Буква </a:t>
            </a:r>
            <a:r>
              <a:rPr lang="ru-RU" sz="3600" dirty="0" smtClean="0">
                <a:solidFill>
                  <a:srgbClr val="FF0000"/>
                </a:solidFill>
                <a:latin typeface="+mj-lt"/>
              </a:rPr>
              <a:t>о</a:t>
            </a: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 в алфавите называется </a:t>
            </a: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 [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ə</a:t>
            </a:r>
            <a:r>
              <a:rPr lang="el-GR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υ</a:t>
            </a: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/>
              </a:rPr>
              <a:t>]. </a:t>
            </a: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/>
              </a:rPr>
              <a:t>Следовательно, слово  </a:t>
            </a: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/>
              </a:rPr>
              <a:t>holy </a:t>
            </a: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/>
              </a:rPr>
              <a:t>следует  читать  как  </a:t>
            </a:r>
            <a:r>
              <a:rPr lang="en-US" sz="3600" dirty="0" smtClean="0">
                <a:solidFill>
                  <a:srgbClr val="0070C0"/>
                </a:solidFill>
                <a:latin typeface="+mj-lt"/>
                <a:cs typeface="Times New Roman"/>
              </a:rPr>
              <a:t>[</a:t>
            </a:r>
            <a:r>
              <a:rPr lang="en-US" sz="3600" dirty="0" err="1" smtClean="0">
                <a:solidFill>
                  <a:srgbClr val="0070C0"/>
                </a:solidFill>
                <a:latin typeface="+mj-lt"/>
                <a:cs typeface="Times New Roman"/>
              </a:rPr>
              <a:t>h</a:t>
            </a:r>
            <a:r>
              <a:rPr lang="en-US" sz="3600" b="1" dirty="0" err="1" smtClean="0">
                <a:solidFill>
                  <a:srgbClr val="0070C0"/>
                </a:solidFill>
                <a:latin typeface="+mj-lt"/>
                <a:cs typeface="Times New Roman"/>
              </a:rPr>
              <a:t>ə</a:t>
            </a:r>
            <a:r>
              <a:rPr lang="el-GR" sz="3600" dirty="0" smtClean="0">
                <a:solidFill>
                  <a:srgbClr val="0070C0"/>
                </a:solidFill>
                <a:latin typeface="+mj-lt"/>
                <a:cs typeface="Times New Roman"/>
              </a:rPr>
              <a:t>υ</a:t>
            </a:r>
            <a:r>
              <a:rPr lang="en-US" sz="3600" dirty="0" err="1" smtClean="0">
                <a:solidFill>
                  <a:srgbClr val="0070C0"/>
                </a:solidFill>
                <a:latin typeface="+mj-lt"/>
                <a:cs typeface="Times New Roman"/>
              </a:rPr>
              <a:t>li</a:t>
            </a:r>
            <a:r>
              <a:rPr lang="en-US" sz="3600" dirty="0" smtClean="0">
                <a:solidFill>
                  <a:srgbClr val="0070C0"/>
                </a:solidFill>
                <a:latin typeface="+mj-lt"/>
                <a:cs typeface="Times New Roman"/>
              </a:rPr>
              <a:t>]</a:t>
            </a:r>
            <a:endParaRPr lang="ru-RU" sz="3600" dirty="0">
              <a:solidFill>
                <a:srgbClr val="0070C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500042"/>
            <a:ext cx="8429684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Lesson 2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Буква </a:t>
            </a:r>
            <a:r>
              <a:rPr lang="en-US" sz="3600" b="1" dirty="0" err="1" smtClean="0">
                <a:solidFill>
                  <a:srgbClr val="7030A0"/>
                </a:solidFill>
              </a:rPr>
              <a:t>Rr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читается как </a:t>
            </a:r>
            <a:r>
              <a:rPr lang="en-US" sz="3600" b="1" dirty="0" smtClean="0">
                <a:solidFill>
                  <a:srgbClr val="7030A0"/>
                </a:solidFill>
              </a:rPr>
              <a:t>[r]</a:t>
            </a:r>
            <a:r>
              <a:rPr lang="en-US" sz="3600" b="1" dirty="0" smtClean="0">
                <a:solidFill>
                  <a:srgbClr val="0070C0"/>
                </a:solidFill>
              </a:rPr>
              <a:t>: </a:t>
            </a:r>
            <a:r>
              <a:rPr lang="en-US" sz="3600" b="1" dirty="0" smtClean="0">
                <a:solidFill>
                  <a:srgbClr val="7030A0"/>
                </a:solidFill>
              </a:rPr>
              <a:t>r</a:t>
            </a:r>
            <a:r>
              <a:rPr lang="en-US" sz="3600" b="1" dirty="0" smtClean="0">
                <a:solidFill>
                  <a:srgbClr val="0070C0"/>
                </a:solidFill>
              </a:rPr>
              <a:t>ed [red],  </a:t>
            </a:r>
            <a:r>
              <a:rPr lang="en-US" sz="3600" b="1" dirty="0" smtClean="0">
                <a:solidFill>
                  <a:srgbClr val="7030A0"/>
                </a:solidFill>
              </a:rPr>
              <a:t>r</a:t>
            </a:r>
            <a:r>
              <a:rPr lang="en-US" sz="3600" b="1" dirty="0" smtClean="0">
                <a:solidFill>
                  <a:srgbClr val="0070C0"/>
                </a:solidFill>
              </a:rPr>
              <a:t>oom, </a:t>
            </a:r>
            <a:r>
              <a:rPr lang="en-US" sz="3600" b="1" dirty="0" smtClean="0">
                <a:solidFill>
                  <a:srgbClr val="7030A0"/>
                </a:solidFill>
              </a:rPr>
              <a:t>r</a:t>
            </a:r>
            <a:r>
              <a:rPr lang="en-US" sz="3600" b="1" dirty="0" smtClean="0">
                <a:solidFill>
                  <a:srgbClr val="0070C0"/>
                </a:solidFill>
              </a:rPr>
              <a:t>est, </a:t>
            </a:r>
            <a:r>
              <a:rPr lang="en-US" sz="3600" b="1" dirty="0" smtClean="0">
                <a:solidFill>
                  <a:srgbClr val="7030A0"/>
                </a:solidFill>
              </a:rPr>
              <a:t>r</a:t>
            </a:r>
            <a:r>
              <a:rPr lang="en-US" sz="3600" b="1" dirty="0" smtClean="0">
                <a:solidFill>
                  <a:srgbClr val="0070C0"/>
                </a:solidFill>
              </a:rPr>
              <a:t>ose, </a:t>
            </a:r>
            <a:r>
              <a:rPr lang="en-US" sz="3600" b="1" dirty="0" smtClean="0">
                <a:solidFill>
                  <a:srgbClr val="7030A0"/>
                </a:solidFill>
              </a:rPr>
              <a:t>r</a:t>
            </a:r>
            <a:r>
              <a:rPr lang="en-US" sz="3600" b="1" dirty="0" smtClean="0">
                <a:solidFill>
                  <a:srgbClr val="0070C0"/>
                </a:solidFill>
              </a:rPr>
              <a:t>ock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Буква </a:t>
            </a:r>
            <a:r>
              <a:rPr lang="en-US" sz="3600" b="1" dirty="0" smtClean="0">
                <a:solidFill>
                  <a:srgbClr val="7030A0"/>
                </a:solidFill>
              </a:rPr>
              <a:t>Vv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читается как </a:t>
            </a:r>
            <a:r>
              <a:rPr lang="en-US" sz="3600" b="1" dirty="0" smtClean="0">
                <a:solidFill>
                  <a:srgbClr val="7030A0"/>
                </a:solidFill>
              </a:rPr>
              <a:t>[v]</a:t>
            </a:r>
            <a:r>
              <a:rPr lang="en-US" sz="3600" b="1" dirty="0" smtClean="0">
                <a:solidFill>
                  <a:srgbClr val="0070C0"/>
                </a:solidFill>
              </a:rPr>
              <a:t>: </a:t>
            </a:r>
            <a:r>
              <a:rPr lang="en-US" sz="3600" b="1" dirty="0" smtClean="0">
                <a:solidFill>
                  <a:srgbClr val="7030A0"/>
                </a:solidFill>
              </a:rPr>
              <a:t>v</a:t>
            </a:r>
            <a:r>
              <a:rPr lang="en-US" sz="3600" b="1" dirty="0" smtClean="0">
                <a:solidFill>
                  <a:srgbClr val="0070C0"/>
                </a:solidFill>
              </a:rPr>
              <a:t>et [vet], </a:t>
            </a:r>
            <a:r>
              <a:rPr lang="en-US" sz="3600" b="1" dirty="0" smtClean="0">
                <a:solidFill>
                  <a:srgbClr val="7030A0"/>
                </a:solidFill>
              </a:rPr>
              <a:t>v</a:t>
            </a:r>
            <a:r>
              <a:rPr lang="en-US" sz="3600" b="1" dirty="0" smtClean="0">
                <a:solidFill>
                  <a:srgbClr val="0070C0"/>
                </a:solidFill>
              </a:rPr>
              <a:t>an, </a:t>
            </a:r>
            <a:r>
              <a:rPr lang="en-US" sz="3600" b="1" dirty="0" smtClean="0">
                <a:solidFill>
                  <a:srgbClr val="7030A0"/>
                </a:solidFill>
              </a:rPr>
              <a:t>v</a:t>
            </a:r>
            <a:r>
              <a:rPr lang="en-US" sz="3600" b="1" dirty="0" smtClean="0">
                <a:solidFill>
                  <a:srgbClr val="0070C0"/>
                </a:solidFill>
              </a:rPr>
              <a:t>ote, </a:t>
            </a:r>
            <a:r>
              <a:rPr lang="en-US" sz="3600" b="1" dirty="0" smtClean="0">
                <a:solidFill>
                  <a:srgbClr val="7030A0"/>
                </a:solidFill>
              </a:rPr>
              <a:t>v</a:t>
            </a:r>
            <a:r>
              <a:rPr lang="en-US" sz="3600" b="1" dirty="0" smtClean="0">
                <a:solidFill>
                  <a:srgbClr val="0070C0"/>
                </a:solidFill>
              </a:rPr>
              <a:t>ery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Буква </a:t>
            </a:r>
            <a:r>
              <a:rPr lang="en-US" sz="3600" b="1" dirty="0" err="1" smtClean="0">
                <a:solidFill>
                  <a:srgbClr val="7030A0"/>
                </a:solidFill>
              </a:rPr>
              <a:t>Zz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читается как </a:t>
            </a:r>
            <a:r>
              <a:rPr lang="en-US" sz="3600" b="1" dirty="0" smtClean="0">
                <a:solidFill>
                  <a:srgbClr val="7030A0"/>
                </a:solidFill>
              </a:rPr>
              <a:t>[z]</a:t>
            </a:r>
            <a:r>
              <a:rPr lang="en-US" sz="3600" b="1" dirty="0" smtClean="0">
                <a:solidFill>
                  <a:srgbClr val="0070C0"/>
                </a:solidFill>
              </a:rPr>
              <a:t>: </a:t>
            </a:r>
            <a:r>
              <a:rPr lang="en-US" sz="3600" b="1" dirty="0" smtClean="0">
                <a:solidFill>
                  <a:srgbClr val="7030A0"/>
                </a:solidFill>
              </a:rPr>
              <a:t>z</a:t>
            </a:r>
            <a:r>
              <a:rPr lang="en-US" sz="3600" b="1" dirty="0" smtClean="0">
                <a:solidFill>
                  <a:srgbClr val="0070C0"/>
                </a:solidFill>
              </a:rPr>
              <a:t>one, </a:t>
            </a:r>
            <a:r>
              <a:rPr lang="en-US" sz="3600" b="1" dirty="0" smtClean="0">
                <a:solidFill>
                  <a:srgbClr val="7030A0"/>
                </a:solidFill>
              </a:rPr>
              <a:t>z</a:t>
            </a:r>
            <a:r>
              <a:rPr lang="en-US" sz="3600" b="1" dirty="0" smtClean="0">
                <a:solidFill>
                  <a:srgbClr val="0070C0"/>
                </a:solidFill>
              </a:rPr>
              <a:t>est, la</a:t>
            </a:r>
            <a:r>
              <a:rPr lang="en-US" sz="3600" b="1" dirty="0" smtClean="0">
                <a:solidFill>
                  <a:srgbClr val="7030A0"/>
                </a:solidFill>
              </a:rPr>
              <a:t>z</a:t>
            </a:r>
            <a:r>
              <a:rPr lang="en-US" sz="3600" b="1" dirty="0" smtClean="0">
                <a:solidFill>
                  <a:srgbClr val="0070C0"/>
                </a:solidFill>
              </a:rPr>
              <a:t>y, bu</a:t>
            </a:r>
            <a:r>
              <a:rPr lang="en-US" sz="3600" b="1" dirty="0" smtClean="0">
                <a:solidFill>
                  <a:srgbClr val="7030A0"/>
                </a:solidFill>
              </a:rPr>
              <a:t>zz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 </a:t>
            </a:r>
            <a:r>
              <a:rPr lang="en-US" sz="3600" b="1" dirty="0" smtClean="0">
                <a:solidFill>
                  <a:srgbClr val="0070C0"/>
                </a:solidFill>
              </a:rPr>
              <a:t>l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может образовывать слог  с согласной, которая стоит перед ней: </a:t>
            </a:r>
            <a:r>
              <a:rPr lang="en-US" sz="3600" b="1" dirty="0" err="1" smtClean="0">
                <a:solidFill>
                  <a:srgbClr val="7030A0"/>
                </a:solidFill>
              </a:rPr>
              <a:t>ap-ple</a:t>
            </a:r>
            <a:r>
              <a:rPr lang="en-US" sz="3600" b="1" dirty="0" smtClean="0">
                <a:solidFill>
                  <a:srgbClr val="7030A0"/>
                </a:solidFill>
              </a:rPr>
              <a:t> [</a:t>
            </a:r>
            <a:r>
              <a:rPr lang="en-US" sz="3600" b="1" dirty="0" err="1" smtClean="0">
                <a:solidFill>
                  <a:srgbClr val="7030A0"/>
                </a:solidFill>
              </a:rPr>
              <a:t>æpl</a:t>
            </a:r>
            <a:r>
              <a:rPr lang="en-US" sz="3600" b="1" dirty="0" smtClean="0">
                <a:solidFill>
                  <a:srgbClr val="7030A0"/>
                </a:solidFill>
              </a:rPr>
              <a:t>],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little, puzzle, cattle, middle</a:t>
            </a:r>
          </a:p>
          <a:p>
            <a:endParaRPr lang="en-US" sz="3600" b="1" dirty="0" smtClean="0">
              <a:solidFill>
                <a:srgbClr val="0070C0"/>
              </a:solidFill>
            </a:endParaRPr>
          </a:p>
          <a:p>
            <a:endParaRPr lang="en-US" sz="3600" b="1" dirty="0" smtClean="0">
              <a:solidFill>
                <a:srgbClr val="0070C0"/>
              </a:solidFill>
            </a:endParaRPr>
          </a:p>
          <a:p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4296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Lesson 3,4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Буква  </a:t>
            </a:r>
            <a:r>
              <a:rPr lang="en-US" sz="3600" b="1" dirty="0" smtClean="0">
                <a:solidFill>
                  <a:srgbClr val="FF0000"/>
                </a:solidFill>
              </a:rPr>
              <a:t>Ii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в открытом слоге читается как </a:t>
            </a:r>
            <a:r>
              <a:rPr lang="en-US" sz="3600" b="1" dirty="0" smtClean="0">
                <a:solidFill>
                  <a:srgbClr val="002060"/>
                </a:solidFill>
              </a:rPr>
              <a:t>[</a:t>
            </a:r>
            <a:r>
              <a:rPr lang="en-US" sz="3600" b="1" dirty="0" err="1" smtClean="0">
                <a:solidFill>
                  <a:srgbClr val="FF0000"/>
                </a:solidFill>
              </a:rPr>
              <a:t>ai</a:t>
            </a:r>
            <a:r>
              <a:rPr lang="en-US" sz="3600" b="1" dirty="0" smtClean="0">
                <a:solidFill>
                  <a:srgbClr val="002060"/>
                </a:solidFill>
              </a:rPr>
              <a:t>]: dr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ve [</a:t>
            </a:r>
            <a:r>
              <a:rPr lang="en-US" sz="3600" b="1" dirty="0" err="1" smtClean="0">
                <a:solidFill>
                  <a:srgbClr val="002060"/>
                </a:solidFill>
              </a:rPr>
              <a:t>dr</a:t>
            </a:r>
            <a:r>
              <a:rPr lang="en-US" sz="3600" b="1" dirty="0" err="1" smtClean="0">
                <a:solidFill>
                  <a:srgbClr val="FF0000"/>
                </a:solidFill>
              </a:rPr>
              <a:t>ai</a:t>
            </a:r>
            <a:r>
              <a:rPr lang="en-US" sz="3600" b="1" dirty="0" err="1" smtClean="0">
                <a:solidFill>
                  <a:srgbClr val="002060"/>
                </a:solidFill>
              </a:rPr>
              <a:t>v</a:t>
            </a:r>
            <a:r>
              <a:rPr lang="en-US" sz="3600" b="1" dirty="0" smtClean="0">
                <a:solidFill>
                  <a:srgbClr val="002060"/>
                </a:solidFill>
              </a:rPr>
              <a:t>]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t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me [</a:t>
            </a:r>
            <a:r>
              <a:rPr lang="en-US" sz="3600" b="1" dirty="0" err="1" smtClean="0">
                <a:solidFill>
                  <a:srgbClr val="002060"/>
                </a:solidFill>
              </a:rPr>
              <a:t>t</a:t>
            </a:r>
            <a:r>
              <a:rPr lang="en-US" sz="3600" b="1" dirty="0" err="1" smtClean="0">
                <a:solidFill>
                  <a:srgbClr val="FF0000"/>
                </a:solidFill>
              </a:rPr>
              <a:t>ai</a:t>
            </a:r>
            <a:r>
              <a:rPr lang="en-US" sz="3600" b="1" dirty="0" err="1" smtClean="0">
                <a:solidFill>
                  <a:srgbClr val="002060"/>
                </a:solidFill>
              </a:rPr>
              <a:t>m</a:t>
            </a:r>
            <a:r>
              <a:rPr lang="en-US" sz="3600" b="1" dirty="0" smtClean="0">
                <a:solidFill>
                  <a:srgbClr val="002060"/>
                </a:solidFill>
              </a:rPr>
              <a:t>], d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ve, r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de, l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ne, p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ne, s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de, r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pe, f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ne, w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pe.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Буква </a:t>
            </a:r>
            <a:r>
              <a:rPr lang="en-US" sz="3600" b="1" dirty="0" smtClean="0">
                <a:solidFill>
                  <a:srgbClr val="FF0000"/>
                </a:solidFill>
              </a:rPr>
              <a:t>Ii </a:t>
            </a:r>
            <a:r>
              <a:rPr lang="ru-RU" sz="3600" b="1" dirty="0" smtClean="0">
                <a:solidFill>
                  <a:srgbClr val="002060"/>
                </a:solidFill>
              </a:rPr>
              <a:t>перед </a:t>
            </a:r>
            <a:r>
              <a:rPr lang="ru-RU" sz="3600" b="1" dirty="0" err="1" smtClean="0">
                <a:solidFill>
                  <a:srgbClr val="002060"/>
                </a:solidFill>
              </a:rPr>
              <a:t>буквосочетани-ями</a:t>
            </a:r>
            <a:r>
              <a:rPr lang="ru-RU" sz="3600" b="1" dirty="0" smtClean="0">
                <a:solidFill>
                  <a:srgbClr val="002060"/>
                </a:solidFill>
              </a:rPr>
              <a:t>  </a:t>
            </a:r>
            <a:r>
              <a:rPr lang="en-US" sz="3600" b="1" dirty="0" err="1" smtClean="0">
                <a:solidFill>
                  <a:srgbClr val="002060"/>
                </a:solidFill>
              </a:rPr>
              <a:t>nd</a:t>
            </a:r>
            <a:r>
              <a:rPr lang="en-US" sz="3600" b="1" dirty="0" smtClean="0">
                <a:solidFill>
                  <a:srgbClr val="002060"/>
                </a:solidFill>
              </a:rPr>
              <a:t>, ld </a:t>
            </a:r>
            <a:r>
              <a:rPr lang="ru-RU" sz="3600" b="1" dirty="0" smtClean="0">
                <a:solidFill>
                  <a:srgbClr val="002060"/>
                </a:solidFill>
              </a:rPr>
              <a:t>читается как </a:t>
            </a:r>
            <a:r>
              <a:rPr lang="en-US" sz="3600" b="1" dirty="0" smtClean="0">
                <a:solidFill>
                  <a:srgbClr val="002060"/>
                </a:solidFill>
              </a:rPr>
              <a:t>[</a:t>
            </a:r>
            <a:r>
              <a:rPr lang="en-US" sz="3600" b="1" dirty="0" err="1" smtClean="0">
                <a:solidFill>
                  <a:srgbClr val="FF0000"/>
                </a:solidFill>
              </a:rPr>
              <a:t>a</a:t>
            </a:r>
            <a:r>
              <a:rPr lang="en-US" sz="3600" b="1" dirty="0" err="1" smtClean="0">
                <a:solidFill>
                  <a:srgbClr val="00206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], </a:t>
            </a:r>
            <a:r>
              <a:rPr lang="ru-RU" sz="3600" b="1" dirty="0" smtClean="0">
                <a:solidFill>
                  <a:srgbClr val="002060"/>
                </a:solidFill>
              </a:rPr>
              <a:t>хотя  она  стоит в закрытом слоге: </a:t>
            </a:r>
            <a:r>
              <a:rPr lang="en-US" sz="3600" b="1" dirty="0" smtClean="0">
                <a:solidFill>
                  <a:srgbClr val="002060"/>
                </a:solidFill>
              </a:rPr>
              <a:t>ch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ld [</a:t>
            </a:r>
            <a:r>
              <a:rPr lang="en-US" sz="3600" b="1" dirty="0" err="1" smtClean="0">
                <a:solidFill>
                  <a:srgbClr val="002060"/>
                </a:solidFill>
              </a:rPr>
              <a:t>taild</a:t>
            </a:r>
            <a:r>
              <a:rPr lang="en-US" sz="3600" b="1" dirty="0" smtClean="0">
                <a:solidFill>
                  <a:srgbClr val="002060"/>
                </a:solidFill>
              </a:rPr>
              <a:t>], f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nd, m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ld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Исключение:   </a:t>
            </a:r>
            <a:r>
              <a:rPr lang="en-US" sz="3600" b="1" dirty="0" smtClean="0">
                <a:solidFill>
                  <a:srgbClr val="002060"/>
                </a:solidFill>
              </a:rPr>
              <a:t>w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nd  [wind]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850112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Буква </a:t>
            </a:r>
            <a:r>
              <a:rPr lang="en-US" sz="3200" b="1" dirty="0" smtClean="0">
                <a:solidFill>
                  <a:srgbClr val="FF0000"/>
                </a:solidFill>
              </a:rPr>
              <a:t>Ii</a:t>
            </a:r>
            <a:r>
              <a:rPr lang="en-US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перед  буквосочетанием</a:t>
            </a:r>
          </a:p>
          <a:p>
            <a:r>
              <a:rPr lang="en-US" sz="3600" b="1" dirty="0" err="1" smtClean="0">
                <a:solidFill>
                  <a:srgbClr val="00B0F0"/>
                </a:solidFill>
              </a:rPr>
              <a:t>gh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en-US" sz="3600" b="1" dirty="0" err="1" smtClean="0">
                <a:solidFill>
                  <a:srgbClr val="FF0000"/>
                </a:solidFill>
              </a:rPr>
              <a:t>ai</a:t>
            </a:r>
            <a:r>
              <a:rPr lang="en-US" sz="3600" b="1" dirty="0" smtClean="0">
                <a:solidFill>
                  <a:srgbClr val="7030A0"/>
                </a:solidFill>
              </a:rPr>
              <a:t>]. </a:t>
            </a:r>
            <a:r>
              <a:rPr lang="ru-RU" sz="3600" b="1" dirty="0" err="1" smtClean="0">
                <a:solidFill>
                  <a:srgbClr val="7030A0"/>
                </a:solidFill>
              </a:rPr>
              <a:t>Букво-сочетание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</a:rPr>
              <a:t>gh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не  читается</a:t>
            </a:r>
            <a:r>
              <a:rPr lang="en-US" sz="3600" b="1" dirty="0" smtClean="0">
                <a:solidFill>
                  <a:srgbClr val="7030A0"/>
                </a:solidFill>
              </a:rPr>
              <a:t>: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r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70C0"/>
                </a:solidFill>
              </a:rPr>
              <a:t>gh</a:t>
            </a:r>
            <a:r>
              <a:rPr lang="en-US" sz="3600" b="1" dirty="0" smtClean="0">
                <a:solidFill>
                  <a:srgbClr val="7030A0"/>
                </a:solidFill>
              </a:rPr>
              <a:t>t [</a:t>
            </a:r>
            <a:r>
              <a:rPr lang="en-US" sz="3600" b="1" dirty="0" err="1" smtClean="0">
                <a:solidFill>
                  <a:srgbClr val="7030A0"/>
                </a:solidFill>
              </a:rPr>
              <a:t>rait</a:t>
            </a:r>
            <a:r>
              <a:rPr lang="en-US" sz="3600" b="1" dirty="0" smtClean="0">
                <a:solidFill>
                  <a:srgbClr val="7030A0"/>
                </a:solidFill>
              </a:rPr>
              <a:t>], n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70C0"/>
                </a:solidFill>
              </a:rPr>
              <a:t>gh</a:t>
            </a:r>
            <a:r>
              <a:rPr lang="en-US" sz="3600" b="1" dirty="0" smtClean="0">
                <a:solidFill>
                  <a:srgbClr val="7030A0"/>
                </a:solidFill>
              </a:rPr>
              <a:t>t, fl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70C0"/>
                </a:solidFill>
              </a:rPr>
              <a:t>gh</a:t>
            </a:r>
            <a:r>
              <a:rPr lang="en-US" sz="3600" b="1" dirty="0" smtClean="0">
                <a:solidFill>
                  <a:srgbClr val="7030A0"/>
                </a:solidFill>
              </a:rPr>
              <a:t>t, l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70C0"/>
                </a:solidFill>
              </a:rPr>
              <a:t>gh</a:t>
            </a:r>
            <a:r>
              <a:rPr lang="en-US" sz="3600" b="1" dirty="0" smtClean="0">
                <a:solidFill>
                  <a:srgbClr val="7030A0"/>
                </a:solidFill>
              </a:rPr>
              <a:t>t, s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70C0"/>
                </a:solidFill>
              </a:rPr>
              <a:t>gh</a:t>
            </a:r>
            <a:r>
              <a:rPr lang="en-US" sz="3600" b="1" dirty="0" smtClean="0">
                <a:solidFill>
                  <a:srgbClr val="7030A0"/>
                </a:solidFill>
              </a:rPr>
              <a:t>t, br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00B0F0"/>
                </a:solidFill>
              </a:rPr>
              <a:t>gh</a:t>
            </a:r>
            <a:r>
              <a:rPr lang="en-US" sz="3600" b="1" dirty="0" smtClean="0">
                <a:solidFill>
                  <a:srgbClr val="7030A0"/>
                </a:solidFill>
              </a:rPr>
              <a:t>t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828680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Lesson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5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Буква  </a:t>
            </a:r>
            <a:r>
              <a:rPr lang="en-US" sz="3600" b="1" dirty="0" err="1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в открытом слоге читается  как </a:t>
            </a:r>
            <a:r>
              <a:rPr lang="en-US" sz="3600" b="1" dirty="0" smtClean="0">
                <a:solidFill>
                  <a:srgbClr val="FF0000"/>
                </a:solidFill>
              </a:rPr>
              <a:t>[</a:t>
            </a:r>
            <a:r>
              <a:rPr lang="en-US" sz="3600" b="1" dirty="0" err="1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FF0000"/>
                </a:solidFill>
              </a:rPr>
              <a:t>:]: 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he  [hi:], me, we, Pete, be.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Буквосочетание  </a:t>
            </a:r>
            <a:r>
              <a:rPr lang="en-US" sz="3600" b="1" dirty="0" err="1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читается  как 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:]:  b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[bi:], s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f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 s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k, f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l, str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t, gr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n, fr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w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k, m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t, n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d, fr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ze, s</a:t>
            </a:r>
            <a:r>
              <a:rPr lang="en-US" sz="3600" b="1" dirty="0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m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00042"/>
            <a:ext cx="81439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Буквосочетание  </a:t>
            </a:r>
            <a:r>
              <a:rPr lang="en-US" sz="3600" b="1" dirty="0" smtClean="0">
                <a:solidFill>
                  <a:srgbClr val="FF0000"/>
                </a:solidFill>
              </a:rPr>
              <a:t>e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читается  как 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:]: s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[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si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:], w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k, t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n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t, b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ch, p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ch, r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d, t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m, cr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m, st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m, 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st, 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t, 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gle, pl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se, h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Исключения: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 gr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 [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greit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], br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d  [bred], h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d [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hed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07249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Lesson 6</a:t>
            </a:r>
          </a:p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Буква </a:t>
            </a:r>
            <a:r>
              <a:rPr lang="en-US" sz="3600" b="1" dirty="0" err="1" smtClean="0">
                <a:solidFill>
                  <a:srgbClr val="FF0000"/>
                </a:solidFill>
              </a:rPr>
              <a:t>Yy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в открытом слоге читается как  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[</a:t>
            </a:r>
            <a:r>
              <a:rPr lang="en-US" sz="3600" b="1" dirty="0" err="1" smtClean="0">
                <a:solidFill>
                  <a:srgbClr val="FF0000"/>
                </a:solidFill>
              </a:rPr>
              <a:t>ai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]:  m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 [</a:t>
            </a:r>
            <a:r>
              <a:rPr lang="en-US" sz="3600" b="1" dirty="0" err="1" smtClean="0">
                <a:solidFill>
                  <a:schemeClr val="accent5">
                    <a:lumMod val="75000"/>
                  </a:schemeClr>
                </a:solidFill>
              </a:rPr>
              <a:t>m</a:t>
            </a:r>
            <a:r>
              <a:rPr lang="en-US" sz="3600" b="1" dirty="0" err="1" smtClean="0">
                <a:solidFill>
                  <a:srgbClr val="FF0000"/>
                </a:solidFill>
              </a:rPr>
              <a:t>ai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],</a:t>
            </a:r>
          </a:p>
          <a:p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t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pe, cr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, b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, dr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, fr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, tr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</a:p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Буквосочетание  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читается как 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[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ea typeface="Cambria Math"/>
              </a:rPr>
              <a:t>o: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]: sp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t , f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, c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n, c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k, n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m, b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n, s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t, f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k</a:t>
            </a:r>
          </a:p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Буквосочетание  </a:t>
            </a:r>
            <a:r>
              <a:rPr lang="en-US" sz="3600" b="1" dirty="0" smtClean="0">
                <a:solidFill>
                  <a:srgbClr val="FF0000"/>
                </a:solidFill>
              </a:rPr>
              <a:t>our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</a:rPr>
              <a:t>читает-ся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 как 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[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ea typeface="Cambria Math"/>
              </a:rPr>
              <a:t>o: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]: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f</a:t>
            </a:r>
            <a:r>
              <a:rPr lang="en-US" sz="3600" b="1" dirty="0" smtClean="0">
                <a:solidFill>
                  <a:srgbClr val="FF0000"/>
                </a:solidFill>
              </a:rPr>
              <a:t>our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 [</a:t>
            </a:r>
            <a:r>
              <a:rPr lang="en-US" sz="3600" b="1" dirty="0" err="1" smtClean="0">
                <a:solidFill>
                  <a:schemeClr val="accent5">
                    <a:lumMod val="75000"/>
                  </a:schemeClr>
                </a:solidFill>
              </a:rPr>
              <a:t>fo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:],  y</a:t>
            </a:r>
            <a:r>
              <a:rPr lang="en-US" sz="3600" b="1" dirty="0" smtClean="0">
                <a:solidFill>
                  <a:srgbClr val="FF0000"/>
                </a:solidFill>
              </a:rPr>
              <a:t>our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, c</a:t>
            </a:r>
            <a:r>
              <a:rPr lang="en-US" sz="3600" b="1" dirty="0" smtClean="0">
                <a:solidFill>
                  <a:srgbClr val="FF0000"/>
                </a:solidFill>
              </a:rPr>
              <a:t>our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se, c</a:t>
            </a:r>
            <a:r>
              <a:rPr lang="en-US" sz="3600" b="1" dirty="0" smtClean="0">
                <a:solidFill>
                  <a:srgbClr val="FF0000"/>
                </a:solidFill>
              </a:rPr>
              <a:t>our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t</a:t>
            </a:r>
          </a:p>
          <a:p>
            <a:endParaRPr lang="ru-RU" sz="3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35824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Lesson 7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 </a:t>
            </a:r>
            <a:r>
              <a:rPr lang="ru-RU" sz="3600" b="1" dirty="0" err="1" smtClean="0">
                <a:solidFill>
                  <a:srgbClr val="FF0000"/>
                </a:solidFill>
              </a:rPr>
              <a:t>Аа</a:t>
            </a:r>
            <a:r>
              <a:rPr lang="ru-RU" sz="3600" b="1" dirty="0" smtClean="0">
                <a:solidFill>
                  <a:srgbClr val="7030A0"/>
                </a:solidFill>
              </a:rPr>
              <a:t>  в  открытом  слоге   читается 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en-US" sz="3600" b="1" dirty="0" err="1" smtClean="0">
                <a:solidFill>
                  <a:srgbClr val="FF0000"/>
                </a:solidFill>
              </a:rPr>
              <a:t>ei</a:t>
            </a:r>
            <a:r>
              <a:rPr lang="en-US" sz="3600" b="1" dirty="0" smtClean="0">
                <a:solidFill>
                  <a:srgbClr val="7030A0"/>
                </a:solidFill>
              </a:rPr>
              <a:t>]:  n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7030A0"/>
                </a:solidFill>
              </a:rPr>
              <a:t>me  [</a:t>
            </a:r>
            <a:r>
              <a:rPr lang="en-US" sz="3600" b="1" dirty="0" err="1" smtClean="0">
                <a:solidFill>
                  <a:srgbClr val="7030A0"/>
                </a:solidFill>
              </a:rPr>
              <a:t>n</a:t>
            </a:r>
            <a:r>
              <a:rPr lang="en-US" sz="3600" b="1" dirty="0" err="1" smtClean="0">
                <a:solidFill>
                  <a:srgbClr val="FF0000"/>
                </a:solidFill>
              </a:rPr>
              <a:t>ei</a:t>
            </a:r>
            <a:r>
              <a:rPr lang="en-US" sz="3600" b="1" dirty="0" err="1" smtClean="0">
                <a:solidFill>
                  <a:srgbClr val="7030A0"/>
                </a:solidFill>
              </a:rPr>
              <a:t>m</a:t>
            </a:r>
            <a:r>
              <a:rPr lang="en-US" sz="3600" b="1" dirty="0" smtClean="0">
                <a:solidFill>
                  <a:srgbClr val="7030A0"/>
                </a:solidFill>
              </a:rPr>
              <a:t>],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l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7030A0"/>
                </a:solidFill>
              </a:rPr>
              <a:t>ke, t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7030A0"/>
                </a:solidFill>
              </a:rPr>
              <a:t>pe, l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7030A0"/>
                </a:solidFill>
              </a:rPr>
              <a:t>te, g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7030A0"/>
                </a:solidFill>
              </a:rPr>
              <a:t>me, t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7030A0"/>
                </a:solidFill>
              </a:rPr>
              <a:t>ke.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Cc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перед буквами </a:t>
            </a:r>
            <a:r>
              <a:rPr lang="en-US" sz="3600" b="1" dirty="0" err="1" smtClean="0">
                <a:solidFill>
                  <a:srgbClr val="FF0000"/>
                </a:solidFill>
              </a:rPr>
              <a:t>e,y,I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читается  как </a:t>
            </a:r>
            <a:r>
              <a:rPr lang="en-US" sz="3600" b="1" dirty="0" smtClean="0">
                <a:solidFill>
                  <a:srgbClr val="7030A0"/>
                </a:solidFill>
              </a:rPr>
              <a:t>[s]: cent [sent],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en-US" sz="3600" b="1" dirty="0" smtClean="0">
                <a:solidFill>
                  <a:srgbClr val="7030A0"/>
                </a:solidFill>
              </a:rPr>
              <a:t>cycle [</a:t>
            </a:r>
            <a:r>
              <a:rPr lang="en-US" sz="3600" b="1" dirty="0" err="1" smtClean="0">
                <a:solidFill>
                  <a:srgbClr val="7030A0"/>
                </a:solidFill>
              </a:rPr>
              <a:t>saikl</a:t>
            </a:r>
            <a:r>
              <a:rPr lang="en-US" sz="3600" b="1" dirty="0" smtClean="0">
                <a:solidFill>
                  <a:srgbClr val="7030A0"/>
                </a:solidFill>
              </a:rPr>
              <a:t>]</a:t>
            </a:r>
          </a:p>
          <a:p>
            <a:r>
              <a:rPr lang="ru-RU" sz="3600" b="1" dirty="0" smtClean="0">
                <a:solidFill>
                  <a:srgbClr val="00B050"/>
                </a:solidFill>
              </a:rPr>
              <a:t>Запомните  чтение  слова</a:t>
            </a:r>
          </a:p>
          <a:p>
            <a:r>
              <a:rPr lang="ru-RU" sz="3600" b="1" dirty="0" smtClean="0">
                <a:solidFill>
                  <a:srgbClr val="00B050"/>
                </a:solidFill>
              </a:rPr>
              <a:t>с</a:t>
            </a:r>
            <a:r>
              <a:rPr lang="en-US" sz="3600" b="1" dirty="0" err="1" smtClean="0">
                <a:solidFill>
                  <a:srgbClr val="00B050"/>
                </a:solidFill>
              </a:rPr>
              <a:t>ity</a:t>
            </a:r>
            <a:r>
              <a:rPr lang="en-US" sz="3600" b="1" dirty="0" smtClean="0">
                <a:solidFill>
                  <a:srgbClr val="00B050"/>
                </a:solidFill>
              </a:rPr>
              <a:t> [</a:t>
            </a:r>
            <a:r>
              <a:rPr lang="en-US" sz="3600" b="1" dirty="0" smtClean="0">
                <a:solidFill>
                  <a:srgbClr val="00B050"/>
                </a:solidFill>
                <a:latin typeface="Cambria Math"/>
                <a:ea typeface="Cambria Math"/>
              </a:rPr>
              <a:t>'</a:t>
            </a:r>
            <a:r>
              <a:rPr lang="en-US" sz="3600" b="1" dirty="0" err="1" smtClean="0">
                <a:solidFill>
                  <a:srgbClr val="00B050"/>
                </a:solidFill>
              </a:rPr>
              <a:t>siti</a:t>
            </a:r>
            <a:r>
              <a:rPr lang="en-US" sz="3600" b="1" dirty="0" smtClean="0">
                <a:solidFill>
                  <a:srgbClr val="00B050"/>
                </a:solidFill>
              </a:rPr>
              <a:t>]- </a:t>
            </a:r>
            <a:r>
              <a:rPr lang="ru-RU" sz="3600" b="1" dirty="0" smtClean="0">
                <a:solidFill>
                  <a:srgbClr val="00B050"/>
                </a:solidFill>
              </a:rPr>
              <a:t>город</a:t>
            </a:r>
            <a:endParaRPr lang="ru-RU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428604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smtClean="0">
                <a:solidFill>
                  <a:srgbClr val="00B050"/>
                </a:solidFill>
              </a:rPr>
              <a:t>Cc</a:t>
            </a:r>
            <a:r>
              <a:rPr lang="en-US" sz="3600" b="1" dirty="0" smtClean="0">
                <a:solidFill>
                  <a:srgbClr val="7030A0"/>
                </a:solidFill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</a:rPr>
              <a:t>перед остальными гласными (</a:t>
            </a:r>
            <a:r>
              <a:rPr lang="en-US" sz="3600" b="1" dirty="0" err="1" smtClean="0">
                <a:solidFill>
                  <a:srgbClr val="FF0000"/>
                </a:solidFill>
              </a:rPr>
              <a:t>o,u,a</a:t>
            </a:r>
            <a:r>
              <a:rPr lang="en-US" sz="3600" b="1" dirty="0" smtClean="0">
                <a:solidFill>
                  <a:srgbClr val="7030A0"/>
                </a:solidFill>
              </a:rPr>
              <a:t>)</a:t>
            </a:r>
            <a:r>
              <a:rPr lang="ru-RU" sz="3600" b="1" dirty="0" smtClean="0">
                <a:solidFill>
                  <a:srgbClr val="7030A0"/>
                </a:solidFill>
              </a:rPr>
              <a:t>и согласными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читается  как  </a:t>
            </a:r>
            <a:r>
              <a:rPr lang="en-US" sz="3600" b="1" dirty="0" smtClean="0">
                <a:solidFill>
                  <a:srgbClr val="7030A0"/>
                </a:solidFill>
              </a:rPr>
              <a:t>[k]:</a:t>
            </a:r>
            <a:r>
              <a:rPr lang="ru-RU" sz="3600" b="1" dirty="0" smtClean="0">
                <a:solidFill>
                  <a:srgbClr val="7030A0"/>
                </a:solidFill>
              </a:rPr>
              <a:t>  </a:t>
            </a:r>
            <a:r>
              <a:rPr lang="en-US" sz="3600" b="1" dirty="0" smtClean="0">
                <a:solidFill>
                  <a:srgbClr val="7030A0"/>
                </a:solidFill>
              </a:rPr>
              <a:t>close, c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7030A0"/>
                </a:solidFill>
              </a:rPr>
              <a:t>ke, c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dirty="0" smtClean="0">
                <a:solidFill>
                  <a:srgbClr val="7030A0"/>
                </a:solidFill>
              </a:rPr>
              <a:t>st, c</a:t>
            </a:r>
            <a:r>
              <a:rPr lang="en-US" sz="3600" b="1" dirty="0" smtClean="0">
                <a:solidFill>
                  <a:srgbClr val="FF0000"/>
                </a:solidFill>
              </a:rPr>
              <a:t>u</a:t>
            </a:r>
            <a:r>
              <a:rPr lang="en-US" sz="3600" b="1" dirty="0" smtClean="0">
                <a:solidFill>
                  <a:srgbClr val="7030A0"/>
                </a:solidFill>
              </a:rPr>
              <a:t>stom, c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7030A0"/>
                </a:solidFill>
              </a:rPr>
              <a:t>sh,  crush 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571480"/>
            <a:ext cx="8215370" cy="926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Unit  1.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Lesson 3,4</a:t>
            </a:r>
            <a:endParaRPr lang="en-US" dirty="0" smtClean="0"/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smtClean="0">
                <a:solidFill>
                  <a:srgbClr val="7030A0"/>
                </a:solidFill>
              </a:rPr>
              <a:t>Bb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  </a:t>
            </a:r>
            <a:r>
              <a:rPr lang="en-US" sz="3600" b="1" dirty="0" smtClean="0">
                <a:solidFill>
                  <a:srgbClr val="7030A0"/>
                </a:solidFill>
              </a:rPr>
              <a:t>[b]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err="1" smtClean="0">
                <a:solidFill>
                  <a:srgbClr val="7030A0"/>
                </a:solidFill>
              </a:rPr>
              <a:t>Dd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  </a:t>
            </a:r>
            <a:r>
              <a:rPr lang="en-US" sz="3600" b="1" dirty="0" smtClean="0">
                <a:solidFill>
                  <a:srgbClr val="7030A0"/>
                </a:solidFill>
              </a:rPr>
              <a:t>[d]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err="1" smtClean="0">
                <a:solidFill>
                  <a:srgbClr val="7030A0"/>
                </a:solidFill>
              </a:rPr>
              <a:t>Nn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  </a:t>
            </a:r>
            <a:r>
              <a:rPr lang="en-US" sz="3600" b="1" dirty="0" smtClean="0">
                <a:solidFill>
                  <a:srgbClr val="7030A0"/>
                </a:solidFill>
              </a:rPr>
              <a:t>[n]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err="1" smtClean="0">
                <a:solidFill>
                  <a:srgbClr val="7030A0"/>
                </a:solidFill>
              </a:rPr>
              <a:t>Tt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  </a:t>
            </a:r>
            <a:r>
              <a:rPr lang="en-US" sz="3600" b="1" dirty="0" smtClean="0">
                <a:solidFill>
                  <a:srgbClr val="7030A0"/>
                </a:solidFill>
              </a:rPr>
              <a:t> [t]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smtClean="0">
                <a:solidFill>
                  <a:srgbClr val="7030A0"/>
                </a:solidFill>
              </a:rPr>
              <a:t>Pp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  </a:t>
            </a:r>
            <a:r>
              <a:rPr lang="en-US" sz="3600" b="1" dirty="0" smtClean="0">
                <a:solidFill>
                  <a:srgbClr val="7030A0"/>
                </a:solidFill>
              </a:rPr>
              <a:t>[p]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err="1" smtClean="0">
                <a:solidFill>
                  <a:srgbClr val="FF0000"/>
                </a:solidFill>
              </a:rPr>
              <a:t>Ee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в закрытом  слоге читается как </a:t>
            </a:r>
            <a:r>
              <a:rPr lang="en-US" sz="3600" b="1" dirty="0" smtClean="0">
                <a:solidFill>
                  <a:srgbClr val="FF0000"/>
                </a:solidFill>
              </a:rPr>
              <a:t>[e]</a:t>
            </a:r>
            <a:r>
              <a:rPr lang="ru-RU" sz="3600" b="1" dirty="0" smtClean="0">
                <a:solidFill>
                  <a:srgbClr val="7030A0"/>
                </a:solidFill>
              </a:rPr>
              <a:t>- </a:t>
            </a:r>
            <a:r>
              <a:rPr lang="en-US" sz="3600" b="1" dirty="0" smtClean="0">
                <a:solidFill>
                  <a:srgbClr val="7030A0"/>
                </a:solidFill>
              </a:rPr>
              <a:t>p</a:t>
            </a:r>
            <a:r>
              <a:rPr lang="en-US" sz="3600" b="1" dirty="0" smtClean="0">
                <a:solidFill>
                  <a:srgbClr val="FF0000"/>
                </a:solidFill>
              </a:rPr>
              <a:t>e</a:t>
            </a:r>
            <a:r>
              <a:rPr lang="en-US" sz="3600" b="1" dirty="0" smtClean="0">
                <a:solidFill>
                  <a:srgbClr val="7030A0"/>
                </a:solidFill>
              </a:rPr>
              <a:t>n, t</a:t>
            </a:r>
            <a:r>
              <a:rPr lang="en-US" sz="3600" b="1" dirty="0" smtClean="0">
                <a:solidFill>
                  <a:srgbClr val="FF0000"/>
                </a:solidFill>
              </a:rPr>
              <a:t>e</a:t>
            </a:r>
            <a:r>
              <a:rPr lang="en-US" sz="3600" b="1" dirty="0" smtClean="0">
                <a:solidFill>
                  <a:srgbClr val="7030A0"/>
                </a:solidFill>
              </a:rPr>
              <a:t>n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smtClean="0">
                <a:solidFill>
                  <a:srgbClr val="FF0000"/>
                </a:solidFill>
              </a:rPr>
              <a:t>Ii </a:t>
            </a:r>
            <a:r>
              <a:rPr lang="ru-RU" sz="3600" b="1" dirty="0" smtClean="0">
                <a:solidFill>
                  <a:srgbClr val="7030A0"/>
                </a:solidFill>
              </a:rPr>
              <a:t>в закрытом  слоге читается как </a:t>
            </a:r>
            <a:r>
              <a:rPr lang="en-US" sz="3600" b="1" dirty="0" smtClean="0">
                <a:solidFill>
                  <a:srgbClr val="FF0000"/>
                </a:solidFill>
              </a:rPr>
              <a:t>[</a:t>
            </a:r>
            <a:r>
              <a:rPr lang="en-US" sz="3600" b="1" dirty="0" err="1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FF0000"/>
                </a:solidFill>
              </a:rPr>
              <a:t>]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</a:rPr>
              <a:t>– t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7030A0"/>
                </a:solidFill>
              </a:rPr>
              <a:t>n, p</a:t>
            </a:r>
            <a:r>
              <a:rPr lang="en-US" sz="3600" b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7030A0"/>
                </a:solidFill>
              </a:rPr>
              <a:t>n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sz="3200" dirty="0" smtClean="0">
              <a:solidFill>
                <a:srgbClr val="7030A0"/>
              </a:solidFill>
            </a:endParaRPr>
          </a:p>
          <a:p>
            <a:endParaRPr lang="en-US" sz="3200" dirty="0" smtClean="0">
              <a:solidFill>
                <a:srgbClr val="7030A0"/>
              </a:solidFill>
            </a:endParaRPr>
          </a:p>
          <a:p>
            <a:endParaRPr lang="en-US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286808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Unit 4.  Lesson 1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Буквосочетание </a:t>
            </a:r>
            <a:r>
              <a:rPr lang="en-US" sz="3600" b="1" dirty="0" err="1" smtClean="0">
                <a:solidFill>
                  <a:srgbClr val="00B050"/>
                </a:solidFill>
              </a:rPr>
              <a:t>sh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читается  как  </a:t>
            </a:r>
            <a:r>
              <a:rPr lang="en-US" sz="3600" b="1" dirty="0" smtClean="0">
                <a:solidFill>
                  <a:srgbClr val="002060"/>
                </a:solidFill>
              </a:rPr>
              <a:t>[</a:t>
            </a:r>
            <a:r>
              <a:rPr lang="ru-RU" sz="3600" b="1" dirty="0" smtClean="0">
                <a:solidFill>
                  <a:srgbClr val="002060"/>
                </a:solidFill>
                <a:ea typeface="Cambria Math"/>
              </a:rPr>
              <a:t>𝜻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]:  </a:t>
            </a:r>
            <a:r>
              <a:rPr lang="en-US" sz="3600" b="1" dirty="0" smtClean="0">
                <a:solidFill>
                  <a:srgbClr val="FF0000"/>
                </a:solidFill>
                <a:ea typeface="Cambria Math"/>
              </a:rPr>
              <a:t>sh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op, </a:t>
            </a:r>
            <a:r>
              <a:rPr lang="en-US" sz="3600" b="1" dirty="0" smtClean="0">
                <a:solidFill>
                  <a:srgbClr val="FF0000"/>
                </a:solidFill>
                <a:ea typeface="Cambria Math"/>
              </a:rPr>
              <a:t>sh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e, </a:t>
            </a:r>
            <a:r>
              <a:rPr lang="en-US" sz="3600" b="1" dirty="0" smtClean="0">
                <a:solidFill>
                  <a:srgbClr val="FF0000"/>
                </a:solidFill>
                <a:ea typeface="Cambria Math"/>
              </a:rPr>
              <a:t>sh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y, </a:t>
            </a:r>
            <a:r>
              <a:rPr lang="en-US" sz="3600" b="1" dirty="0" smtClean="0">
                <a:solidFill>
                  <a:srgbClr val="FF0000"/>
                </a:solidFill>
                <a:ea typeface="Cambria Math"/>
              </a:rPr>
              <a:t>sh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ell</a:t>
            </a:r>
            <a:endParaRPr lang="ru-RU" sz="3600" b="1" dirty="0" smtClean="0">
              <a:solidFill>
                <a:srgbClr val="002060"/>
              </a:solidFill>
              <a:ea typeface="Cambria Math"/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Буквосочетание </a:t>
            </a:r>
            <a:r>
              <a:rPr lang="en-US" sz="3600" b="1" dirty="0" err="1" smtClean="0">
                <a:solidFill>
                  <a:srgbClr val="00B050"/>
                </a:solidFill>
              </a:rPr>
              <a:t>ng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читается  как  </a:t>
            </a:r>
            <a:r>
              <a:rPr lang="en-US" sz="3600" b="1" dirty="0" smtClean="0">
                <a:solidFill>
                  <a:srgbClr val="002060"/>
                </a:solidFill>
              </a:rPr>
              <a:t>[</a:t>
            </a:r>
            <a:r>
              <a:rPr lang="en-US" sz="3600" b="1" dirty="0" smtClean="0">
                <a:solidFill>
                  <a:srgbClr val="002060"/>
                </a:solidFill>
                <a:latin typeface="+mj-lt"/>
                <a:ea typeface="Cambria Math"/>
              </a:rPr>
              <a:t>ŋ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]: ki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ng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 [</a:t>
            </a:r>
            <a:r>
              <a:rPr lang="en-US" sz="3600" b="1" dirty="0" err="1" smtClean="0">
                <a:solidFill>
                  <a:srgbClr val="002060"/>
                </a:solidFill>
                <a:ea typeface="Cambria Math"/>
              </a:rPr>
              <a:t>kiŋ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], lo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ng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, so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ng</a:t>
            </a:r>
          </a:p>
          <a:p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bri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ng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, spri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ng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, si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ng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, stro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ng</a:t>
            </a:r>
          </a:p>
          <a:p>
            <a:endParaRPr lang="en-US" sz="3600" b="1" dirty="0" smtClean="0">
              <a:solidFill>
                <a:srgbClr val="00B050"/>
              </a:solidFill>
              <a:ea typeface="Cambria Math"/>
            </a:endParaRPr>
          </a:p>
          <a:p>
            <a:r>
              <a:rPr lang="ru-RU" sz="3600" b="1" dirty="0" smtClean="0">
                <a:solidFill>
                  <a:srgbClr val="00B050"/>
                </a:solidFill>
                <a:ea typeface="Cambria Math"/>
              </a:rPr>
              <a:t>Буквосочетания </a:t>
            </a:r>
            <a:r>
              <a:rPr lang="en-US" sz="3600" b="1" dirty="0" err="1" smtClean="0">
                <a:solidFill>
                  <a:srgbClr val="002060"/>
                </a:solidFill>
                <a:ea typeface="Cambria Math"/>
              </a:rPr>
              <a:t>er,ir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 </a:t>
            </a:r>
            <a:r>
              <a:rPr lang="ru-RU" sz="3600" b="1" dirty="0" err="1" smtClean="0">
                <a:solidFill>
                  <a:srgbClr val="00B050"/>
                </a:solidFill>
                <a:ea typeface="Cambria Math"/>
              </a:rPr>
              <a:t>читают-ся</a:t>
            </a:r>
            <a:r>
              <a:rPr lang="ru-RU" sz="3600" b="1" dirty="0" smtClean="0">
                <a:solidFill>
                  <a:srgbClr val="00B050"/>
                </a:solidFill>
                <a:ea typeface="Cambria Math"/>
              </a:rPr>
              <a:t>  как  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[3:]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: h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er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 [h3:], g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ir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l,</a:t>
            </a:r>
          </a:p>
          <a:p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s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ir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, f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ir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m, f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ir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st, s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er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ve, n</a:t>
            </a:r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er</a:t>
            </a:r>
            <a:r>
              <a:rPr lang="en-US" sz="3600" b="1" dirty="0" smtClean="0">
                <a:solidFill>
                  <a:srgbClr val="00B050"/>
                </a:solidFill>
                <a:ea typeface="Cambria Math"/>
              </a:rPr>
              <a:t>ve</a:t>
            </a:r>
            <a:endParaRPr lang="ru-RU" sz="3600" b="1" dirty="0" smtClean="0">
              <a:solidFill>
                <a:srgbClr val="00B050"/>
              </a:solidFill>
              <a:ea typeface="Cambria Math"/>
            </a:endParaRPr>
          </a:p>
          <a:p>
            <a:endParaRPr lang="en-US" sz="3600" b="1" dirty="0" smtClean="0">
              <a:solidFill>
                <a:srgbClr val="002060"/>
              </a:solidFill>
              <a:ea typeface="Cambria Math"/>
            </a:endParaRPr>
          </a:p>
          <a:p>
            <a:r>
              <a:rPr lang="en-US" sz="3600" b="1" dirty="0" smtClean="0">
                <a:solidFill>
                  <a:srgbClr val="002060"/>
                </a:solidFill>
                <a:ea typeface="Cambria Math"/>
              </a:rPr>
              <a:t> 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842968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Lesson 2,3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Если  буква  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>
                <a:solidFill>
                  <a:srgbClr val="002060"/>
                </a:solidFill>
              </a:rPr>
              <a:t>  стоит  после буквы </a:t>
            </a:r>
            <a:r>
              <a:rPr lang="en-US" sz="3600" b="1" dirty="0" smtClean="0">
                <a:solidFill>
                  <a:srgbClr val="7030A0"/>
                </a:solidFill>
              </a:rPr>
              <a:t>w</a:t>
            </a:r>
            <a:r>
              <a:rPr lang="en-US" sz="3600" b="1" dirty="0" smtClean="0">
                <a:solidFill>
                  <a:srgbClr val="002060"/>
                </a:solidFill>
              </a:rPr>
              <a:t>, </a:t>
            </a:r>
            <a:r>
              <a:rPr lang="ru-RU" sz="3600" b="1" dirty="0" smtClean="0">
                <a:solidFill>
                  <a:srgbClr val="002060"/>
                </a:solidFill>
              </a:rPr>
              <a:t>То  она  читается  как </a:t>
            </a:r>
            <a:r>
              <a:rPr lang="en-US" sz="3600" b="1" dirty="0" smtClean="0">
                <a:solidFill>
                  <a:srgbClr val="002060"/>
                </a:solidFill>
              </a:rPr>
              <a:t>[</a:t>
            </a:r>
            <a:r>
              <a:rPr lang="el-GR" sz="3600" b="1" dirty="0" smtClean="0">
                <a:solidFill>
                  <a:srgbClr val="002060"/>
                </a:solidFill>
              </a:rPr>
              <a:t>α</a:t>
            </a:r>
            <a:r>
              <a:rPr lang="en-US" sz="3600" b="1" dirty="0" smtClean="0">
                <a:solidFill>
                  <a:srgbClr val="002060"/>
                </a:solidFill>
              </a:rPr>
              <a:t>]: want [w</a:t>
            </a:r>
            <a:r>
              <a:rPr lang="el-GR" sz="3600" b="1" dirty="0" smtClean="0">
                <a:solidFill>
                  <a:srgbClr val="002060"/>
                </a:solidFill>
              </a:rPr>
              <a:t>α</a:t>
            </a:r>
            <a:r>
              <a:rPr lang="en-US" sz="3600" b="1" dirty="0" err="1" smtClean="0">
                <a:solidFill>
                  <a:srgbClr val="002060"/>
                </a:solidFill>
              </a:rPr>
              <a:t>nt</a:t>
            </a:r>
            <a:r>
              <a:rPr lang="en-US" sz="3600" b="1" dirty="0" smtClean="0">
                <a:solidFill>
                  <a:srgbClr val="002060"/>
                </a:solidFill>
              </a:rPr>
              <a:t>], wasp, 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wash, watch, </a:t>
            </a:r>
            <a:r>
              <a:rPr lang="en-US" sz="3600" b="1" dirty="0" err="1" smtClean="0">
                <a:solidFill>
                  <a:srgbClr val="002060"/>
                </a:solidFill>
              </a:rPr>
              <a:t>was,wand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endParaRPr lang="en-US" sz="3600" b="1" dirty="0" smtClean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Буквосочетание </a:t>
            </a:r>
            <a:r>
              <a:rPr lang="en-US" sz="3600" b="1" dirty="0" err="1" smtClean="0">
                <a:solidFill>
                  <a:srgbClr val="7030A0"/>
                </a:solidFill>
              </a:rPr>
              <a:t>wh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читается  как </a:t>
            </a:r>
            <a:r>
              <a:rPr lang="en-US" sz="3600" b="1" dirty="0" smtClean="0">
                <a:solidFill>
                  <a:srgbClr val="7030A0"/>
                </a:solidFill>
              </a:rPr>
              <a:t>[w]</a:t>
            </a:r>
            <a:r>
              <a:rPr lang="en-US" sz="3600" b="1" dirty="0" smtClean="0">
                <a:solidFill>
                  <a:srgbClr val="002060"/>
                </a:solidFill>
              </a:rPr>
              <a:t>: </a:t>
            </a:r>
            <a:r>
              <a:rPr lang="en-US" sz="3600" b="1" dirty="0" smtClean="0">
                <a:solidFill>
                  <a:srgbClr val="7030A0"/>
                </a:solidFill>
              </a:rPr>
              <a:t>wh</a:t>
            </a:r>
            <a:r>
              <a:rPr lang="en-US" sz="3600" b="1" dirty="0" smtClean="0">
                <a:solidFill>
                  <a:srgbClr val="002060"/>
                </a:solidFill>
              </a:rPr>
              <a:t>y [</a:t>
            </a:r>
            <a:r>
              <a:rPr lang="en-US" sz="3600" b="1" dirty="0" err="1" smtClean="0">
                <a:solidFill>
                  <a:srgbClr val="002060"/>
                </a:solidFill>
              </a:rPr>
              <a:t>wai</a:t>
            </a:r>
            <a:r>
              <a:rPr lang="en-US" sz="3600" b="1" dirty="0" smtClean="0">
                <a:solidFill>
                  <a:srgbClr val="002060"/>
                </a:solidFill>
              </a:rPr>
              <a:t>], </a:t>
            </a:r>
            <a:r>
              <a:rPr lang="en-US" sz="3600" b="1" dirty="0" smtClean="0">
                <a:solidFill>
                  <a:srgbClr val="7030A0"/>
                </a:solidFill>
              </a:rPr>
              <a:t>wh</a:t>
            </a:r>
            <a:r>
              <a:rPr lang="en-US" sz="3600" b="1" dirty="0" smtClean="0">
                <a:solidFill>
                  <a:srgbClr val="002060"/>
                </a:solidFill>
              </a:rPr>
              <a:t>at, </a:t>
            </a:r>
            <a:r>
              <a:rPr lang="en-US" sz="3600" b="1" dirty="0" smtClean="0">
                <a:solidFill>
                  <a:srgbClr val="7030A0"/>
                </a:solidFill>
              </a:rPr>
              <a:t>wh</a:t>
            </a:r>
            <a:r>
              <a:rPr lang="en-US" sz="3600" b="1" dirty="0" smtClean="0">
                <a:solidFill>
                  <a:srgbClr val="002060"/>
                </a:solidFill>
              </a:rPr>
              <a:t>y, </a:t>
            </a:r>
            <a:r>
              <a:rPr lang="en-US" sz="3600" b="1" dirty="0" smtClean="0">
                <a:solidFill>
                  <a:srgbClr val="7030A0"/>
                </a:solidFill>
              </a:rPr>
              <a:t>wh</a:t>
            </a:r>
            <a:r>
              <a:rPr lang="en-US" sz="3600" b="1" dirty="0" smtClean="0">
                <a:solidFill>
                  <a:srgbClr val="002060"/>
                </a:solidFill>
              </a:rPr>
              <a:t>ich, </a:t>
            </a:r>
            <a:r>
              <a:rPr lang="en-US" sz="3600" b="1" dirty="0" smtClean="0">
                <a:solidFill>
                  <a:srgbClr val="7030A0"/>
                </a:solidFill>
              </a:rPr>
              <a:t>wh</a:t>
            </a:r>
            <a:r>
              <a:rPr lang="en-US" sz="3600" b="1" dirty="0" smtClean="0">
                <a:solidFill>
                  <a:srgbClr val="002060"/>
                </a:solidFill>
              </a:rPr>
              <a:t>ite, </a:t>
            </a:r>
            <a:r>
              <a:rPr lang="en-US" sz="3600" b="1" dirty="0" smtClean="0">
                <a:solidFill>
                  <a:srgbClr val="7030A0"/>
                </a:solidFill>
              </a:rPr>
              <a:t>w</a:t>
            </a:r>
            <a:r>
              <a:rPr lang="en-US" sz="3600" b="1" dirty="0" smtClean="0">
                <a:solidFill>
                  <a:srgbClr val="002060"/>
                </a:solidFill>
              </a:rPr>
              <a:t>here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00042"/>
            <a:ext cx="850112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Lesson  4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 </a:t>
            </a:r>
            <a:r>
              <a:rPr lang="en-US" sz="3600" b="1" dirty="0" err="1" smtClean="0">
                <a:solidFill>
                  <a:srgbClr val="FF0000"/>
                </a:solidFill>
              </a:rPr>
              <a:t>Uu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в открытом  слоге читается  как  </a:t>
            </a:r>
            <a:r>
              <a:rPr lang="en-US" sz="3600" b="1" dirty="0" smtClean="0">
                <a:solidFill>
                  <a:srgbClr val="FF0000"/>
                </a:solidFill>
              </a:rPr>
              <a:t>[</a:t>
            </a:r>
            <a:r>
              <a:rPr lang="en-US" sz="3600" b="1" dirty="0" err="1" smtClean="0">
                <a:solidFill>
                  <a:srgbClr val="FF0000"/>
                </a:solidFill>
              </a:rPr>
              <a:t>ju</a:t>
            </a:r>
            <a:r>
              <a:rPr lang="en-US" sz="3600" b="1" dirty="0" smtClean="0">
                <a:solidFill>
                  <a:srgbClr val="FF0000"/>
                </a:solidFill>
              </a:rPr>
              <a:t>:]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</a:rPr>
              <a:t>: mute.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Безударные  гласные </a:t>
            </a:r>
            <a:r>
              <a:rPr lang="en-US" sz="3600" b="1" dirty="0" err="1" smtClean="0">
                <a:solidFill>
                  <a:srgbClr val="FF0000"/>
                </a:solidFill>
              </a:rPr>
              <a:t>i</a:t>
            </a:r>
            <a:r>
              <a:rPr lang="ru-RU" sz="3600" b="1" dirty="0" smtClean="0">
                <a:solidFill>
                  <a:srgbClr val="FF0000"/>
                </a:solidFill>
              </a:rPr>
              <a:t>,</a:t>
            </a:r>
            <a:r>
              <a:rPr lang="en-US" sz="3600" b="1" dirty="0" smtClean="0">
                <a:solidFill>
                  <a:srgbClr val="FF0000"/>
                </a:solidFill>
              </a:rPr>
              <a:t>e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в </a:t>
            </a:r>
            <a:r>
              <a:rPr lang="ru-RU" sz="3600" b="1" dirty="0" err="1" smtClean="0">
                <a:solidFill>
                  <a:srgbClr val="7030A0"/>
                </a:solidFill>
              </a:rPr>
              <a:t>ко-нце</a:t>
            </a:r>
            <a:r>
              <a:rPr lang="ru-RU" sz="3600" b="1" dirty="0" smtClean="0">
                <a:solidFill>
                  <a:srgbClr val="7030A0"/>
                </a:solidFill>
              </a:rPr>
              <a:t> слова  перед  буквами </a:t>
            </a:r>
            <a:r>
              <a:rPr lang="en-US" sz="3600" b="1" dirty="0" err="1" smtClean="0">
                <a:solidFill>
                  <a:srgbClr val="7030A0"/>
                </a:solidFill>
              </a:rPr>
              <a:t>l,n</a:t>
            </a:r>
            <a:endParaRPr lang="en-US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могут не читаться: </a:t>
            </a:r>
            <a:r>
              <a:rPr lang="en-US" sz="3600" b="1" dirty="0" smtClean="0">
                <a:solidFill>
                  <a:srgbClr val="7030A0"/>
                </a:solidFill>
              </a:rPr>
              <a:t>pupil [</a:t>
            </a:r>
            <a:r>
              <a:rPr lang="en-US" sz="3600" b="1" dirty="0" err="1" smtClean="0">
                <a:solidFill>
                  <a:srgbClr val="7030A0"/>
                </a:solidFill>
              </a:rPr>
              <a:t>pju:l</a:t>
            </a:r>
            <a:r>
              <a:rPr lang="en-US" sz="3600" b="1" dirty="0" smtClean="0">
                <a:solidFill>
                  <a:srgbClr val="7030A0"/>
                </a:solidFill>
              </a:rPr>
              <a:t>]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student [</a:t>
            </a:r>
            <a:r>
              <a:rPr lang="en-US" sz="3600" b="1" dirty="0" err="1" smtClean="0">
                <a:solidFill>
                  <a:srgbClr val="7030A0"/>
                </a:solidFill>
              </a:rPr>
              <a:t>stju:dnt</a:t>
            </a:r>
            <a:r>
              <a:rPr lang="en-US" sz="3600" b="1" dirty="0" smtClean="0">
                <a:solidFill>
                  <a:srgbClr val="7030A0"/>
                </a:solidFill>
              </a:rPr>
              <a:t>], seven [</a:t>
            </a:r>
            <a:r>
              <a:rPr lang="en-US" sz="3600" b="1" dirty="0" err="1" smtClean="0">
                <a:solidFill>
                  <a:srgbClr val="7030A0"/>
                </a:solidFill>
              </a:rPr>
              <a:t>sevn</a:t>
            </a:r>
            <a:r>
              <a:rPr lang="en-US" sz="3600" b="1" dirty="0" smtClean="0">
                <a:solidFill>
                  <a:srgbClr val="7030A0"/>
                </a:solidFill>
              </a:rPr>
              <a:t>]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Буква </a:t>
            </a:r>
            <a:r>
              <a:rPr lang="en-US" sz="3600" b="1" dirty="0" smtClean="0">
                <a:solidFill>
                  <a:srgbClr val="00B050"/>
                </a:solidFill>
              </a:rPr>
              <a:t>g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перед  буквами </a:t>
            </a:r>
            <a:r>
              <a:rPr lang="en-US" sz="3600" b="1" dirty="0" err="1" smtClean="0">
                <a:solidFill>
                  <a:srgbClr val="FF0000"/>
                </a:solidFill>
              </a:rPr>
              <a:t>e,i,y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r>
              <a:rPr lang="ru-RU" sz="3600" b="1" dirty="0" smtClean="0">
                <a:solidFill>
                  <a:srgbClr val="0070C0"/>
                </a:solidFill>
              </a:rPr>
              <a:t>читается  как </a:t>
            </a:r>
            <a:r>
              <a:rPr lang="en-US" sz="3600" b="1" dirty="0" smtClean="0">
                <a:solidFill>
                  <a:srgbClr val="0070C0"/>
                </a:solidFill>
              </a:rPr>
              <a:t>[d]: gym [dim],</a:t>
            </a:r>
          </a:p>
          <a:p>
            <a:r>
              <a:rPr lang="en-US" sz="3600" b="1" dirty="0" smtClean="0">
                <a:solidFill>
                  <a:srgbClr val="0070C0"/>
                </a:solidFill>
              </a:rPr>
              <a:t>magic [</a:t>
            </a:r>
            <a:r>
              <a:rPr lang="en-US" sz="3600" b="1" dirty="0" err="1" smtClean="0">
                <a:solidFill>
                  <a:srgbClr val="0070C0"/>
                </a:solidFill>
              </a:rPr>
              <a:t>mædik</a:t>
            </a:r>
            <a:r>
              <a:rPr lang="en-US" sz="3600" b="1" dirty="0" smtClean="0">
                <a:solidFill>
                  <a:srgbClr val="0070C0"/>
                </a:solidFill>
              </a:rPr>
              <a:t>]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Исключения:</a:t>
            </a:r>
            <a:r>
              <a:rPr lang="ru-RU" sz="3600" b="1" dirty="0" smtClean="0">
                <a:solidFill>
                  <a:srgbClr val="0070C0"/>
                </a:solidFill>
              </a:rPr>
              <a:t>  </a:t>
            </a:r>
            <a:r>
              <a:rPr lang="en-US" sz="3600" b="1" dirty="0" smtClean="0">
                <a:solidFill>
                  <a:srgbClr val="0070C0"/>
                </a:solidFill>
              </a:rPr>
              <a:t>get, give, gift</a:t>
            </a:r>
            <a:endParaRPr lang="en-US" sz="3600" b="1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8501122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Lesson 5,6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Буквосочетания </a:t>
            </a:r>
            <a:r>
              <a:rPr lang="en-US" sz="3600" b="1" dirty="0" err="1" smtClean="0">
                <a:solidFill>
                  <a:srgbClr val="FF0000"/>
                </a:solidFill>
              </a:rPr>
              <a:t>er</a:t>
            </a:r>
            <a:r>
              <a:rPr lang="ru-RU" sz="3600" b="1" dirty="0" smtClean="0">
                <a:solidFill>
                  <a:srgbClr val="7030A0"/>
                </a:solidFill>
              </a:rPr>
              <a:t>, 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 в конце слова читаются как </a:t>
            </a:r>
            <a:r>
              <a:rPr lang="en-US" sz="3600" b="1" dirty="0" smtClean="0">
                <a:solidFill>
                  <a:srgbClr val="FF0000"/>
                </a:solidFill>
              </a:rPr>
              <a:t>[</a:t>
            </a:r>
            <a:r>
              <a:rPr lang="en-US" sz="3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ə</a:t>
            </a:r>
            <a:r>
              <a:rPr lang="en-US" sz="3600" b="1" dirty="0" smtClean="0">
                <a:solidFill>
                  <a:srgbClr val="FF0000"/>
                </a:solidFill>
              </a:rPr>
              <a:t>]</a:t>
            </a:r>
            <a:r>
              <a:rPr lang="ru-RU" sz="3600" b="1" dirty="0" smtClean="0">
                <a:solidFill>
                  <a:srgbClr val="7030A0"/>
                </a:solidFill>
              </a:rPr>
              <a:t>: </a:t>
            </a:r>
            <a:r>
              <a:rPr lang="en-US" sz="3600" b="1" dirty="0" smtClean="0">
                <a:solidFill>
                  <a:srgbClr val="7030A0"/>
                </a:solidFill>
              </a:rPr>
              <a:t>singer </a:t>
            </a:r>
            <a:r>
              <a:rPr lang="en-US" sz="4000" b="1" dirty="0" smtClean="0">
                <a:solidFill>
                  <a:srgbClr val="7030A0"/>
                </a:solidFill>
              </a:rPr>
              <a:t>[</a:t>
            </a:r>
            <a:r>
              <a:rPr lang="en-US" sz="40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‘</a:t>
            </a:r>
            <a:r>
              <a:rPr lang="en-US" sz="3600" b="1" dirty="0" err="1" smtClean="0">
                <a:solidFill>
                  <a:srgbClr val="7030A0"/>
                </a:solidFill>
                <a:latin typeface="+mj-lt"/>
                <a:ea typeface="Cambria Math"/>
              </a:rPr>
              <a:t>sıŋ</a:t>
            </a:r>
            <a:r>
              <a:rPr lang="en-US" sz="3600" b="1" dirty="0" err="1" smtClean="0">
                <a:solidFill>
                  <a:srgbClr val="7030A0"/>
                </a:solidFill>
                <a:latin typeface="+mj-lt"/>
                <a:ea typeface="Cambria Math"/>
                <a:cs typeface="Times New Roman"/>
              </a:rPr>
              <a:t>ə</a:t>
            </a:r>
            <a:r>
              <a:rPr lang="en-US" sz="3600" b="1" dirty="0" smtClean="0">
                <a:solidFill>
                  <a:srgbClr val="7030A0"/>
                </a:solidFill>
              </a:rPr>
              <a:t>], actor [</a:t>
            </a:r>
            <a:r>
              <a:rPr lang="en-US" sz="3600" b="1" dirty="0" smtClean="0">
                <a:solidFill>
                  <a:srgbClr val="7030A0"/>
                </a:solidFill>
                <a:latin typeface="+mj-lt"/>
                <a:ea typeface="Cambria Math"/>
              </a:rPr>
              <a:t>'</a:t>
            </a:r>
            <a:r>
              <a:rPr lang="en-US" sz="3600" b="1" dirty="0" err="1" smtClean="0">
                <a:solidFill>
                  <a:srgbClr val="7030A0"/>
                </a:solidFill>
                <a:latin typeface="+mj-lt"/>
                <a:ea typeface="Cambria Math"/>
              </a:rPr>
              <a:t>ækt</a:t>
            </a:r>
            <a:r>
              <a:rPr lang="en-US" sz="3600" b="1" dirty="0" err="1" smtClean="0">
                <a:solidFill>
                  <a:srgbClr val="7030A0"/>
                </a:solidFill>
                <a:latin typeface="+mj-lt"/>
                <a:ea typeface="Cambria Math"/>
                <a:cs typeface="Times New Roman"/>
              </a:rPr>
              <a:t>ə</a:t>
            </a:r>
            <a:r>
              <a:rPr lang="en-US" sz="3600" b="1" dirty="0" smtClean="0">
                <a:solidFill>
                  <a:srgbClr val="7030A0"/>
                </a:solidFill>
              </a:rPr>
              <a:t>]</a:t>
            </a: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ru-RU" sz="3600" b="1" dirty="0" smtClean="0">
                <a:solidFill>
                  <a:srgbClr val="7030A0"/>
                </a:solidFill>
              </a:rPr>
              <a:t> перед буквами </a:t>
            </a:r>
            <a:r>
              <a:rPr lang="en-US" sz="3600" b="1" dirty="0" err="1" smtClean="0">
                <a:solidFill>
                  <a:srgbClr val="FF0000"/>
                </a:solidFill>
              </a:rPr>
              <a:t>m</a:t>
            </a:r>
            <a:r>
              <a:rPr lang="en-US" sz="3600" b="1" dirty="0" err="1" smtClean="0">
                <a:solidFill>
                  <a:srgbClr val="7030A0"/>
                </a:solidFill>
              </a:rPr>
              <a:t>,</a:t>
            </a:r>
            <a:r>
              <a:rPr lang="en-US" sz="3600" b="1" dirty="0" err="1" smtClean="0">
                <a:solidFill>
                  <a:srgbClr val="FF0000"/>
                </a:solidFill>
              </a:rPr>
              <a:t>n</a:t>
            </a:r>
            <a:r>
              <a:rPr lang="en-US" sz="3600" b="1" dirty="0" smtClean="0">
                <a:solidFill>
                  <a:srgbClr val="7030A0"/>
                </a:solidFill>
              </a:rPr>
              <a:t>, </a:t>
            </a:r>
            <a:r>
              <a:rPr lang="en-US" sz="3600" b="1" dirty="0" smtClean="0">
                <a:solidFill>
                  <a:srgbClr val="FF0000"/>
                </a:solidFill>
              </a:rPr>
              <a:t>v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 и буквосочетанием </a:t>
            </a:r>
            <a:r>
              <a:rPr lang="en-US" sz="3600" b="1" dirty="0" err="1" smtClean="0">
                <a:solidFill>
                  <a:srgbClr val="FF0000"/>
                </a:solidFill>
              </a:rPr>
              <a:t>th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как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el-GR" sz="3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Λ</a:t>
            </a:r>
            <a:r>
              <a:rPr lang="en-US" sz="3600" b="1" dirty="0" smtClean="0">
                <a:solidFill>
                  <a:srgbClr val="7030A0"/>
                </a:solidFill>
              </a:rPr>
              <a:t>]</a:t>
            </a:r>
            <a:r>
              <a:rPr lang="ru-RU" sz="3600" b="1" dirty="0" smtClean="0">
                <a:solidFill>
                  <a:srgbClr val="7030A0"/>
                </a:solidFill>
              </a:rPr>
              <a:t>: </a:t>
            </a:r>
            <a:r>
              <a:rPr lang="en-US" sz="3600" b="1" dirty="0" smtClean="0">
                <a:solidFill>
                  <a:srgbClr val="7030A0"/>
                </a:solidFill>
              </a:rPr>
              <a:t>l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dirty="0" smtClean="0">
                <a:solidFill>
                  <a:srgbClr val="7030A0"/>
                </a:solidFill>
              </a:rPr>
              <a:t>ve [l</a:t>
            </a:r>
            <a:r>
              <a:rPr lang="el-GR" sz="36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 Λ</a:t>
            </a:r>
            <a:r>
              <a:rPr lang="en-US" sz="3600" b="1" dirty="0" smtClean="0">
                <a:solidFill>
                  <a:srgbClr val="7030A0"/>
                </a:solidFill>
              </a:rPr>
              <a:t>v], London, son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gl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dirty="0" smtClean="0">
                <a:solidFill>
                  <a:srgbClr val="7030A0"/>
                </a:solidFill>
              </a:rPr>
              <a:t>ve, d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dirty="0" smtClean="0">
                <a:solidFill>
                  <a:srgbClr val="7030A0"/>
                </a:solidFill>
              </a:rPr>
              <a:t>ve, ab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dirty="0" smtClean="0">
                <a:solidFill>
                  <a:srgbClr val="7030A0"/>
                </a:solidFill>
              </a:rPr>
              <a:t>ve, 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dirty="0" smtClean="0">
                <a:solidFill>
                  <a:srgbClr val="7030A0"/>
                </a:solidFill>
              </a:rPr>
              <a:t>ne, m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dirty="0" smtClean="0">
                <a:solidFill>
                  <a:srgbClr val="7030A0"/>
                </a:solidFill>
              </a:rPr>
              <a:t>nk,</a:t>
            </a:r>
          </a:p>
          <a:p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u="sng" dirty="0" smtClean="0">
                <a:solidFill>
                  <a:srgbClr val="7030A0"/>
                </a:solidFill>
              </a:rPr>
              <a:t>th</a:t>
            </a:r>
            <a:r>
              <a:rPr lang="en-US" sz="3600" b="1" dirty="0" smtClean="0">
                <a:solidFill>
                  <a:srgbClr val="7030A0"/>
                </a:solidFill>
              </a:rPr>
              <a:t>er, m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u="sng" dirty="0" smtClean="0">
                <a:solidFill>
                  <a:srgbClr val="7030A0"/>
                </a:solidFill>
              </a:rPr>
              <a:t>th</a:t>
            </a:r>
            <a:r>
              <a:rPr lang="en-US" sz="3600" b="1" dirty="0" smtClean="0">
                <a:solidFill>
                  <a:srgbClr val="7030A0"/>
                </a:solidFill>
              </a:rPr>
              <a:t>er, an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u="sng" dirty="0" smtClean="0">
                <a:solidFill>
                  <a:srgbClr val="7030A0"/>
                </a:solidFill>
              </a:rPr>
              <a:t>th</a:t>
            </a:r>
            <a:r>
              <a:rPr lang="en-US" sz="3600" b="1" dirty="0" smtClean="0">
                <a:solidFill>
                  <a:srgbClr val="7030A0"/>
                </a:solidFill>
              </a:rPr>
              <a:t>er </a:t>
            </a:r>
          </a:p>
          <a:p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71480"/>
            <a:ext cx="850112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Lesson 7,8</a:t>
            </a:r>
          </a:p>
          <a:p>
            <a:r>
              <a:rPr lang="ru-RU" sz="3600" b="1" dirty="0" smtClean="0">
                <a:solidFill>
                  <a:schemeClr val="accent4"/>
                </a:solidFill>
              </a:rPr>
              <a:t>Буквосочетание </a:t>
            </a:r>
            <a:r>
              <a:rPr lang="en-US" sz="3600" b="1" dirty="0" err="1" smtClean="0">
                <a:solidFill>
                  <a:srgbClr val="00B0F0"/>
                </a:solidFill>
              </a:rPr>
              <a:t>ow</a:t>
            </a:r>
            <a:r>
              <a:rPr lang="en-US" sz="3600" b="1" dirty="0" smtClean="0">
                <a:solidFill>
                  <a:schemeClr val="accent4"/>
                </a:solidFill>
              </a:rPr>
              <a:t> + </a:t>
            </a:r>
            <a:r>
              <a:rPr lang="ru-RU" sz="3600" b="1" dirty="0" err="1" smtClean="0">
                <a:solidFill>
                  <a:schemeClr val="accent4"/>
                </a:solidFill>
              </a:rPr>
              <a:t>согласн-ая</a:t>
            </a:r>
            <a:r>
              <a:rPr lang="ru-RU" sz="3600" b="1" dirty="0" smtClean="0">
                <a:solidFill>
                  <a:schemeClr val="accent4"/>
                </a:solidFill>
              </a:rPr>
              <a:t>  читается  как  </a:t>
            </a:r>
            <a:r>
              <a:rPr lang="en-US" sz="3600" b="1" dirty="0" smtClean="0">
                <a:solidFill>
                  <a:schemeClr val="accent4"/>
                </a:solidFill>
              </a:rPr>
              <a:t>[a</a:t>
            </a:r>
            <a:r>
              <a:rPr lang="en-US" sz="3600" b="1" dirty="0" smtClean="0">
                <a:solidFill>
                  <a:schemeClr val="accent4"/>
                </a:solidFill>
                <a:latin typeface="+mj-lt"/>
                <a:ea typeface="Cambria Math"/>
              </a:rPr>
              <a:t>℧]:  town </a:t>
            </a:r>
          </a:p>
          <a:p>
            <a:r>
              <a:rPr lang="en-US" sz="3600" b="1" dirty="0" smtClean="0">
                <a:solidFill>
                  <a:schemeClr val="accent4"/>
                </a:solidFill>
                <a:latin typeface="+mj-lt"/>
                <a:ea typeface="Cambria Math"/>
              </a:rPr>
              <a:t>[</a:t>
            </a:r>
            <a:r>
              <a:rPr lang="en-US" sz="3600" b="1" dirty="0" err="1" smtClean="0">
                <a:solidFill>
                  <a:schemeClr val="accent4"/>
                </a:solidFill>
                <a:latin typeface="+mj-lt"/>
                <a:ea typeface="Cambria Math"/>
              </a:rPr>
              <a:t>t</a:t>
            </a:r>
            <a:r>
              <a:rPr lang="en-US" sz="3600" b="1" dirty="0" err="1" smtClean="0">
                <a:solidFill>
                  <a:schemeClr val="accent4"/>
                </a:solidFill>
              </a:rPr>
              <a:t>a</a:t>
            </a:r>
            <a:r>
              <a:rPr lang="en-US" sz="3600" b="1" dirty="0" err="1" smtClean="0">
                <a:solidFill>
                  <a:schemeClr val="accent4"/>
                </a:solidFill>
                <a:ea typeface="Cambria Math"/>
              </a:rPr>
              <a:t>℧n</a:t>
            </a:r>
            <a:r>
              <a:rPr lang="en-US" sz="3600" b="1" dirty="0" smtClean="0">
                <a:solidFill>
                  <a:schemeClr val="accent4"/>
                </a:solidFill>
                <a:ea typeface="Cambria Math"/>
              </a:rPr>
              <a:t>],  br</a:t>
            </a:r>
            <a:r>
              <a:rPr lang="en-US" sz="3600" b="1" dirty="0" smtClean="0">
                <a:solidFill>
                  <a:srgbClr val="00B0F0"/>
                </a:solidFill>
                <a:ea typeface="Cambria Math"/>
              </a:rPr>
              <a:t>ow</a:t>
            </a:r>
            <a:r>
              <a:rPr lang="en-US" sz="3600" b="1" dirty="0" smtClean="0">
                <a:solidFill>
                  <a:schemeClr val="accent4"/>
                </a:solidFill>
                <a:ea typeface="Cambria Math"/>
              </a:rPr>
              <a:t>n, cr</a:t>
            </a:r>
            <a:r>
              <a:rPr lang="en-US" sz="3600" b="1" dirty="0" smtClean="0">
                <a:solidFill>
                  <a:srgbClr val="00B0F0"/>
                </a:solidFill>
                <a:ea typeface="Cambria Math"/>
              </a:rPr>
              <a:t>ow</a:t>
            </a:r>
            <a:r>
              <a:rPr lang="en-US" sz="3600" b="1" dirty="0" smtClean="0">
                <a:solidFill>
                  <a:schemeClr val="accent4"/>
                </a:solidFill>
                <a:ea typeface="Cambria Math"/>
              </a:rPr>
              <a:t>n, d</a:t>
            </a:r>
            <a:r>
              <a:rPr lang="en-US" sz="3600" b="1" dirty="0" smtClean="0">
                <a:solidFill>
                  <a:srgbClr val="00B0F0"/>
                </a:solidFill>
                <a:ea typeface="Cambria Math"/>
              </a:rPr>
              <a:t>ow</a:t>
            </a:r>
            <a:r>
              <a:rPr lang="en-US" sz="3600" b="1" dirty="0" smtClean="0">
                <a:solidFill>
                  <a:schemeClr val="accent4"/>
                </a:solidFill>
                <a:ea typeface="Cambria Math"/>
              </a:rPr>
              <a:t>n, cl</a:t>
            </a:r>
            <a:r>
              <a:rPr lang="en-US" sz="3600" b="1" dirty="0" smtClean="0">
                <a:solidFill>
                  <a:srgbClr val="00B0F0"/>
                </a:solidFill>
                <a:ea typeface="Cambria Math"/>
              </a:rPr>
              <a:t>ow</a:t>
            </a:r>
            <a:r>
              <a:rPr lang="en-US" sz="3600" b="1" dirty="0" smtClean="0">
                <a:solidFill>
                  <a:schemeClr val="accent4"/>
                </a:solidFill>
                <a:ea typeface="Cambria Math"/>
              </a:rPr>
              <a:t>n, g</a:t>
            </a:r>
            <a:r>
              <a:rPr lang="en-US" sz="3600" b="1" dirty="0" smtClean="0">
                <a:solidFill>
                  <a:srgbClr val="00B0F0"/>
                </a:solidFill>
                <a:ea typeface="Cambria Math"/>
              </a:rPr>
              <a:t>ow</a:t>
            </a:r>
            <a:r>
              <a:rPr lang="en-US" sz="3600" b="1" dirty="0" smtClean="0">
                <a:solidFill>
                  <a:schemeClr val="accent4"/>
                </a:solidFill>
                <a:ea typeface="Cambria Math"/>
              </a:rPr>
              <a:t>n, cr</a:t>
            </a:r>
            <a:r>
              <a:rPr lang="en-US" sz="3600" b="1" dirty="0" smtClean="0">
                <a:solidFill>
                  <a:srgbClr val="00B0F0"/>
                </a:solidFill>
                <a:ea typeface="Cambria Math"/>
              </a:rPr>
              <a:t>ow</a:t>
            </a:r>
            <a:r>
              <a:rPr lang="en-US" sz="3600" b="1" dirty="0" smtClean="0">
                <a:solidFill>
                  <a:schemeClr val="accent4"/>
                </a:solidFill>
                <a:ea typeface="Cambria Math"/>
              </a:rPr>
              <a:t>d.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Буквосочетание</a:t>
            </a:r>
            <a:r>
              <a:rPr lang="ru-RU" sz="3600" b="1" dirty="0" smtClean="0">
                <a:solidFill>
                  <a:schemeClr val="accent4"/>
                </a:solidFill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</a:rPr>
              <a:t>ow</a:t>
            </a:r>
            <a:r>
              <a:rPr lang="en-US" sz="3600" b="1" dirty="0" smtClean="0">
                <a:solidFill>
                  <a:srgbClr val="00B0F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в конце  слова читается  как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ə</a:t>
            </a:r>
            <a:r>
              <a:rPr lang="el-GR" sz="3600" b="1" dirty="0" smtClean="0">
                <a:solidFill>
                  <a:srgbClr val="7030A0"/>
                </a:solidFill>
                <a:cs typeface="Times New Roman"/>
              </a:rPr>
              <a:t>υ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]:</a:t>
            </a:r>
          </a:p>
          <a:p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wind</a:t>
            </a:r>
            <a:r>
              <a:rPr lang="en-US" sz="3600" b="1" dirty="0" smtClean="0">
                <a:solidFill>
                  <a:srgbClr val="00B0F0"/>
                </a:solidFill>
                <a:cs typeface="Times New Roman"/>
              </a:rPr>
              <a:t>ow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 [</a:t>
            </a:r>
            <a:r>
              <a:rPr lang="en-US" sz="3600" b="1" dirty="0" err="1" smtClean="0">
                <a:solidFill>
                  <a:srgbClr val="7030A0"/>
                </a:solidFill>
                <a:cs typeface="Times New Roman"/>
              </a:rPr>
              <a:t>wində</a:t>
            </a:r>
            <a:r>
              <a:rPr lang="el-GR" sz="3600" b="1" dirty="0" smtClean="0">
                <a:solidFill>
                  <a:srgbClr val="7030A0"/>
                </a:solidFill>
                <a:cs typeface="Times New Roman"/>
              </a:rPr>
              <a:t>υ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],  gr</a:t>
            </a:r>
            <a:r>
              <a:rPr lang="en-US" sz="3600" b="1" dirty="0" smtClean="0">
                <a:solidFill>
                  <a:srgbClr val="00B0F0"/>
                </a:solidFill>
                <a:cs typeface="Times New Roman"/>
              </a:rPr>
              <a:t>ow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, l</a:t>
            </a:r>
            <a:r>
              <a:rPr lang="en-US" sz="3600" b="1" dirty="0" smtClean="0">
                <a:solidFill>
                  <a:srgbClr val="00B0F0"/>
                </a:solidFill>
                <a:cs typeface="Times New Roman"/>
              </a:rPr>
              <a:t>ow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, sh</a:t>
            </a:r>
            <a:r>
              <a:rPr lang="en-US" sz="3600" b="1" dirty="0" smtClean="0">
                <a:solidFill>
                  <a:srgbClr val="00B0F0"/>
                </a:solidFill>
                <a:cs typeface="Times New Roman"/>
              </a:rPr>
              <a:t>ow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, borr</a:t>
            </a:r>
            <a:r>
              <a:rPr lang="en-US" sz="3600" b="1" dirty="0" smtClean="0">
                <a:solidFill>
                  <a:srgbClr val="00B0F0"/>
                </a:solidFill>
                <a:cs typeface="Times New Roman"/>
              </a:rPr>
              <a:t>ow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, yell</a:t>
            </a:r>
            <a:r>
              <a:rPr lang="en-US" sz="3600" b="1" dirty="0" smtClean="0">
                <a:solidFill>
                  <a:srgbClr val="00B0F0"/>
                </a:solidFill>
                <a:cs typeface="Times New Roman"/>
              </a:rPr>
              <a:t>ow</a:t>
            </a:r>
          </a:p>
          <a:p>
            <a:r>
              <a:rPr lang="ru-RU" sz="3600" b="1" dirty="0" smtClean="0">
                <a:solidFill>
                  <a:srgbClr val="FF0000"/>
                </a:solidFill>
                <a:cs typeface="Times New Roman"/>
              </a:rPr>
              <a:t>Исключения:</a:t>
            </a:r>
            <a:r>
              <a:rPr lang="en-US" sz="3600" b="1" dirty="0" smtClean="0">
                <a:solidFill>
                  <a:srgbClr val="FF0000"/>
                </a:solidFill>
                <a:cs typeface="Times New Roman"/>
              </a:rPr>
              <a:t>  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how [ha</a:t>
            </a:r>
            <a:r>
              <a:rPr lang="en-US" sz="3600" b="1" dirty="0" smtClean="0">
                <a:solidFill>
                  <a:srgbClr val="7030A0"/>
                </a:solidFill>
                <a:ea typeface="Cambria Math"/>
              </a:rPr>
              <a:t>℧],</a:t>
            </a:r>
          </a:p>
          <a:p>
            <a:r>
              <a:rPr lang="en-US" sz="3600" b="1" dirty="0" smtClean="0">
                <a:solidFill>
                  <a:srgbClr val="7030A0"/>
                </a:solidFill>
                <a:ea typeface="Cambria Math"/>
                <a:cs typeface="Times New Roman"/>
              </a:rPr>
              <a:t>Now [</a:t>
            </a:r>
            <a:r>
              <a:rPr lang="en-US" sz="3600" b="1" dirty="0" err="1" smtClean="0">
                <a:solidFill>
                  <a:srgbClr val="7030A0"/>
                </a:solidFill>
                <a:ea typeface="Cambria Math"/>
                <a:cs typeface="Times New Roman"/>
              </a:rPr>
              <a:t>n</a:t>
            </a:r>
            <a:r>
              <a:rPr lang="en-US" sz="3600" b="1" dirty="0" err="1" smtClean="0">
                <a:solidFill>
                  <a:srgbClr val="7030A0"/>
                </a:solidFill>
                <a:cs typeface="Times New Roman"/>
              </a:rPr>
              <a:t>a</a:t>
            </a:r>
            <a:r>
              <a:rPr lang="en-US" sz="3600" b="1" dirty="0" smtClean="0">
                <a:solidFill>
                  <a:srgbClr val="7030A0"/>
                </a:solidFill>
                <a:ea typeface="Cambria Math"/>
              </a:rPr>
              <a:t>℧], cow [k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 ha</a:t>
            </a:r>
            <a:r>
              <a:rPr lang="en-US" sz="3600" b="1" dirty="0" smtClean="0">
                <a:solidFill>
                  <a:srgbClr val="7030A0"/>
                </a:solidFill>
                <a:ea typeface="Cambria Math"/>
              </a:rPr>
              <a:t>℧]</a:t>
            </a:r>
            <a:r>
              <a:rPr lang="ru-RU" sz="3600" b="1" dirty="0" smtClean="0">
                <a:solidFill>
                  <a:srgbClr val="7030A0"/>
                </a:solidFill>
                <a:cs typeface="Times New Roman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  </a:t>
            </a:r>
            <a:endParaRPr lang="en-US" sz="3600" b="1" dirty="0" smtClean="0">
              <a:solidFill>
                <a:srgbClr val="7030A0"/>
              </a:solidFill>
              <a:ea typeface="Cambria Math"/>
            </a:endParaRPr>
          </a:p>
          <a:p>
            <a:endParaRPr lang="ru-RU" sz="3600" b="1" dirty="0">
              <a:solidFill>
                <a:schemeClr val="accent4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3582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Буквосочетание </a:t>
            </a:r>
            <a:r>
              <a:rPr lang="en-US" sz="3600" b="1" dirty="0" err="1" smtClean="0">
                <a:solidFill>
                  <a:srgbClr val="00B0F0"/>
                </a:solidFill>
              </a:rPr>
              <a:t>wh</a:t>
            </a:r>
            <a:r>
              <a:rPr lang="en-US" sz="3600" b="1" dirty="0" err="1" smtClean="0">
                <a:solidFill>
                  <a:srgbClr val="7030A0"/>
                </a:solidFill>
              </a:rPr>
              <a:t>+</a:t>
            </a:r>
            <a:r>
              <a:rPr lang="en-US" sz="3600" b="1" dirty="0" err="1" smtClean="0">
                <a:solidFill>
                  <a:srgbClr val="FF0000"/>
                </a:solidFill>
              </a:rPr>
              <a:t>o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</a:t>
            </a:r>
            <a:r>
              <a:rPr lang="en-US" sz="3600" b="1" dirty="0" smtClean="0">
                <a:solidFill>
                  <a:srgbClr val="7030A0"/>
                </a:solidFill>
              </a:rPr>
              <a:t>-c</a:t>
            </a:r>
            <a:r>
              <a:rPr lang="ru-RU" sz="3600" b="1" dirty="0" smtClean="0">
                <a:solidFill>
                  <a:srgbClr val="7030A0"/>
                </a:solidFill>
              </a:rPr>
              <a:t>я как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en-US" sz="3600" b="1" dirty="0" err="1" smtClean="0">
                <a:solidFill>
                  <a:srgbClr val="7030A0"/>
                </a:solidFill>
              </a:rPr>
              <a:t>hu</a:t>
            </a:r>
            <a:r>
              <a:rPr lang="en-US" sz="3600" b="1" dirty="0" smtClean="0">
                <a:solidFill>
                  <a:srgbClr val="7030A0"/>
                </a:solidFill>
              </a:rPr>
              <a:t>:]: </a:t>
            </a:r>
            <a:r>
              <a:rPr lang="en-US" sz="3600" b="1" dirty="0" smtClean="0">
                <a:solidFill>
                  <a:srgbClr val="00B0F0"/>
                </a:solidFill>
              </a:rPr>
              <a:t>wh</a:t>
            </a:r>
            <a:r>
              <a:rPr lang="en-US" sz="3600" b="1" dirty="0" smtClean="0">
                <a:solidFill>
                  <a:srgbClr val="7030A0"/>
                </a:solidFill>
              </a:rPr>
              <a:t>om  [</a:t>
            </a:r>
            <a:r>
              <a:rPr lang="en-US" sz="3600" b="1" dirty="0" err="1" smtClean="0">
                <a:solidFill>
                  <a:srgbClr val="7030A0"/>
                </a:solidFill>
              </a:rPr>
              <a:t>hu:m</a:t>
            </a:r>
            <a:r>
              <a:rPr lang="en-US" sz="3600" b="1" dirty="0" smtClean="0">
                <a:solidFill>
                  <a:srgbClr val="7030A0"/>
                </a:solidFill>
              </a:rPr>
              <a:t>],</a:t>
            </a:r>
          </a:p>
          <a:p>
            <a:r>
              <a:rPr lang="en-US" sz="3600" b="1" dirty="0" smtClean="0">
                <a:solidFill>
                  <a:srgbClr val="00B0F0"/>
                </a:solidFill>
              </a:rPr>
              <a:t>wh</a:t>
            </a:r>
            <a:r>
              <a:rPr lang="en-US" sz="3600" b="1" dirty="0" smtClean="0">
                <a:solidFill>
                  <a:srgbClr val="7030A0"/>
                </a:solidFill>
              </a:rPr>
              <a:t>o, </a:t>
            </a:r>
            <a:r>
              <a:rPr lang="en-US" sz="3600" b="1" dirty="0" smtClean="0">
                <a:solidFill>
                  <a:srgbClr val="00B0F0"/>
                </a:solidFill>
              </a:rPr>
              <a:t>wh</a:t>
            </a:r>
            <a:r>
              <a:rPr lang="en-US" sz="3600" b="1" dirty="0" smtClean="0">
                <a:solidFill>
                  <a:srgbClr val="7030A0"/>
                </a:solidFill>
              </a:rPr>
              <a:t>ose, </a:t>
            </a:r>
            <a:r>
              <a:rPr lang="en-US" sz="3600" b="1" dirty="0" smtClean="0">
                <a:solidFill>
                  <a:srgbClr val="00B0F0"/>
                </a:solidFill>
              </a:rPr>
              <a:t>wh</a:t>
            </a:r>
            <a:r>
              <a:rPr lang="en-US" sz="3600" b="1" dirty="0" smtClean="0">
                <a:solidFill>
                  <a:srgbClr val="7030A0"/>
                </a:solidFill>
              </a:rPr>
              <a:t>ole.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Буквосочетание  </a:t>
            </a:r>
            <a:r>
              <a:rPr lang="en-US" sz="3600" b="1" dirty="0" err="1" smtClean="0">
                <a:solidFill>
                  <a:srgbClr val="FF0000"/>
                </a:solidFill>
              </a:rPr>
              <a:t>ar</a:t>
            </a:r>
            <a:r>
              <a:rPr lang="en-US" sz="3600" b="1" dirty="0" smtClean="0">
                <a:solidFill>
                  <a:srgbClr val="7030A0"/>
                </a:solidFill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</a:rPr>
              <a:t> читается как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el-GR" sz="3600" b="1" dirty="0" smtClean="0">
                <a:solidFill>
                  <a:srgbClr val="7030A0"/>
                </a:solidFill>
              </a:rPr>
              <a:t>α</a:t>
            </a:r>
            <a:r>
              <a:rPr lang="en-US" sz="3600" b="1" dirty="0" smtClean="0">
                <a:solidFill>
                  <a:srgbClr val="7030A0"/>
                </a:solidFill>
              </a:rPr>
              <a:t>:]:  p</a:t>
            </a:r>
            <a:r>
              <a:rPr lang="en-US" sz="3600" b="1" dirty="0" smtClean="0">
                <a:solidFill>
                  <a:srgbClr val="FF0000"/>
                </a:solidFill>
              </a:rPr>
              <a:t>ar</a:t>
            </a:r>
            <a:r>
              <a:rPr lang="en-US" sz="3600" b="1" dirty="0" smtClean="0">
                <a:solidFill>
                  <a:srgbClr val="7030A0"/>
                </a:solidFill>
              </a:rPr>
              <a:t>k  [p</a:t>
            </a:r>
            <a:r>
              <a:rPr lang="el-GR" sz="3600" b="1" dirty="0" smtClean="0">
                <a:solidFill>
                  <a:srgbClr val="7030A0"/>
                </a:solidFill>
              </a:rPr>
              <a:t>α</a:t>
            </a:r>
            <a:r>
              <a:rPr lang="en-US" sz="3600" b="1" dirty="0" smtClean="0">
                <a:solidFill>
                  <a:srgbClr val="7030A0"/>
                </a:solidFill>
              </a:rPr>
              <a:t>:k], c</a:t>
            </a:r>
            <a:r>
              <a:rPr lang="en-US" sz="3600" b="1" dirty="0" smtClean="0">
                <a:solidFill>
                  <a:srgbClr val="FF0000"/>
                </a:solidFill>
              </a:rPr>
              <a:t>ar</a:t>
            </a:r>
            <a:r>
              <a:rPr lang="en-US" sz="3600" b="1" dirty="0" smtClean="0">
                <a:solidFill>
                  <a:srgbClr val="7030A0"/>
                </a:solidFill>
              </a:rPr>
              <a:t>, j</a:t>
            </a:r>
            <a:r>
              <a:rPr lang="en-US" sz="3600" b="1" dirty="0" smtClean="0">
                <a:solidFill>
                  <a:srgbClr val="FF0000"/>
                </a:solidFill>
              </a:rPr>
              <a:t>ar</a:t>
            </a:r>
            <a:r>
              <a:rPr lang="en-US" sz="3600" b="1" dirty="0" smtClean="0">
                <a:solidFill>
                  <a:srgbClr val="7030A0"/>
                </a:solidFill>
              </a:rPr>
              <a:t>,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d</a:t>
            </a:r>
            <a:r>
              <a:rPr lang="en-US" sz="3600" b="1" dirty="0" smtClean="0">
                <a:solidFill>
                  <a:srgbClr val="FF0000"/>
                </a:solidFill>
              </a:rPr>
              <a:t>ar</a:t>
            </a:r>
            <a:r>
              <a:rPr lang="en-US" sz="3600" b="1" dirty="0" smtClean="0">
                <a:solidFill>
                  <a:srgbClr val="7030A0"/>
                </a:solidFill>
              </a:rPr>
              <a:t>k, m</a:t>
            </a:r>
            <a:r>
              <a:rPr lang="en-US" sz="3600" b="1" dirty="0" smtClean="0">
                <a:solidFill>
                  <a:srgbClr val="FF0000"/>
                </a:solidFill>
              </a:rPr>
              <a:t>ar</a:t>
            </a:r>
            <a:r>
              <a:rPr lang="en-US" sz="3600" b="1" dirty="0" smtClean="0">
                <a:solidFill>
                  <a:srgbClr val="7030A0"/>
                </a:solidFill>
              </a:rPr>
              <a:t>k, c</a:t>
            </a:r>
            <a:r>
              <a:rPr lang="en-US" sz="3600" b="1" dirty="0" smtClean="0">
                <a:solidFill>
                  <a:srgbClr val="FF0000"/>
                </a:solidFill>
              </a:rPr>
              <a:t>ar</a:t>
            </a:r>
            <a:r>
              <a:rPr lang="en-US" sz="3600" b="1" dirty="0" smtClean="0">
                <a:solidFill>
                  <a:srgbClr val="7030A0"/>
                </a:solidFill>
              </a:rPr>
              <a:t>d, f</a:t>
            </a:r>
            <a:r>
              <a:rPr lang="en-US" sz="3600" b="1" dirty="0" smtClean="0">
                <a:solidFill>
                  <a:srgbClr val="FF0000"/>
                </a:solidFill>
              </a:rPr>
              <a:t>ar</a:t>
            </a:r>
            <a:r>
              <a:rPr lang="en-US" sz="3600" b="1" dirty="0" smtClean="0">
                <a:solidFill>
                  <a:srgbClr val="7030A0"/>
                </a:solidFill>
              </a:rPr>
              <a:t>m, p</a:t>
            </a:r>
            <a:r>
              <a:rPr lang="en-US" sz="3600" b="1" dirty="0" smtClean="0">
                <a:solidFill>
                  <a:srgbClr val="FF0000"/>
                </a:solidFill>
              </a:rPr>
              <a:t>ar</a:t>
            </a:r>
            <a:r>
              <a:rPr lang="en-US" sz="3600" b="1" dirty="0" smtClean="0">
                <a:solidFill>
                  <a:srgbClr val="7030A0"/>
                </a:solidFill>
              </a:rPr>
              <a:t>ty.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Буквосочетание  </a:t>
            </a:r>
            <a:r>
              <a:rPr lang="en-US" sz="3600" b="1" dirty="0" err="1" smtClean="0">
                <a:solidFill>
                  <a:srgbClr val="FF0000"/>
                </a:solidFill>
              </a:rPr>
              <a:t>oy</a:t>
            </a:r>
            <a:r>
              <a:rPr lang="en-US" sz="3600" b="1" dirty="0" smtClean="0">
                <a:solidFill>
                  <a:srgbClr val="7030A0"/>
                </a:solidFill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k</a:t>
            </a:r>
            <a:r>
              <a:rPr lang="ru-RU" sz="3600" b="1" dirty="0" err="1" smtClean="0">
                <a:solidFill>
                  <a:srgbClr val="7030A0"/>
                </a:solidFill>
              </a:rPr>
              <a:t>ак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en-US" sz="3600" b="1" dirty="0" err="1" smtClean="0">
                <a:solidFill>
                  <a:srgbClr val="7030A0"/>
                </a:solidFill>
              </a:rPr>
              <a:t>oi</a:t>
            </a:r>
            <a:r>
              <a:rPr lang="en-US" sz="3600" b="1" dirty="0" smtClean="0">
                <a:solidFill>
                  <a:srgbClr val="7030A0"/>
                </a:solidFill>
              </a:rPr>
              <a:t>]: b</a:t>
            </a:r>
            <a:r>
              <a:rPr lang="en-US" sz="3600" b="1" dirty="0" smtClean="0">
                <a:solidFill>
                  <a:srgbClr val="FF0000"/>
                </a:solidFill>
              </a:rPr>
              <a:t>oy</a:t>
            </a:r>
            <a:r>
              <a:rPr lang="en-US" sz="3600" b="1" dirty="0" smtClean="0">
                <a:solidFill>
                  <a:srgbClr val="7030A0"/>
                </a:solidFill>
              </a:rPr>
              <a:t>, s</a:t>
            </a:r>
            <a:r>
              <a:rPr lang="en-US" sz="3600" b="1" dirty="0" smtClean="0">
                <a:solidFill>
                  <a:srgbClr val="FF0000"/>
                </a:solidFill>
              </a:rPr>
              <a:t>oy</a:t>
            </a:r>
            <a:r>
              <a:rPr lang="en-US" sz="3600" b="1" dirty="0" smtClean="0">
                <a:solidFill>
                  <a:srgbClr val="7030A0"/>
                </a:solidFill>
              </a:rPr>
              <a:t>, t</a:t>
            </a:r>
            <a:r>
              <a:rPr lang="en-US" sz="3600" b="1" dirty="0" smtClean="0">
                <a:solidFill>
                  <a:srgbClr val="FF0000"/>
                </a:solidFill>
              </a:rPr>
              <a:t>oy</a:t>
            </a:r>
            <a:r>
              <a:rPr lang="en-US" sz="3600" b="1" dirty="0" smtClean="0">
                <a:solidFill>
                  <a:srgbClr val="7030A0"/>
                </a:solidFill>
              </a:rPr>
              <a:t>, j</a:t>
            </a:r>
            <a:r>
              <a:rPr lang="en-US" sz="3600" b="1" dirty="0" smtClean="0">
                <a:solidFill>
                  <a:srgbClr val="FF0000"/>
                </a:solidFill>
              </a:rPr>
              <a:t>oy</a:t>
            </a:r>
            <a:r>
              <a:rPr lang="en-US" sz="3600" b="1" dirty="0" smtClean="0">
                <a:solidFill>
                  <a:srgbClr val="7030A0"/>
                </a:solidFill>
              </a:rPr>
              <a:t>, c</a:t>
            </a:r>
            <a:r>
              <a:rPr lang="en-US" sz="3600" b="1" dirty="0" smtClean="0">
                <a:solidFill>
                  <a:srgbClr val="FF0000"/>
                </a:solidFill>
              </a:rPr>
              <a:t>oy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71480"/>
            <a:ext cx="857256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/>
                </a:solidFill>
              </a:rPr>
              <a:t>Unit 5.  Lesson 1</a:t>
            </a:r>
            <a:endParaRPr lang="en-US" sz="3600" b="1" dirty="0" smtClean="0">
              <a:solidFill>
                <a:schemeClr val="accent5"/>
              </a:solidFill>
            </a:endParaRPr>
          </a:p>
          <a:p>
            <a:r>
              <a:rPr lang="ru-RU" sz="3600" b="1" dirty="0" smtClean="0">
                <a:solidFill>
                  <a:schemeClr val="accent5"/>
                </a:solidFill>
              </a:rPr>
              <a:t>Буквосочетание   </a:t>
            </a:r>
            <a:r>
              <a:rPr lang="en-US" sz="3600" b="1" dirty="0" smtClean="0">
                <a:solidFill>
                  <a:srgbClr val="FF0000"/>
                </a:solidFill>
              </a:rPr>
              <a:t>ay</a:t>
            </a:r>
            <a:r>
              <a:rPr lang="en-US" sz="3600" b="1" dirty="0" smtClean="0">
                <a:solidFill>
                  <a:schemeClr val="accent5"/>
                </a:solidFill>
              </a:rPr>
              <a:t> </a:t>
            </a:r>
            <a:r>
              <a:rPr lang="ru-RU" sz="3600" b="1" dirty="0" smtClean="0">
                <a:solidFill>
                  <a:schemeClr val="accent5"/>
                </a:solidFill>
              </a:rPr>
              <a:t>в конце слова  читается  как  </a:t>
            </a:r>
            <a:r>
              <a:rPr lang="en-US" sz="3600" b="1" dirty="0" smtClean="0">
                <a:solidFill>
                  <a:schemeClr val="accent5"/>
                </a:solidFill>
              </a:rPr>
              <a:t>[</a:t>
            </a:r>
            <a:r>
              <a:rPr lang="en-US" sz="3600" b="1" dirty="0" err="1" smtClean="0">
                <a:solidFill>
                  <a:schemeClr val="accent5"/>
                </a:solidFill>
              </a:rPr>
              <a:t>ei</a:t>
            </a:r>
            <a:r>
              <a:rPr lang="en-US" sz="3600" b="1" dirty="0" smtClean="0">
                <a:solidFill>
                  <a:schemeClr val="accent5"/>
                </a:solidFill>
              </a:rPr>
              <a:t>]:</a:t>
            </a:r>
          </a:p>
          <a:p>
            <a:r>
              <a:rPr lang="en-US" sz="3600" b="1" dirty="0" smtClean="0">
                <a:solidFill>
                  <a:schemeClr val="accent5"/>
                </a:solidFill>
              </a:rPr>
              <a:t>s</a:t>
            </a:r>
            <a:r>
              <a:rPr lang="en-US" sz="3600" b="1" dirty="0" smtClean="0">
                <a:solidFill>
                  <a:srgbClr val="FF0000"/>
                </a:solidFill>
              </a:rPr>
              <a:t>ay</a:t>
            </a:r>
            <a:r>
              <a:rPr lang="en-US" sz="3600" b="1" dirty="0" smtClean="0">
                <a:solidFill>
                  <a:schemeClr val="accent5"/>
                </a:solidFill>
              </a:rPr>
              <a:t> [</a:t>
            </a:r>
            <a:r>
              <a:rPr lang="en-US" sz="3600" b="1" dirty="0" err="1" smtClean="0">
                <a:solidFill>
                  <a:schemeClr val="accent5"/>
                </a:solidFill>
              </a:rPr>
              <a:t>sei</a:t>
            </a:r>
            <a:r>
              <a:rPr lang="en-US" sz="3600" b="1" dirty="0" smtClean="0">
                <a:solidFill>
                  <a:schemeClr val="accent5"/>
                </a:solidFill>
              </a:rPr>
              <a:t>], d</a:t>
            </a:r>
            <a:r>
              <a:rPr lang="en-US" sz="3600" b="1" dirty="0" smtClean="0">
                <a:solidFill>
                  <a:srgbClr val="FF0000"/>
                </a:solidFill>
              </a:rPr>
              <a:t>ay</a:t>
            </a:r>
            <a:r>
              <a:rPr lang="en-US" sz="3600" b="1" dirty="0" smtClean="0">
                <a:solidFill>
                  <a:schemeClr val="accent5"/>
                </a:solidFill>
              </a:rPr>
              <a:t>, p</a:t>
            </a:r>
            <a:r>
              <a:rPr lang="en-US" sz="3600" b="1" dirty="0" smtClean="0">
                <a:solidFill>
                  <a:srgbClr val="FF0000"/>
                </a:solidFill>
              </a:rPr>
              <a:t>ay</a:t>
            </a:r>
            <a:r>
              <a:rPr lang="en-US" sz="3600" b="1" dirty="0" smtClean="0">
                <a:solidFill>
                  <a:schemeClr val="accent5"/>
                </a:solidFill>
              </a:rPr>
              <a:t>, w</a:t>
            </a:r>
            <a:r>
              <a:rPr lang="en-US" sz="3600" b="1" dirty="0" smtClean="0">
                <a:solidFill>
                  <a:srgbClr val="FF0000"/>
                </a:solidFill>
              </a:rPr>
              <a:t>ay</a:t>
            </a:r>
            <a:r>
              <a:rPr lang="en-US" sz="3600" b="1" dirty="0" smtClean="0">
                <a:solidFill>
                  <a:schemeClr val="accent5"/>
                </a:solidFill>
              </a:rPr>
              <a:t>, pl</a:t>
            </a:r>
            <a:r>
              <a:rPr lang="en-US" sz="3600" b="1" dirty="0" smtClean="0">
                <a:solidFill>
                  <a:srgbClr val="FF0000"/>
                </a:solidFill>
              </a:rPr>
              <a:t>ay</a:t>
            </a:r>
            <a:r>
              <a:rPr lang="en-US" sz="3600" b="1" dirty="0" smtClean="0">
                <a:solidFill>
                  <a:schemeClr val="accent5"/>
                </a:solidFill>
              </a:rPr>
              <a:t>,</a:t>
            </a:r>
          </a:p>
          <a:p>
            <a:r>
              <a:rPr lang="en-US" sz="3600" b="1" dirty="0" smtClean="0">
                <a:solidFill>
                  <a:schemeClr val="accent5"/>
                </a:solidFill>
              </a:rPr>
              <a:t>m</a:t>
            </a:r>
            <a:r>
              <a:rPr lang="en-US" sz="3600" b="1" dirty="0" smtClean="0">
                <a:solidFill>
                  <a:srgbClr val="FF0000"/>
                </a:solidFill>
              </a:rPr>
              <a:t>ay</a:t>
            </a:r>
            <a:r>
              <a:rPr lang="en-US" sz="3600" b="1" dirty="0" smtClean="0">
                <a:solidFill>
                  <a:schemeClr val="accent5"/>
                </a:solidFill>
              </a:rPr>
              <a:t>, l</a:t>
            </a:r>
            <a:r>
              <a:rPr lang="en-US" sz="3600" b="1" dirty="0" smtClean="0">
                <a:solidFill>
                  <a:srgbClr val="FF0000"/>
                </a:solidFill>
              </a:rPr>
              <a:t>ay</a:t>
            </a:r>
            <a:r>
              <a:rPr lang="en-US" sz="3600" b="1" dirty="0" smtClean="0">
                <a:solidFill>
                  <a:schemeClr val="accent5"/>
                </a:solidFill>
              </a:rPr>
              <a:t>, b</a:t>
            </a:r>
            <a:r>
              <a:rPr lang="en-US" sz="3600" b="1" dirty="0" smtClean="0">
                <a:solidFill>
                  <a:srgbClr val="FF0000"/>
                </a:solidFill>
              </a:rPr>
              <a:t>ay</a:t>
            </a:r>
            <a:r>
              <a:rPr lang="en-US" sz="3600" b="1" dirty="0" smtClean="0">
                <a:solidFill>
                  <a:schemeClr val="accent5"/>
                </a:solidFill>
              </a:rPr>
              <a:t>, st</a:t>
            </a:r>
            <a:r>
              <a:rPr lang="en-US" sz="3600" b="1" dirty="0" smtClean="0">
                <a:solidFill>
                  <a:srgbClr val="FF0000"/>
                </a:solidFill>
              </a:rPr>
              <a:t>ay</a:t>
            </a:r>
            <a:r>
              <a:rPr lang="en-US" sz="3600" b="1" dirty="0" smtClean="0">
                <a:solidFill>
                  <a:schemeClr val="accent5"/>
                </a:solidFill>
              </a:rPr>
              <a:t>, pr</a:t>
            </a:r>
            <a:r>
              <a:rPr lang="en-US" sz="3600" b="1" dirty="0" smtClean="0">
                <a:solidFill>
                  <a:srgbClr val="FF0000"/>
                </a:solidFill>
              </a:rPr>
              <a:t>ay.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Буква 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>
                <a:solidFill>
                  <a:srgbClr val="0070C0"/>
                </a:solidFill>
              </a:rPr>
              <a:t> перед  </a:t>
            </a:r>
            <a:r>
              <a:rPr lang="ru-RU" sz="3600" b="1" dirty="0" err="1" smtClean="0">
                <a:solidFill>
                  <a:srgbClr val="0070C0"/>
                </a:solidFill>
              </a:rPr>
              <a:t>буквосочетани-ями</a:t>
            </a:r>
            <a:r>
              <a:rPr lang="ru-RU" sz="3600" b="1" dirty="0" smtClean="0">
                <a:solidFill>
                  <a:srgbClr val="0070C0"/>
                </a:solidFill>
              </a:rPr>
              <a:t>  </a:t>
            </a:r>
            <a:r>
              <a:rPr lang="en-US" sz="3600" b="1" dirty="0" err="1" smtClean="0">
                <a:solidFill>
                  <a:srgbClr val="00B050"/>
                </a:solidFill>
              </a:rPr>
              <a:t>ss</a:t>
            </a:r>
            <a:r>
              <a:rPr lang="en-US" sz="3600" b="1" dirty="0" smtClean="0">
                <a:solidFill>
                  <a:srgbClr val="0070C0"/>
                </a:solidFill>
              </a:rPr>
              <a:t>, </a:t>
            </a:r>
            <a:r>
              <a:rPr lang="en-US" sz="3600" b="1" dirty="0" err="1" smtClean="0">
                <a:solidFill>
                  <a:srgbClr val="00B050"/>
                </a:solidFill>
              </a:rPr>
              <a:t>st</a:t>
            </a:r>
            <a:r>
              <a:rPr lang="en-US" sz="3600" b="1" dirty="0" smtClean="0">
                <a:solidFill>
                  <a:srgbClr val="00B050"/>
                </a:solidFill>
              </a:rPr>
              <a:t>, </a:t>
            </a:r>
            <a:r>
              <a:rPr lang="en-US" sz="3600" b="1" dirty="0" err="1" smtClean="0">
                <a:solidFill>
                  <a:srgbClr val="00B050"/>
                </a:solidFill>
              </a:rPr>
              <a:t>sk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читается как </a:t>
            </a:r>
            <a:r>
              <a:rPr lang="en-US" sz="3600" b="1" dirty="0" smtClean="0">
                <a:solidFill>
                  <a:srgbClr val="0070C0"/>
                </a:solidFill>
              </a:rPr>
              <a:t>[</a:t>
            </a:r>
            <a:r>
              <a:rPr lang="el-GR" sz="3600" b="1" dirty="0" smtClean="0">
                <a:solidFill>
                  <a:srgbClr val="0070C0"/>
                </a:solidFill>
              </a:rPr>
              <a:t>α</a:t>
            </a:r>
            <a:r>
              <a:rPr lang="en-US" sz="3600" b="1" dirty="0" smtClean="0">
                <a:solidFill>
                  <a:srgbClr val="0070C0"/>
                </a:solidFill>
              </a:rPr>
              <a:t>:]</a:t>
            </a:r>
          </a:p>
          <a:p>
            <a:r>
              <a:rPr lang="en-US" sz="3600" b="1" dirty="0" smtClean="0">
                <a:solidFill>
                  <a:srgbClr val="0070C0"/>
                </a:solidFill>
              </a:rPr>
              <a:t>ta</a:t>
            </a:r>
            <a:r>
              <a:rPr lang="en-US" sz="3600" b="1" dirty="0" smtClean="0">
                <a:solidFill>
                  <a:srgbClr val="00B050"/>
                </a:solidFill>
              </a:rPr>
              <a:t>sk</a:t>
            </a:r>
            <a:r>
              <a:rPr lang="en-US" sz="3600" b="1" dirty="0" smtClean="0">
                <a:solidFill>
                  <a:srgbClr val="0070C0"/>
                </a:solidFill>
              </a:rPr>
              <a:t> [t</a:t>
            </a:r>
            <a:r>
              <a:rPr lang="el-GR" sz="3600" b="1" dirty="0" smtClean="0">
                <a:solidFill>
                  <a:srgbClr val="0070C0"/>
                </a:solidFill>
              </a:rPr>
              <a:t>α</a:t>
            </a:r>
            <a:r>
              <a:rPr lang="en-US" sz="3600" b="1" dirty="0" smtClean="0">
                <a:solidFill>
                  <a:srgbClr val="0070C0"/>
                </a:solidFill>
              </a:rPr>
              <a:t>:</a:t>
            </a:r>
            <a:r>
              <a:rPr lang="en-US" sz="3600" b="1" dirty="0" err="1" smtClean="0">
                <a:solidFill>
                  <a:srgbClr val="0070C0"/>
                </a:solidFill>
              </a:rPr>
              <a:t>sk</a:t>
            </a:r>
            <a:r>
              <a:rPr lang="en-US" sz="3600" b="1" dirty="0" smtClean="0">
                <a:solidFill>
                  <a:srgbClr val="0070C0"/>
                </a:solidFill>
              </a:rPr>
              <a:t>], l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B050"/>
                </a:solidFill>
              </a:rPr>
              <a:t>st</a:t>
            </a:r>
            <a:r>
              <a:rPr lang="en-US" sz="3600" b="1" dirty="0" smtClean="0">
                <a:solidFill>
                  <a:srgbClr val="0070C0"/>
                </a:solidFill>
              </a:rPr>
              <a:t>, gr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B050"/>
                </a:solidFill>
              </a:rPr>
              <a:t>ss</a:t>
            </a:r>
            <a:r>
              <a:rPr lang="en-US" sz="3600" b="1" dirty="0" smtClean="0">
                <a:solidFill>
                  <a:srgbClr val="0070C0"/>
                </a:solidFill>
              </a:rPr>
              <a:t>, cl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B050"/>
                </a:solidFill>
              </a:rPr>
              <a:t>ss</a:t>
            </a:r>
            <a:r>
              <a:rPr lang="en-US" sz="3600" b="1" dirty="0" smtClean="0">
                <a:solidFill>
                  <a:srgbClr val="0070C0"/>
                </a:solidFill>
              </a:rPr>
              <a:t>, m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B050"/>
                </a:solidFill>
              </a:rPr>
              <a:t>sk</a:t>
            </a:r>
            <a:r>
              <a:rPr lang="en-US" sz="3600" b="1" dirty="0" smtClean="0">
                <a:solidFill>
                  <a:srgbClr val="0070C0"/>
                </a:solidFill>
              </a:rPr>
              <a:t>, f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B050"/>
                </a:solidFill>
              </a:rPr>
              <a:t>st</a:t>
            </a:r>
            <a:r>
              <a:rPr lang="en-US" sz="3600" b="1" dirty="0" smtClean="0">
                <a:solidFill>
                  <a:srgbClr val="0070C0"/>
                </a:solidFill>
              </a:rPr>
              <a:t>, m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B050"/>
                </a:solidFill>
              </a:rPr>
              <a:t>st</a:t>
            </a:r>
            <a:r>
              <a:rPr lang="en-US" sz="3600" b="1" dirty="0" smtClean="0">
                <a:solidFill>
                  <a:srgbClr val="0070C0"/>
                </a:solidFill>
              </a:rPr>
              <a:t>er, 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B050"/>
                </a:solidFill>
              </a:rPr>
              <a:t>sk</a:t>
            </a:r>
            <a:r>
              <a:rPr lang="en-US" sz="3600" b="1" dirty="0" smtClean="0">
                <a:solidFill>
                  <a:srgbClr val="0070C0"/>
                </a:solidFill>
              </a:rPr>
              <a:t>, p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B050"/>
                </a:solidFill>
              </a:rPr>
              <a:t>st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00042"/>
            <a:ext cx="850112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Буквосочетание </a:t>
            </a:r>
            <a:r>
              <a:rPr lang="en-US" sz="3600" b="1" dirty="0" err="1" smtClean="0">
                <a:solidFill>
                  <a:srgbClr val="FF0000"/>
                </a:solidFill>
              </a:rPr>
              <a:t>ey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</a:rPr>
              <a:t>под  удар</a:t>
            </a:r>
            <a:r>
              <a:rPr lang="en-US" sz="3600" b="1" dirty="0" smtClean="0">
                <a:solidFill>
                  <a:srgbClr val="00B050"/>
                </a:solidFill>
              </a:rPr>
              <a:t>e-</a:t>
            </a:r>
          </a:p>
          <a:p>
            <a:r>
              <a:rPr lang="ru-RU" sz="3600" b="1" dirty="0" err="1" smtClean="0">
                <a:solidFill>
                  <a:srgbClr val="00B050"/>
                </a:solidFill>
              </a:rPr>
              <a:t>нием</a:t>
            </a:r>
            <a:r>
              <a:rPr lang="ru-RU" sz="3600" b="1" dirty="0" smtClean="0">
                <a:solidFill>
                  <a:srgbClr val="00B050"/>
                </a:solidFill>
              </a:rPr>
              <a:t> читается  как  </a:t>
            </a:r>
            <a:r>
              <a:rPr lang="en-US" sz="3600" b="1" dirty="0" smtClean="0">
                <a:solidFill>
                  <a:srgbClr val="00B050"/>
                </a:solidFill>
              </a:rPr>
              <a:t>[</a:t>
            </a:r>
            <a:r>
              <a:rPr lang="en-US" sz="3600" b="1" dirty="0" err="1" smtClean="0">
                <a:solidFill>
                  <a:srgbClr val="FF0000"/>
                </a:solidFill>
              </a:rPr>
              <a:t>ei</a:t>
            </a:r>
            <a:r>
              <a:rPr lang="en-US" sz="3600" b="1" dirty="0" smtClean="0">
                <a:solidFill>
                  <a:srgbClr val="00B050"/>
                </a:solidFill>
              </a:rPr>
              <a:t>]: th</a:t>
            </a:r>
            <a:r>
              <a:rPr lang="en-US" sz="3600" b="1" dirty="0" smtClean="0">
                <a:solidFill>
                  <a:srgbClr val="FF0000"/>
                </a:solidFill>
              </a:rPr>
              <a:t>ey</a:t>
            </a:r>
            <a:r>
              <a:rPr lang="en-US" sz="3600" b="1" dirty="0" smtClean="0">
                <a:solidFill>
                  <a:srgbClr val="00B050"/>
                </a:solidFill>
              </a:rPr>
              <a:t> [</a:t>
            </a:r>
            <a:r>
              <a:rPr lang="en-US" sz="3600" b="1" dirty="0" err="1" smtClean="0">
                <a:solidFill>
                  <a:srgbClr val="00B050"/>
                </a:solidFill>
              </a:rPr>
              <a:t>ðei</a:t>
            </a:r>
            <a:r>
              <a:rPr lang="en-US" sz="3600" b="1" dirty="0" smtClean="0">
                <a:solidFill>
                  <a:srgbClr val="00B050"/>
                </a:solidFill>
              </a:rPr>
              <a:t>], gr</a:t>
            </a:r>
            <a:r>
              <a:rPr lang="en-US" sz="3600" b="1" dirty="0" smtClean="0">
                <a:solidFill>
                  <a:srgbClr val="FF0000"/>
                </a:solidFill>
              </a:rPr>
              <a:t>ey</a:t>
            </a:r>
            <a:r>
              <a:rPr lang="en-US" sz="3600" b="1" dirty="0" smtClean="0">
                <a:solidFill>
                  <a:srgbClr val="00B050"/>
                </a:solidFill>
              </a:rPr>
              <a:t>, h</a:t>
            </a:r>
            <a:r>
              <a:rPr lang="en-US" sz="3600" b="1" dirty="0" smtClean="0">
                <a:solidFill>
                  <a:srgbClr val="FF0000"/>
                </a:solidFill>
              </a:rPr>
              <a:t>ey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Если  на  буквосочетание  </a:t>
            </a:r>
            <a:r>
              <a:rPr lang="en-US" sz="3600" b="1" dirty="0" err="1" smtClean="0">
                <a:solidFill>
                  <a:srgbClr val="FF0000"/>
                </a:solidFill>
              </a:rPr>
              <a:t>ey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не падает  ударение,  то  оно  читается  как  </a:t>
            </a:r>
            <a:r>
              <a:rPr lang="en-US" sz="3600" b="1" dirty="0" smtClean="0">
                <a:solidFill>
                  <a:srgbClr val="002060"/>
                </a:solidFill>
              </a:rPr>
              <a:t>[</a:t>
            </a:r>
            <a:r>
              <a:rPr lang="en-US" sz="3600" b="1" dirty="0" err="1" smtClean="0">
                <a:solidFill>
                  <a:srgbClr val="002060"/>
                </a:solidFill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</a:rPr>
              <a:t>]: mon</a:t>
            </a:r>
            <a:r>
              <a:rPr lang="en-US" sz="3600" b="1" dirty="0" smtClean="0">
                <a:solidFill>
                  <a:srgbClr val="FF0000"/>
                </a:solidFill>
              </a:rPr>
              <a:t>ey</a:t>
            </a:r>
            <a:r>
              <a:rPr lang="en-US" sz="3600" b="1" dirty="0" smtClean="0">
                <a:solidFill>
                  <a:srgbClr val="002060"/>
                </a:solidFill>
              </a:rPr>
              <a:t>, hon</a:t>
            </a:r>
            <a:r>
              <a:rPr lang="en-US" sz="3600" b="1" dirty="0" smtClean="0">
                <a:solidFill>
                  <a:srgbClr val="FF0000"/>
                </a:solidFill>
              </a:rPr>
              <a:t>ey</a:t>
            </a:r>
            <a:r>
              <a:rPr lang="en-US" sz="3600" b="1" dirty="0" smtClean="0">
                <a:solidFill>
                  <a:srgbClr val="002060"/>
                </a:solidFill>
              </a:rPr>
              <a:t>,  Bets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Unit 6  Lesson 3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Буквосочетание  </a:t>
            </a:r>
            <a:r>
              <a:rPr lang="en-US" sz="3600" b="1" dirty="0" smtClean="0">
                <a:solidFill>
                  <a:srgbClr val="7030A0"/>
                </a:solidFill>
              </a:rPr>
              <a:t>air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читается  как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e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/>
              </a:rPr>
              <a:t>ə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/>
              </a:rPr>
              <a:t>]:  h</a:t>
            </a:r>
            <a:r>
              <a:rPr lang="en-US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air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/>
              </a:rPr>
              <a:t> [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/>
              </a:rPr>
              <a:t>h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e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  <a:cs typeface="Times New Roman"/>
              </a:rPr>
              <a:t>ə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cs typeface="Times New Roman"/>
              </a:rPr>
              <a:t>], f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air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cs typeface="Times New Roman"/>
              </a:rPr>
              <a:t>, 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air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cs typeface="Times New Roman"/>
              </a:rPr>
              <a:t>, h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air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cs typeface="Times New Roman"/>
              </a:rPr>
              <a:t>, ch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air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cs typeface="Times New Roman"/>
              </a:rPr>
              <a:t>, p</a:t>
            </a:r>
            <a:r>
              <a:rPr lang="en-US" sz="3600" b="1" dirty="0" smtClean="0">
                <a:solidFill>
                  <a:srgbClr val="7030A0"/>
                </a:solidFill>
                <a:cs typeface="Times New Roman"/>
              </a:rPr>
              <a:t>air</a:t>
            </a:r>
            <a:endParaRPr lang="ru-RU" sz="3600" b="1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00042"/>
            <a:ext cx="864399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Lesson 5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>
                <a:solidFill>
                  <a:srgbClr val="7030A0"/>
                </a:solidFill>
              </a:rPr>
              <a:t> перед </a:t>
            </a:r>
            <a:r>
              <a:rPr lang="ru-RU" sz="3600" b="1" dirty="0" err="1" smtClean="0">
                <a:solidFill>
                  <a:srgbClr val="7030A0"/>
                </a:solidFill>
              </a:rPr>
              <a:t>буквосочетани-ем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ll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как </a:t>
            </a:r>
            <a:r>
              <a:rPr lang="en-US" sz="3600" b="1" dirty="0" smtClean="0">
                <a:solidFill>
                  <a:srgbClr val="7030A0"/>
                </a:solidFill>
              </a:rPr>
              <a:t>[o:] ba</a:t>
            </a:r>
            <a:r>
              <a:rPr lang="en-US" sz="3600" b="1" dirty="0" smtClean="0">
                <a:solidFill>
                  <a:srgbClr val="0070C0"/>
                </a:solidFill>
              </a:rPr>
              <a:t>ll</a:t>
            </a:r>
            <a:r>
              <a:rPr lang="en-US" sz="3600" b="1" dirty="0" smtClean="0">
                <a:solidFill>
                  <a:srgbClr val="7030A0"/>
                </a:solidFill>
              </a:rPr>
              <a:t> [</a:t>
            </a:r>
            <a:r>
              <a:rPr lang="en-US" sz="3600" b="1" dirty="0" err="1" smtClean="0">
                <a:solidFill>
                  <a:srgbClr val="7030A0"/>
                </a:solidFill>
              </a:rPr>
              <a:t>bo:l</a:t>
            </a:r>
            <a:r>
              <a:rPr lang="en-US" sz="3600" b="1" dirty="0" smtClean="0">
                <a:solidFill>
                  <a:srgbClr val="7030A0"/>
                </a:solidFill>
              </a:rPr>
              <a:t>], sm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70C0"/>
                </a:solidFill>
              </a:rPr>
              <a:t>ll</a:t>
            </a:r>
            <a:r>
              <a:rPr lang="en-US" sz="3600" b="1" dirty="0" smtClean="0">
                <a:solidFill>
                  <a:srgbClr val="7030A0"/>
                </a:solidFill>
              </a:rPr>
              <a:t>, c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70C0"/>
                </a:solidFill>
              </a:rPr>
              <a:t>ll</a:t>
            </a:r>
            <a:r>
              <a:rPr lang="en-US" sz="3600" b="1" dirty="0" smtClean="0">
                <a:solidFill>
                  <a:srgbClr val="7030A0"/>
                </a:solidFill>
              </a:rPr>
              <a:t>, st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70C0"/>
                </a:solidFill>
              </a:rPr>
              <a:t>ll</a:t>
            </a:r>
            <a:r>
              <a:rPr lang="en-US" sz="3600" b="1" dirty="0" smtClean="0">
                <a:solidFill>
                  <a:srgbClr val="7030A0"/>
                </a:solidFill>
              </a:rPr>
              <a:t>, 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70C0"/>
                </a:solidFill>
              </a:rPr>
              <a:t>ll</a:t>
            </a:r>
            <a:r>
              <a:rPr lang="en-US" sz="3600" b="1" dirty="0" smtClean="0">
                <a:solidFill>
                  <a:srgbClr val="7030A0"/>
                </a:solidFill>
              </a:rPr>
              <a:t>, m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70C0"/>
                </a:solidFill>
              </a:rPr>
              <a:t>ll</a:t>
            </a:r>
            <a:r>
              <a:rPr lang="en-US" sz="3600" b="1" dirty="0" smtClean="0">
                <a:solidFill>
                  <a:srgbClr val="7030A0"/>
                </a:solidFill>
              </a:rPr>
              <a:t>, t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70C0"/>
                </a:solidFill>
              </a:rPr>
              <a:t>ll</a:t>
            </a:r>
            <a:r>
              <a:rPr lang="en-US" sz="3600" b="1" dirty="0" smtClean="0">
                <a:solidFill>
                  <a:srgbClr val="7030A0"/>
                </a:solidFill>
              </a:rPr>
              <a:t>, f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70C0"/>
                </a:solidFill>
              </a:rPr>
              <a:t>ll</a:t>
            </a:r>
            <a:r>
              <a:rPr lang="en-US" sz="3600" b="1" dirty="0" smtClean="0">
                <a:solidFill>
                  <a:srgbClr val="7030A0"/>
                </a:solidFill>
              </a:rPr>
              <a:t>, inst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70C0"/>
                </a:solidFill>
              </a:rPr>
              <a:t>ll</a:t>
            </a:r>
            <a:r>
              <a:rPr lang="en-US" sz="3600" b="1" dirty="0" smtClean="0">
                <a:solidFill>
                  <a:srgbClr val="7030A0"/>
                </a:solidFill>
              </a:rPr>
              <a:t>, w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0070C0"/>
                </a:solidFill>
              </a:rPr>
              <a:t>ll.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Буквосочетание  </a:t>
            </a:r>
            <a:r>
              <a:rPr lang="en-US" sz="3600" b="1" dirty="0" err="1" smtClean="0">
                <a:solidFill>
                  <a:srgbClr val="FF0000"/>
                </a:solidFill>
              </a:rPr>
              <a:t>ou</a:t>
            </a:r>
            <a:r>
              <a:rPr lang="en-US" sz="3600" b="1" dirty="0" smtClean="0">
                <a:solidFill>
                  <a:srgbClr val="0070C0"/>
                </a:solidFill>
              </a:rPr>
              <a:t>  </a:t>
            </a:r>
            <a:r>
              <a:rPr lang="ru-RU" sz="3600" b="1" dirty="0" smtClean="0">
                <a:solidFill>
                  <a:srgbClr val="0070C0"/>
                </a:solidFill>
              </a:rPr>
              <a:t>в </a:t>
            </a:r>
            <a:r>
              <a:rPr lang="ru-RU" sz="3600" b="1" dirty="0" err="1" smtClean="0">
                <a:solidFill>
                  <a:srgbClr val="0070C0"/>
                </a:solidFill>
              </a:rPr>
              <a:t>середи-не</a:t>
            </a:r>
            <a:r>
              <a:rPr lang="ru-RU" sz="3600" b="1" dirty="0" smtClean="0">
                <a:solidFill>
                  <a:srgbClr val="0070C0"/>
                </a:solidFill>
              </a:rPr>
              <a:t>  слова  читается  как </a:t>
            </a:r>
            <a:r>
              <a:rPr lang="en-US" sz="3600" b="1" dirty="0" smtClean="0">
                <a:solidFill>
                  <a:srgbClr val="0070C0"/>
                </a:solidFill>
              </a:rPr>
              <a:t>[a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℧]:</a:t>
            </a:r>
          </a:p>
          <a:p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h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ea typeface="Cambria Math"/>
              </a:rPr>
              <a:t>ou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se [</a:t>
            </a:r>
            <a:r>
              <a:rPr lang="en-US" sz="3600" b="1" dirty="0" err="1" smtClean="0">
                <a:solidFill>
                  <a:srgbClr val="0070C0"/>
                </a:solidFill>
                <a:latin typeface="+mj-lt"/>
                <a:ea typeface="Cambria Math"/>
              </a:rPr>
              <a:t>h</a:t>
            </a:r>
            <a:r>
              <a:rPr lang="en-US" sz="3600" b="1" dirty="0" err="1" smtClean="0">
                <a:solidFill>
                  <a:srgbClr val="0070C0"/>
                </a:solidFill>
              </a:rPr>
              <a:t>a</a:t>
            </a:r>
            <a:r>
              <a:rPr lang="en-US" sz="3600" b="1" dirty="0" err="1" smtClean="0">
                <a:solidFill>
                  <a:srgbClr val="0070C0"/>
                </a:solidFill>
                <a:ea typeface="Cambria Math"/>
              </a:rPr>
              <a:t>℧z</a:t>
            </a:r>
            <a:r>
              <a:rPr lang="en-US" sz="3600" b="1" dirty="0" smtClean="0">
                <a:solidFill>
                  <a:srgbClr val="0070C0"/>
                </a:solidFill>
                <a:ea typeface="Cambria Math"/>
              </a:rPr>
              <a:t>],  m</a:t>
            </a:r>
            <a:r>
              <a:rPr lang="en-US" sz="3600" b="1" dirty="0" smtClean="0">
                <a:solidFill>
                  <a:srgbClr val="FF0000"/>
                </a:solidFill>
                <a:ea typeface="Cambria Math"/>
              </a:rPr>
              <a:t>ou</a:t>
            </a:r>
            <a:r>
              <a:rPr lang="en-US" sz="3600" b="1" dirty="0" smtClean="0">
                <a:solidFill>
                  <a:srgbClr val="0070C0"/>
                </a:solidFill>
                <a:ea typeface="Cambria Math"/>
              </a:rPr>
              <a:t>se, cl</a:t>
            </a:r>
            <a:r>
              <a:rPr lang="en-US" sz="3600" b="1" dirty="0" smtClean="0">
                <a:solidFill>
                  <a:srgbClr val="FF0000"/>
                </a:solidFill>
                <a:ea typeface="Cambria Math"/>
              </a:rPr>
              <a:t>ou</a:t>
            </a:r>
            <a:r>
              <a:rPr lang="en-US" sz="3600" b="1" dirty="0" smtClean="0">
                <a:solidFill>
                  <a:srgbClr val="0070C0"/>
                </a:solidFill>
                <a:ea typeface="Cambria Math"/>
              </a:rPr>
              <a:t>d, </a:t>
            </a:r>
          </a:p>
          <a:p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c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ea typeface="Cambria Math"/>
              </a:rPr>
              <a:t>ou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nt, r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ea typeface="Cambria Math"/>
              </a:rPr>
              <a:t>ou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nd, f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ea typeface="Cambria Math"/>
              </a:rPr>
              <a:t>ou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nd, s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ea typeface="Cambria Math"/>
              </a:rPr>
              <a:t>ou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nd,</a:t>
            </a:r>
          </a:p>
          <a:p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ab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ea typeface="Cambria Math"/>
              </a:rPr>
              <a:t>ou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t</a:t>
            </a:r>
            <a:endParaRPr lang="ru-RU" sz="3600" b="1" dirty="0">
              <a:solidFill>
                <a:srgbClr val="0070C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28680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Lesson  7</a:t>
            </a: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sz="3600" b="1" dirty="0" smtClean="0">
                <a:solidFill>
                  <a:srgbClr val="0070C0"/>
                </a:solidFill>
              </a:rPr>
              <a:t>Буква 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>
                <a:solidFill>
                  <a:srgbClr val="0070C0"/>
                </a:solidFill>
              </a:rPr>
              <a:t> перед  </a:t>
            </a:r>
            <a:r>
              <a:rPr lang="en-US" sz="3600" b="1" dirty="0" smtClean="0">
                <a:solidFill>
                  <a:srgbClr val="7030A0"/>
                </a:solidFill>
              </a:rPr>
              <a:t>n</a:t>
            </a:r>
            <a:r>
              <a:rPr lang="en-US" sz="3600" b="1" dirty="0" smtClean="0">
                <a:solidFill>
                  <a:srgbClr val="0070C0"/>
                </a:solidFill>
              </a:rPr>
              <a:t>+ </a:t>
            </a:r>
            <a:r>
              <a:rPr lang="ru-RU" sz="3600" b="1" dirty="0" smtClean="0">
                <a:solidFill>
                  <a:srgbClr val="0070C0"/>
                </a:solidFill>
              </a:rPr>
              <a:t>согласная читается  как </a:t>
            </a:r>
            <a:r>
              <a:rPr lang="en-US" sz="3600" b="1" dirty="0" smtClean="0">
                <a:solidFill>
                  <a:srgbClr val="0070C0"/>
                </a:solidFill>
              </a:rPr>
              <a:t>[</a:t>
            </a:r>
            <a:r>
              <a:rPr lang="el-GR" sz="3600" b="1" dirty="0" smtClean="0">
                <a:solidFill>
                  <a:srgbClr val="0070C0"/>
                </a:solidFill>
              </a:rPr>
              <a:t>α</a:t>
            </a:r>
            <a:r>
              <a:rPr lang="en-US" sz="3600" b="1" dirty="0" smtClean="0">
                <a:solidFill>
                  <a:srgbClr val="0070C0"/>
                </a:solidFill>
              </a:rPr>
              <a:t>:]: answer </a:t>
            </a:r>
          </a:p>
          <a:p>
            <a:r>
              <a:rPr lang="en-US" sz="3600" b="1" dirty="0" smtClean="0">
                <a:solidFill>
                  <a:srgbClr val="0070C0"/>
                </a:solidFill>
              </a:rPr>
              <a:t>[</a:t>
            </a:r>
            <a:r>
              <a:rPr lang="el-GR" sz="3600" b="1" dirty="0" smtClean="0">
                <a:solidFill>
                  <a:srgbClr val="0070C0"/>
                </a:solidFill>
              </a:rPr>
              <a:t>α</a:t>
            </a:r>
            <a:r>
              <a:rPr lang="en-US" sz="3600" b="1" dirty="0" smtClean="0">
                <a:solidFill>
                  <a:srgbClr val="0070C0"/>
                </a:solidFill>
              </a:rPr>
              <a:t>:</a:t>
            </a:r>
            <a:r>
              <a:rPr lang="en-US" sz="3600" b="1" dirty="0" err="1" smtClean="0">
                <a:solidFill>
                  <a:srgbClr val="0070C0"/>
                </a:solidFill>
              </a:rPr>
              <a:t>ns</a:t>
            </a:r>
            <a:r>
              <a:rPr lang="en-US" sz="3600" b="1" dirty="0" err="1" smtClean="0">
                <a:solidFill>
                  <a:srgbClr val="0070C0"/>
                </a:solidFill>
                <a:latin typeface="+mj-lt"/>
                <a:cs typeface="Times New Roman"/>
              </a:rPr>
              <a:t>ə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], br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a</a:t>
            </a:r>
            <a:r>
              <a:rPr lang="en-US" sz="3600" b="1" u="sng" dirty="0" smtClean="0">
                <a:solidFill>
                  <a:srgbClr val="7030A0"/>
                </a:solidFill>
                <a:latin typeface="+mj-lt"/>
                <a:cs typeface="Times New Roman"/>
              </a:rPr>
              <a:t>n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ch, d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a</a:t>
            </a:r>
            <a:r>
              <a:rPr lang="en-US" sz="3600" b="1" u="sng" dirty="0" smtClean="0">
                <a:solidFill>
                  <a:srgbClr val="7030A0"/>
                </a:solidFill>
                <a:latin typeface="+mj-lt"/>
                <a:cs typeface="Times New Roman"/>
              </a:rPr>
              <a:t>n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ce, ch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a</a:t>
            </a:r>
            <a:r>
              <a:rPr lang="en-US" sz="3600" b="1" u="sng" dirty="0" smtClean="0">
                <a:solidFill>
                  <a:srgbClr val="7030A0"/>
                </a:solidFill>
                <a:latin typeface="+mj-lt"/>
                <a:cs typeface="Times New Roman"/>
              </a:rPr>
              <a:t>n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ce, gl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a</a:t>
            </a:r>
            <a:r>
              <a:rPr lang="en-US" sz="3600" b="1" u="sng" dirty="0" smtClean="0">
                <a:solidFill>
                  <a:srgbClr val="7030A0"/>
                </a:solidFill>
                <a:latin typeface="+mj-lt"/>
                <a:cs typeface="Times New Roman"/>
              </a:rPr>
              <a:t>n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ce, Fr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a</a:t>
            </a:r>
            <a:r>
              <a:rPr lang="en-US" sz="3600" b="1" u="sng" dirty="0" smtClean="0">
                <a:solidFill>
                  <a:srgbClr val="7030A0"/>
                </a:solidFill>
                <a:latin typeface="+mj-lt"/>
                <a:cs typeface="Times New Roman"/>
              </a:rPr>
              <a:t>n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ce, tr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a</a:t>
            </a:r>
            <a:r>
              <a:rPr lang="en-US" sz="3600" b="1" u="sng" dirty="0" smtClean="0">
                <a:solidFill>
                  <a:srgbClr val="7030A0"/>
                </a:solidFill>
                <a:latin typeface="+mj-lt"/>
                <a:cs typeface="Times New Roman"/>
              </a:rPr>
              <a:t>n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slate.</a:t>
            </a:r>
          </a:p>
          <a:p>
            <a:endParaRPr lang="en-US" sz="3600" b="1" dirty="0" smtClean="0">
              <a:solidFill>
                <a:srgbClr val="0070C0"/>
              </a:solidFill>
              <a:latin typeface="+mj-lt"/>
              <a:cs typeface="Times New Roman"/>
            </a:endParaRPr>
          </a:p>
          <a:p>
            <a:r>
              <a:rPr lang="ru-RU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Буквосочетание </a:t>
            </a:r>
            <a:r>
              <a:rPr lang="en-US" sz="3600" b="1" dirty="0" err="1" smtClean="0">
                <a:solidFill>
                  <a:srgbClr val="00B050"/>
                </a:solidFill>
                <a:latin typeface="+mj-lt"/>
                <a:cs typeface="Times New Roman"/>
              </a:rPr>
              <a:t>wr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читается  как 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[r]: </a:t>
            </a:r>
            <a:r>
              <a:rPr lang="en-US" sz="3600" b="1" dirty="0" smtClean="0">
                <a:solidFill>
                  <a:srgbClr val="00B050"/>
                </a:solidFill>
                <a:latin typeface="+mj-lt"/>
                <a:cs typeface="Times New Roman"/>
              </a:rPr>
              <a:t>wr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ite [</a:t>
            </a:r>
            <a:r>
              <a:rPr lang="en-US" sz="3600" b="1" dirty="0" err="1" smtClean="0">
                <a:solidFill>
                  <a:srgbClr val="0070C0"/>
                </a:solidFill>
                <a:latin typeface="+mj-lt"/>
                <a:cs typeface="Times New Roman"/>
              </a:rPr>
              <a:t>rait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],  </a:t>
            </a:r>
            <a:r>
              <a:rPr lang="en-US" sz="3600" b="1" dirty="0" smtClean="0">
                <a:solidFill>
                  <a:srgbClr val="00B050"/>
                </a:solidFill>
                <a:latin typeface="+mj-lt"/>
                <a:cs typeface="Times New Roman"/>
              </a:rPr>
              <a:t>wr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ong, </a:t>
            </a:r>
            <a:r>
              <a:rPr lang="en-US" sz="3600" b="1" dirty="0" smtClean="0">
                <a:solidFill>
                  <a:srgbClr val="00B050"/>
                </a:solidFill>
                <a:latin typeface="+mj-lt"/>
                <a:cs typeface="Times New Roman"/>
              </a:rPr>
              <a:t>wr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ap, </a:t>
            </a:r>
            <a:r>
              <a:rPr lang="en-US" sz="3600" b="1" dirty="0" smtClean="0">
                <a:solidFill>
                  <a:srgbClr val="00B050"/>
                </a:solidFill>
                <a:latin typeface="+mj-lt"/>
                <a:cs typeface="Times New Roman"/>
              </a:rPr>
              <a:t>wr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ist, </a:t>
            </a:r>
            <a:r>
              <a:rPr lang="en-US" sz="3600" b="1" dirty="0" smtClean="0">
                <a:solidFill>
                  <a:srgbClr val="00B050"/>
                </a:solidFill>
                <a:latin typeface="+mj-lt"/>
                <a:cs typeface="Times New Roman"/>
              </a:rPr>
              <a:t>wr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inkle, </a:t>
            </a:r>
            <a:r>
              <a:rPr lang="en-US" sz="3600" b="1" dirty="0" smtClean="0">
                <a:solidFill>
                  <a:srgbClr val="00B050"/>
                </a:solidFill>
                <a:latin typeface="+mj-lt"/>
                <a:cs typeface="Times New Roman"/>
              </a:rPr>
              <a:t>wr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estle.</a:t>
            </a:r>
          </a:p>
          <a:p>
            <a:r>
              <a:rPr lang="ru-RU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Буква  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w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  <a:cs typeface="Times New Roman"/>
              </a:rPr>
              <a:t> не читается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8143932" cy="984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Lesson 5,6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Буква   </a:t>
            </a:r>
            <a:r>
              <a:rPr lang="en-US" sz="3600" b="1" dirty="0" err="1" smtClean="0">
                <a:solidFill>
                  <a:srgbClr val="7030A0"/>
                </a:solidFill>
              </a:rPr>
              <a:t>Gg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читается  как  </a:t>
            </a:r>
            <a:r>
              <a:rPr lang="en-US" sz="3600" b="1" dirty="0" smtClean="0">
                <a:solidFill>
                  <a:srgbClr val="7030A0"/>
                </a:solidFill>
              </a:rPr>
              <a:t>[g]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если эта  буква стоит в начале  или  конце слова:</a:t>
            </a:r>
          </a:p>
          <a:p>
            <a:r>
              <a:rPr lang="en-US" sz="4000" b="1" dirty="0">
                <a:solidFill>
                  <a:schemeClr val="accent2">
                    <a:lumMod val="75000"/>
                  </a:schemeClr>
                </a:solidFill>
              </a:rPr>
              <a:t>b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ig [big],  green [</a:t>
            </a:r>
            <a:r>
              <a:rPr lang="en-US" sz="4000" b="1" dirty="0" err="1" smtClean="0">
                <a:solidFill>
                  <a:schemeClr val="accent2">
                    <a:lumMod val="75000"/>
                  </a:schemeClr>
                </a:solidFill>
              </a:rPr>
              <a:t>gri:n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],</a:t>
            </a:r>
            <a:endParaRPr lang="ru-RU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Ll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 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[l]:</a:t>
            </a:r>
          </a:p>
          <a:p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l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ip [lip], list [list], left [left]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err="1" smtClean="0">
                <a:solidFill>
                  <a:srgbClr val="FF0000"/>
                </a:solidFill>
              </a:rPr>
              <a:t>Aa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в закрытом  слоге читается как </a:t>
            </a:r>
            <a:r>
              <a:rPr lang="en-US" sz="3600" b="1" dirty="0" smtClean="0">
                <a:solidFill>
                  <a:srgbClr val="FF0000"/>
                </a:solidFill>
              </a:rPr>
              <a:t>[æ]: </a:t>
            </a:r>
            <a:r>
              <a:rPr lang="en-US" sz="3600" b="1" dirty="0" smtClean="0">
                <a:solidFill>
                  <a:srgbClr val="7030A0"/>
                </a:solidFill>
              </a:rPr>
              <a:t>b</a:t>
            </a:r>
            <a:r>
              <a:rPr lang="en-US" sz="3600" b="1" dirty="0" smtClean="0">
                <a:solidFill>
                  <a:srgbClr val="FF0000"/>
                </a:solidFill>
              </a:rPr>
              <a:t>a</a:t>
            </a:r>
            <a:r>
              <a:rPr lang="en-US" sz="3600" b="1" dirty="0" smtClean="0">
                <a:solidFill>
                  <a:srgbClr val="7030A0"/>
                </a:solidFill>
              </a:rPr>
              <a:t>g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en-US" sz="3600" b="1" dirty="0" err="1" smtClean="0">
                <a:solidFill>
                  <a:srgbClr val="7030A0"/>
                </a:solidFill>
              </a:rPr>
              <a:t>b</a:t>
            </a:r>
            <a:r>
              <a:rPr lang="en-US" sz="3600" b="1" dirty="0" err="1" smtClean="0">
                <a:solidFill>
                  <a:srgbClr val="FF0000"/>
                </a:solidFill>
              </a:rPr>
              <a:t>æ</a:t>
            </a:r>
            <a:r>
              <a:rPr lang="en-US" sz="3600" b="1" dirty="0" err="1" smtClean="0">
                <a:solidFill>
                  <a:srgbClr val="7030A0"/>
                </a:solidFill>
              </a:rPr>
              <a:t>g</a:t>
            </a:r>
            <a:r>
              <a:rPr lang="en-US" sz="3600" b="1" dirty="0" smtClean="0">
                <a:solidFill>
                  <a:srgbClr val="7030A0"/>
                </a:solidFill>
              </a:rPr>
              <a:t>]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err="1" smtClean="0">
                <a:solidFill>
                  <a:srgbClr val="FF0000"/>
                </a:solidFill>
              </a:rPr>
              <a:t>Oo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в закрытом  слоге читается как </a:t>
            </a:r>
            <a:r>
              <a:rPr lang="en-US" sz="3600" b="1" dirty="0" smtClean="0">
                <a:solidFill>
                  <a:srgbClr val="FF0000"/>
                </a:solidFill>
              </a:rPr>
              <a:t>[</a:t>
            </a:r>
            <a:r>
              <a:rPr lang="el-GR" sz="3600" b="1" dirty="0" smtClean="0">
                <a:solidFill>
                  <a:srgbClr val="FF0000"/>
                </a:solidFill>
              </a:rPr>
              <a:t>α</a:t>
            </a:r>
            <a:r>
              <a:rPr lang="en-US" sz="3600" b="1" dirty="0" smtClean="0">
                <a:solidFill>
                  <a:srgbClr val="FF0000"/>
                </a:solidFill>
              </a:rPr>
              <a:t>]: o</a:t>
            </a:r>
            <a:r>
              <a:rPr lang="en-US" sz="3600" b="1" dirty="0" smtClean="0">
                <a:solidFill>
                  <a:srgbClr val="7030A0"/>
                </a:solidFill>
              </a:rPr>
              <a:t>n, d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dirty="0" smtClean="0">
                <a:solidFill>
                  <a:srgbClr val="7030A0"/>
                </a:solidFill>
              </a:rPr>
              <a:t>g, l</a:t>
            </a:r>
            <a:r>
              <a:rPr lang="en-US" sz="3600" b="1" dirty="0" smtClean="0">
                <a:solidFill>
                  <a:srgbClr val="FF0000"/>
                </a:solidFill>
              </a:rPr>
              <a:t>o</a:t>
            </a:r>
            <a:r>
              <a:rPr lang="en-US" sz="3600" b="1" dirty="0" smtClean="0">
                <a:solidFill>
                  <a:srgbClr val="7030A0"/>
                </a:solidFill>
              </a:rPr>
              <a:t>g</a:t>
            </a:r>
          </a:p>
          <a:p>
            <a:endParaRPr lang="en-US" sz="3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sz="3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sz="40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endParaRPr lang="ru-RU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sz="3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00042"/>
            <a:ext cx="8501122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Lesson  8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Буквосочетание  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после  буквы </a:t>
            </a:r>
            <a:r>
              <a:rPr lang="en-US" sz="3600" b="1" dirty="0" smtClean="0">
                <a:solidFill>
                  <a:srgbClr val="0070C0"/>
                </a:solidFill>
              </a:rPr>
              <a:t>w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</a:t>
            </a:r>
            <a:r>
              <a:rPr lang="en-US" sz="3600" b="1" dirty="0" smtClean="0">
                <a:solidFill>
                  <a:srgbClr val="7030A0"/>
                </a:solidFill>
              </a:rPr>
              <a:t>[3:]: </a:t>
            </a:r>
            <a:r>
              <a:rPr lang="en-US" sz="3600" b="1" dirty="0" smtClean="0">
                <a:solidFill>
                  <a:srgbClr val="00B050"/>
                </a:solidFill>
              </a:rPr>
              <a:t>w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rgbClr val="7030A0"/>
                </a:solidFill>
              </a:rPr>
              <a:t>k [w3:k],  </a:t>
            </a:r>
            <a:r>
              <a:rPr lang="en-US" sz="3600" b="1" dirty="0" smtClean="0">
                <a:solidFill>
                  <a:srgbClr val="00B050"/>
                </a:solidFill>
              </a:rPr>
              <a:t>w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rgbClr val="7030A0"/>
                </a:solidFill>
              </a:rPr>
              <a:t>d, </a:t>
            </a:r>
            <a:r>
              <a:rPr lang="en-US" sz="3600" b="1" dirty="0" smtClean="0">
                <a:solidFill>
                  <a:srgbClr val="00B050"/>
                </a:solidFill>
              </a:rPr>
              <a:t>w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rgbClr val="7030A0"/>
                </a:solidFill>
              </a:rPr>
              <a:t>ld, </a:t>
            </a:r>
            <a:r>
              <a:rPr lang="en-US" sz="3600" b="1" dirty="0" smtClean="0">
                <a:solidFill>
                  <a:srgbClr val="00B050"/>
                </a:solidFill>
              </a:rPr>
              <a:t>w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rgbClr val="7030A0"/>
                </a:solidFill>
              </a:rPr>
              <a:t>st, </a:t>
            </a:r>
            <a:r>
              <a:rPr lang="en-US" sz="3600" b="1" dirty="0" smtClean="0">
                <a:solidFill>
                  <a:srgbClr val="00B050"/>
                </a:solidFill>
              </a:rPr>
              <a:t>w</a:t>
            </a:r>
            <a:r>
              <a:rPr lang="en-US" sz="3600" b="1" dirty="0" smtClean="0">
                <a:solidFill>
                  <a:srgbClr val="FF0000"/>
                </a:solidFill>
              </a:rPr>
              <a:t>or</a:t>
            </a:r>
            <a:r>
              <a:rPr lang="en-US" sz="3600" b="1" dirty="0" smtClean="0">
                <a:solidFill>
                  <a:srgbClr val="7030A0"/>
                </a:solidFill>
              </a:rPr>
              <a:t>th</a:t>
            </a: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r>
              <a:rPr lang="en-US" sz="2000" b="1" dirty="0" smtClean="0">
                <a:solidFill>
                  <a:srgbClr val="7030A0"/>
                </a:solidFill>
              </a:rPr>
              <a:t>Unit 7  Lesson 2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Буквосочетание </a:t>
            </a:r>
            <a:r>
              <a:rPr lang="en-US" sz="3600" b="1" dirty="0" err="1" smtClean="0">
                <a:solidFill>
                  <a:srgbClr val="00B050"/>
                </a:solidFill>
              </a:rPr>
              <a:t>alk</a:t>
            </a:r>
            <a:r>
              <a:rPr lang="en-US" sz="3600" b="1" dirty="0" smtClean="0">
                <a:solidFill>
                  <a:srgbClr val="7030A0"/>
                </a:solidFill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 </a:t>
            </a:r>
            <a:r>
              <a:rPr lang="en-US" sz="3600" b="1" dirty="0" smtClean="0">
                <a:solidFill>
                  <a:srgbClr val="7030A0"/>
                </a:solidFill>
              </a:rPr>
              <a:t>[o:k]:  ch</a:t>
            </a:r>
            <a:r>
              <a:rPr lang="en-US" sz="3600" b="1" dirty="0" smtClean="0">
                <a:solidFill>
                  <a:srgbClr val="00B050"/>
                </a:solidFill>
              </a:rPr>
              <a:t>alk</a:t>
            </a:r>
            <a:r>
              <a:rPr lang="en-US" sz="3600" b="1" dirty="0" smtClean="0">
                <a:solidFill>
                  <a:srgbClr val="7030A0"/>
                </a:solidFill>
              </a:rPr>
              <a:t>  [</a:t>
            </a:r>
            <a:r>
              <a:rPr lang="en-US" sz="3600" b="1" dirty="0" err="1" smtClean="0">
                <a:solidFill>
                  <a:srgbClr val="7030A0"/>
                </a:solidFill>
              </a:rPr>
              <a:t>to:k</a:t>
            </a:r>
            <a:r>
              <a:rPr lang="en-US" sz="3600" b="1" dirty="0" smtClean="0">
                <a:solidFill>
                  <a:srgbClr val="7030A0"/>
                </a:solidFill>
              </a:rPr>
              <a:t>], w</a:t>
            </a:r>
            <a:r>
              <a:rPr lang="en-US" sz="3600" b="1" dirty="0" smtClean="0">
                <a:solidFill>
                  <a:srgbClr val="00B050"/>
                </a:solidFill>
              </a:rPr>
              <a:t>alk</a:t>
            </a:r>
            <a:r>
              <a:rPr lang="en-US" sz="3600" b="1" dirty="0" smtClean="0">
                <a:solidFill>
                  <a:srgbClr val="7030A0"/>
                </a:solidFill>
              </a:rPr>
              <a:t>, t</a:t>
            </a:r>
            <a:r>
              <a:rPr lang="en-US" sz="3600" b="1" dirty="0" smtClean="0">
                <a:solidFill>
                  <a:srgbClr val="00B050"/>
                </a:solidFill>
              </a:rPr>
              <a:t>alk</a:t>
            </a:r>
            <a:r>
              <a:rPr lang="en-US" sz="3600" b="1" dirty="0" smtClean="0">
                <a:solidFill>
                  <a:srgbClr val="7030A0"/>
                </a:solidFill>
              </a:rPr>
              <a:t>, ch</a:t>
            </a:r>
            <a:r>
              <a:rPr lang="en-US" sz="3600" b="1" dirty="0" smtClean="0">
                <a:solidFill>
                  <a:srgbClr val="00B050"/>
                </a:solidFill>
              </a:rPr>
              <a:t>alk</a:t>
            </a:r>
            <a:endParaRPr lang="ru-RU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71480"/>
            <a:ext cx="850112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Lesson 3,4</a:t>
            </a:r>
          </a:p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Буквосочетание </a:t>
            </a:r>
            <a:r>
              <a:rPr lang="en-US" sz="3600" b="1" dirty="0" smtClean="0">
                <a:solidFill>
                  <a:srgbClr val="7030A0"/>
                </a:solidFill>
              </a:rPr>
              <a:t>ear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читается как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[</a:t>
            </a:r>
            <a:r>
              <a:rPr lang="en-US" sz="3600" b="1" dirty="0" err="1" smtClean="0">
                <a:solidFill>
                  <a:srgbClr val="7030A0"/>
                </a:solidFill>
              </a:rPr>
              <a:t>i</a:t>
            </a:r>
            <a:r>
              <a:rPr lang="en-US" sz="4000" b="1" dirty="0" err="1" smtClean="0">
                <a:solidFill>
                  <a:srgbClr val="7030A0"/>
                </a:solidFill>
                <a:latin typeface="+mj-lt"/>
                <a:cs typeface="Times New Roman"/>
              </a:rPr>
              <a:t>ə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]:  h</a:t>
            </a:r>
            <a:r>
              <a:rPr lang="en-US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ear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 [</a:t>
            </a:r>
            <a:r>
              <a:rPr lang="en-US" sz="3600" b="1" dirty="0" err="1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h</a:t>
            </a:r>
            <a:r>
              <a:rPr lang="en-US" sz="4000" b="1" dirty="0" err="1" smtClean="0">
                <a:solidFill>
                  <a:schemeClr val="accent6">
                    <a:lumMod val="75000"/>
                  </a:schemeClr>
                </a:solidFill>
              </a:rPr>
              <a:t>i</a:t>
            </a:r>
            <a:r>
              <a:rPr lang="en-US" sz="4400" b="1" dirty="0" err="1" smtClean="0">
                <a:solidFill>
                  <a:schemeClr val="accent6">
                    <a:lumMod val="75000"/>
                  </a:schemeClr>
                </a:solidFill>
                <a:cs typeface="Times New Roman"/>
              </a:rPr>
              <a:t>ə</a:t>
            </a: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  <a:cs typeface="Times New Roman"/>
              </a:rPr>
              <a:t>],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cs typeface="Times New Roman"/>
              </a:rPr>
              <a:t>near, dear, fear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Буквосочетание </a:t>
            </a:r>
            <a:r>
              <a:rPr lang="en-US" sz="3600" b="1" dirty="0" err="1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kn</a:t>
            </a:r>
            <a:r>
              <a:rPr lang="en-US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читается  как  </a:t>
            </a:r>
            <a:r>
              <a:rPr lang="en-US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[n]: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kn</a:t>
            </a:r>
            <a:r>
              <a:rPr lang="en-US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ife [</a:t>
            </a:r>
            <a:r>
              <a:rPr lang="en-US" sz="3600" b="1" dirty="0" err="1" smtClean="0">
                <a:solidFill>
                  <a:srgbClr val="7030A0"/>
                </a:solidFill>
                <a:latin typeface="+mj-lt"/>
                <a:cs typeface="Times New Roman"/>
              </a:rPr>
              <a:t>naif</a:t>
            </a:r>
            <a:r>
              <a:rPr lang="en-US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],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kn</a:t>
            </a:r>
            <a:r>
              <a:rPr lang="en-US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ow,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kn</a:t>
            </a:r>
            <a:r>
              <a:rPr lang="en-US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ight,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kn</a:t>
            </a:r>
            <a:r>
              <a:rPr lang="en-US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eel,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kn</a:t>
            </a:r>
            <a:r>
              <a:rPr lang="en-US" sz="3600" b="1" dirty="0" smtClean="0">
                <a:solidFill>
                  <a:srgbClr val="7030A0"/>
                </a:solidFill>
                <a:latin typeface="+mj-lt"/>
                <a:cs typeface="Times New Roman"/>
              </a:rPr>
              <a:t>itting.</a:t>
            </a:r>
          </a:p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Буквосочетание </a:t>
            </a:r>
            <a:r>
              <a:rPr lang="en-US" sz="3600" b="1" dirty="0" err="1" smtClean="0">
                <a:solidFill>
                  <a:srgbClr val="FF0000"/>
                </a:solidFill>
                <a:latin typeface="+mj-lt"/>
                <a:cs typeface="Times New Roman"/>
              </a:rPr>
              <a:t>ai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в середине</a:t>
            </a:r>
          </a:p>
          <a:p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c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лова читается  как 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[</a:t>
            </a:r>
            <a:r>
              <a:rPr lang="en-US" sz="3600" b="1" dirty="0" err="1" smtClean="0">
                <a:solidFill>
                  <a:srgbClr val="FF0000"/>
                </a:solidFill>
                <a:latin typeface="+mj-lt"/>
                <a:cs typeface="Times New Roman"/>
              </a:rPr>
              <a:t>ei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]: r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ai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n [rein],  m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ai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l, p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ai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nt, m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ai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n, t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cs typeface="Times New Roman"/>
              </a:rPr>
              <a:t>ai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/>
              </a:rPr>
              <a:t>l </a:t>
            </a:r>
            <a:endParaRPr lang="en-US" sz="3600" b="1" dirty="0" smtClean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3"/>
            <a:ext cx="842968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Lesson 5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Буквосочетание </a:t>
            </a:r>
            <a:r>
              <a:rPr lang="en-US" sz="3600" b="1" dirty="0" smtClean="0">
                <a:solidFill>
                  <a:srgbClr val="FF0000"/>
                </a:solidFill>
              </a:rPr>
              <a:t>au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читается  как </a:t>
            </a:r>
            <a:r>
              <a:rPr lang="en-US" sz="3600" b="1" dirty="0" smtClean="0">
                <a:solidFill>
                  <a:srgbClr val="0070C0"/>
                </a:solidFill>
              </a:rPr>
              <a:t>[o:]:  author 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[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‘o:</a:t>
            </a:r>
            <a:r>
              <a:rPr lang="el-GR" sz="3600" b="1" dirty="0" smtClean="0">
                <a:solidFill>
                  <a:srgbClr val="0070C0"/>
                </a:solidFill>
                <a:latin typeface="+mj-lt"/>
                <a:ea typeface="Cambria Math"/>
              </a:rPr>
              <a:t>ϴ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  <a:cs typeface="Times New Roman"/>
              </a:rPr>
              <a:t>ə], p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ea typeface="Cambria Math"/>
                <a:cs typeface="Times New Roman"/>
              </a:rPr>
              <a:t>au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  <a:cs typeface="Times New Roman"/>
              </a:rPr>
              <a:t>se, P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ea typeface="Cambria Math"/>
                <a:cs typeface="Times New Roman"/>
              </a:rPr>
              <a:t>au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  <a:cs typeface="Times New Roman"/>
              </a:rPr>
              <a:t>l, 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ea typeface="Cambria Math"/>
                <a:cs typeface="Times New Roman"/>
              </a:rPr>
              <a:t>au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  <a:cs typeface="Times New Roman"/>
              </a:rPr>
              <a:t>dio, 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ea typeface="Cambria Math"/>
                <a:cs typeface="Times New Roman"/>
              </a:rPr>
              <a:t>au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  <a:cs typeface="Times New Roman"/>
              </a:rPr>
              <a:t>tumn,  </a:t>
            </a:r>
            <a:r>
              <a:rPr lang="en-US" sz="3600" b="1" dirty="0" smtClean="0">
                <a:solidFill>
                  <a:srgbClr val="FF0000"/>
                </a:solidFill>
                <a:latin typeface="+mj-lt"/>
                <a:ea typeface="Cambria Math"/>
                <a:cs typeface="Times New Roman"/>
              </a:rPr>
              <a:t>Au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  <a:ea typeface="Cambria Math"/>
                <a:cs typeface="Times New Roman"/>
              </a:rPr>
              <a:t>gust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Lesson 6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Буквосочетание </a:t>
            </a:r>
            <a:r>
              <a:rPr lang="en-US" sz="3600" b="1" dirty="0" err="1" smtClean="0">
                <a:solidFill>
                  <a:srgbClr val="FF0000"/>
                </a:solidFill>
              </a:rPr>
              <a:t>ur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ru-RU" sz="3600" b="1" dirty="0" err="1" smtClean="0">
                <a:solidFill>
                  <a:srgbClr val="7030A0"/>
                </a:solidFill>
              </a:rPr>
              <a:t>з</a:t>
            </a:r>
            <a:r>
              <a:rPr lang="en-US" sz="3600" b="1" dirty="0" smtClean="0">
                <a:solidFill>
                  <a:srgbClr val="7030A0"/>
                </a:solidFill>
              </a:rPr>
              <a:t>:]:  t</a:t>
            </a:r>
            <a:r>
              <a:rPr lang="en-US" sz="3600" b="1" dirty="0" smtClean="0">
                <a:solidFill>
                  <a:srgbClr val="FF0000"/>
                </a:solidFill>
              </a:rPr>
              <a:t>ur</a:t>
            </a:r>
            <a:r>
              <a:rPr lang="en-US" sz="3600" b="1" dirty="0" smtClean="0">
                <a:solidFill>
                  <a:srgbClr val="7030A0"/>
                </a:solidFill>
              </a:rPr>
              <a:t>n [t</a:t>
            </a:r>
            <a:r>
              <a:rPr lang="ru-RU" sz="3600" b="1" dirty="0" err="1" smtClean="0">
                <a:solidFill>
                  <a:srgbClr val="7030A0"/>
                </a:solidFill>
              </a:rPr>
              <a:t>з</a:t>
            </a:r>
            <a:r>
              <a:rPr lang="en-US" sz="3600" b="1" dirty="0" smtClean="0">
                <a:solidFill>
                  <a:srgbClr val="7030A0"/>
                </a:solidFill>
              </a:rPr>
              <a:t>:n], b</a:t>
            </a:r>
            <a:r>
              <a:rPr lang="en-US" sz="3600" b="1" dirty="0" smtClean="0">
                <a:solidFill>
                  <a:srgbClr val="FF0000"/>
                </a:solidFill>
              </a:rPr>
              <a:t>ur</a:t>
            </a:r>
            <a:r>
              <a:rPr lang="en-US" sz="3600" b="1" dirty="0" smtClean="0">
                <a:solidFill>
                  <a:srgbClr val="7030A0"/>
                </a:solidFill>
              </a:rPr>
              <a:t>n, h</a:t>
            </a:r>
            <a:r>
              <a:rPr lang="en-US" sz="3600" b="1" dirty="0" smtClean="0">
                <a:solidFill>
                  <a:srgbClr val="FF0000"/>
                </a:solidFill>
              </a:rPr>
              <a:t>ur</a:t>
            </a:r>
            <a:r>
              <a:rPr lang="en-US" sz="3600" b="1" dirty="0" smtClean="0">
                <a:solidFill>
                  <a:srgbClr val="7030A0"/>
                </a:solidFill>
              </a:rPr>
              <a:t>t,  c</a:t>
            </a:r>
            <a:r>
              <a:rPr lang="en-US" sz="3600" b="1" dirty="0" smtClean="0">
                <a:solidFill>
                  <a:srgbClr val="FF0000"/>
                </a:solidFill>
              </a:rPr>
              <a:t>ur</a:t>
            </a:r>
            <a:r>
              <a:rPr lang="en-US" sz="3600" b="1" dirty="0" smtClean="0">
                <a:solidFill>
                  <a:srgbClr val="7030A0"/>
                </a:solidFill>
              </a:rPr>
              <a:t>l, ret</a:t>
            </a:r>
            <a:r>
              <a:rPr lang="en-US" sz="3600" b="1" dirty="0" smtClean="0">
                <a:solidFill>
                  <a:srgbClr val="FF0000"/>
                </a:solidFill>
              </a:rPr>
              <a:t>ur</a:t>
            </a:r>
            <a:r>
              <a:rPr lang="en-US" sz="3600" b="1" dirty="0" smtClean="0">
                <a:solidFill>
                  <a:srgbClr val="7030A0"/>
                </a:solidFill>
              </a:rPr>
              <a:t>n, p</a:t>
            </a:r>
            <a:r>
              <a:rPr lang="en-US" sz="3600" b="1" dirty="0" smtClean="0">
                <a:solidFill>
                  <a:srgbClr val="FF0000"/>
                </a:solidFill>
              </a:rPr>
              <a:t>ur</a:t>
            </a:r>
            <a:r>
              <a:rPr lang="en-US" sz="3600" b="1" dirty="0" smtClean="0">
                <a:solidFill>
                  <a:srgbClr val="7030A0"/>
                </a:solidFill>
              </a:rPr>
              <a:t>ple.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Буквосочетание 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перед  </a:t>
            </a:r>
            <a:r>
              <a:rPr lang="ru-RU" sz="3600" b="1" dirty="0" err="1" smtClean="0">
                <a:solidFill>
                  <a:srgbClr val="0070C0"/>
                </a:solidFill>
              </a:rPr>
              <a:t>бук-вой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</a:rPr>
              <a:t>d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читается  как  </a:t>
            </a:r>
            <a:r>
              <a:rPr lang="en-US" sz="3600" b="1" dirty="0" smtClean="0">
                <a:solidFill>
                  <a:srgbClr val="0070C0"/>
                </a:solidFill>
              </a:rPr>
              <a:t>[e]: h</a:t>
            </a:r>
            <a:r>
              <a:rPr lang="en-US" sz="3600" b="1" dirty="0" smtClean="0">
                <a:solidFill>
                  <a:srgbClr val="FF0000"/>
                </a:solidFill>
              </a:rPr>
              <a:t>ea</a:t>
            </a:r>
            <a:r>
              <a:rPr lang="en-US" sz="3600" b="1" dirty="0" smtClean="0">
                <a:solidFill>
                  <a:srgbClr val="00B050"/>
                </a:solidFill>
              </a:rPr>
              <a:t>d</a:t>
            </a:r>
            <a:r>
              <a:rPr lang="en-US" sz="3600" b="1" dirty="0" smtClean="0">
                <a:solidFill>
                  <a:srgbClr val="0070C0"/>
                </a:solidFill>
              </a:rPr>
              <a:t> [</a:t>
            </a:r>
            <a:r>
              <a:rPr lang="en-US" sz="3600" b="1" dirty="0" err="1" smtClean="0">
                <a:solidFill>
                  <a:srgbClr val="0070C0"/>
                </a:solidFill>
              </a:rPr>
              <a:t>hed</a:t>
            </a:r>
            <a:r>
              <a:rPr lang="en-US" sz="3600" b="1" dirty="0" smtClean="0">
                <a:solidFill>
                  <a:srgbClr val="0070C0"/>
                </a:solidFill>
              </a:rPr>
              <a:t>]. </a:t>
            </a:r>
            <a:r>
              <a:rPr lang="ru-RU" sz="3600" b="1" dirty="0" smtClean="0">
                <a:solidFill>
                  <a:srgbClr val="0070C0"/>
                </a:solidFill>
              </a:rPr>
              <a:t>Исключения: </a:t>
            </a:r>
            <a:r>
              <a:rPr lang="en-US" sz="3600" b="1" dirty="0" smtClean="0">
                <a:solidFill>
                  <a:srgbClr val="0070C0"/>
                </a:solidFill>
              </a:rPr>
              <a:t>read,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smtClean="0">
                <a:solidFill>
                  <a:srgbClr val="0070C0"/>
                </a:solidFill>
              </a:rPr>
              <a:t>lead</a:t>
            </a:r>
            <a:r>
              <a:rPr lang="ru-RU" sz="3600" b="1" dirty="0" smtClean="0">
                <a:solidFill>
                  <a:srgbClr val="7030A0"/>
                </a:solidFill>
              </a:rPr>
              <a:t>            </a:t>
            </a:r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sz="3600" b="1" dirty="0" smtClean="0">
              <a:solidFill>
                <a:srgbClr val="0070C0"/>
              </a:solidFill>
              <a:latin typeface="+mj-lt"/>
              <a:ea typeface="Cambria Math"/>
              <a:cs typeface="Times New Roman"/>
            </a:endParaRPr>
          </a:p>
          <a:p>
            <a:endParaRPr lang="ru-RU" sz="3600" b="1" dirty="0">
              <a:solidFill>
                <a:srgbClr val="0070C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642918"/>
            <a:ext cx="821537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Lesson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7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,8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smtClean="0">
                <a:solidFill>
                  <a:schemeClr val="accent3"/>
                </a:solidFill>
              </a:rPr>
              <a:t>Mm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  </a:t>
            </a:r>
            <a:r>
              <a:rPr lang="en-US" sz="3600" b="1" dirty="0" smtClean="0">
                <a:solidFill>
                  <a:schemeClr val="accent3"/>
                </a:solidFill>
              </a:rPr>
              <a:t>[m]</a:t>
            </a:r>
          </a:p>
          <a:p>
            <a:r>
              <a:rPr lang="en-US" sz="3600" b="1" dirty="0" smtClean="0">
                <a:solidFill>
                  <a:schemeClr val="accent3"/>
                </a:solidFill>
              </a:rPr>
              <a:t>man, mad, map, am, him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smtClean="0">
                <a:solidFill>
                  <a:schemeClr val="accent3"/>
                </a:solidFill>
              </a:rPr>
              <a:t>Ff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  </a:t>
            </a:r>
            <a:r>
              <a:rPr lang="en-US" sz="3600" b="1" dirty="0" smtClean="0">
                <a:solidFill>
                  <a:srgbClr val="7030A0"/>
                </a:solidFill>
              </a:rPr>
              <a:t>   </a:t>
            </a:r>
            <a:r>
              <a:rPr lang="en-US" sz="3600" b="1" dirty="0" smtClean="0">
                <a:solidFill>
                  <a:schemeClr val="accent3"/>
                </a:solidFill>
              </a:rPr>
              <a:t>[f]</a:t>
            </a:r>
          </a:p>
          <a:p>
            <a:r>
              <a:rPr lang="en-US" sz="3600" b="1" dirty="0" smtClean="0">
                <a:solidFill>
                  <a:schemeClr val="accent3"/>
                </a:solidFill>
              </a:rPr>
              <a:t>fat, flat, left, help, tell, film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err="1" smtClean="0">
                <a:solidFill>
                  <a:schemeClr val="accent3"/>
                </a:solidFill>
              </a:rPr>
              <a:t>Hh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 </a:t>
            </a:r>
            <a:r>
              <a:rPr lang="en-US" sz="3600" b="1" dirty="0" smtClean="0">
                <a:solidFill>
                  <a:srgbClr val="7030A0"/>
                </a:solidFill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smtClean="0">
                <a:solidFill>
                  <a:schemeClr val="accent3"/>
                </a:solidFill>
              </a:rPr>
              <a:t>[h]</a:t>
            </a:r>
          </a:p>
          <a:p>
            <a:r>
              <a:rPr lang="en-US" sz="3600" b="1" dirty="0" smtClean="0">
                <a:solidFill>
                  <a:schemeClr val="accent3"/>
                </a:solidFill>
              </a:rPr>
              <a:t>hot, him, hand, hen, help</a:t>
            </a: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71480"/>
            <a:ext cx="8358246" cy="744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Unit  2.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</a:rPr>
              <a:t>Lesson 1,2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smtClean="0">
                <a:solidFill>
                  <a:srgbClr val="002060"/>
                </a:solidFill>
              </a:rPr>
              <a:t>Ss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  </a:t>
            </a:r>
            <a:r>
              <a:rPr lang="en-US" sz="3600" b="1" dirty="0" smtClean="0">
                <a:solidFill>
                  <a:srgbClr val="002060"/>
                </a:solidFill>
              </a:rPr>
              <a:t>[s]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в начале слова и перед согласными:  </a:t>
            </a:r>
            <a:r>
              <a:rPr lang="en-US" sz="3600" b="1" dirty="0" smtClean="0">
                <a:solidFill>
                  <a:srgbClr val="7030A0"/>
                </a:solidFill>
              </a:rPr>
              <a:t>sad [</a:t>
            </a:r>
            <a:r>
              <a:rPr lang="en-US" sz="3600" b="1" dirty="0" err="1" smtClean="0">
                <a:solidFill>
                  <a:srgbClr val="7030A0"/>
                </a:solidFill>
              </a:rPr>
              <a:t>s</a:t>
            </a:r>
            <a:r>
              <a:rPr lang="en-US" sz="3600" b="1" dirty="0" err="1" smtClean="0">
                <a:solidFill>
                  <a:srgbClr val="FF0000"/>
                </a:solidFill>
              </a:rPr>
              <a:t>æ</a:t>
            </a:r>
            <a:r>
              <a:rPr lang="en-US" sz="3600" b="1" dirty="0" err="1" smtClean="0">
                <a:solidFill>
                  <a:srgbClr val="7030A0"/>
                </a:solidFill>
              </a:rPr>
              <a:t>d</a:t>
            </a:r>
            <a:r>
              <a:rPr lang="en-US" sz="3600" b="1" dirty="0" smtClean="0">
                <a:solidFill>
                  <a:srgbClr val="7030A0"/>
                </a:solidFill>
              </a:rPr>
              <a:t>],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desk [desk], set  [set]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smtClean="0">
                <a:solidFill>
                  <a:srgbClr val="002060"/>
                </a:solidFill>
              </a:rPr>
              <a:t>Ss</a:t>
            </a:r>
            <a:r>
              <a:rPr lang="en-US" sz="3600" b="1" dirty="0" smtClean="0">
                <a:solidFill>
                  <a:srgbClr val="7030A0"/>
                </a:solidFill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</a:rPr>
              <a:t>читается  как </a:t>
            </a:r>
            <a:r>
              <a:rPr lang="en-US" sz="3600" b="1" dirty="0" smtClean="0">
                <a:solidFill>
                  <a:srgbClr val="002060"/>
                </a:solidFill>
              </a:rPr>
              <a:t>[z]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после гласной, звонкой согласной и между гласными:</a:t>
            </a:r>
          </a:p>
          <a:p>
            <a:r>
              <a:rPr lang="en-US" sz="3600" b="1" dirty="0" err="1" smtClean="0">
                <a:solidFill>
                  <a:srgbClr val="7030A0"/>
                </a:solidFill>
              </a:rPr>
              <a:t>iz</a:t>
            </a:r>
            <a:r>
              <a:rPr lang="en-US" sz="3600" b="1" dirty="0" smtClean="0">
                <a:solidFill>
                  <a:srgbClr val="7030A0"/>
                </a:solidFill>
              </a:rPr>
              <a:t> [</a:t>
            </a:r>
            <a:r>
              <a:rPr lang="en-US" sz="3600" b="1" dirty="0" err="1" smtClean="0">
                <a:solidFill>
                  <a:srgbClr val="7030A0"/>
                </a:solidFill>
              </a:rPr>
              <a:t>iz</a:t>
            </a:r>
            <a:r>
              <a:rPr lang="en-US" sz="3600" b="1" dirty="0" smtClean="0">
                <a:solidFill>
                  <a:srgbClr val="7030A0"/>
                </a:solidFill>
              </a:rPr>
              <a:t>], beds [</a:t>
            </a:r>
            <a:r>
              <a:rPr lang="en-US" sz="3600" b="1" dirty="0" err="1" smtClean="0">
                <a:solidFill>
                  <a:srgbClr val="7030A0"/>
                </a:solidFill>
              </a:rPr>
              <a:t>bedz</a:t>
            </a:r>
            <a:r>
              <a:rPr lang="en-US" sz="3600" b="1" dirty="0" smtClean="0">
                <a:solidFill>
                  <a:srgbClr val="7030A0"/>
                </a:solidFill>
              </a:rPr>
              <a:t>], his [</a:t>
            </a:r>
            <a:r>
              <a:rPr lang="en-US" sz="3600" b="1" dirty="0" err="1" smtClean="0">
                <a:solidFill>
                  <a:srgbClr val="7030A0"/>
                </a:solidFill>
              </a:rPr>
              <a:t>hiz</a:t>
            </a:r>
            <a:r>
              <a:rPr lang="en-US" sz="3600" b="1" dirty="0" smtClean="0">
                <a:solidFill>
                  <a:srgbClr val="7030A0"/>
                </a:solidFill>
              </a:rPr>
              <a:t>],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nose [</a:t>
            </a:r>
            <a:r>
              <a:rPr lang="en-US" sz="3600" b="1" dirty="0" err="1" smtClean="0">
                <a:solidFill>
                  <a:srgbClr val="7030A0"/>
                </a:solidFill>
              </a:rPr>
              <a:t>n</a:t>
            </a:r>
            <a:r>
              <a:rPr lang="en-US" sz="4800" b="1" dirty="0" err="1" smtClean="0">
                <a:solidFill>
                  <a:srgbClr val="7030A0"/>
                </a:solidFill>
                <a:latin typeface="Times New Roman"/>
                <a:cs typeface="Times New Roman"/>
              </a:rPr>
              <a:t>ə</a:t>
            </a:r>
            <a:r>
              <a:rPr lang="el-GR" sz="48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υ</a:t>
            </a:r>
            <a:r>
              <a:rPr lang="en-US" sz="48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z],  rose  [</a:t>
            </a:r>
            <a:r>
              <a:rPr lang="en-US" sz="4800" b="1" dirty="0" err="1" smtClean="0">
                <a:solidFill>
                  <a:srgbClr val="7030A0"/>
                </a:solidFill>
                <a:latin typeface="Times New Roman"/>
                <a:cs typeface="Times New Roman"/>
              </a:rPr>
              <a:t>rə</a:t>
            </a:r>
            <a:r>
              <a:rPr lang="el-GR" sz="48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υ</a:t>
            </a:r>
            <a:r>
              <a:rPr lang="en-US" sz="48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z]</a:t>
            </a:r>
            <a:endParaRPr lang="ru-RU" sz="4800" b="1" dirty="0" smtClean="0">
              <a:solidFill>
                <a:srgbClr val="7030A0"/>
              </a:solidFill>
            </a:endParaRP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sz="1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842968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Буква  </a:t>
            </a:r>
            <a:r>
              <a:rPr lang="ru-RU" sz="3600" b="1" dirty="0" err="1" smtClean="0">
                <a:solidFill>
                  <a:srgbClr val="7030A0"/>
                </a:solidFill>
              </a:rPr>
              <a:t>Кк</a:t>
            </a:r>
            <a:r>
              <a:rPr lang="ru-RU" sz="3600" b="1" dirty="0" smtClean="0">
                <a:solidFill>
                  <a:srgbClr val="7030A0"/>
                </a:solidFill>
              </a:rPr>
              <a:t> читается  как  </a:t>
            </a:r>
            <a:r>
              <a:rPr lang="en-US" sz="3600" b="1" dirty="0" smtClean="0">
                <a:solidFill>
                  <a:srgbClr val="7030A0"/>
                </a:solidFill>
              </a:rPr>
              <a:t>[k]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Буквосочетание  </a:t>
            </a:r>
            <a:r>
              <a:rPr lang="ru-RU" sz="3600" b="1" dirty="0" err="1" smtClean="0">
                <a:solidFill>
                  <a:srgbClr val="FF0000"/>
                </a:solidFill>
              </a:rPr>
              <a:t>оо</a:t>
            </a:r>
            <a:r>
              <a:rPr lang="ru-RU" sz="3600" b="1" dirty="0" smtClean="0">
                <a:solidFill>
                  <a:srgbClr val="7030A0"/>
                </a:solidFill>
              </a:rPr>
              <a:t> читается как 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en-US" sz="36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℧</a:t>
            </a:r>
            <a:r>
              <a:rPr lang="en-US" sz="3600" b="1" dirty="0" smtClean="0">
                <a:solidFill>
                  <a:srgbClr val="7030A0"/>
                </a:solidFill>
              </a:rPr>
              <a:t>]</a:t>
            </a:r>
            <a:r>
              <a:rPr lang="ru-RU" sz="3600" b="1" dirty="0" smtClean="0">
                <a:solidFill>
                  <a:srgbClr val="7030A0"/>
                </a:solidFill>
              </a:rPr>
              <a:t>, если за этим  буквосочетанием следует буква </a:t>
            </a:r>
            <a:r>
              <a:rPr lang="en-US" sz="3600" b="1" dirty="0" smtClean="0">
                <a:solidFill>
                  <a:srgbClr val="7030A0"/>
                </a:solidFill>
              </a:rPr>
              <a:t>k</a:t>
            </a:r>
            <a:r>
              <a:rPr lang="ru-RU" sz="3600" b="1" dirty="0" smtClean="0">
                <a:solidFill>
                  <a:srgbClr val="7030A0"/>
                </a:solidFill>
              </a:rPr>
              <a:t>:  </a:t>
            </a:r>
            <a:r>
              <a:rPr lang="en-US" sz="3600" b="1" dirty="0" smtClean="0">
                <a:solidFill>
                  <a:srgbClr val="7030A0"/>
                </a:solidFill>
              </a:rPr>
              <a:t>b</a:t>
            </a:r>
            <a:r>
              <a:rPr lang="en-US" sz="3600" b="1" dirty="0" smtClean="0">
                <a:solidFill>
                  <a:srgbClr val="FF0000"/>
                </a:solidFill>
              </a:rPr>
              <a:t>oo</a:t>
            </a:r>
            <a:r>
              <a:rPr lang="en-US" sz="3600" b="1" dirty="0" smtClean="0">
                <a:solidFill>
                  <a:srgbClr val="7030A0"/>
                </a:solidFill>
              </a:rPr>
              <a:t>k  [b</a:t>
            </a:r>
            <a:r>
              <a:rPr lang="en-US" sz="36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 ℧</a:t>
            </a:r>
            <a:r>
              <a:rPr lang="en-US" sz="3600" b="1" dirty="0" smtClean="0">
                <a:solidFill>
                  <a:srgbClr val="7030A0"/>
                </a:solidFill>
              </a:rPr>
              <a:t>k].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В остальных  случаях </a:t>
            </a:r>
            <a:r>
              <a:rPr lang="ru-RU" sz="3600" b="1" dirty="0" err="1" smtClean="0">
                <a:solidFill>
                  <a:srgbClr val="7030A0"/>
                </a:solidFill>
              </a:rPr>
              <a:t>букво-сочетание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оо</a:t>
            </a:r>
            <a:r>
              <a:rPr lang="ru-RU" sz="3600" b="1" dirty="0" smtClean="0">
                <a:solidFill>
                  <a:srgbClr val="7030A0"/>
                </a:solidFill>
              </a:rPr>
              <a:t> читается как </a:t>
            </a:r>
            <a:r>
              <a:rPr lang="en-US" sz="3600" b="1" dirty="0" smtClean="0">
                <a:solidFill>
                  <a:srgbClr val="7030A0"/>
                </a:solidFill>
              </a:rPr>
              <a:t>[u:]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sp</a:t>
            </a:r>
            <a:r>
              <a:rPr lang="en-US" sz="3600" b="1" dirty="0" smtClean="0">
                <a:solidFill>
                  <a:srgbClr val="FF0000"/>
                </a:solidFill>
              </a:rPr>
              <a:t>oo</a:t>
            </a:r>
            <a:r>
              <a:rPr lang="en-US" sz="3600" b="1" dirty="0" smtClean="0">
                <a:solidFill>
                  <a:srgbClr val="7030A0"/>
                </a:solidFill>
              </a:rPr>
              <a:t>n [</a:t>
            </a:r>
            <a:r>
              <a:rPr lang="en-US" sz="3600" b="1" dirty="0" err="1" smtClean="0">
                <a:solidFill>
                  <a:srgbClr val="7030A0"/>
                </a:solidFill>
              </a:rPr>
              <a:t>sp</a:t>
            </a:r>
            <a:r>
              <a:rPr lang="en-US" sz="3600" b="1" dirty="0" err="1" smtClean="0">
                <a:solidFill>
                  <a:srgbClr val="FF0000"/>
                </a:solidFill>
              </a:rPr>
              <a:t>u:</a:t>
            </a:r>
            <a:r>
              <a:rPr lang="en-US" sz="3600" b="1" dirty="0" err="1" smtClean="0">
                <a:solidFill>
                  <a:srgbClr val="7030A0"/>
                </a:solidFill>
              </a:rPr>
              <a:t>n</a:t>
            </a:r>
            <a:r>
              <a:rPr lang="en-US" sz="3600" b="1" dirty="0" smtClean="0">
                <a:solidFill>
                  <a:srgbClr val="7030A0"/>
                </a:solidFill>
              </a:rPr>
              <a:t>], r</a:t>
            </a:r>
            <a:r>
              <a:rPr lang="en-US" sz="3600" b="1" dirty="0" smtClean="0">
                <a:solidFill>
                  <a:srgbClr val="FF0000"/>
                </a:solidFill>
              </a:rPr>
              <a:t>oo</a:t>
            </a:r>
            <a:r>
              <a:rPr lang="en-US" sz="3600" b="1" dirty="0" smtClean="0">
                <a:solidFill>
                  <a:srgbClr val="7030A0"/>
                </a:solidFill>
              </a:rPr>
              <a:t>m [</a:t>
            </a:r>
            <a:r>
              <a:rPr lang="en-US" sz="3600" b="1" dirty="0" err="1" smtClean="0">
                <a:solidFill>
                  <a:srgbClr val="7030A0"/>
                </a:solidFill>
              </a:rPr>
              <a:t>r</a:t>
            </a:r>
            <a:r>
              <a:rPr lang="en-US" sz="3600" b="1" dirty="0" err="1" smtClean="0">
                <a:solidFill>
                  <a:srgbClr val="FF0000"/>
                </a:solidFill>
              </a:rPr>
              <a:t>u:</a:t>
            </a:r>
            <a:r>
              <a:rPr lang="en-US" sz="3600" b="1" dirty="0" err="1" smtClean="0">
                <a:solidFill>
                  <a:srgbClr val="7030A0"/>
                </a:solidFill>
              </a:rPr>
              <a:t>m</a:t>
            </a:r>
            <a:r>
              <a:rPr lang="en-US" sz="3600" b="1" dirty="0" smtClean="0">
                <a:solidFill>
                  <a:srgbClr val="7030A0"/>
                </a:solidFill>
              </a:rPr>
              <a:t>],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m</a:t>
            </a:r>
            <a:r>
              <a:rPr lang="en-US" sz="3600" b="1" dirty="0" smtClean="0">
                <a:solidFill>
                  <a:srgbClr val="FF0000"/>
                </a:solidFill>
              </a:rPr>
              <a:t>oo</a:t>
            </a:r>
            <a:r>
              <a:rPr lang="en-US" sz="3600" b="1" dirty="0" smtClean="0">
                <a:solidFill>
                  <a:srgbClr val="7030A0"/>
                </a:solidFill>
              </a:rPr>
              <a:t>n [</a:t>
            </a:r>
            <a:r>
              <a:rPr lang="en-US" sz="3600" b="1" dirty="0" err="1" smtClean="0">
                <a:solidFill>
                  <a:srgbClr val="7030A0"/>
                </a:solidFill>
              </a:rPr>
              <a:t>m</a:t>
            </a:r>
            <a:r>
              <a:rPr lang="en-US" sz="3600" b="1" dirty="0" err="1" smtClean="0">
                <a:solidFill>
                  <a:srgbClr val="FF0000"/>
                </a:solidFill>
              </a:rPr>
              <a:t>u:</a:t>
            </a:r>
            <a:r>
              <a:rPr lang="en-US" sz="3600" b="1" dirty="0" err="1" smtClean="0">
                <a:solidFill>
                  <a:srgbClr val="7030A0"/>
                </a:solidFill>
              </a:rPr>
              <a:t>n</a:t>
            </a:r>
            <a:r>
              <a:rPr lang="en-US" sz="3600" b="1" dirty="0" smtClean="0">
                <a:solidFill>
                  <a:srgbClr val="7030A0"/>
                </a:solidFill>
              </a:rPr>
              <a:t>] 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ru-RU" sz="3600" dirty="0" smtClean="0"/>
              <a:t>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8358246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Lesson 3,4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Если  буква с стоит в начале  слова, она  может </a:t>
            </a:r>
            <a:r>
              <a:rPr lang="ru-RU" sz="3600" b="1" dirty="0" err="1" smtClean="0">
                <a:solidFill>
                  <a:srgbClr val="002060"/>
                </a:solidFill>
              </a:rPr>
              <a:t>чит</a:t>
            </a:r>
            <a:r>
              <a:rPr lang="en-US" sz="3600" b="1" dirty="0" smtClean="0">
                <a:solidFill>
                  <a:srgbClr val="002060"/>
                </a:solidFill>
              </a:rPr>
              <a:t>a</a:t>
            </a:r>
            <a:r>
              <a:rPr lang="ru-RU" sz="3600" b="1" dirty="0" err="1" smtClean="0">
                <a:solidFill>
                  <a:srgbClr val="002060"/>
                </a:solidFill>
              </a:rPr>
              <a:t>ться</a:t>
            </a:r>
            <a:r>
              <a:rPr lang="ru-RU" sz="3600" b="1" dirty="0" smtClean="0">
                <a:solidFill>
                  <a:srgbClr val="002060"/>
                </a:solidFill>
              </a:rPr>
              <a:t> как </a:t>
            </a:r>
            <a:r>
              <a:rPr lang="en-US" sz="3600" b="1" dirty="0" smtClean="0">
                <a:solidFill>
                  <a:srgbClr val="002060"/>
                </a:solidFill>
              </a:rPr>
              <a:t>[k]:  </a:t>
            </a:r>
            <a:r>
              <a:rPr lang="en-US" sz="3600" b="1" dirty="0" smtClean="0">
                <a:solidFill>
                  <a:schemeClr val="accent2"/>
                </a:solidFill>
              </a:rPr>
              <a:t>c</a:t>
            </a:r>
            <a:r>
              <a:rPr lang="en-US" sz="3600" b="1" dirty="0" smtClean="0">
                <a:solidFill>
                  <a:srgbClr val="002060"/>
                </a:solidFill>
              </a:rPr>
              <a:t>at [</a:t>
            </a:r>
            <a:r>
              <a:rPr lang="en-US" sz="3600" b="1" dirty="0" err="1" smtClean="0">
                <a:solidFill>
                  <a:schemeClr val="accent2"/>
                </a:solidFill>
              </a:rPr>
              <a:t>k</a:t>
            </a:r>
            <a:r>
              <a:rPr lang="en-US" sz="3600" b="1" dirty="0" err="1" smtClean="0">
                <a:solidFill>
                  <a:srgbClr val="002060"/>
                </a:solidFill>
              </a:rPr>
              <a:t>æt</a:t>
            </a:r>
            <a:r>
              <a:rPr lang="en-US" sz="3600" b="1" dirty="0" smtClean="0">
                <a:solidFill>
                  <a:srgbClr val="002060"/>
                </a:solidFill>
              </a:rPr>
              <a:t>],  cap [</a:t>
            </a:r>
            <a:r>
              <a:rPr lang="en-US" sz="3600" b="1" dirty="0" err="1" smtClean="0">
                <a:solidFill>
                  <a:schemeClr val="accent2"/>
                </a:solidFill>
              </a:rPr>
              <a:t>k</a:t>
            </a:r>
            <a:r>
              <a:rPr lang="en-US" sz="3600" b="1" dirty="0" err="1" smtClean="0">
                <a:solidFill>
                  <a:srgbClr val="002060"/>
                </a:solidFill>
              </a:rPr>
              <a:t>æp</a:t>
            </a:r>
            <a:r>
              <a:rPr lang="en-US" sz="3600" b="1" dirty="0" smtClean="0">
                <a:solidFill>
                  <a:srgbClr val="002060"/>
                </a:solidFill>
              </a:rPr>
              <a:t>]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Буква   </a:t>
            </a:r>
            <a:r>
              <a:rPr lang="en-US" sz="3600" b="1" dirty="0" err="1" smtClean="0">
                <a:solidFill>
                  <a:srgbClr val="7030A0"/>
                </a:solidFill>
              </a:rPr>
              <a:t>Jj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читается  как  </a:t>
            </a:r>
            <a:r>
              <a:rPr lang="en-US" sz="3600" b="1" dirty="0" smtClean="0">
                <a:solidFill>
                  <a:srgbClr val="7030A0"/>
                </a:solidFill>
              </a:rPr>
              <a:t>[d</a:t>
            </a:r>
            <a:r>
              <a:rPr lang="en-US" sz="40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℥</a:t>
            </a:r>
            <a:r>
              <a:rPr lang="en-US" sz="3600" b="1" dirty="0" smtClean="0">
                <a:solidFill>
                  <a:srgbClr val="7030A0"/>
                </a:solidFill>
              </a:rPr>
              <a:t>]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jam, Jeff, job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Буквосочетание  </a:t>
            </a:r>
            <a:r>
              <a:rPr lang="en-US" sz="3600" b="1" dirty="0" err="1" smtClean="0">
                <a:solidFill>
                  <a:srgbClr val="0070C0"/>
                </a:solidFill>
              </a:rPr>
              <a:t>ch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читается как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[t ]:  </a:t>
            </a:r>
            <a:r>
              <a:rPr lang="en-US" sz="3600" b="1" dirty="0" smtClean="0">
                <a:solidFill>
                  <a:srgbClr val="0070C0"/>
                </a:solidFill>
              </a:rPr>
              <a:t>ch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ess, </a:t>
            </a:r>
            <a:r>
              <a:rPr lang="en-US" sz="3600" b="1" dirty="0" smtClean="0">
                <a:solidFill>
                  <a:srgbClr val="0070C0"/>
                </a:solidFill>
              </a:rPr>
              <a:t>ch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amp, </a:t>
            </a:r>
            <a:r>
              <a:rPr lang="en-US" sz="3600" b="1" dirty="0" smtClean="0">
                <a:solidFill>
                  <a:srgbClr val="0070C0"/>
                </a:solidFill>
              </a:rPr>
              <a:t>ch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at</a:t>
            </a:r>
          </a:p>
          <a:p>
            <a:r>
              <a:rPr lang="ru-RU" sz="3600" b="1" dirty="0" smtClean="0">
                <a:solidFill>
                  <a:srgbClr val="0070C0"/>
                </a:solidFill>
                <a:latin typeface="Cambria Math"/>
                <a:ea typeface="Cambria Math"/>
              </a:rPr>
              <a:t>Когда  буква </a:t>
            </a:r>
            <a:r>
              <a:rPr lang="en-US" sz="3600" b="1" dirty="0" smtClean="0">
                <a:solidFill>
                  <a:srgbClr val="0070C0"/>
                </a:solidFill>
                <a:latin typeface="Cambria Math"/>
                <a:ea typeface="Cambria Math"/>
              </a:rPr>
              <a:t>t  </a:t>
            </a:r>
            <a:r>
              <a:rPr lang="ru-RU" sz="3600" b="1" dirty="0" smtClean="0">
                <a:solidFill>
                  <a:srgbClr val="0070C0"/>
                </a:solidFill>
                <a:latin typeface="Cambria Math"/>
                <a:ea typeface="Cambria Math"/>
              </a:rPr>
              <a:t>стоит  перед </a:t>
            </a:r>
            <a:r>
              <a:rPr lang="en-US" sz="3600" b="1" dirty="0" err="1" smtClean="0">
                <a:solidFill>
                  <a:srgbClr val="0070C0"/>
                </a:solidFill>
                <a:latin typeface="Cambria Math"/>
                <a:ea typeface="Cambria Math"/>
              </a:rPr>
              <a:t>ch</a:t>
            </a:r>
            <a:r>
              <a:rPr lang="ru-RU" sz="3600" b="1" dirty="0" smtClean="0">
                <a:solidFill>
                  <a:srgbClr val="0070C0"/>
                </a:solidFill>
                <a:latin typeface="Cambria Math"/>
                <a:ea typeface="Cambria Math"/>
              </a:rPr>
              <a:t>,  она  не  читается. Поэтому  буквосочетание </a:t>
            </a:r>
            <a:r>
              <a:rPr lang="en-US" sz="3600" b="1" dirty="0" err="1" smtClean="0">
                <a:solidFill>
                  <a:srgbClr val="7030A0"/>
                </a:solidFill>
                <a:latin typeface="Cambria Math"/>
                <a:ea typeface="Cambria Math"/>
              </a:rPr>
              <a:t>tch</a:t>
            </a:r>
            <a:r>
              <a:rPr lang="en-US" sz="3600" b="1" dirty="0" smtClean="0">
                <a:solidFill>
                  <a:srgbClr val="0070C0"/>
                </a:solidFill>
                <a:latin typeface="Cambria Math"/>
                <a:ea typeface="Cambria Math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latin typeface="Cambria Math"/>
                <a:ea typeface="Cambria Math"/>
              </a:rPr>
              <a:t>читается  как  </a:t>
            </a:r>
            <a:r>
              <a:rPr lang="en-US" sz="3600" b="1" dirty="0" smtClean="0">
                <a:solidFill>
                  <a:srgbClr val="0070C0"/>
                </a:solidFill>
                <a:latin typeface="Cambria Math"/>
                <a:ea typeface="Cambria Math"/>
              </a:rPr>
              <a:t>[t ]:   ca</a:t>
            </a:r>
            <a:r>
              <a:rPr lang="en-US" sz="36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tch</a:t>
            </a:r>
            <a:r>
              <a:rPr lang="en-US" sz="3600" b="1" dirty="0" smtClean="0">
                <a:solidFill>
                  <a:srgbClr val="0070C0"/>
                </a:solidFill>
                <a:latin typeface="Cambria Math"/>
                <a:ea typeface="Cambria Math"/>
              </a:rPr>
              <a:t>, ma</a:t>
            </a:r>
            <a:r>
              <a:rPr lang="en-US" sz="36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tch</a:t>
            </a:r>
            <a:r>
              <a:rPr lang="en-US" sz="3600" b="1" dirty="0" smtClean="0">
                <a:solidFill>
                  <a:srgbClr val="0070C0"/>
                </a:solidFill>
                <a:latin typeface="Cambria Math"/>
                <a:ea typeface="Cambria Math"/>
              </a:rPr>
              <a:t>, fe</a:t>
            </a:r>
            <a:r>
              <a:rPr lang="en-US" sz="36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tch</a:t>
            </a:r>
            <a:r>
              <a:rPr lang="en-US" sz="3600" b="1" dirty="0" smtClean="0">
                <a:solidFill>
                  <a:srgbClr val="0070C0"/>
                </a:solidFill>
                <a:latin typeface="Cambria Math"/>
                <a:ea typeface="Cambria Math"/>
              </a:rPr>
              <a:t>  </a:t>
            </a:r>
            <a:endParaRPr lang="en-US" sz="3600" dirty="0" smtClean="0">
              <a:solidFill>
                <a:srgbClr val="0070C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  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428604"/>
            <a:ext cx="842968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Lesson </a:t>
            </a:r>
            <a:r>
              <a:rPr lang="ru-RU" b="1" dirty="0" smtClean="0">
                <a:solidFill>
                  <a:srgbClr val="002060"/>
                </a:solidFill>
              </a:rPr>
              <a:t>5, 6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</a:t>
            </a:r>
            <a:r>
              <a:rPr lang="en-US" sz="3600" b="1" dirty="0" err="1" smtClean="0">
                <a:solidFill>
                  <a:srgbClr val="002060"/>
                </a:solidFill>
              </a:rPr>
              <a:t>Ww</a:t>
            </a:r>
            <a:r>
              <a:rPr lang="ru-RU" sz="3600" b="1" dirty="0" smtClean="0">
                <a:solidFill>
                  <a:srgbClr val="7030A0"/>
                </a:solidFill>
              </a:rPr>
              <a:t> читается  как  </a:t>
            </a:r>
            <a:r>
              <a:rPr lang="en-US" sz="3600" b="1" dirty="0" smtClean="0">
                <a:solidFill>
                  <a:srgbClr val="002060"/>
                </a:solidFill>
              </a:rPr>
              <a:t>[w]</a:t>
            </a:r>
            <a:r>
              <a:rPr lang="en-US" sz="3600" b="1" dirty="0" smtClean="0">
                <a:solidFill>
                  <a:srgbClr val="7030A0"/>
                </a:solidFill>
              </a:rPr>
              <a:t>:</a:t>
            </a:r>
          </a:p>
          <a:p>
            <a:r>
              <a:rPr lang="en-US" sz="3600" b="1" dirty="0" smtClean="0">
                <a:solidFill>
                  <a:srgbClr val="7030A0"/>
                </a:solidFill>
              </a:rPr>
              <a:t>west, win, web, will, went, wet</a:t>
            </a:r>
          </a:p>
          <a:p>
            <a:endParaRPr lang="en-US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Буква  </a:t>
            </a:r>
            <a:r>
              <a:rPr lang="en-US" sz="3600" b="1" dirty="0" smtClean="0">
                <a:solidFill>
                  <a:srgbClr val="002060"/>
                </a:solidFill>
              </a:rPr>
              <a:t>Xx</a:t>
            </a:r>
            <a:r>
              <a:rPr lang="ru-RU" sz="3600" b="1" dirty="0" smtClean="0">
                <a:solidFill>
                  <a:srgbClr val="7030A0"/>
                </a:solidFill>
              </a:rPr>
              <a:t> читается  как  </a:t>
            </a:r>
            <a:r>
              <a:rPr lang="en-US" sz="3600" b="1" dirty="0" smtClean="0">
                <a:solidFill>
                  <a:srgbClr val="002060"/>
                </a:solidFill>
              </a:rPr>
              <a:t>[</a:t>
            </a:r>
            <a:r>
              <a:rPr lang="en-US" sz="3600" b="1" dirty="0" err="1" smtClean="0">
                <a:solidFill>
                  <a:srgbClr val="002060"/>
                </a:solidFill>
              </a:rPr>
              <a:t>ks</a:t>
            </a:r>
            <a:r>
              <a:rPr lang="en-US" sz="3600" b="1" dirty="0" smtClean="0">
                <a:solidFill>
                  <a:srgbClr val="002060"/>
                </a:solidFill>
              </a:rPr>
              <a:t>]: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box, mix, fox, six, fax, text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sz="3600" b="1" dirty="0" smtClean="0">
              <a:solidFill>
                <a:srgbClr val="7030A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71480"/>
            <a:ext cx="8286808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Буква  </a:t>
            </a:r>
            <a:r>
              <a:rPr lang="en-US" sz="3600" b="1" dirty="0" err="1" smtClean="0">
                <a:solidFill>
                  <a:srgbClr val="FF0000"/>
                </a:solidFill>
              </a:rPr>
              <a:t>Yy</a:t>
            </a:r>
            <a:r>
              <a:rPr lang="ru-RU" sz="3600" b="1" dirty="0" smtClean="0">
                <a:solidFill>
                  <a:srgbClr val="7030A0"/>
                </a:solidFill>
              </a:rPr>
              <a:t> в начале  слова читается  как </a:t>
            </a:r>
            <a:r>
              <a:rPr lang="en-US" sz="3600" b="1" dirty="0" smtClean="0">
                <a:solidFill>
                  <a:srgbClr val="7030A0"/>
                </a:solidFill>
              </a:rPr>
              <a:t>[j]:   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 smtClean="0">
                <a:solidFill>
                  <a:srgbClr val="7030A0"/>
                </a:solidFill>
              </a:rPr>
              <a:t>es, 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 smtClean="0">
                <a:solidFill>
                  <a:srgbClr val="7030A0"/>
                </a:solidFill>
              </a:rPr>
              <a:t>ell, </a:t>
            </a:r>
            <a:r>
              <a:rPr lang="ru-RU" sz="3600" b="1" dirty="0" smtClean="0">
                <a:solidFill>
                  <a:srgbClr val="7030A0"/>
                </a:solidFill>
              </a:rPr>
              <a:t>а в конце  слова, состоящего из двух и более  слогов, как </a:t>
            </a:r>
            <a:r>
              <a:rPr lang="en-US" sz="3600" b="1" dirty="0" smtClean="0">
                <a:solidFill>
                  <a:srgbClr val="7030A0"/>
                </a:solidFill>
              </a:rPr>
              <a:t>[</a:t>
            </a:r>
            <a:r>
              <a:rPr lang="en-US" sz="3600" b="1" dirty="0" err="1" smtClean="0">
                <a:solidFill>
                  <a:srgbClr val="7030A0"/>
                </a:solidFill>
              </a:rPr>
              <a:t>i</a:t>
            </a:r>
            <a:r>
              <a:rPr lang="en-US" sz="3600" b="1" dirty="0" smtClean="0">
                <a:solidFill>
                  <a:srgbClr val="7030A0"/>
                </a:solidFill>
              </a:rPr>
              <a:t>]: happ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 smtClean="0">
                <a:solidFill>
                  <a:srgbClr val="7030A0"/>
                </a:solidFill>
              </a:rPr>
              <a:t>, funn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 smtClean="0">
                <a:solidFill>
                  <a:srgbClr val="7030A0"/>
                </a:solidFill>
              </a:rPr>
              <a:t>, sunn</a:t>
            </a: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 smtClean="0">
                <a:solidFill>
                  <a:srgbClr val="7030A0"/>
                </a:solidFill>
              </a:rPr>
              <a:t>, </a:t>
            </a:r>
            <a:r>
              <a:rPr lang="en-US" sz="3600" b="1" dirty="0" err="1" smtClean="0">
                <a:solidFill>
                  <a:srgbClr val="7030A0"/>
                </a:solidFill>
              </a:rPr>
              <a:t>foog</a:t>
            </a:r>
            <a:r>
              <a:rPr lang="en-US" sz="3600" b="1" dirty="0" err="1" smtClean="0">
                <a:solidFill>
                  <a:srgbClr val="FF0000"/>
                </a:solidFill>
              </a:rPr>
              <a:t>y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Буквосочетание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</a:rPr>
              <a:t>th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читается 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как </a:t>
            </a:r>
            <a:r>
              <a:rPr lang="en-US" sz="3600" b="1" dirty="0" smtClean="0">
                <a:solidFill>
                  <a:srgbClr val="002060"/>
                </a:solidFill>
              </a:rPr>
              <a:t>[</a:t>
            </a:r>
            <a:r>
              <a:rPr lang="el-GR" sz="36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ϴ</a:t>
            </a:r>
            <a:r>
              <a:rPr lang="en-US" sz="3600" b="1" dirty="0" smtClean="0">
                <a:solidFill>
                  <a:srgbClr val="002060"/>
                </a:solidFill>
                <a:latin typeface="Verdana" pitchFamily="34" charset="0"/>
                <a:ea typeface="Cambria Math"/>
              </a:rPr>
              <a:t>] </a:t>
            </a:r>
            <a:r>
              <a:rPr lang="ru-RU" sz="3600" b="1" dirty="0" smtClean="0">
                <a:solidFill>
                  <a:srgbClr val="002060"/>
                </a:solidFill>
                <a:latin typeface="Verdana" pitchFamily="34" charset="0"/>
                <a:ea typeface="Cambria Math"/>
              </a:rPr>
              <a:t>в начале и в конце значимых слов: </a:t>
            </a:r>
            <a:r>
              <a:rPr lang="en-US" sz="3600" b="1" dirty="0" smtClean="0">
                <a:solidFill>
                  <a:srgbClr val="002060"/>
                </a:solidFill>
                <a:latin typeface="Verdana" pitchFamily="34" charset="0"/>
                <a:ea typeface="Cambria Math"/>
              </a:rPr>
              <a:t>thin, tooth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Буквосочетание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</a:rPr>
              <a:t>th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читается 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как </a:t>
            </a:r>
            <a:r>
              <a:rPr lang="en-US" sz="3600" b="1" dirty="0" smtClean="0">
                <a:solidFill>
                  <a:srgbClr val="002060"/>
                </a:solidFill>
              </a:rPr>
              <a:t>[</a:t>
            </a:r>
            <a:r>
              <a:rPr lang="el-GR" sz="40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ð</a:t>
            </a:r>
            <a:r>
              <a:rPr lang="en-US" sz="3600" b="1" dirty="0" smtClean="0">
                <a:solidFill>
                  <a:srgbClr val="002060"/>
                </a:solidFill>
                <a:latin typeface="Verdana" pitchFamily="34" charset="0"/>
                <a:ea typeface="Cambria Math"/>
              </a:rPr>
              <a:t>]</a:t>
            </a:r>
            <a:r>
              <a:rPr lang="ru-RU" sz="3600" b="1" dirty="0" smtClean="0">
                <a:solidFill>
                  <a:srgbClr val="002060"/>
                </a:solidFill>
                <a:latin typeface="Verdana" pitchFamily="34" charset="0"/>
                <a:ea typeface="Cambria Math"/>
              </a:rPr>
              <a:t> в начале служебных </a:t>
            </a:r>
            <a:r>
              <a:rPr lang="ru-RU" sz="3600" b="1" dirty="0" err="1" smtClean="0">
                <a:solidFill>
                  <a:srgbClr val="002060"/>
                </a:solidFill>
                <a:latin typeface="Verdana" pitchFamily="34" charset="0"/>
                <a:ea typeface="Cambria Math"/>
              </a:rPr>
              <a:t>слов-артикля</a:t>
            </a:r>
            <a:r>
              <a:rPr lang="ru-RU" sz="3600" b="1" dirty="0" smtClean="0">
                <a:solidFill>
                  <a:srgbClr val="002060"/>
                </a:solidFill>
                <a:latin typeface="Verdana" pitchFamily="34" charset="0"/>
                <a:ea typeface="Cambria Math"/>
              </a:rPr>
              <a:t>, местоимений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438</TotalTime>
  <Words>1895</Words>
  <Application>Microsoft Office PowerPoint</Application>
  <PresentationFormat>Экран (4:3)</PresentationFormat>
  <Paragraphs>200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SamLab.ws</cp:lastModifiedBy>
  <cp:revision>57</cp:revision>
  <dcterms:created xsi:type="dcterms:W3CDTF">2014-02-20T13:15:41Z</dcterms:created>
  <dcterms:modified xsi:type="dcterms:W3CDTF">2021-11-25T01:26:35Z</dcterms:modified>
</cp:coreProperties>
</file>