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2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89595" y="2132856"/>
            <a:ext cx="49648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Творческий проект 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«АНИМАШКА»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92696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onotype Corsiva" pitchFamily="66" charset="0"/>
                <a:cs typeface="Times New Roman" pitchFamily="18" charset="0"/>
              </a:rPr>
              <a:t>Министерство образования Республики Саха (Якутия)</a:t>
            </a:r>
          </a:p>
          <a:p>
            <a:pPr algn="ctr"/>
            <a:r>
              <a:rPr lang="ru-RU" dirty="0">
                <a:latin typeface="Monotype Corsiva" pitchFamily="66" charset="0"/>
                <a:cs typeface="Times New Roman" pitchFamily="18" charset="0"/>
              </a:rPr>
              <a:t>МКУ «Управление образования </a:t>
            </a:r>
            <a:r>
              <a:rPr lang="ru-RU" dirty="0" err="1">
                <a:latin typeface="Monotype Corsiva" pitchFamily="66" charset="0"/>
                <a:cs typeface="Times New Roman" pitchFamily="18" charset="0"/>
              </a:rPr>
              <a:t>Среднеколымского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 улуса»</a:t>
            </a:r>
          </a:p>
          <a:p>
            <a:pPr algn="ctr"/>
            <a:r>
              <a:rPr lang="ru-RU" dirty="0">
                <a:latin typeface="Monotype Corsiva" pitchFamily="66" charset="0"/>
                <a:cs typeface="Times New Roman" pitchFamily="18" charset="0"/>
              </a:rPr>
              <a:t>МБОУ «</a:t>
            </a:r>
            <a:r>
              <a:rPr lang="ru-RU" dirty="0" err="1">
                <a:latin typeface="Monotype Corsiva" pitchFamily="66" charset="0"/>
                <a:cs typeface="Times New Roman" pitchFamily="18" charset="0"/>
              </a:rPr>
              <a:t>Ойусардахская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 средняя общеобразовательная школа имени </a:t>
            </a:r>
            <a:r>
              <a:rPr lang="ru-RU" dirty="0" err="1">
                <a:latin typeface="Monotype Corsiva" pitchFamily="66" charset="0"/>
                <a:cs typeface="Times New Roman" pitchFamily="18" charset="0"/>
              </a:rPr>
              <a:t>С.Н.Горохова</a:t>
            </a:r>
            <a:r>
              <a:rPr lang="ru-RU" dirty="0">
                <a:latin typeface="Monotype Corsiva" pitchFamily="66" charset="0"/>
                <a:cs typeface="Times New Roman" pitchFamily="18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65209" y="40896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Подготовила: учитель начальных классов</a:t>
            </a:r>
          </a:p>
          <a:p>
            <a:pPr algn="ctr"/>
            <a:r>
              <a:rPr lang="ru-RU" b="1" dirty="0">
                <a:latin typeface="Monotype Corsiva" pitchFamily="66" charset="0"/>
              </a:rPr>
              <a:t>МБОУ «</a:t>
            </a:r>
            <a:r>
              <a:rPr lang="ru-RU" b="1" dirty="0" err="1">
                <a:latin typeface="Monotype Corsiva" pitchFamily="66" charset="0"/>
              </a:rPr>
              <a:t>Ойусардахская</a:t>
            </a:r>
            <a:r>
              <a:rPr lang="ru-RU" b="1" dirty="0">
                <a:latin typeface="Monotype Corsiva" pitchFamily="66" charset="0"/>
              </a:rPr>
              <a:t> средняя общеобразовательная школа имени </a:t>
            </a:r>
            <a:r>
              <a:rPr lang="ru-RU" b="1" dirty="0" err="1">
                <a:latin typeface="Monotype Corsiva" pitchFamily="66" charset="0"/>
              </a:rPr>
              <a:t>С.Н.Горохова</a:t>
            </a:r>
            <a:r>
              <a:rPr lang="ru-RU" b="1" dirty="0">
                <a:latin typeface="Monotype Corsiva" pitchFamily="66" charset="0"/>
              </a:rPr>
              <a:t>»</a:t>
            </a:r>
          </a:p>
          <a:p>
            <a:pPr algn="ctr"/>
            <a:r>
              <a:rPr lang="ru-RU" b="1" dirty="0" err="1" smtClean="0">
                <a:latin typeface="Monotype Corsiva" pitchFamily="66" charset="0"/>
              </a:rPr>
              <a:t>Винокурова</a:t>
            </a:r>
            <a:r>
              <a:rPr lang="ru-RU" b="1" dirty="0" smtClean="0">
                <a:latin typeface="Monotype Corsiva" pitchFamily="66" charset="0"/>
              </a:rPr>
              <a:t> Евдокия Николаевна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1874438" cy="234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83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55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Подготовка  фона : ширмы, декораций  в зависимости от вида мультфильма. Создание героев.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7413" y="1451686"/>
            <a:ext cx="3889374" cy="25778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7413" y="4057255"/>
            <a:ext cx="3858437" cy="25489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999" y="4057255"/>
            <a:ext cx="3972005" cy="25629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279" y="1451686"/>
            <a:ext cx="3990082" cy="259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9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179512" y="378406"/>
            <a:ext cx="4176464" cy="5232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355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Создание мультфильма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519" y="3753074"/>
            <a:ext cx="4018607" cy="26694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72" y="931920"/>
            <a:ext cx="4018609" cy="27338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9506" y="931920"/>
            <a:ext cx="4037498" cy="27467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9506" y="3753074"/>
            <a:ext cx="4037498" cy="263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2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8139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Заключительный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этап. Презентация 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и показ мультфильма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08" y="1101359"/>
            <a:ext cx="7202981" cy="480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/>
          </p:cNvSpPr>
          <p:nvPr/>
        </p:nvSpPr>
        <p:spPr>
          <a:xfrm>
            <a:off x="41773" y="476672"/>
            <a:ext cx="9036496" cy="7200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Наши мультфильмы</a:t>
            </a:r>
            <a:endParaRPr lang="en-US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26" y="1052736"/>
            <a:ext cx="8841091" cy="42484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1" y="3861048"/>
            <a:ext cx="2558296" cy="206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5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0"/>
          <p:cNvSpPr txBox="1">
            <a:spLocks/>
          </p:cNvSpPr>
          <p:nvPr/>
        </p:nvSpPr>
        <p:spPr>
          <a:xfrm>
            <a:off x="2987824" y="36280"/>
            <a:ext cx="3491880" cy="64807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Наши достижения</a:t>
            </a:r>
            <a:endParaRPr lang="en-US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712253"/>
            <a:ext cx="8928992" cy="58939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1. Татаринова Виолетта Лауреат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степени Республиканский конкурса мультипликационных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фильмов на якутском языке о родном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улусе мультфильм 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«Мин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дойдум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Орто-Халыма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2016г. Награждена  путевкой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в ДЗСОЛ «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Кэскил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Винокурова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Настя Дипломант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степени III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республиканского конкурса для детей  по компьютерному творчеству «Компьютерная мозаика»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мультфильм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«МОЯ СЕМЬЯ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2017.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3. Участники Республиканского конкурса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мультипликационных фильмов на якутском языке по мотивам  якутских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сказок. Мультфильм «КУТЭР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УОННА ЧООРУОС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2017г.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4. Победители номинации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«ЛУЧШИЙ ФИЛЬМ О ПРИРОДЕ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VIII  Всероссийского экологического кинофестиваля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конкурсных фильмов «Меридиан надежды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2018г Мультфильм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«КРАСОТА РОДНОЙ ПРИРОДЫ»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ЛАУРЕАТЫ 2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СТЕПЕНИ II Открытого  фестиваля детской анимации «МУЛЬТЛЯНДИЯ»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2 место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улусного дистанционного конкурса театров кукол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«СКАЗОЧНАЯ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КАРУСЕЛЬ» сказка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«ТРИ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МЕДВЕДЯ»2019г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7.Кондакова 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Саина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победитель номинации «ЛУЧШЕЕ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АКТЕРСКОЕ МАСТЕРСТВО» улусного дистанционного конкурса театров кукол «СКАЗОЧНАЯ КАРУСЕЛЬ»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2019г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8 Победители номинации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«ЛУЧШАЯ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АНИМАЦИЯ»I регионального конкурса мультипликационных фильмов «МОЙ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РОДНОЙ КРАЙ»	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2019г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9. Победители номинации 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«БАСТЫН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МУЛЬТФИЛЬМ» Республиканского конкурса  анимационных фильмов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«ТИЬИЛИККЭ О5О СААС»	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ГРАН-ПРИ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Республиканского семейного конкурса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«Книжный бум»,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Мой театр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 мультфильм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«ПРИКЛЮЧЕНИЯ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ЧУОРААНЧЫКА»2019г.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11. Победители номинации «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СОХРАНИ СВОЙ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КРАЙ» VI Республиканского детского мультипликационного  фестиваля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«ЧУДЕСА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КИНО»2019г.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12.Винокурова Настя победитель республиканского конкурса видеороликов «</a:t>
            </a:r>
            <a:r>
              <a:rPr lang="en-US" sz="1300" b="1" dirty="0" smtClean="0">
                <a:latin typeface="Times New Roman" pitchFamily="18" charset="0"/>
                <a:cs typeface="Times New Roman" pitchFamily="18" charset="0"/>
              </a:rPr>
              <a:t>I love my family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2020г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13. Победители номинации «Приз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зрительских симпатий» Всероссийского фестиваля любительских фильмов «МАЛЕНЬКОЕ КИНО. ФИЛЬМЕНОК»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г.Омск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2020г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Победители V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Республиканского конкурса для детей по компьютерному творчеству «Компьютерная мозаика» в номинации «Мультимедийная журналистика» среди обучающихся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2020г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15.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Победители Республиканского конкурса самодельных книг «КНИЖНЫЙ БУМ» «ПУСТЬ НЕ ГАСНУТ СВЕЧИ ПАМЯТИ» 2020г</a:t>
            </a:r>
          </a:p>
        </p:txBody>
      </p:sp>
    </p:spTree>
    <p:extLst>
      <p:ext uri="{BB962C8B-B14F-4D97-AF65-F5344CB8AC3E}">
        <p14:creationId xmlns:p14="http://schemas.microsoft.com/office/powerpoint/2010/main" val="414329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31640" y="685801"/>
            <a:ext cx="6477000" cy="6096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6" tIns="45718" rIns="91436" bIns="45718" rtlCol="0" anchor="ctr"/>
          <a:lstStyle/>
          <a:p>
            <a:pPr algn="ctr" defTabSz="914355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 результате совместной работы у детей</a:t>
            </a:r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Content Placeholder 28"/>
          <p:cNvSpPr txBox="1">
            <a:spLocks/>
          </p:cNvSpPr>
          <p:nvPr/>
        </p:nvSpPr>
        <p:spPr>
          <a:xfrm>
            <a:off x="345584" y="1325458"/>
            <a:ext cx="8568952" cy="309634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dirty="0" smtClean="0">
                <a:latin typeface="Monotype Corsiva" pitchFamily="66" charset="0"/>
              </a:rPr>
              <a:t>Раскрывается творческий потенциал; активизируется мыслительный процесс и познавательный интерес.</a:t>
            </a:r>
          </a:p>
          <a:p>
            <a:pPr marL="0" indent="0">
              <a:buNone/>
            </a:pPr>
            <a:r>
              <a:rPr lang="ru-RU" sz="1800" dirty="0">
                <a:latin typeface="Monotype Corsiva" pitchFamily="66" charset="0"/>
              </a:rPr>
              <a:t>Формируется представление о создании мультфильма,  навык работы в творческом коллективе с распределением ролей и задач. </a:t>
            </a:r>
          </a:p>
          <a:p>
            <a:pPr marL="0" indent="0">
              <a:buNone/>
            </a:pPr>
            <a:r>
              <a:rPr lang="ru-RU" sz="1800" dirty="0">
                <a:latin typeface="Monotype Corsiva" pitchFamily="66" charset="0"/>
              </a:rPr>
              <a:t>Сформировалось уважительное отношение к коллективному труду и, что очень важно, повысилось образование ребенка в контексте современного искусства.</a:t>
            </a:r>
          </a:p>
          <a:p>
            <a:pPr marL="0" indent="0">
              <a:buFont typeface="Arial" pitchFamily="34" charset="0"/>
              <a:buNone/>
            </a:pPr>
            <a:endParaRPr lang="ru-RU" sz="2400" dirty="0" smtClean="0">
              <a:latin typeface="Monotype Corsiva" pitchFamily="66" charset="0"/>
            </a:endParaRPr>
          </a:p>
          <a:p>
            <a:pPr marL="0" indent="0" algn="ctr">
              <a:buFont typeface="Arial" pitchFamily="34" charset="0"/>
              <a:buNone/>
            </a:pPr>
            <a:endParaRPr lang="en-US" sz="1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603" y="3284984"/>
            <a:ext cx="4139952" cy="2761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0060" y="3271339"/>
            <a:ext cx="4004669" cy="276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3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20688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>
                <a:latin typeface="Monotype Corsiva" pitchFamily="66" charset="0"/>
              </a:rPr>
              <a:t>Таким образом, создание мультфильма – это многогранный процесс, предоставляющий возможность всестороннего развития ребенка как создателя нового вида творческой деятельности. Продолжая жить в мире детства, но, приобретая взрослые профессиональные навыки, дети реализуют все свои творческие замыслы.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46" y="1929173"/>
            <a:ext cx="5058054" cy="33720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5445224"/>
            <a:ext cx="8712968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Использованная литература: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Интернет-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ресурс  wikipedia.org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Марк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Саймон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«Как создать собственный мультфильм. Анимация двухмерных персонажей», NT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Press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М. 2006 г.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929173"/>
            <a:ext cx="2592288" cy="351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401" y="1318539"/>
            <a:ext cx="853244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Вид проекта </a:t>
            </a:r>
            <a:r>
              <a:rPr lang="ru-RU" sz="2400" dirty="0" smtClean="0">
                <a:latin typeface="Monotype Corsiva" pitchFamily="66" charset="0"/>
              </a:rPr>
              <a:t>– информационно-творческий.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Продолжительность проекта </a:t>
            </a:r>
            <a:r>
              <a:rPr lang="ru-RU" sz="2400" dirty="0" smtClean="0">
                <a:latin typeface="Monotype Corsiva" pitchFamily="66" charset="0"/>
              </a:rPr>
              <a:t>– долгосрочный</a:t>
            </a:r>
          </a:p>
          <a:p>
            <a:pPr algn="just">
              <a:buNone/>
            </a:pPr>
            <a:r>
              <a:rPr lang="ru-RU" sz="2400" dirty="0" smtClean="0"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Участники проекта </a:t>
            </a:r>
            <a:r>
              <a:rPr lang="ru-RU" sz="2400" dirty="0" smtClean="0">
                <a:latin typeface="Monotype Corsiva" pitchFamily="66" charset="0"/>
              </a:rPr>
              <a:t>– учитель, учащиеся начальных классов</a:t>
            </a:r>
          </a:p>
          <a:p>
            <a:pPr>
              <a:lnSpc>
                <a:spcPct val="110000"/>
              </a:lnSpc>
              <a:buNone/>
            </a:pPr>
            <a:r>
              <a:rPr lang="ru-RU" sz="2400" b="1" u="sng" dirty="0" smtClean="0">
                <a:solidFill>
                  <a:srgbClr val="FF0000"/>
                </a:solidFill>
                <a:latin typeface="Monotype Corsiva" pitchFamily="66" charset="0"/>
              </a:rPr>
              <a:t>Цель проекта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400" dirty="0" smtClean="0">
                <a:latin typeface="Monotype Corsiva" pitchFamily="66" charset="0"/>
              </a:rPr>
              <a:t>- создание условий для развития творческих способностей  школьников через использование  различных техник мультипликации.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9455" y="610839"/>
            <a:ext cx="4544710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Паспорт проекта</a:t>
            </a:r>
            <a:endParaRPr lang="ru-RU" sz="40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46" y="3331398"/>
            <a:ext cx="4102452" cy="2736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9621" y="3331398"/>
            <a:ext cx="4078161" cy="272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2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6621" y="1270593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onotype Corsiva" pitchFamily="66" charset="0"/>
              </a:rPr>
              <a:t>Актуальность выбранной темы заключается в следующем: творческий процесс всегда окрашен яркими и сильными положительными эмоциями и переживаниями. Это делает его привлекательным для ребенка и влияет на формирование потребности в творчестве, создании нового. Анимация – как, безусловно, инновационная,  увлекательная деятельность для младшего школьника, является эффективным средством развития творческого мышления.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76" y="3209586"/>
            <a:ext cx="4128573" cy="2753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105" y="3209587"/>
            <a:ext cx="4128570" cy="27537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31840" y="703106"/>
            <a:ext cx="2470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Актуальность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3093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0829" y="707885"/>
            <a:ext cx="4807171" cy="6463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Задачи проекта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Content Placeholder 14"/>
          <p:cNvSpPr txBox="1">
            <a:spLocks/>
          </p:cNvSpPr>
          <p:nvPr/>
        </p:nvSpPr>
        <p:spPr>
          <a:xfrm>
            <a:off x="262996" y="1035671"/>
            <a:ext cx="5396594" cy="457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Образовательные</a:t>
            </a:r>
            <a:endParaRPr lang="en-US" sz="2800" b="1" dirty="0">
              <a:latin typeface="Monotype Corsiva" pitchFamily="66" charset="0"/>
            </a:endParaRPr>
          </a:p>
        </p:txBody>
      </p:sp>
      <p:sp>
        <p:nvSpPr>
          <p:cNvPr id="4" name="Content Placeholder 15"/>
          <p:cNvSpPr txBox="1">
            <a:spLocks/>
          </p:cNvSpPr>
          <p:nvPr/>
        </p:nvSpPr>
        <p:spPr>
          <a:xfrm>
            <a:off x="287792" y="1492871"/>
            <a:ext cx="8629484" cy="1447800"/>
          </a:xfrm>
          <a:prstGeom prst="rect">
            <a:avLst/>
          </a:prstGeom>
        </p:spPr>
        <p:txBody>
          <a:bodyPr vert="horz" lIns="68574" tIns="34289" rIns="68574" bIns="34289" anchor="t" anchorCtr="0">
            <a:noAutofit/>
          </a:bodyPr>
          <a:lstStyle>
            <a:lvl1pPr marL="0" marR="0" indent="0" algn="l" defTabSz="6857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kumimoji="0"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80012" indent="-1851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685732" indent="-18514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891452" indent="-157718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097171" indent="-157718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302890" indent="-157718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40036" indent="-137147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5756" indent="-137147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1476" indent="-137147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Познакомить детей с  процессом, средствами и техниками анимации.</a:t>
            </a:r>
          </a:p>
          <a:p>
            <a:pPr lvl="0"/>
            <a:r>
              <a:rPr lang="ru-RU" sz="1800" dirty="0">
                <a:solidFill>
                  <a:schemeClr val="tx1"/>
                </a:solidFill>
                <a:latin typeface="Monotype Corsiva" pitchFamily="66" charset="0"/>
              </a:rPr>
              <a:t>Расширить знания детей о таких профессиях, как сценарист, художник-аниматор, оператор съемки, звукооператор</a:t>
            </a:r>
            <a:r>
              <a:rPr lang="ru-RU" sz="1800" dirty="0" smtClean="0">
                <a:solidFill>
                  <a:schemeClr val="tx1"/>
                </a:solidFill>
                <a:latin typeface="Monotype Corsiva" pitchFamily="66" charset="0"/>
              </a:rPr>
              <a:t>.</a:t>
            </a:r>
          </a:p>
          <a:p>
            <a:pPr lvl="0"/>
            <a:r>
              <a:rPr lang="ru-RU" sz="1800" dirty="0">
                <a:solidFill>
                  <a:schemeClr val="tx1"/>
                </a:solidFill>
                <a:latin typeface="Monotype Corsiva" pitchFamily="66" charset="0"/>
              </a:rPr>
              <a:t>Познакомить детей с историей возникновения и развития мультипликации</a:t>
            </a:r>
            <a:r>
              <a:rPr lang="ru-RU" sz="1800" dirty="0" smtClean="0">
                <a:solidFill>
                  <a:schemeClr val="tx1"/>
                </a:solidFill>
                <a:latin typeface="Monotype Corsiva" pitchFamily="66" charset="0"/>
              </a:rPr>
              <a:t>.</a:t>
            </a:r>
            <a:endParaRPr lang="ru-RU" sz="1800" dirty="0">
              <a:solidFill>
                <a:schemeClr val="tx1"/>
              </a:solidFill>
              <a:latin typeface="Monotype Corsiva" pitchFamily="66" charset="0"/>
            </a:endParaRPr>
          </a:p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0" marR="0" lvl="0" indent="0" algn="l" defTabSz="6857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Content Placeholder 16"/>
          <p:cNvSpPr txBox="1">
            <a:spLocks/>
          </p:cNvSpPr>
          <p:nvPr/>
        </p:nvSpPr>
        <p:spPr>
          <a:xfrm>
            <a:off x="1143000" y="2647950"/>
            <a:ext cx="5715000" cy="685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Content Placeholder 17"/>
          <p:cNvSpPr txBox="1">
            <a:spLocks/>
          </p:cNvSpPr>
          <p:nvPr/>
        </p:nvSpPr>
        <p:spPr>
          <a:xfrm>
            <a:off x="1461406" y="3562351"/>
            <a:ext cx="5396594" cy="5279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72" y="2990850"/>
            <a:ext cx="4327520" cy="2886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534" y="2990850"/>
            <a:ext cx="4329632" cy="288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4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622" y="548680"/>
            <a:ext cx="4495800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Развивающие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Content Placeholder 14"/>
          <p:cNvSpPr txBox="1">
            <a:spLocks/>
          </p:cNvSpPr>
          <p:nvPr/>
        </p:nvSpPr>
        <p:spPr>
          <a:xfrm>
            <a:off x="390422" y="1133451"/>
            <a:ext cx="8424936" cy="243090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Monotype Corsiva" pitchFamily="66" charset="0"/>
              </a:rPr>
              <a:t>Развивать навыки связной речи, умение использовать разнообразные выразительные средства.</a:t>
            </a:r>
          </a:p>
          <a:p>
            <a:r>
              <a:rPr lang="ru-RU" sz="2000" dirty="0">
                <a:latin typeface="Monotype Corsiva" pitchFamily="66" charset="0"/>
              </a:rPr>
              <a:t>Развивать информационную культуру и логическое мышление детей.</a:t>
            </a:r>
          </a:p>
          <a:p>
            <a:r>
              <a:rPr lang="ru-RU" sz="2000" dirty="0">
                <a:latin typeface="Monotype Corsiva" pitchFamily="66" charset="0"/>
              </a:rPr>
              <a:t>Развивать творческое мышление и воображение. Формировать художественные навыки и умения</a:t>
            </a:r>
          </a:p>
          <a:p>
            <a:r>
              <a:rPr lang="ru-RU" sz="2000" dirty="0">
                <a:latin typeface="Monotype Corsiva" pitchFamily="66" charset="0"/>
              </a:rPr>
              <a:t>Развивать временные и пространственные отношения в анимации, навыки художественного вкуса .</a:t>
            </a:r>
          </a:p>
          <a:p>
            <a:endParaRPr lang="ru-RU" sz="1800" dirty="0" smtClean="0">
              <a:latin typeface="Monotype Corsiva" pitchFamily="66" charset="0"/>
            </a:endParaRPr>
          </a:p>
          <a:p>
            <a:endParaRPr lang="ru-RU" sz="1800" dirty="0" smtClean="0">
              <a:latin typeface="Monotype Corsiva" pitchFamily="66" charset="0"/>
            </a:endParaRP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2318" y="3564358"/>
            <a:ext cx="4162140" cy="24986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83" y="3564358"/>
            <a:ext cx="3949505" cy="2501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024" y="692694"/>
            <a:ext cx="4572000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Воспитательные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Content Placeholder 14"/>
          <p:cNvSpPr txBox="1">
            <a:spLocks/>
          </p:cNvSpPr>
          <p:nvPr/>
        </p:nvSpPr>
        <p:spPr>
          <a:xfrm>
            <a:off x="467544" y="1105852"/>
            <a:ext cx="8280920" cy="22955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Monotype Corsiva" pitchFamily="66" charset="0"/>
              </a:rPr>
              <a:t>Поддерживать стремление детей к отражению своих представлений посредством анимационной деятельности.</a:t>
            </a:r>
          </a:p>
          <a:p>
            <a:r>
              <a:rPr lang="ru-RU" sz="2000" dirty="0">
                <a:latin typeface="Monotype Corsiva" pitchFamily="66" charset="0"/>
              </a:rPr>
              <a:t>Воспитывать эстетическое чувство красоты и гармонии в жизни и искусстве.</a:t>
            </a:r>
          </a:p>
          <a:p>
            <a:r>
              <a:rPr lang="ru-RU" sz="2000" dirty="0">
                <a:latin typeface="Monotype Corsiva" pitchFamily="66" charset="0"/>
              </a:rPr>
              <a:t>Прививать ответственное отношение к своей работе.</a:t>
            </a:r>
          </a:p>
          <a:p>
            <a:r>
              <a:rPr lang="ru-RU" sz="2000" dirty="0">
                <a:latin typeface="Monotype Corsiva" pitchFamily="66" charset="0"/>
              </a:rPr>
              <a:t>Воспитывать у детей умение работать в малых проектных группах со </a:t>
            </a:r>
            <a:r>
              <a:rPr lang="ru-RU" sz="2000" dirty="0" smtClean="0">
                <a:latin typeface="Monotype Corsiva" pitchFamily="66" charset="0"/>
              </a:rPr>
              <a:t>сверстниками.</a:t>
            </a:r>
            <a:endParaRPr lang="ru-RU" sz="2000" dirty="0">
              <a:latin typeface="Monotype Corsiva" pitchFamily="66" charset="0"/>
            </a:endParaRPr>
          </a:p>
          <a:p>
            <a:endParaRPr lang="en-US" sz="2000" dirty="0"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100" y="3212976"/>
            <a:ext cx="4139847" cy="27612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3563" y="3212976"/>
            <a:ext cx="4170303" cy="276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9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3936" y="529516"/>
            <a:ext cx="4495800" cy="5232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Формы реализации проекта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73988" y="1052736"/>
            <a:ext cx="8424936" cy="19442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9983" algn="l"/>
            <a:r>
              <a:rPr lang="ru-RU" sz="2100" dirty="0" smtClean="0">
                <a:latin typeface="Monotype Corsiva" pitchFamily="66" charset="0"/>
              </a:rPr>
              <a:t>-</a:t>
            </a:r>
            <a:endParaRPr lang="ru-RU" sz="2000" dirty="0"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740" y="3140968"/>
            <a:ext cx="4228256" cy="28188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6456" y="3140968"/>
            <a:ext cx="4228256" cy="28188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7740" y="966836"/>
            <a:ext cx="8506972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-Просмотр </a:t>
            </a:r>
            <a:r>
              <a:rPr lang="ru-RU" dirty="0">
                <a:latin typeface="Monotype Corsiva" pitchFamily="66" charset="0"/>
              </a:rPr>
              <a:t>мультфильмов. Знакомство с видами мультфильмов: пластилиновый, рисованный, кукольный.</a:t>
            </a:r>
          </a:p>
          <a:p>
            <a:r>
              <a:rPr lang="ru-RU" dirty="0" smtClean="0">
                <a:latin typeface="Monotype Corsiva" pitchFamily="66" charset="0"/>
              </a:rPr>
              <a:t>-Знакомство </a:t>
            </a:r>
            <a:r>
              <a:rPr lang="ru-RU" dirty="0">
                <a:latin typeface="Monotype Corsiva" pitchFamily="66" charset="0"/>
              </a:rPr>
              <a:t>с профессиями: сценарист, режиссер-мультипликатор, художник-мультипликатор, звукорежиссер, оператор и др</a:t>
            </a:r>
            <a:r>
              <a:rPr lang="ru-RU" dirty="0" smtClean="0">
                <a:latin typeface="Monotype Corsiva" pitchFamily="66" charset="0"/>
              </a:rPr>
              <a:t>.</a:t>
            </a:r>
            <a:endParaRPr lang="ru-RU" dirty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-Беседы </a:t>
            </a:r>
            <a:r>
              <a:rPr lang="ru-RU" dirty="0">
                <a:latin typeface="Monotype Corsiva" pitchFamily="66" charset="0"/>
              </a:rPr>
              <a:t>«История возникновения мультипликации», «Как снимают рисованный мультфильм».</a:t>
            </a:r>
          </a:p>
          <a:p>
            <a:r>
              <a:rPr lang="ru-RU" dirty="0" smtClean="0">
                <a:latin typeface="Monotype Corsiva" pitchFamily="66" charset="0"/>
              </a:rPr>
              <a:t>-Работа </a:t>
            </a:r>
            <a:r>
              <a:rPr lang="ru-RU" dirty="0">
                <a:latin typeface="Monotype Corsiva" pitchFamily="66" charset="0"/>
              </a:rPr>
              <a:t>над декорациями к мультфильму. Создание героев для мультфильма.</a:t>
            </a:r>
          </a:p>
          <a:p>
            <a:r>
              <a:rPr lang="ru-RU" dirty="0" smtClean="0">
                <a:latin typeface="Monotype Corsiva" pitchFamily="66" charset="0"/>
              </a:rPr>
              <a:t>-Покадровая </a:t>
            </a:r>
            <a:r>
              <a:rPr lang="ru-RU" dirty="0">
                <a:latin typeface="Monotype Corsiva" pitchFamily="66" charset="0"/>
              </a:rPr>
              <a:t>съемка.</a:t>
            </a:r>
          </a:p>
          <a:p>
            <a:r>
              <a:rPr lang="ru-RU" dirty="0" smtClean="0">
                <a:latin typeface="Monotype Corsiva" pitchFamily="66" charset="0"/>
              </a:rPr>
              <a:t>-Озвучивание </a:t>
            </a:r>
            <a:r>
              <a:rPr lang="ru-RU" dirty="0">
                <a:latin typeface="Monotype Corsiva" pitchFamily="66" charset="0"/>
              </a:rPr>
              <a:t>мультфильма.</a:t>
            </a:r>
          </a:p>
        </p:txBody>
      </p:sp>
    </p:spTree>
    <p:extLst>
      <p:ext uri="{BB962C8B-B14F-4D97-AF65-F5344CB8AC3E}">
        <p14:creationId xmlns:p14="http://schemas.microsoft.com/office/powerpoint/2010/main" val="368962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4907" y="620688"/>
            <a:ext cx="5257800" cy="58477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Этапы реализации проекта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1000765"/>
            <a:ext cx="4114800" cy="46166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Познавательный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466167"/>
            <a:ext cx="8812088" cy="70788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000" dirty="0" smtClean="0">
                <a:latin typeface="Monotype Corsiva" pitchFamily="66" charset="0"/>
                <a:cs typeface="Times New Roman" pitchFamily="18" charset="0"/>
              </a:rPr>
              <a:t>Включает знакомство с историей мультипликации, видах анимационного фильма, создание всех необходимых  условий для обеспечения  внедрения и освоения инновации.</a:t>
            </a:r>
            <a:endParaRPr lang="ru-RU" sz="20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203571"/>
            <a:ext cx="4495800" cy="46166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Основной (продуктивный)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3029" y="2687923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onotype Corsiva" pitchFamily="66" charset="0"/>
              </a:rPr>
              <a:t>Беседы с детьми на тему мультипликации.</a:t>
            </a:r>
          </a:p>
          <a:p>
            <a:r>
              <a:rPr lang="ru-RU" dirty="0">
                <a:latin typeface="Monotype Corsiva" pitchFamily="66" charset="0"/>
              </a:rPr>
              <a:t>Знакомство с техникой создания мультфильма, профессий взрослых участвующих в  создании мультфильма.</a:t>
            </a:r>
          </a:p>
          <a:p>
            <a:r>
              <a:rPr lang="ru-RU" dirty="0">
                <a:latin typeface="Monotype Corsiva" pitchFamily="66" charset="0"/>
              </a:rPr>
              <a:t>Просмотр различных мультфильмов.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4202" y="3888252"/>
            <a:ext cx="3733800" cy="46166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Заключительный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029" y="4332223"/>
            <a:ext cx="6248400" cy="36933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Презентация  и показ мультфильма созданного детьми.</a:t>
            </a:r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4233" y="3501003"/>
            <a:ext cx="3081714" cy="24296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5329" y="4701554"/>
            <a:ext cx="3034823" cy="12291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4701555"/>
            <a:ext cx="2748140" cy="12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7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3336" y="646549"/>
            <a:ext cx="4495800" cy="52321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 defTabSz="914355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Этапы создания мультфильма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0687" y="1052736"/>
            <a:ext cx="8661098" cy="830993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Создаем замысел, составления сценария( авторского  или  на основе произведений худ. литературы)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87" y="1943673"/>
            <a:ext cx="4860032" cy="32400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880" y="1471451"/>
            <a:ext cx="3688904" cy="2460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880" y="4077072"/>
            <a:ext cx="3688904" cy="24592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2344" y="5190443"/>
            <a:ext cx="2756719" cy="164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2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664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27</cp:revision>
  <dcterms:created xsi:type="dcterms:W3CDTF">2020-01-29T22:21:16Z</dcterms:created>
  <dcterms:modified xsi:type="dcterms:W3CDTF">2021-12-12T04:54:20Z</dcterms:modified>
</cp:coreProperties>
</file>