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8" r:id="rId4"/>
    <p:sldId id="260" r:id="rId5"/>
    <p:sldId id="265" r:id="rId6"/>
    <p:sldId id="267" r:id="rId7"/>
    <p:sldId id="266" r:id="rId8"/>
    <p:sldId id="257" r:id="rId9"/>
    <p:sldId id="264" r:id="rId10"/>
    <p:sldId id="263" r:id="rId11"/>
    <p:sldId id="278" r:id="rId12"/>
    <p:sldId id="268" r:id="rId13"/>
    <p:sldId id="262" r:id="rId14"/>
    <p:sldId id="261" r:id="rId15"/>
    <p:sldId id="269" r:id="rId16"/>
    <p:sldId id="272" r:id="rId17"/>
    <p:sldId id="273" r:id="rId18"/>
    <p:sldId id="274" r:id="rId19"/>
    <p:sldId id="270" r:id="rId20"/>
    <p:sldId id="271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2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8B470-865A-455C-8449-2BE7BB5841A8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6C4DA-7679-41E6-A600-AB6BA6BE4A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278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8B470-865A-455C-8449-2BE7BB5841A8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6C4DA-7679-41E6-A600-AB6BA6BE4A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735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8B470-865A-455C-8449-2BE7BB5841A8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6C4DA-7679-41E6-A600-AB6BA6BE4A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328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8B470-865A-455C-8449-2BE7BB5841A8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6C4DA-7679-41E6-A600-AB6BA6BE4A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465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8B470-865A-455C-8449-2BE7BB5841A8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6C4DA-7679-41E6-A600-AB6BA6BE4A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620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8B470-865A-455C-8449-2BE7BB5841A8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6C4DA-7679-41E6-A600-AB6BA6BE4A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137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8B470-865A-455C-8449-2BE7BB5841A8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6C4DA-7679-41E6-A600-AB6BA6BE4A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754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8B470-865A-455C-8449-2BE7BB5841A8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6C4DA-7679-41E6-A600-AB6BA6BE4A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688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8B470-865A-455C-8449-2BE7BB5841A8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6C4DA-7679-41E6-A600-AB6BA6BE4A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922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8B470-865A-455C-8449-2BE7BB5841A8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6C4DA-7679-41E6-A600-AB6BA6BE4A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79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8B470-865A-455C-8449-2BE7BB5841A8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6C4DA-7679-41E6-A600-AB6BA6BE4A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894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8B470-865A-455C-8449-2BE7BB5841A8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6C4DA-7679-41E6-A600-AB6BA6BE4A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116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wma"/><Relationship Id="rId1" Type="http://schemas.microsoft.com/office/2007/relationships/media" Target="../media/media10.wma"/><Relationship Id="rId5" Type="http://schemas.openxmlformats.org/officeDocument/2006/relationships/image" Target="../media/image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wma"/><Relationship Id="rId1" Type="http://schemas.microsoft.com/office/2007/relationships/media" Target="../media/media11.wma"/><Relationship Id="rId5" Type="http://schemas.openxmlformats.org/officeDocument/2006/relationships/image" Target="../media/image1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wma"/><Relationship Id="rId1" Type="http://schemas.microsoft.com/office/2007/relationships/media" Target="../media/media12.wma"/><Relationship Id="rId6" Type="http://schemas.openxmlformats.org/officeDocument/2006/relationships/image" Target="../media/image1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audio" Target="../media/media13.wma"/><Relationship Id="rId1" Type="http://schemas.microsoft.com/office/2007/relationships/media" Target="../media/media13.wma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5" Type="http://schemas.openxmlformats.org/officeDocument/2006/relationships/image" Target="../media/image1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wma"/><Relationship Id="rId1" Type="http://schemas.microsoft.com/office/2007/relationships/media" Target="../media/media14.wma"/><Relationship Id="rId5" Type="http://schemas.openxmlformats.org/officeDocument/2006/relationships/image" Target="../media/image1.png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wma"/><Relationship Id="rId1" Type="http://schemas.microsoft.com/office/2007/relationships/media" Target="../media/media15.wma"/><Relationship Id="rId5" Type="http://schemas.openxmlformats.org/officeDocument/2006/relationships/image" Target="../media/image1.png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wma"/><Relationship Id="rId1" Type="http://schemas.microsoft.com/office/2007/relationships/media" Target="../media/media16.wma"/><Relationship Id="rId5" Type="http://schemas.openxmlformats.org/officeDocument/2006/relationships/image" Target="../media/image1.png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wma"/><Relationship Id="rId1" Type="http://schemas.microsoft.com/office/2007/relationships/media" Target="../media/media17.wma"/><Relationship Id="rId5" Type="http://schemas.openxmlformats.org/officeDocument/2006/relationships/image" Target="../media/image1.png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audio" Target="../media/media18.wma"/><Relationship Id="rId1" Type="http://schemas.microsoft.com/office/2007/relationships/media" Target="../media/media18.wma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5" Type="http://schemas.openxmlformats.org/officeDocument/2006/relationships/image" Target="../media/image1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wma"/><Relationship Id="rId1" Type="http://schemas.microsoft.com/office/2007/relationships/media" Target="../media/media19.wma"/><Relationship Id="rId5" Type="http://schemas.openxmlformats.org/officeDocument/2006/relationships/image" Target="../media/image1.pn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4.png"/><Relationship Id="rId11" Type="http://schemas.openxmlformats.org/officeDocument/2006/relationships/image" Target="../media/image1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wma"/><Relationship Id="rId1" Type="http://schemas.microsoft.com/office/2007/relationships/media" Target="../media/media20.wma"/><Relationship Id="rId5" Type="http://schemas.openxmlformats.org/officeDocument/2006/relationships/image" Target="../media/image1.png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wma"/><Relationship Id="rId1" Type="http://schemas.microsoft.com/office/2007/relationships/media" Target="../media/media21.wma"/><Relationship Id="rId5" Type="http://schemas.openxmlformats.org/officeDocument/2006/relationships/image" Target="../media/image1.png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wma"/><Relationship Id="rId1" Type="http://schemas.microsoft.com/office/2007/relationships/media" Target="../media/media22.wma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wma"/><Relationship Id="rId1" Type="http://schemas.microsoft.com/office/2007/relationships/media" Target="../media/media23.wma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wma"/><Relationship Id="rId1" Type="http://schemas.microsoft.com/office/2007/relationships/media" Target="../media/media6.wma"/><Relationship Id="rId6" Type="http://schemas.openxmlformats.org/officeDocument/2006/relationships/image" Target="../media/image1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wma"/><Relationship Id="rId1" Type="http://schemas.microsoft.com/office/2007/relationships/media" Target="../media/media7.wma"/><Relationship Id="rId5" Type="http://schemas.openxmlformats.org/officeDocument/2006/relationships/image" Target="../media/image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2" Type="http://schemas.openxmlformats.org/officeDocument/2006/relationships/audio" Target="../media/media8.wma"/><Relationship Id="rId1" Type="http://schemas.microsoft.com/office/2007/relationships/media" Target="../media/media8.wma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8.png"/><Relationship Id="rId2" Type="http://schemas.openxmlformats.org/officeDocument/2006/relationships/audio" Target="../media/media9.wma"/><Relationship Id="rId1" Type="http://schemas.microsoft.com/office/2007/relationships/media" Target="../media/media9.wma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3464" y="612475"/>
            <a:ext cx="1096417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Закон Архимеда</a:t>
            </a:r>
          </a:p>
          <a:p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Звук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1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19"/>
    </mc:Choice>
    <mc:Fallback xmlns="">
      <p:transition spd="slow" advTm="125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3723" r="33808"/>
          <a:stretch/>
        </p:blipFill>
        <p:spPr>
          <a:xfrm>
            <a:off x="2648309" y="500869"/>
            <a:ext cx="6426680" cy="52607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85336" y="5865962"/>
            <a:ext cx="12189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Выталкивающая сила (сила Архимеда) зависит от плотности жидкости.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43465" y="4408098"/>
            <a:ext cx="1906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Вода чистая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713343" y="4408098"/>
            <a:ext cx="2165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Вода соленая </a:t>
            </a:r>
            <a:endParaRPr lang="ru-RU" dirty="0"/>
          </a:p>
        </p:txBody>
      </p:sp>
      <p:pic>
        <p:nvPicPr>
          <p:cNvPr id="6" name="Звук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05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436"/>
    </mc:Choice>
    <mc:Fallback xmlns="">
      <p:transition spd="slow" advTm="514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121920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924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902"/>
    </mc:Choice>
    <mc:Fallback>
      <p:transition spd="slow" advTm="709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r="8966"/>
          <a:stretch/>
        </p:blipFill>
        <p:spPr>
          <a:xfrm>
            <a:off x="272561" y="738553"/>
            <a:ext cx="5994651" cy="53721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t="46154" r="2847"/>
          <a:stretch/>
        </p:blipFill>
        <p:spPr>
          <a:xfrm>
            <a:off x="6673361" y="1855178"/>
            <a:ext cx="5043854" cy="33234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284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683"/>
    </mc:Choice>
    <mc:Fallback>
      <p:transition spd="slow" advTm="286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t="7978" b="27407"/>
          <a:stretch/>
        </p:blipFill>
        <p:spPr>
          <a:xfrm>
            <a:off x="2659980" y="720344"/>
            <a:ext cx="6741459" cy="31946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981" y="151900"/>
            <a:ext cx="2106231" cy="14617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981" y="1879956"/>
            <a:ext cx="2106231" cy="13114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981" y="3457745"/>
            <a:ext cx="2106231" cy="15535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53600" y="151900"/>
            <a:ext cx="2302808" cy="14617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4152" y="5205863"/>
            <a:ext cx="2017060" cy="155219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53600" y="1885561"/>
            <a:ext cx="2302808" cy="13058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80209" y="3457745"/>
            <a:ext cx="2321846" cy="155352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753601" y="5205863"/>
            <a:ext cx="2302808" cy="155219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43214" y="5205862"/>
            <a:ext cx="2369219" cy="155219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26306" y="5205862"/>
            <a:ext cx="2465293" cy="1552191"/>
          </a:xfrm>
          <a:prstGeom prst="rect">
            <a:avLst/>
          </a:prstGeom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314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791"/>
    </mc:Choice>
    <mc:Fallback>
      <p:transition spd="slow" advTm="637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5129" y="528918"/>
            <a:ext cx="10766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        Для решения задач вспомним, что такое плотность…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77789" y="1559859"/>
            <a:ext cx="85164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/>
              <a:t>Пло́тность</a:t>
            </a:r>
            <a:r>
              <a:rPr lang="ru-RU" sz="2400" dirty="0"/>
              <a:t> </a:t>
            </a:r>
            <a:r>
              <a:rPr lang="ru-RU" sz="2400" dirty="0" smtClean="0"/>
              <a:t>—физическая </a:t>
            </a:r>
            <a:r>
              <a:rPr lang="ru-RU" sz="2400" dirty="0"/>
              <a:t>величина, определяемая как отношение массы тела к занимаемому этим телом </a:t>
            </a:r>
            <a:r>
              <a:rPr lang="ru-RU" sz="2400" dirty="0" smtClean="0"/>
              <a:t>объёму.</a:t>
            </a:r>
            <a:endParaRPr lang="ru-RU" sz="24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/>
          <a:srcRect l="25919" t="29289" r="34191" b="31986"/>
          <a:stretch/>
        </p:blipFill>
        <p:spPr>
          <a:xfrm>
            <a:off x="3733800" y="2702605"/>
            <a:ext cx="3063240" cy="1854155"/>
          </a:xfrm>
          <a:prstGeom prst="rect">
            <a:avLst/>
          </a:prstGeom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573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799"/>
    </mc:Choice>
    <mc:Fallback>
      <p:transition spd="slow" advTm="397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59976"/>
            <a:ext cx="11546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     </a:t>
            </a:r>
            <a:r>
              <a:rPr lang="ru-RU" sz="3600" dirty="0" smtClean="0">
                <a:solidFill>
                  <a:srgbClr val="C00000"/>
                </a:solidFill>
              </a:rPr>
              <a:t>Работа </a:t>
            </a:r>
            <a:r>
              <a:rPr lang="ru-RU" sz="3600" dirty="0" smtClean="0">
                <a:solidFill>
                  <a:srgbClr val="C00000"/>
                </a:solidFill>
              </a:rPr>
              <a:t>с </a:t>
            </a:r>
            <a:r>
              <a:rPr lang="ru-RU" sz="3600" dirty="0" smtClean="0">
                <a:solidFill>
                  <a:srgbClr val="C00000"/>
                </a:solidFill>
              </a:rPr>
              <a:t>таблицей плотностей некоторых веществ…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1" t="8123" r="2353" b="4629"/>
          <a:stretch/>
        </p:blipFill>
        <p:spPr bwMode="auto">
          <a:xfrm>
            <a:off x="1920240" y="1559169"/>
            <a:ext cx="7193280" cy="4658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683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9940"/>
    </mc:Choice>
    <mc:Fallback>
      <p:transition spd="slow" advTm="799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940" y="2668348"/>
            <a:ext cx="11507825" cy="26023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6815" y="966158"/>
            <a:ext cx="11671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Тела равного объема , сделанные из разных веществ имеют разную массу.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263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330"/>
    </mc:Choice>
    <mc:Fallback>
      <p:transition spd="slow" advTm="353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4601" t="8760" r="23737" b="10144"/>
          <a:stretch/>
        </p:blipFill>
        <p:spPr>
          <a:xfrm>
            <a:off x="2786332" y="1593299"/>
            <a:ext cx="6245524" cy="38931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74784" y="439947"/>
            <a:ext cx="10714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Тела, имеющие равные массы, имеют разные объемы.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661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102"/>
    </mc:Choice>
    <mc:Fallback>
      <p:transition spd="slow" advTm="311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t="7978" b="27407"/>
          <a:stretch/>
        </p:blipFill>
        <p:spPr>
          <a:xfrm>
            <a:off x="2659980" y="720344"/>
            <a:ext cx="6741459" cy="31946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981" y="151900"/>
            <a:ext cx="2106231" cy="14617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981" y="1879956"/>
            <a:ext cx="2106231" cy="13114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981" y="3457745"/>
            <a:ext cx="2106231" cy="15535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53600" y="151900"/>
            <a:ext cx="2302808" cy="14617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4152" y="5205863"/>
            <a:ext cx="2017060" cy="155219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53600" y="1885561"/>
            <a:ext cx="2302808" cy="13058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80209" y="3457745"/>
            <a:ext cx="2321846" cy="155352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753601" y="5205863"/>
            <a:ext cx="2302808" cy="155219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43214" y="5205862"/>
            <a:ext cx="2369219" cy="155219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26306" y="5205862"/>
            <a:ext cx="2465293" cy="1552191"/>
          </a:xfrm>
          <a:prstGeom prst="rect">
            <a:avLst/>
          </a:prstGeom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89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141"/>
    </mc:Choice>
    <mc:Fallback>
      <p:transition spd="slow" advTm="351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2861" y="286871"/>
            <a:ext cx="109005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Для решения задач вспомним, что такое объем               параллелепипеда…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3125" y="1435454"/>
            <a:ext cx="8920950" cy="5207906"/>
          </a:xfrm>
          <a:prstGeom prst="rect">
            <a:avLst/>
          </a:prstGeom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616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102"/>
    </mc:Choice>
    <mc:Fallback>
      <p:transition spd="slow" advTm="311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603" y="2599872"/>
            <a:ext cx="9144793" cy="16582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8135" r="9256"/>
          <a:stretch/>
        </p:blipFill>
        <p:spPr>
          <a:xfrm>
            <a:off x="120769" y="133439"/>
            <a:ext cx="3217654" cy="30928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4414" y="133438"/>
            <a:ext cx="2804303" cy="309283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/>
          <a:srcRect t="3217" b="26634"/>
          <a:stretch/>
        </p:blipFill>
        <p:spPr>
          <a:xfrm>
            <a:off x="8884489" y="133439"/>
            <a:ext cx="2674909" cy="30928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0769" y="4136095"/>
            <a:ext cx="3299539" cy="219569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/>
          <a:srcRect t="11252" r="7848"/>
          <a:stretch/>
        </p:blipFill>
        <p:spPr>
          <a:xfrm>
            <a:off x="4614415" y="3667369"/>
            <a:ext cx="2804302" cy="30571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84489" y="3750247"/>
            <a:ext cx="2536885" cy="2710938"/>
          </a:xfrm>
          <a:prstGeom prst="rect">
            <a:avLst/>
          </a:prstGeo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443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364"/>
    </mc:Choice>
    <mc:Fallback xmlns="">
      <p:transition spd="slow" advTm="203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5442" y="379562"/>
            <a:ext cx="108002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Для решения задач вспомним, </a:t>
            </a:r>
            <a:r>
              <a:rPr lang="ru-RU" sz="3200" dirty="0" smtClean="0">
                <a:solidFill>
                  <a:srgbClr val="C00000"/>
                </a:solidFill>
              </a:rPr>
              <a:t>как рассчитать объем  шара…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3310" y="1294188"/>
            <a:ext cx="6944534" cy="5218755"/>
          </a:xfrm>
          <a:prstGeom prst="rect">
            <a:avLst/>
          </a:prstGeom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195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589"/>
    </mc:Choice>
    <mc:Fallback>
      <p:transition spd="slow" advTm="415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6280" y="792480"/>
            <a:ext cx="10668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Задача </a:t>
            </a:r>
            <a:r>
              <a:rPr lang="ru-RU" sz="3600" dirty="0" smtClean="0"/>
              <a:t> </a:t>
            </a:r>
            <a:endParaRPr lang="ru-RU" sz="3600" dirty="0" smtClean="0"/>
          </a:p>
          <a:p>
            <a:r>
              <a:rPr lang="ru-RU" sz="3600" dirty="0" smtClean="0"/>
              <a:t>Бетонная плита размером 3,5*1,5*0,2 м  полностью погружена в воду. Вычислите архимедову силу, действующую на плиту.</a:t>
            </a:r>
          </a:p>
          <a:p>
            <a:endParaRPr lang="ru-RU" dirty="0"/>
          </a:p>
        </p:txBody>
      </p:sp>
      <p:pic>
        <p:nvPicPr>
          <p:cNvPr id="3077" name="Picture 5" descr="https://avatars.mds.yandex.net/i?id=ab36eb029232dd07c3e0e2e90d7b7ba3-3986784-images-thumbs&amp;n=1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5"/>
          <a:stretch/>
        </p:blipFill>
        <p:spPr bwMode="auto">
          <a:xfrm>
            <a:off x="2133600" y="3261360"/>
            <a:ext cx="6278880" cy="326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43200" y="5030986"/>
            <a:ext cx="1219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Длина</a:t>
            </a:r>
          </a:p>
          <a:p>
            <a:r>
              <a:rPr lang="ru-RU" dirty="0"/>
              <a:t> </a:t>
            </a:r>
            <a:r>
              <a:rPr lang="ru-RU" dirty="0" smtClean="0"/>
              <a:t>          </a:t>
            </a:r>
            <a:r>
              <a:rPr lang="ru-RU" sz="2000" dirty="0" smtClean="0"/>
              <a:t>а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7315200" y="4894866"/>
            <a:ext cx="109728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Ширина</a:t>
            </a:r>
          </a:p>
          <a:p>
            <a:r>
              <a:rPr lang="ru-RU" dirty="0"/>
              <a:t> </a:t>
            </a:r>
            <a:r>
              <a:rPr lang="ru-RU" dirty="0" smtClean="0"/>
              <a:t>     </a:t>
            </a:r>
            <a:r>
              <a:rPr lang="ru-RU" sz="2000" dirty="0" smtClean="0"/>
              <a:t>в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6050280" y="5899666"/>
            <a:ext cx="1264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Высота</a:t>
            </a:r>
          </a:p>
          <a:p>
            <a:r>
              <a:rPr lang="ru-RU" dirty="0"/>
              <a:t> </a:t>
            </a:r>
            <a:r>
              <a:rPr lang="ru-RU" dirty="0" smtClean="0"/>
              <a:t>     с</a:t>
            </a:r>
            <a:endParaRPr lang="ru-RU" dirty="0"/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514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5891"/>
    </mc:Choice>
    <mc:Fallback>
      <p:transition spd="slow" advTm="658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4880" y="899160"/>
            <a:ext cx="1053084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Дано: 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а= 3,5 м</a:t>
            </a:r>
          </a:p>
          <a:p>
            <a:r>
              <a:rPr lang="ru-RU" sz="2800" dirty="0" smtClean="0">
                <a:solidFill>
                  <a:srgbClr val="00B050"/>
                </a:solidFill>
              </a:rPr>
              <a:t>в=1,5 м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С=0,2 м</a:t>
            </a:r>
          </a:p>
          <a:p>
            <a:r>
              <a:rPr lang="ru-RU" sz="2800" dirty="0" smtClean="0">
                <a:solidFill>
                  <a:srgbClr val="7030A0"/>
                </a:solidFill>
              </a:rPr>
              <a:t>ƍ=1000 </a:t>
            </a:r>
            <a:r>
              <a:rPr lang="ru-RU" sz="2400" dirty="0">
                <a:solidFill>
                  <a:srgbClr val="7030A0"/>
                </a:solidFill>
              </a:rPr>
              <a:t>кг/м</a:t>
            </a:r>
            <a:r>
              <a:rPr lang="ru-RU" dirty="0">
                <a:solidFill>
                  <a:srgbClr val="7030A0"/>
                </a:solidFill>
              </a:rPr>
              <a:t>3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en-US" sz="2800" dirty="0">
                <a:solidFill>
                  <a:srgbClr val="002060"/>
                </a:solidFill>
              </a:rPr>
              <a:t>g</a:t>
            </a:r>
            <a:r>
              <a:rPr lang="ru-RU" sz="2800" dirty="0" smtClean="0">
                <a:solidFill>
                  <a:srgbClr val="002060"/>
                </a:solidFill>
              </a:rPr>
              <a:t>=10 м/с</a:t>
            </a:r>
            <a:r>
              <a:rPr lang="ru-RU" dirty="0" smtClean="0">
                <a:solidFill>
                  <a:srgbClr val="002060"/>
                </a:solidFill>
              </a:rPr>
              <a:t>2</a:t>
            </a:r>
            <a:endParaRPr lang="en-US" dirty="0" smtClean="0">
              <a:solidFill>
                <a:srgbClr val="002060"/>
              </a:solidFill>
            </a:endParaRPr>
          </a:p>
          <a:p>
            <a:r>
              <a:rPr lang="en-US" sz="2800" dirty="0" smtClean="0"/>
              <a:t>______________</a:t>
            </a:r>
            <a:endParaRPr lang="ru-RU" sz="28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 flipV="1">
            <a:off x="3398520" y="899160"/>
            <a:ext cx="30480" cy="2987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944880" y="4175760"/>
            <a:ext cx="227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C000"/>
                </a:solidFill>
              </a:rPr>
              <a:t>F</a:t>
            </a:r>
            <a:r>
              <a:rPr lang="en-US" sz="3200" dirty="0" smtClean="0"/>
              <a:t>-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3429000" y="897939"/>
            <a:ext cx="8732520" cy="714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Решение:</a:t>
            </a:r>
            <a:endParaRPr lang="en-US" sz="2800" dirty="0" smtClean="0"/>
          </a:p>
          <a:p>
            <a:r>
              <a:rPr lang="en-US" sz="3200" dirty="0" smtClean="0">
                <a:solidFill>
                  <a:srgbClr val="FFC000"/>
                </a:solidFill>
              </a:rPr>
              <a:t>F</a:t>
            </a:r>
            <a:r>
              <a:rPr lang="en-US" sz="3200" dirty="0" smtClean="0"/>
              <a:t>=</a:t>
            </a:r>
            <a:r>
              <a:rPr lang="en-US" sz="3200" dirty="0" smtClean="0">
                <a:solidFill>
                  <a:srgbClr val="7030A0"/>
                </a:solidFill>
              </a:rPr>
              <a:t>ƍ</a:t>
            </a:r>
            <a:r>
              <a:rPr lang="en-US" sz="3200" dirty="0" smtClean="0"/>
              <a:t> </a:t>
            </a:r>
            <a:r>
              <a:rPr lang="en-US" sz="3200" dirty="0" smtClean="0">
                <a:solidFill>
                  <a:srgbClr val="002060"/>
                </a:solidFill>
              </a:rPr>
              <a:t>g</a:t>
            </a:r>
            <a:r>
              <a:rPr lang="en-US" sz="3200" dirty="0" smtClean="0"/>
              <a:t> v</a:t>
            </a:r>
          </a:p>
          <a:p>
            <a:r>
              <a:rPr lang="en-US" sz="3600" dirty="0" smtClean="0"/>
              <a:t>v=</a:t>
            </a:r>
            <a:r>
              <a:rPr lang="ru-RU" sz="3200" dirty="0" smtClean="0">
                <a:solidFill>
                  <a:srgbClr val="FF0000"/>
                </a:solidFill>
              </a:rPr>
              <a:t>а</a:t>
            </a:r>
            <a:r>
              <a:rPr lang="en-US" sz="3200" dirty="0" smtClean="0"/>
              <a:t>*</a:t>
            </a:r>
            <a:r>
              <a:rPr lang="ru-RU" sz="3200" dirty="0" smtClean="0">
                <a:solidFill>
                  <a:srgbClr val="00B050"/>
                </a:solidFill>
              </a:rPr>
              <a:t>в</a:t>
            </a:r>
            <a:r>
              <a:rPr lang="en-US" sz="3200" dirty="0" smtClean="0"/>
              <a:t>*</a:t>
            </a:r>
            <a:r>
              <a:rPr lang="ru-RU" sz="3200" dirty="0" smtClean="0">
                <a:solidFill>
                  <a:srgbClr val="0070C0"/>
                </a:solidFill>
              </a:rPr>
              <a:t>с</a:t>
            </a:r>
            <a:r>
              <a:rPr lang="ru-RU" sz="3200" dirty="0" smtClean="0"/>
              <a:t>=</a:t>
            </a:r>
            <a:r>
              <a:rPr lang="ru-RU" sz="3200" dirty="0" smtClean="0">
                <a:solidFill>
                  <a:srgbClr val="FF0000"/>
                </a:solidFill>
              </a:rPr>
              <a:t>3,5</a:t>
            </a:r>
            <a:r>
              <a:rPr lang="ru-RU" sz="3200" dirty="0" smtClean="0"/>
              <a:t> </a:t>
            </a:r>
            <a:r>
              <a:rPr lang="ru-RU" sz="3200" dirty="0">
                <a:solidFill>
                  <a:srgbClr val="FF0000"/>
                </a:solidFill>
              </a:rPr>
              <a:t>м</a:t>
            </a:r>
            <a:r>
              <a:rPr lang="ru-RU" sz="3200" dirty="0"/>
              <a:t>*</a:t>
            </a:r>
            <a:r>
              <a:rPr lang="ru-RU" sz="3200" dirty="0">
                <a:solidFill>
                  <a:srgbClr val="00B050"/>
                </a:solidFill>
              </a:rPr>
              <a:t>1,5</a:t>
            </a:r>
            <a:r>
              <a:rPr lang="ru-RU" sz="3200" dirty="0"/>
              <a:t> </a:t>
            </a:r>
            <a:r>
              <a:rPr lang="ru-RU" sz="3200" dirty="0" smtClean="0">
                <a:solidFill>
                  <a:srgbClr val="00B050"/>
                </a:solidFill>
              </a:rPr>
              <a:t>м</a:t>
            </a:r>
            <a:r>
              <a:rPr lang="ru-RU" sz="3200" dirty="0" smtClean="0"/>
              <a:t>*</a:t>
            </a:r>
            <a:r>
              <a:rPr lang="ru-RU" sz="3200" dirty="0" smtClean="0">
                <a:solidFill>
                  <a:srgbClr val="0070C0"/>
                </a:solidFill>
              </a:rPr>
              <a:t>0,2</a:t>
            </a:r>
            <a:r>
              <a:rPr lang="ru-RU" sz="3200" dirty="0" smtClean="0"/>
              <a:t> </a:t>
            </a:r>
            <a:r>
              <a:rPr lang="ru-RU" sz="3200" dirty="0" smtClean="0">
                <a:solidFill>
                  <a:srgbClr val="0070C0"/>
                </a:solidFill>
              </a:rPr>
              <a:t>м</a:t>
            </a:r>
            <a:r>
              <a:rPr lang="ru-RU" sz="3200" dirty="0" smtClean="0"/>
              <a:t>=1,05 м</a:t>
            </a:r>
            <a:r>
              <a:rPr lang="ru-RU" dirty="0" smtClean="0"/>
              <a:t>3</a:t>
            </a:r>
          </a:p>
          <a:p>
            <a:endParaRPr lang="ru-RU" dirty="0"/>
          </a:p>
          <a:p>
            <a:r>
              <a:rPr lang="en-US" sz="3600" dirty="0">
                <a:solidFill>
                  <a:srgbClr val="FFC000"/>
                </a:solidFill>
              </a:rPr>
              <a:t>F</a:t>
            </a:r>
            <a:r>
              <a:rPr lang="en-US" sz="3600" dirty="0"/>
              <a:t>=</a:t>
            </a:r>
            <a:r>
              <a:rPr lang="en-US" sz="3600" dirty="0">
                <a:solidFill>
                  <a:srgbClr val="7030A0"/>
                </a:solidFill>
              </a:rPr>
              <a:t>ƍ</a:t>
            </a:r>
            <a:r>
              <a:rPr lang="en-US" sz="3600" dirty="0"/>
              <a:t> </a:t>
            </a:r>
            <a:r>
              <a:rPr lang="en-US" sz="3600" dirty="0">
                <a:solidFill>
                  <a:srgbClr val="002060"/>
                </a:solidFill>
              </a:rPr>
              <a:t>g</a:t>
            </a:r>
            <a:r>
              <a:rPr lang="en-US" sz="3600" dirty="0"/>
              <a:t> </a:t>
            </a:r>
            <a:r>
              <a:rPr lang="en-US" sz="3600" dirty="0" smtClean="0"/>
              <a:t>v</a:t>
            </a:r>
            <a:r>
              <a:rPr lang="ru-RU" sz="3200" dirty="0" smtClean="0">
                <a:solidFill>
                  <a:srgbClr val="7030A0"/>
                </a:solidFill>
              </a:rPr>
              <a:t>=1000</a:t>
            </a:r>
            <a:r>
              <a:rPr lang="en-US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 smtClean="0">
                <a:solidFill>
                  <a:srgbClr val="7030A0"/>
                </a:solidFill>
              </a:rPr>
              <a:t>кг/м</a:t>
            </a:r>
            <a:r>
              <a:rPr lang="ru-RU" dirty="0" smtClean="0">
                <a:solidFill>
                  <a:srgbClr val="7030A0"/>
                </a:solidFill>
              </a:rPr>
              <a:t>3</a:t>
            </a:r>
            <a:r>
              <a:rPr lang="ru-RU" sz="3200" dirty="0" smtClean="0"/>
              <a:t>*</a:t>
            </a:r>
            <a:r>
              <a:rPr lang="ru-RU" sz="3200" dirty="0" smtClean="0">
                <a:solidFill>
                  <a:srgbClr val="002060"/>
                </a:solidFill>
              </a:rPr>
              <a:t>10 м/с</a:t>
            </a:r>
            <a:r>
              <a:rPr lang="ru-RU" dirty="0" smtClean="0">
                <a:solidFill>
                  <a:srgbClr val="002060"/>
                </a:solidFill>
              </a:rPr>
              <a:t>2</a:t>
            </a:r>
            <a:r>
              <a:rPr lang="ru-RU" sz="3200" dirty="0" smtClean="0"/>
              <a:t>*1,05 м3=</a:t>
            </a:r>
            <a:r>
              <a:rPr lang="ru-RU" sz="3200" dirty="0" smtClean="0">
                <a:solidFill>
                  <a:srgbClr val="FFC000"/>
                </a:solidFill>
              </a:rPr>
              <a:t>10500 Н</a:t>
            </a:r>
          </a:p>
          <a:p>
            <a:endParaRPr lang="ru-RU" sz="3200" dirty="0"/>
          </a:p>
          <a:p>
            <a:endParaRPr lang="ru-RU" sz="3200" dirty="0" smtClean="0"/>
          </a:p>
          <a:p>
            <a:endParaRPr lang="ru-RU" sz="3200" dirty="0"/>
          </a:p>
          <a:p>
            <a:r>
              <a:rPr lang="ru-RU" sz="3200" dirty="0" smtClean="0"/>
              <a:t>Ответ: </a:t>
            </a:r>
            <a:r>
              <a:rPr lang="en-US" sz="3200" dirty="0" smtClean="0">
                <a:solidFill>
                  <a:srgbClr val="FFC000"/>
                </a:solidFill>
              </a:rPr>
              <a:t>F=10500 H</a:t>
            </a:r>
            <a:endParaRPr lang="ru-RU" sz="3200" dirty="0">
              <a:solidFill>
                <a:srgbClr val="FFC000"/>
              </a:solidFill>
            </a:endParaRPr>
          </a:p>
          <a:p>
            <a:endParaRPr lang="ru-RU" sz="3600" dirty="0"/>
          </a:p>
          <a:p>
            <a:endParaRPr lang="ru-RU" sz="3600" dirty="0"/>
          </a:p>
          <a:p>
            <a:endParaRPr lang="en-US" sz="3600" dirty="0"/>
          </a:p>
          <a:p>
            <a:endParaRPr lang="ru-RU" sz="3600" dirty="0"/>
          </a:p>
          <a:p>
            <a:endParaRPr lang="ru-RU" sz="3600" dirty="0" smtClean="0"/>
          </a:p>
        </p:txBody>
      </p:sp>
      <p:pic>
        <p:nvPicPr>
          <p:cNvPr id="8" name="Звук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222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3116"/>
    </mc:Choice>
    <mc:Fallback>
      <p:transition spd="slow" advTm="1531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7720" y="1158240"/>
            <a:ext cx="105460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        </a:t>
            </a:r>
          </a:p>
          <a:p>
            <a:r>
              <a:rPr lang="ru-RU" sz="6600" dirty="0"/>
              <a:t> </a:t>
            </a:r>
            <a:r>
              <a:rPr lang="ru-RU" sz="6600" dirty="0" smtClean="0"/>
              <a:t>    Спасибо за внимание.</a:t>
            </a:r>
            <a:endParaRPr lang="ru-RU" sz="6600" dirty="0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600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657"/>
    </mc:Choice>
    <mc:Fallback>
      <p:transition spd="slow" advTm="56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2693" y="250167"/>
            <a:ext cx="111194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Архимед (287–212 гг. до н.э.) – великий древнегреческий учёный, физик и изобретатель. Является основоположником гидростатики и теоретической механики. Биография Архимеда богата интересными фактами</a:t>
            </a:r>
            <a:r>
              <a:rPr lang="ru-RU" dirty="0"/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694" y="1403500"/>
            <a:ext cx="3461444" cy="211607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5429" y="1403500"/>
            <a:ext cx="3058782" cy="21630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5502" y="1334489"/>
            <a:ext cx="3828785" cy="22320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6004" y="3865241"/>
            <a:ext cx="3488134" cy="28050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25502" y="3855286"/>
            <a:ext cx="3828785" cy="28149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17417" y="3855286"/>
            <a:ext cx="3166793" cy="2809816"/>
          </a:xfrm>
          <a:prstGeom prst="rect">
            <a:avLst/>
          </a:prstGeom>
        </p:spPr>
      </p:pic>
      <p:pic>
        <p:nvPicPr>
          <p:cNvPr id="9" name="Звук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82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811"/>
    </mc:Choice>
    <mc:Fallback xmlns="">
      <p:transition spd="slow" advTm="408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41350" y="2237489"/>
            <a:ext cx="98341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/>
              <a:t>Основным методом исследования в физике является </a:t>
            </a:r>
            <a:r>
              <a:rPr lang="ru-RU" sz="4800" dirty="0" smtClean="0"/>
              <a:t>– </a:t>
            </a:r>
            <a:r>
              <a:rPr lang="ru-RU" sz="4800" b="1" dirty="0"/>
              <a:t>наблюдение</a:t>
            </a:r>
            <a:r>
              <a:rPr lang="ru-RU" sz="4800" dirty="0"/>
              <a:t> ...</a:t>
            </a:r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9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729"/>
    </mc:Choice>
    <mc:Fallback xmlns="">
      <p:transition spd="slow" advTm="207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254" y="1960975"/>
            <a:ext cx="5174625" cy="42845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4161" y="1960975"/>
            <a:ext cx="5617866" cy="42845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r="25892" b="72642"/>
          <a:stretch/>
        </p:blipFill>
        <p:spPr>
          <a:xfrm>
            <a:off x="3916392" y="172344"/>
            <a:ext cx="3516443" cy="1018101"/>
          </a:xfrm>
          <a:prstGeom prst="rect">
            <a:avLst/>
          </a:prstGeo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93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806"/>
    </mc:Choice>
    <mc:Fallback xmlns="">
      <p:transition spd="slow" advTm="218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10391" r="10451"/>
          <a:stretch/>
        </p:blipFill>
        <p:spPr>
          <a:xfrm>
            <a:off x="6305909" y="657413"/>
            <a:ext cx="4002658" cy="55016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5721" y="657413"/>
            <a:ext cx="3890515" cy="5501676"/>
          </a:xfrm>
          <a:prstGeom prst="rect">
            <a:avLst/>
          </a:prstGeo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32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795"/>
    </mc:Choice>
    <mc:Fallback xmlns="">
      <p:transition spd="slow" advTm="457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664233"/>
            <a:ext cx="12192000" cy="6193767"/>
          </a:xfrm>
          <a:prstGeom prst="rect">
            <a:avLst/>
          </a:prstGeom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51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39"/>
    </mc:Choice>
    <mc:Fallback xmlns="">
      <p:transition spd="slow" advTm="238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5-9_1(s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641" y="3367258"/>
            <a:ext cx="2027804" cy="312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5-9_2(s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3473" y="3367258"/>
            <a:ext cx="2023690" cy="3116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5-9_3(s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191" y="3367258"/>
            <a:ext cx="2023690" cy="3116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5-9_4(s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9796" y="3367258"/>
            <a:ext cx="2026906" cy="3121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6641" y="819509"/>
            <a:ext cx="10560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Физический эксперимент </a:t>
            </a:r>
            <a:r>
              <a:rPr lang="ru-RU" dirty="0" smtClean="0"/>
              <a:t>(опыты) — </a:t>
            </a:r>
            <a:r>
              <a:rPr lang="ru-RU" dirty="0"/>
              <a:t>способ познания природы, заключающийся в изучении природных явлений в специально созданных </a:t>
            </a:r>
            <a:r>
              <a:rPr lang="ru-RU" dirty="0" smtClean="0"/>
              <a:t>условиях, </a:t>
            </a:r>
            <a:r>
              <a:rPr lang="ru-RU" dirty="0"/>
              <a:t>физический эксперимент призван исследовать саму природу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14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191"/>
    </mc:Choice>
    <mc:Fallback xmlns="">
      <p:transition spd="slow" advTm="1261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52957" t="46288" r="6099" b="14224"/>
          <a:stretch/>
        </p:blipFill>
        <p:spPr>
          <a:xfrm>
            <a:off x="117308" y="0"/>
            <a:ext cx="3824963" cy="32952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/>
          <a:srcRect b="7068"/>
          <a:stretch/>
        </p:blipFill>
        <p:spPr>
          <a:xfrm>
            <a:off x="4050102" y="0"/>
            <a:ext cx="3888177" cy="32952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/>
          <a:srcRect b="38007"/>
          <a:stretch/>
        </p:blipFill>
        <p:spPr>
          <a:xfrm>
            <a:off x="8046110" y="0"/>
            <a:ext cx="3934788" cy="32952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/>
          <a:srcRect t="8303" b="5705"/>
          <a:stretch/>
        </p:blipFill>
        <p:spPr>
          <a:xfrm>
            <a:off x="737558" y="3295290"/>
            <a:ext cx="2503367" cy="35627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95269" y="3297627"/>
            <a:ext cx="2505673" cy="35603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84954" y="3295289"/>
            <a:ext cx="2505673" cy="3560373"/>
          </a:xfrm>
          <a:prstGeom prst="rect">
            <a:avLst/>
          </a:prstGeom>
        </p:spPr>
      </p:pic>
      <p:pic>
        <p:nvPicPr>
          <p:cNvPr id="8" name="Звук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489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022"/>
    </mc:Choice>
    <mc:Fallback xmlns="">
      <p:transition spd="slow" advTm="320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иний и зеленый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</TotalTime>
  <Words>242</Words>
  <Application>Microsoft Office PowerPoint</Application>
  <PresentationFormat>Широкоэкранный</PresentationFormat>
  <Paragraphs>47</Paragraphs>
  <Slides>23</Slides>
  <Notes>0</Notes>
  <HiddenSlides>0</HiddenSlides>
  <MMClips>23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Пользователь Windows</cp:lastModifiedBy>
  <cp:revision>72</cp:revision>
  <dcterms:created xsi:type="dcterms:W3CDTF">2021-05-14T04:01:00Z</dcterms:created>
  <dcterms:modified xsi:type="dcterms:W3CDTF">2021-10-21T08:05:27Z</dcterms:modified>
</cp:coreProperties>
</file>