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6"/>
  </p:notesMasterIdLst>
  <p:sldIdLst>
    <p:sldId id="256" r:id="rId2"/>
    <p:sldId id="272" r:id="rId3"/>
    <p:sldId id="257" r:id="rId4"/>
    <p:sldId id="275" r:id="rId5"/>
    <p:sldId id="315" r:id="rId6"/>
    <p:sldId id="314" r:id="rId7"/>
    <p:sldId id="317" r:id="rId8"/>
    <p:sldId id="318" r:id="rId9"/>
    <p:sldId id="320" r:id="rId10"/>
    <p:sldId id="321" r:id="rId11"/>
    <p:sldId id="276" r:id="rId12"/>
    <p:sldId id="277" r:id="rId13"/>
    <p:sldId id="265" r:id="rId14"/>
    <p:sldId id="322" r:id="rId15"/>
    <p:sldId id="266" r:id="rId16"/>
    <p:sldId id="264" r:id="rId17"/>
    <p:sldId id="258" r:id="rId18"/>
    <p:sldId id="267" r:id="rId19"/>
    <p:sldId id="278" r:id="rId20"/>
    <p:sldId id="273" r:id="rId21"/>
    <p:sldId id="282" r:id="rId22"/>
    <p:sldId id="281" r:id="rId23"/>
    <p:sldId id="274" r:id="rId24"/>
    <p:sldId id="283" r:id="rId25"/>
    <p:sldId id="259" r:id="rId26"/>
    <p:sldId id="323" r:id="rId27"/>
    <p:sldId id="284" r:id="rId28"/>
    <p:sldId id="285" r:id="rId29"/>
    <p:sldId id="286" r:id="rId30"/>
    <p:sldId id="287" r:id="rId31"/>
    <p:sldId id="288" r:id="rId32"/>
    <p:sldId id="289" r:id="rId33"/>
    <p:sldId id="290" r:id="rId34"/>
    <p:sldId id="291" r:id="rId35"/>
    <p:sldId id="279" r:id="rId36"/>
    <p:sldId id="280" r:id="rId37"/>
    <p:sldId id="261" r:id="rId38"/>
    <p:sldId id="292" r:id="rId39"/>
    <p:sldId id="294" r:id="rId40"/>
    <p:sldId id="301" r:id="rId41"/>
    <p:sldId id="302" r:id="rId42"/>
    <p:sldId id="268" r:id="rId43"/>
    <p:sldId id="303" r:id="rId44"/>
    <p:sldId id="304" r:id="rId45"/>
    <p:sldId id="305" r:id="rId46"/>
    <p:sldId id="262" r:id="rId47"/>
    <p:sldId id="306" r:id="rId48"/>
    <p:sldId id="298" r:id="rId49"/>
    <p:sldId id="299" r:id="rId50"/>
    <p:sldId id="310" r:id="rId51"/>
    <p:sldId id="307" r:id="rId52"/>
    <p:sldId id="300" r:id="rId53"/>
    <p:sldId id="311" r:id="rId54"/>
    <p:sldId id="312" r:id="rId55"/>
    <p:sldId id="263" r:id="rId56"/>
    <p:sldId id="308" r:id="rId57"/>
    <p:sldId id="309" r:id="rId58"/>
    <p:sldId id="295" r:id="rId59"/>
    <p:sldId id="296" r:id="rId60"/>
    <p:sldId id="293" r:id="rId61"/>
    <p:sldId id="313" r:id="rId62"/>
    <p:sldId id="269" r:id="rId63"/>
    <p:sldId id="270" r:id="rId64"/>
    <p:sldId id="271" r:id="rId65"/>
  </p:sldIdLst>
  <p:sldSz cx="9144000" cy="6858000" type="screen4x3"/>
  <p:notesSz cx="6858000" cy="9144000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760" autoAdjust="0"/>
    <p:restoredTop sz="94659" autoAdjust="0"/>
  </p:normalViewPr>
  <p:slideViewPr>
    <p:cSldViewPr>
      <p:cViewPr varScale="1">
        <p:scale>
          <a:sx n="104" d="100"/>
          <a:sy n="104" d="100"/>
        </p:scale>
        <p:origin x="1818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>
            <a:extLst>
              <a:ext uri="{FF2B5EF4-FFF2-40B4-BE49-F238E27FC236}">
                <a16:creationId xmlns:a16="http://schemas.microsoft.com/office/drawing/2014/main" id="{FDB3F4E9-6D34-464B-9B68-338B4075A6A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B29354DD-654E-40C1-B59A-B852CB207883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5E30AF26-D971-4D87-AC81-4ED2BC99D2B0}" type="datetimeFigureOut">
              <a:rPr lang="ru-RU"/>
              <a:pPr>
                <a:defRPr/>
              </a:pPr>
              <a:t>11.01.2022</a:t>
            </a:fld>
            <a:endParaRPr lang="ru-RU"/>
          </a:p>
        </p:txBody>
      </p:sp>
      <p:sp>
        <p:nvSpPr>
          <p:cNvPr id="4" name="Образ слайда 3">
            <a:extLst>
              <a:ext uri="{FF2B5EF4-FFF2-40B4-BE49-F238E27FC236}">
                <a16:creationId xmlns:a16="http://schemas.microsoft.com/office/drawing/2014/main" id="{E87532D9-9C06-4259-A80C-331E544953FB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>
            <a:extLst>
              <a:ext uri="{FF2B5EF4-FFF2-40B4-BE49-F238E27FC236}">
                <a16:creationId xmlns:a16="http://schemas.microsoft.com/office/drawing/2014/main" id="{70A3F3ED-D02C-451C-8F74-6A351E0CB88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C61657C4-B000-4B3F-987A-45C22D9B8368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7DB1A919-17CC-4A03-832A-F4F391B429F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06ED7178-1CB5-4A71-A62D-D46321258E7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Образ слайда 1">
            <a:extLst>
              <a:ext uri="{FF2B5EF4-FFF2-40B4-BE49-F238E27FC236}">
                <a16:creationId xmlns:a16="http://schemas.microsoft.com/office/drawing/2014/main" id="{759D785A-3448-4CE0-87C5-0C930E6B91B1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3" name="Заметки 2">
            <a:extLst>
              <a:ext uri="{FF2B5EF4-FFF2-40B4-BE49-F238E27FC236}">
                <a16:creationId xmlns:a16="http://schemas.microsoft.com/office/drawing/2014/main" id="{1D329869-2ABC-49C4-AEC7-C697220EBC9B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15364" name="Номер слайда 3">
            <a:extLst>
              <a:ext uri="{FF2B5EF4-FFF2-40B4-BE49-F238E27FC236}">
                <a16:creationId xmlns:a16="http://schemas.microsoft.com/office/drawing/2014/main" id="{85F90C29-51E2-4846-9EE3-B21BDB24FFE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4766F381-5FF7-4F49-955F-7DC39CB14833}" type="slidenum">
              <a:rPr lang="ru-RU" altLang="ru-RU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15</a:t>
            </a:fld>
            <a:endParaRPr lang="ru-RU" altLang="ru-RU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Образ слайда 1">
            <a:extLst>
              <a:ext uri="{FF2B5EF4-FFF2-40B4-BE49-F238E27FC236}">
                <a16:creationId xmlns:a16="http://schemas.microsoft.com/office/drawing/2014/main" id="{368C5616-3CF6-4175-A448-3CCC7496C84B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483" name="Заметки 2">
            <a:extLst>
              <a:ext uri="{FF2B5EF4-FFF2-40B4-BE49-F238E27FC236}">
                <a16:creationId xmlns:a16="http://schemas.microsoft.com/office/drawing/2014/main" id="{2B52B9DB-90ED-4570-8DEF-11C9C62C8D54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altLang="ru-RU"/>
          </a:p>
        </p:txBody>
      </p:sp>
      <p:sp>
        <p:nvSpPr>
          <p:cNvPr id="20484" name="Номер слайда 3">
            <a:extLst>
              <a:ext uri="{FF2B5EF4-FFF2-40B4-BE49-F238E27FC236}">
                <a16:creationId xmlns:a16="http://schemas.microsoft.com/office/drawing/2014/main" id="{C263989F-423E-49A2-B86E-A4C73423F81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4F6C0322-FBBA-4BF6-8B6F-3934985FBCF8}" type="slidenum">
              <a:rPr lang="ru-RU" altLang="ru-RU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62</a:t>
            </a:fld>
            <a:endParaRPr lang="ru-RU" altLang="ru-RU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1DC6B42E-CD33-4A49-975B-3548BDEE8C0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E349087D-98EC-44B0-87D3-16779E0B119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ECD79D64-4716-40CC-B128-27809E9FC92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321BE3-C928-4D7D-9EB5-3F39F0938FC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640474868"/>
      </p:ext>
    </p:extLst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BBDDABE5-A5EE-4F63-9CAC-5755148D5D5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4EB153A2-17A0-483D-9D38-36E7D1BC6AE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C8D287EB-3E01-4317-AE6A-8046D35B5E7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20F07E-A791-4E90-9C30-91F7D9945C7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357811753"/>
      </p:ext>
    </p:extLst>
  </p:cSld>
  <p:clrMapOvr>
    <a:masterClrMapping/>
  </p:clrMapOvr>
  <p:transition spd="med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BD8F5954-42C6-48FB-ABF0-13D8889EC55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261EDF74-0AA5-42B8-83D0-9A6B725526D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111FFD11-559A-4B07-922A-D6BB9EEB284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0D19EF-5D5B-458A-9ADB-9B6E58E77EE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510623073"/>
      </p:ext>
    </p:extLst>
  </p:cSld>
  <p:clrMapOvr>
    <a:masterClrMapping/>
  </p:clrMapOvr>
  <p:transition spd="med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5FEF12FD-7EC9-4350-9F97-E8B701A8300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FF12A499-C381-4D81-B87E-997662C80E4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35DFACFB-F33B-4B87-86D9-03F43C6A8A8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BAED26-F609-4AF2-9399-C483AE02716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344241303"/>
      </p:ext>
    </p:extLst>
  </p:cSld>
  <p:clrMapOvr>
    <a:masterClrMapping/>
  </p:clrMapOvr>
  <p:transition spd="med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BDF8E866-6853-473F-9622-C82D1A96C90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01B3B4E0-1615-4489-89A7-35A70D2BBA4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845F7A22-1465-4430-87FD-810CFB7430C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3BF3D5-EA5F-4BE2-84F6-20AEE8A4658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25019824"/>
      </p:ext>
    </p:extLst>
  </p:cSld>
  <p:clrMapOvr>
    <a:masterClrMapping/>
  </p:clrMapOvr>
  <p:transition spd="med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006B382-15EF-42C1-A6BB-CABF3CD20B4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57BBD5A-7798-4950-97C6-8FF63379A12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9EA22F2-49DE-41EB-BE33-F643EC431CB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AEE18B-92EC-4E0F-BE76-2FAF89AEBB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1661350"/>
      </p:ext>
    </p:extLst>
  </p:cSld>
  <p:clrMapOvr>
    <a:masterClrMapping/>
  </p:clrMapOvr>
  <p:transition spd="med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6F08A4D5-C27B-47C0-A376-1068DAEB80B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A8A82E4D-690F-4779-BE02-617B06F62C6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474BF907-4538-4B2A-B245-4A8A0CCDF03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6A9087-BBE4-459F-A51B-608C0E3C4C7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994901964"/>
      </p:ext>
    </p:extLst>
  </p:cSld>
  <p:clrMapOvr>
    <a:masterClrMapping/>
  </p:clrMapOvr>
  <p:transition spd="med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6B4B122C-C3C6-40A8-B2B4-BDB0DF8C847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6D819237-CF48-443C-BCEC-D69C803E68D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945B51A4-788D-4DD8-9489-2E1E821203E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AE95E9-3A54-4560-BC5D-3452A884905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152757866"/>
      </p:ext>
    </p:extLst>
  </p:cSld>
  <p:clrMapOvr>
    <a:masterClrMapping/>
  </p:clrMapOvr>
  <p:transition spd="med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id="{4318FF9B-2C8A-4BDF-A12A-713ED014FDC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19B12083-D99F-4644-A771-F099FF5B1FF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914FAAFC-CFDC-4CA2-A31F-A117079FA8E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ED7416-33CF-4A59-BA2D-59776BF8012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946398699"/>
      </p:ext>
    </p:extLst>
  </p:cSld>
  <p:clrMapOvr>
    <a:masterClrMapping/>
  </p:clrMapOvr>
  <p:transition spd="med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35FD897-A331-4F98-9AA5-2272FE0E3B3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75CCFE8-E135-46CF-8364-452E00D7476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827EEF9-B545-4642-B7A2-0D45367F710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59A8AB-039D-4874-93F3-BC5B86F70B0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1645821"/>
      </p:ext>
    </p:extLst>
  </p:cSld>
  <p:clrMapOvr>
    <a:masterClrMapping/>
  </p:clrMapOvr>
  <p:transition spd="med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FE24260-86C9-4E6A-9B3A-85D06398D33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D0A457F-82E8-42DC-B243-4AA6AFAEC01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8D89F6D-00CF-4ADB-9C49-8A1F14CF04B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19D942-4239-4E36-9CA5-8930B3FCE0B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70788408"/>
      </p:ext>
    </p:extLst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dotGrid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0F9CFF76-B75F-403A-8918-ABDAAD73620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0319E781-1280-4047-9F7D-5EFAF03393A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D363EBE0-608D-4F79-B0AD-59A45737BDCC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E17C3F48-BD5C-4645-B9CB-9AB1ED14712B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>
            <a:extLst>
              <a:ext uri="{FF2B5EF4-FFF2-40B4-BE49-F238E27FC236}">
                <a16:creationId xmlns:a16="http://schemas.microsoft.com/office/drawing/2014/main" id="{BBAB077B-804D-45B3-866F-4C00BC19106F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/>
            </a:lvl1pPr>
          </a:lstStyle>
          <a:p>
            <a:pPr>
              <a:defRPr/>
            </a:pPr>
            <a:fld id="{34F00352-127A-41F9-92C1-D610754B515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>
    <p:fad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emf"/><Relationship Id="rId3" Type="http://schemas.openxmlformats.org/officeDocument/2006/relationships/image" Target="../media/image15.emf"/><Relationship Id="rId7" Type="http://schemas.openxmlformats.org/officeDocument/2006/relationships/image" Target="../media/image19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emf"/><Relationship Id="rId5" Type="http://schemas.openxmlformats.org/officeDocument/2006/relationships/image" Target="../media/image17.emf"/><Relationship Id="rId4" Type="http://schemas.openxmlformats.org/officeDocument/2006/relationships/image" Target="../media/image16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wmf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jpeg"/><Relationship Id="rId5" Type="http://schemas.openxmlformats.org/officeDocument/2006/relationships/image" Target="../media/image32.png"/><Relationship Id="rId4" Type="http://schemas.openxmlformats.org/officeDocument/2006/relationships/image" Target="../media/image31.jpe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jpeg"/><Relationship Id="rId3" Type="http://schemas.openxmlformats.org/officeDocument/2006/relationships/image" Target="../media/image35.jpeg"/><Relationship Id="rId7" Type="http://schemas.openxmlformats.org/officeDocument/2006/relationships/image" Target="../media/image39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4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jpeg"/><Relationship Id="rId4" Type="http://schemas.openxmlformats.org/officeDocument/2006/relationships/image" Target="../media/image4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48.gif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0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jpeg"/><Relationship Id="rId3" Type="http://schemas.openxmlformats.org/officeDocument/2006/relationships/image" Target="../media/image61.jpeg"/><Relationship Id="rId7" Type="http://schemas.openxmlformats.org/officeDocument/2006/relationships/image" Target="../media/image65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4.jpeg"/><Relationship Id="rId5" Type="http://schemas.openxmlformats.org/officeDocument/2006/relationships/image" Target="../media/image63.jpeg"/><Relationship Id="rId10" Type="http://schemas.openxmlformats.org/officeDocument/2006/relationships/image" Target="../media/image68.jpeg"/><Relationship Id="rId4" Type="http://schemas.openxmlformats.org/officeDocument/2006/relationships/image" Target="../media/image62.jpeg"/><Relationship Id="rId9" Type="http://schemas.openxmlformats.org/officeDocument/2006/relationships/image" Target="../media/image67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1.jpeg"/><Relationship Id="rId5" Type="http://schemas.openxmlformats.org/officeDocument/2006/relationships/image" Target="../media/image70.jpeg"/><Relationship Id="rId4" Type="http://schemas.openxmlformats.org/officeDocument/2006/relationships/image" Target="../media/image69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9.jpeg"/><Relationship Id="rId5" Type="http://schemas.openxmlformats.org/officeDocument/2006/relationships/image" Target="../media/image78.jpeg"/><Relationship Id="rId4" Type="http://schemas.openxmlformats.org/officeDocument/2006/relationships/image" Target="../media/image77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1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gi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6.jpe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gi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jp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jpe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jpe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jp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jp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jpeg"/><Relationship Id="rId2" Type="http://schemas.openxmlformats.org/officeDocument/2006/relationships/image" Target="../media/image94.jpe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jpe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jpe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98.gif"/><Relationship Id="rId1" Type="http://schemas.openxmlformats.org/officeDocument/2006/relationships/slideLayout" Target="../slideLayouts/slideLayout6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98.gif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9.jpeg"/><Relationship Id="rId1" Type="http://schemas.openxmlformats.org/officeDocument/2006/relationships/slideLayout" Target="../slideLayouts/slideLayout6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jpeg"/><Relationship Id="rId1" Type="http://schemas.openxmlformats.org/officeDocument/2006/relationships/slideLayout" Target="../slideLayouts/slideLayout6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2.jpeg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3.jpe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3">
            <a:extLst>
              <a:ext uri="{FF2B5EF4-FFF2-40B4-BE49-F238E27FC236}">
                <a16:creationId xmlns:a16="http://schemas.microsoft.com/office/drawing/2014/main" id="{E17C1B7B-6706-473B-8494-389D1811A811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539750" y="333375"/>
            <a:ext cx="8424863" cy="1152525"/>
          </a:xfrm>
        </p:spPr>
        <p:txBody>
          <a:bodyPr/>
          <a:lstStyle/>
          <a:p>
            <a:pPr eaLnBrk="1" hangingPunct="1">
              <a:defRPr/>
            </a:pPr>
            <a:r>
              <a:rPr lang="ru-RU" sz="54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cs typeface="Times New Roman" panose="02020603050405020304" pitchFamily="18" charset="0"/>
              </a:rPr>
              <a:t>Как путешествует письмо?</a:t>
            </a:r>
          </a:p>
        </p:txBody>
      </p:sp>
      <p:pic>
        <p:nvPicPr>
          <p:cNvPr id="13315" name="Рисунок 3" descr="259.jpg">
            <a:extLst>
              <a:ext uri="{FF2B5EF4-FFF2-40B4-BE49-F238E27FC236}">
                <a16:creationId xmlns:a16="http://schemas.microsoft.com/office/drawing/2014/main" id="{9327EFCC-6F13-4A6E-827A-B97EE49992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9081" y="2205409"/>
            <a:ext cx="6767295" cy="410391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C:\Documents and Settings\Admin\Рабочий стол\Презентации\Мудрая Черепаха.jpg">
            <a:extLst>
              <a:ext uri="{FF2B5EF4-FFF2-40B4-BE49-F238E27FC236}">
                <a16:creationId xmlns:a16="http://schemas.microsoft.com/office/drawing/2014/main" id="{9EA68C54-B5F1-4165-8187-6F4A7D715C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3528" y="4710983"/>
            <a:ext cx="2071702" cy="1855900"/>
          </a:xfrm>
          <a:prstGeom prst="rect">
            <a:avLst/>
          </a:prstGeom>
          <a:noFill/>
        </p:spPr>
      </p:pic>
      <p:sp>
        <p:nvSpPr>
          <p:cNvPr id="8" name="Выноска-облако 2">
            <a:extLst>
              <a:ext uri="{FF2B5EF4-FFF2-40B4-BE49-F238E27FC236}">
                <a16:creationId xmlns:a16="http://schemas.microsoft.com/office/drawing/2014/main" id="{8E157652-B821-44AD-83F4-6A3967777E7B}"/>
              </a:ext>
            </a:extLst>
          </p:cNvPr>
          <p:cNvSpPr/>
          <p:nvPr/>
        </p:nvSpPr>
        <p:spPr>
          <a:xfrm>
            <a:off x="827584" y="0"/>
            <a:ext cx="6408712" cy="3152044"/>
          </a:xfrm>
          <a:prstGeom prst="cloudCallout">
            <a:avLst>
              <a:gd name="adj1" fmla="val -22589"/>
              <a:gd name="adj2" fmla="val 97701"/>
            </a:avLst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 eaLnBrk="1" hangingPunct="1">
              <a:defRPr/>
            </a:pPr>
            <a:r>
              <a:rPr lang="ru-RU" dirty="0">
                <a:solidFill>
                  <a:schemeClr val="tx1"/>
                </a:solidFill>
                <a:latin typeface="Segoe Print" panose="02000600000000000000" pitchFamily="2" charset="0"/>
                <a:cs typeface="Arial" charset="0"/>
              </a:rPr>
              <a:t>Людей ,развозящих почту стали называть почтарями. Через левое плечо почтарь надевал почтовый рожок, которым подавал сигнал при</a:t>
            </a:r>
          </a:p>
          <a:p>
            <a:pPr algn="ctr" eaLnBrk="1" hangingPunct="1">
              <a:defRPr/>
            </a:pPr>
            <a:r>
              <a:rPr lang="ru-RU" dirty="0">
                <a:solidFill>
                  <a:schemeClr val="tx1"/>
                </a:solidFill>
                <a:latin typeface="Segoe Print" panose="02000600000000000000" pitchFamily="2" charset="0"/>
                <a:cs typeface="Arial" charset="0"/>
              </a:rPr>
              <a:t>    приближении к станции.</a:t>
            </a:r>
          </a:p>
        </p:txBody>
      </p:sp>
      <p:pic>
        <p:nvPicPr>
          <p:cNvPr id="6" name="Picture 6" descr="http://images.aif.ru/008/469/e72a172b84401ca9dde41f313f0dd82c.jpg">
            <a:extLst>
              <a:ext uri="{FF2B5EF4-FFF2-40B4-BE49-F238E27FC236}">
                <a16:creationId xmlns:a16="http://schemas.microsoft.com/office/drawing/2014/main" id="{2CD6A615-0A0C-4814-8FE2-452743716C8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12629" y="3281613"/>
            <a:ext cx="4968555" cy="32994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15426499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Documents and Settings\Admin\Рабочий стол\Презентации\Мудрая Черепаха.jpg">
            <a:extLst>
              <a:ext uri="{FF2B5EF4-FFF2-40B4-BE49-F238E27FC236}">
                <a16:creationId xmlns:a16="http://schemas.microsoft.com/office/drawing/2014/main" id="{A1EF2682-8F71-4918-BFC6-DA23E01E70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2844" y="4906859"/>
            <a:ext cx="2071702" cy="1855900"/>
          </a:xfrm>
          <a:prstGeom prst="rect">
            <a:avLst/>
          </a:prstGeom>
          <a:noFill/>
        </p:spPr>
      </p:pic>
      <p:sp>
        <p:nvSpPr>
          <p:cNvPr id="6" name="Выноска-облако 2">
            <a:extLst>
              <a:ext uri="{FF2B5EF4-FFF2-40B4-BE49-F238E27FC236}">
                <a16:creationId xmlns:a16="http://schemas.microsoft.com/office/drawing/2014/main" id="{6CAF7DF2-CA91-4870-9522-F7511E9596D4}"/>
              </a:ext>
            </a:extLst>
          </p:cNvPr>
          <p:cNvSpPr/>
          <p:nvPr/>
        </p:nvSpPr>
        <p:spPr>
          <a:xfrm>
            <a:off x="214282" y="257447"/>
            <a:ext cx="8643998" cy="2811513"/>
          </a:xfrm>
          <a:prstGeom prst="cloudCallout">
            <a:avLst>
              <a:gd name="adj1" fmla="val -22589"/>
              <a:gd name="adj2" fmla="val 97701"/>
            </a:avLst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 eaLnBrk="1" hangingPunct="1">
              <a:defRPr/>
            </a:pPr>
            <a:r>
              <a:rPr lang="ru-RU" dirty="0">
                <a:solidFill>
                  <a:schemeClr val="tx1"/>
                </a:solidFill>
                <a:latin typeface="Segoe Print" panose="02000600000000000000" pitchFamily="2" charset="0"/>
                <a:cs typeface="Arial" charset="0"/>
              </a:rPr>
              <a:t>Я предложила Муравьишке лист бумаги. Муравей удивился: „Как же мой листок попадет к другу? Разве листок может путешествовать?“                                                               Я ответила: „Просто листок — нет. Нужно, чтобы он превратился…“</a:t>
            </a:r>
          </a:p>
        </p:txBody>
      </p:sp>
      <p:pic>
        <p:nvPicPr>
          <p:cNvPr id="9" name="Picture 2" descr="Картинка 90 из 142709">
            <a:extLst>
              <a:ext uri="{FF2B5EF4-FFF2-40B4-BE49-F238E27FC236}">
                <a16:creationId xmlns:a16="http://schemas.microsoft.com/office/drawing/2014/main" id="{2C81E8C3-34BF-4407-B2AB-B411446D68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20984947">
            <a:off x="3671456" y="3678680"/>
            <a:ext cx="4885217" cy="245635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282346816"/>
      </p:ext>
    </p:extLst>
  </p:cSld>
  <p:clrMapOvr>
    <a:masterClrMapping/>
  </p:clrMapOvr>
  <p:transition spd="med"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Выноска-облако 2"/>
          <p:cNvSpPr/>
          <p:nvPr/>
        </p:nvSpPr>
        <p:spPr>
          <a:xfrm>
            <a:off x="357158" y="142852"/>
            <a:ext cx="8643998" cy="3286148"/>
          </a:xfrm>
          <a:prstGeom prst="cloudCallout">
            <a:avLst>
              <a:gd name="adj1" fmla="val 30641"/>
              <a:gd name="adj2" fmla="val 91253"/>
            </a:avLst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endParaRPr lang="ru-RU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algn="ctr"/>
            <a:r>
              <a:rPr lang="ru-RU" sz="2000" dirty="0">
                <a:solidFill>
                  <a:schemeClr val="tx1"/>
                </a:solidFill>
                <a:latin typeface="Segoe Print" panose="02000600000000000000" pitchFamily="2" charset="0"/>
                <a:cs typeface="Arial" charset="0"/>
              </a:rPr>
              <a:t>Сбоку марка и картинка.</a:t>
            </a:r>
            <a:br>
              <a:rPr lang="ru-RU" sz="2000" dirty="0">
                <a:solidFill>
                  <a:schemeClr val="tx1"/>
                </a:solidFill>
                <a:latin typeface="Segoe Print" panose="02000600000000000000" pitchFamily="2" charset="0"/>
                <a:cs typeface="Arial" charset="0"/>
              </a:rPr>
            </a:br>
            <a:r>
              <a:rPr lang="ru-RU" sz="2000" dirty="0">
                <a:solidFill>
                  <a:schemeClr val="tx1"/>
                </a:solidFill>
                <a:latin typeface="Segoe Print" panose="02000600000000000000" pitchFamily="2" charset="0"/>
                <a:cs typeface="Arial" charset="0"/>
              </a:rPr>
              <a:t>В круглых штампах</a:t>
            </a:r>
            <a:br>
              <a:rPr lang="ru-RU" sz="2000" dirty="0">
                <a:solidFill>
                  <a:schemeClr val="tx1"/>
                </a:solidFill>
                <a:latin typeface="Segoe Print" panose="02000600000000000000" pitchFamily="2" charset="0"/>
                <a:cs typeface="Arial" charset="0"/>
              </a:rPr>
            </a:br>
            <a:r>
              <a:rPr lang="ru-RU" sz="2000" dirty="0">
                <a:solidFill>
                  <a:schemeClr val="tx1"/>
                </a:solidFill>
                <a:latin typeface="Segoe Print" panose="02000600000000000000" pitchFamily="2" charset="0"/>
                <a:cs typeface="Arial" charset="0"/>
              </a:rPr>
              <a:t>Грудь и спинка.</a:t>
            </a:r>
            <a:br>
              <a:rPr lang="ru-RU" sz="2000" dirty="0">
                <a:solidFill>
                  <a:schemeClr val="tx1"/>
                </a:solidFill>
                <a:latin typeface="Segoe Print" panose="02000600000000000000" pitchFamily="2" charset="0"/>
                <a:cs typeface="Arial" charset="0"/>
              </a:rPr>
            </a:br>
            <a:r>
              <a:rPr lang="ru-RU" sz="2000" dirty="0">
                <a:solidFill>
                  <a:schemeClr val="tx1"/>
                </a:solidFill>
                <a:latin typeface="Segoe Print" panose="02000600000000000000" pitchFamily="2" charset="0"/>
                <a:cs typeface="Arial" charset="0"/>
              </a:rPr>
              <a:t>Маленькое очень,</a:t>
            </a:r>
            <a:br>
              <a:rPr lang="ru-RU" sz="2000" dirty="0">
                <a:solidFill>
                  <a:schemeClr val="tx1"/>
                </a:solidFill>
                <a:latin typeface="Segoe Print" panose="02000600000000000000" pitchFamily="2" charset="0"/>
                <a:cs typeface="Arial" charset="0"/>
              </a:rPr>
            </a:br>
            <a:r>
              <a:rPr lang="ru-RU" sz="2000" dirty="0">
                <a:solidFill>
                  <a:schemeClr val="tx1"/>
                </a:solidFill>
                <a:latin typeface="Segoe Print" panose="02000600000000000000" pitchFamily="2" charset="0"/>
                <a:cs typeface="Arial" charset="0"/>
              </a:rPr>
              <a:t>Быстрое, как птица,</a:t>
            </a:r>
            <a:br>
              <a:rPr lang="ru-RU" sz="2000" dirty="0">
                <a:solidFill>
                  <a:schemeClr val="tx1"/>
                </a:solidFill>
                <a:latin typeface="Segoe Print" panose="02000600000000000000" pitchFamily="2" charset="0"/>
                <a:cs typeface="Arial" charset="0"/>
              </a:rPr>
            </a:br>
            <a:r>
              <a:rPr lang="ru-RU" sz="2000" dirty="0">
                <a:solidFill>
                  <a:schemeClr val="tx1"/>
                </a:solidFill>
                <a:latin typeface="Segoe Print" panose="02000600000000000000" pitchFamily="2" charset="0"/>
                <a:cs typeface="Arial" charset="0"/>
              </a:rPr>
              <a:t>Если захочешь — </a:t>
            </a:r>
            <a:br>
              <a:rPr lang="ru-RU" sz="2000" dirty="0">
                <a:solidFill>
                  <a:schemeClr val="tx1"/>
                </a:solidFill>
                <a:latin typeface="Segoe Print" panose="02000600000000000000" pitchFamily="2" charset="0"/>
                <a:cs typeface="Arial" charset="0"/>
              </a:rPr>
            </a:br>
            <a:r>
              <a:rPr lang="ru-RU" sz="2000" dirty="0">
                <a:solidFill>
                  <a:schemeClr val="tx1"/>
                </a:solidFill>
                <a:latin typeface="Segoe Print" panose="02000600000000000000" pitchFamily="2" charset="0"/>
                <a:cs typeface="Arial" charset="0"/>
              </a:rPr>
              <a:t>За море умчится.</a:t>
            </a:r>
            <a:br>
              <a:rPr lang="ru-RU" dirty="0">
                <a:solidFill>
                  <a:schemeClr val="tx1"/>
                </a:solidFill>
                <a:latin typeface="Segoe Print" panose="02000600000000000000" pitchFamily="2" charset="0"/>
                <a:cs typeface="Arial" charset="0"/>
              </a:rPr>
            </a:br>
            <a:endParaRPr lang="ru-RU" dirty="0">
              <a:solidFill>
                <a:schemeClr val="tx1"/>
              </a:solidFill>
              <a:latin typeface="Segoe Print" panose="02000600000000000000" pitchFamily="2" charset="0"/>
              <a:cs typeface="Arial" charset="0"/>
            </a:endParaRPr>
          </a:p>
        </p:txBody>
      </p:sp>
      <p:pic>
        <p:nvPicPr>
          <p:cNvPr id="21506" name="Picture 2" descr="C:\Documents and Settings\Admin\Рабочий стол\Презентации\Муравей Вопросик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72396" y="4572008"/>
            <a:ext cx="1408113" cy="2139950"/>
          </a:xfrm>
          <a:prstGeom prst="rect">
            <a:avLst/>
          </a:prstGeom>
          <a:noFill/>
        </p:spPr>
      </p:pic>
      <p:pic>
        <p:nvPicPr>
          <p:cNvPr id="21510" name="Picture 6" descr="Картинка 684 из 237174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3F3F3"/>
              </a:clrFrom>
              <a:clrTo>
                <a:srgbClr val="F3F3F3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7158" y="3708246"/>
            <a:ext cx="3643338" cy="2889788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4" descr="письмо схема">
            <a:extLst>
              <a:ext uri="{FF2B5EF4-FFF2-40B4-BE49-F238E27FC236}">
                <a16:creationId xmlns:a16="http://schemas.microsoft.com/office/drawing/2014/main" id="{B48EF140-6989-4327-82D5-3560AFE28F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80" y="827187"/>
            <a:ext cx="9090420" cy="605819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72C4DADA-96F0-44A9-A8BA-E336BE5D16B9}"/>
              </a:ext>
            </a:extLst>
          </p:cNvPr>
          <p:cNvSpPr txBox="1"/>
          <p:nvPr/>
        </p:nvSpPr>
        <p:spPr>
          <a:xfrm>
            <a:off x="250825" y="115888"/>
            <a:ext cx="8713788" cy="8318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cs typeface="Arial" charset="0"/>
              </a:rPr>
              <a:t>Письмо – написанный текст, посылаемый для сообщения кому-нибудь.</a:t>
            </a:r>
          </a:p>
        </p:txBody>
      </p:sp>
    </p:spTree>
  </p:cSld>
  <p:clrMapOvr>
    <a:masterClrMapping/>
  </p:clrMapOvr>
  <p:transition spd="med"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 descr="C:\Documents and Settings\Admin\Рабочий стол\Презентации\Муравей Вопросик.jpg">
            <a:extLst>
              <a:ext uri="{FF2B5EF4-FFF2-40B4-BE49-F238E27FC236}">
                <a16:creationId xmlns:a16="http://schemas.microsoft.com/office/drawing/2014/main" id="{B13C7031-770E-4A4E-91D2-8C63AE7193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77624" y="3060225"/>
            <a:ext cx="2402885" cy="3651733"/>
          </a:xfrm>
          <a:prstGeom prst="rect">
            <a:avLst/>
          </a:prstGeom>
          <a:noFill/>
        </p:spPr>
      </p:pic>
      <p:pic>
        <p:nvPicPr>
          <p:cNvPr id="18" name="Picture 2" descr="C:\Documents and Settings\Admin\Рабочий стол\Презентации\Мудрая Черепаха.jpg">
            <a:extLst>
              <a:ext uri="{FF2B5EF4-FFF2-40B4-BE49-F238E27FC236}">
                <a16:creationId xmlns:a16="http://schemas.microsoft.com/office/drawing/2014/main" id="{B8DC9C7B-14DE-4FA7-B000-831D1A9079D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2844" y="3645024"/>
            <a:ext cx="3480262" cy="3117735"/>
          </a:xfrm>
          <a:prstGeom prst="rect">
            <a:avLst/>
          </a:prstGeom>
          <a:noFill/>
        </p:spPr>
      </p:pic>
      <p:sp>
        <p:nvSpPr>
          <p:cNvPr id="19" name="Выноска-облако 2">
            <a:extLst>
              <a:ext uri="{FF2B5EF4-FFF2-40B4-BE49-F238E27FC236}">
                <a16:creationId xmlns:a16="http://schemas.microsoft.com/office/drawing/2014/main" id="{DA52ACD1-BC58-423E-B173-4215378ED6A0}"/>
              </a:ext>
            </a:extLst>
          </p:cNvPr>
          <p:cNvSpPr/>
          <p:nvPr/>
        </p:nvSpPr>
        <p:spPr>
          <a:xfrm>
            <a:off x="1619672" y="1524653"/>
            <a:ext cx="6015042" cy="1656184"/>
          </a:xfrm>
          <a:prstGeom prst="cloudCallout">
            <a:avLst>
              <a:gd name="adj1" fmla="val 30641"/>
              <a:gd name="adj2" fmla="val 91253"/>
            </a:avLst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endParaRPr lang="ru-RU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algn="ctr"/>
            <a:r>
              <a:rPr lang="ru-RU" sz="2000" dirty="0">
                <a:solidFill>
                  <a:schemeClr val="tx1"/>
                </a:solidFill>
                <a:latin typeface="Segoe Print" panose="02000600000000000000" pitchFamily="2" charset="0"/>
                <a:cs typeface="Arial" charset="0"/>
              </a:rPr>
              <a:t>Очень интересно! А как же письмо попадет к моему другу?</a:t>
            </a:r>
            <a:endParaRPr lang="ru-RU" dirty="0">
              <a:solidFill>
                <a:schemeClr val="tx1"/>
              </a:solidFill>
              <a:latin typeface="Segoe Print" panose="02000600000000000000" pitchFamily="2" charset="0"/>
              <a:cs typeface="Arial" charset="0"/>
            </a:endParaRPr>
          </a:p>
        </p:txBody>
      </p:sp>
      <p:sp>
        <p:nvSpPr>
          <p:cNvPr id="20" name="Выноска-облако 2">
            <a:extLst>
              <a:ext uri="{FF2B5EF4-FFF2-40B4-BE49-F238E27FC236}">
                <a16:creationId xmlns:a16="http://schemas.microsoft.com/office/drawing/2014/main" id="{FED8787B-F7BC-41A7-8516-6F07D348A385}"/>
              </a:ext>
            </a:extLst>
          </p:cNvPr>
          <p:cNvSpPr/>
          <p:nvPr/>
        </p:nvSpPr>
        <p:spPr>
          <a:xfrm>
            <a:off x="2123728" y="1224580"/>
            <a:ext cx="6157918" cy="1800200"/>
          </a:xfrm>
          <a:prstGeom prst="cloudCallout">
            <a:avLst>
              <a:gd name="adj1" fmla="val -22589"/>
              <a:gd name="adj2" fmla="val 97701"/>
            </a:avLst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 eaLnBrk="1" hangingPunct="1">
              <a:defRPr/>
            </a:pPr>
            <a:r>
              <a:rPr lang="ru-RU" dirty="0">
                <a:solidFill>
                  <a:schemeClr val="tx1"/>
                </a:solidFill>
                <a:latin typeface="Segoe Print" panose="02000600000000000000" pitchFamily="2" charset="0"/>
                <a:cs typeface="Arial" charset="0"/>
              </a:rPr>
              <a:t>А сейчас мы все узнаем</a:t>
            </a:r>
          </a:p>
        </p:txBody>
      </p:sp>
    </p:spTree>
    <p:extLst>
      <p:ext uri="{BB962C8B-B14F-4D97-AF65-F5344CB8AC3E}">
        <p14:creationId xmlns:p14="http://schemas.microsoft.com/office/powerpoint/2010/main" val="3341360718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10">
            <a:extLst>
              <a:ext uri="{FF2B5EF4-FFF2-40B4-BE49-F238E27FC236}">
                <a16:creationId xmlns:a16="http://schemas.microsoft.com/office/drawing/2014/main" id="{B9AA439E-0245-4AA6-84C6-DE710E0670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988" y="866775"/>
            <a:ext cx="1838325" cy="180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39" name="Picture 11">
            <a:extLst>
              <a:ext uri="{FF2B5EF4-FFF2-40B4-BE49-F238E27FC236}">
                <a16:creationId xmlns:a16="http://schemas.microsoft.com/office/drawing/2014/main" id="{2C7DDE3E-560A-444E-B616-44FF3AA5CA9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90814">
            <a:off x="3945961" y="887176"/>
            <a:ext cx="1614027" cy="15871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0" name="Picture 12">
            <a:extLst>
              <a:ext uri="{FF2B5EF4-FFF2-40B4-BE49-F238E27FC236}">
                <a16:creationId xmlns:a16="http://schemas.microsoft.com/office/drawing/2014/main" id="{9472D517-5345-4453-8C8A-865358B1E3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1975" y="2860675"/>
            <a:ext cx="1828800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1" name="Picture 16">
            <a:extLst>
              <a:ext uri="{FF2B5EF4-FFF2-40B4-BE49-F238E27FC236}">
                <a16:creationId xmlns:a16="http://schemas.microsoft.com/office/drawing/2014/main" id="{DEAD62AD-F8DD-4AA0-AB35-6B72C6241A6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88" y="3741738"/>
            <a:ext cx="2428875" cy="2217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2" name="Picture 17">
            <a:extLst>
              <a:ext uri="{FF2B5EF4-FFF2-40B4-BE49-F238E27FC236}">
                <a16:creationId xmlns:a16="http://schemas.microsoft.com/office/drawing/2014/main" id="{962A1F37-72E0-4D23-800A-C11BDACEC11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9763" y="1431925"/>
            <a:ext cx="1828800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Стрелка вправо 15">
            <a:extLst>
              <a:ext uri="{FF2B5EF4-FFF2-40B4-BE49-F238E27FC236}">
                <a16:creationId xmlns:a16="http://schemas.microsoft.com/office/drawing/2014/main" id="{43B4886D-3A26-499D-8245-69FC291DD65E}"/>
              </a:ext>
            </a:extLst>
          </p:cNvPr>
          <p:cNvSpPr/>
          <p:nvPr/>
        </p:nvSpPr>
        <p:spPr>
          <a:xfrm>
            <a:off x="2714625" y="1741488"/>
            <a:ext cx="714375" cy="5715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7" name="Стрелка вправо 16">
            <a:extLst>
              <a:ext uri="{FF2B5EF4-FFF2-40B4-BE49-F238E27FC236}">
                <a16:creationId xmlns:a16="http://schemas.microsoft.com/office/drawing/2014/main" id="{039D0176-62D6-403A-B70E-9DD4F41CA486}"/>
              </a:ext>
            </a:extLst>
          </p:cNvPr>
          <p:cNvSpPr/>
          <p:nvPr/>
        </p:nvSpPr>
        <p:spPr>
          <a:xfrm>
            <a:off x="6076950" y="1741488"/>
            <a:ext cx="714375" cy="5715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0" name="Стрелка углом 19">
            <a:extLst>
              <a:ext uri="{FF2B5EF4-FFF2-40B4-BE49-F238E27FC236}">
                <a16:creationId xmlns:a16="http://schemas.microsoft.com/office/drawing/2014/main" id="{24669F29-5AF3-4516-9B41-A38DE11A96A4}"/>
              </a:ext>
            </a:extLst>
          </p:cNvPr>
          <p:cNvSpPr/>
          <p:nvPr/>
        </p:nvSpPr>
        <p:spPr>
          <a:xfrm rot="10800000">
            <a:off x="8331200" y="2676525"/>
            <a:ext cx="617538" cy="1214438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21" name="Стрелка влево 20">
            <a:extLst>
              <a:ext uri="{FF2B5EF4-FFF2-40B4-BE49-F238E27FC236}">
                <a16:creationId xmlns:a16="http://schemas.microsoft.com/office/drawing/2014/main" id="{CC6CF44A-CBCA-43A7-9A4C-B0530869DE33}"/>
              </a:ext>
            </a:extLst>
          </p:cNvPr>
          <p:cNvSpPr/>
          <p:nvPr/>
        </p:nvSpPr>
        <p:spPr>
          <a:xfrm>
            <a:off x="2555875" y="3670300"/>
            <a:ext cx="1357313" cy="64293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3" name="Стрелка вправо 22">
            <a:extLst>
              <a:ext uri="{FF2B5EF4-FFF2-40B4-BE49-F238E27FC236}">
                <a16:creationId xmlns:a16="http://schemas.microsoft.com/office/drawing/2014/main" id="{2237E9B7-E8B5-448D-A6AB-6032EBFBD21B}"/>
              </a:ext>
            </a:extLst>
          </p:cNvPr>
          <p:cNvSpPr/>
          <p:nvPr/>
        </p:nvSpPr>
        <p:spPr>
          <a:xfrm>
            <a:off x="5286375" y="5013325"/>
            <a:ext cx="1285875" cy="6889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4348" name="Picture 3">
            <a:extLst>
              <a:ext uri="{FF2B5EF4-FFF2-40B4-BE49-F238E27FC236}">
                <a16:creationId xmlns:a16="http://schemas.microsoft.com/office/drawing/2014/main" id="{D83B55C3-F841-4923-ADE5-B6F7C3793A9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0" y="4313238"/>
            <a:ext cx="2090738" cy="250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97" name="TextBox 26">
            <a:extLst>
              <a:ext uri="{FF2B5EF4-FFF2-40B4-BE49-F238E27FC236}">
                <a16:creationId xmlns:a16="http://schemas.microsoft.com/office/drawing/2014/main" id="{5712C725-5715-453E-BC84-E9D223C5C03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4200" y="2652713"/>
            <a:ext cx="19288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ru-RU"/>
            </a:defPPr>
            <a:lvl1pPr algn="ctr" eaLnBrk="1" hangingPunct="1">
              <a:defRPr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 eaLnBrk="0" hangingPunct="0"/>
            <a:lvl3pPr marL="1143000" indent="-228600" eaLnBrk="0" hangingPunct="0"/>
            <a:lvl4pPr marL="1600200" indent="-228600" eaLnBrk="0" hangingPunct="0"/>
            <a:lvl5pPr marL="2057400" indent="-228600" eaLnBrk="0" hangingPunct="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>
              <a:defRPr/>
            </a:pPr>
            <a:r>
              <a:rPr lang="ru-RU" altLang="ru-RU" dirty="0">
                <a:latin typeface="Segoe Print" panose="02000600000000000000" pitchFamily="2" charset="0"/>
              </a:rPr>
              <a:t>Пишу  письмо</a:t>
            </a:r>
          </a:p>
        </p:txBody>
      </p:sp>
      <p:sp>
        <p:nvSpPr>
          <p:cNvPr id="16398" name="TextBox 27">
            <a:extLst>
              <a:ext uri="{FF2B5EF4-FFF2-40B4-BE49-F238E27FC236}">
                <a16:creationId xmlns:a16="http://schemas.microsoft.com/office/drawing/2014/main" id="{DA8E48AA-E5C6-43C6-A29B-F930EAE97EF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89301" y="2418749"/>
            <a:ext cx="268763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b="1" dirty="0">
                <a:latin typeface="Segoe Print" panose="02000600000000000000" pitchFamily="2" charset="0"/>
                <a:cs typeface="Times New Roman" panose="02020603050405020304" pitchFamily="18" charset="0"/>
              </a:rPr>
              <a:t>Вкладываю в конверт</a:t>
            </a:r>
          </a:p>
        </p:txBody>
      </p:sp>
      <p:sp>
        <p:nvSpPr>
          <p:cNvPr id="16399" name="TextBox 28">
            <a:extLst>
              <a:ext uri="{FF2B5EF4-FFF2-40B4-BE49-F238E27FC236}">
                <a16:creationId xmlns:a16="http://schemas.microsoft.com/office/drawing/2014/main" id="{3EB3E9EA-9FDB-4208-84F5-4040286C828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24650" y="687388"/>
            <a:ext cx="2357438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ru-RU"/>
            </a:defPPr>
            <a:lvl1pPr eaLnBrk="1" hangingPunct="1">
              <a:defRPr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 eaLnBrk="0" hangingPunct="0"/>
            <a:lvl3pPr marL="1143000" indent="-228600" eaLnBrk="0" hangingPunct="0"/>
            <a:lvl4pPr marL="1600200" indent="-228600" eaLnBrk="0" hangingPunct="0"/>
            <a:lvl5pPr marL="2057400" indent="-228600" eaLnBrk="0" hangingPunct="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 algn="ctr">
              <a:defRPr/>
            </a:pPr>
            <a:r>
              <a:rPr lang="ru-RU" altLang="ru-RU" dirty="0">
                <a:latin typeface="Segoe Print" panose="02000600000000000000" pitchFamily="2" charset="0"/>
              </a:rPr>
              <a:t>Запечатываю конверт, указываю адрес</a:t>
            </a:r>
          </a:p>
        </p:txBody>
      </p:sp>
      <p:sp>
        <p:nvSpPr>
          <p:cNvPr id="16400" name="TextBox 29">
            <a:extLst>
              <a:ext uri="{FF2B5EF4-FFF2-40B4-BE49-F238E27FC236}">
                <a16:creationId xmlns:a16="http://schemas.microsoft.com/office/drawing/2014/main" id="{06B0AFBF-4539-44B8-9628-959E608FFC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72188" y="3452813"/>
            <a:ext cx="2357437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ru-RU"/>
            </a:defPPr>
            <a:lvl1pPr algn="ctr" eaLnBrk="1" hangingPunct="1">
              <a:defRPr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 eaLnBrk="0" hangingPunct="0"/>
            <a:lvl3pPr marL="1143000" indent="-228600" eaLnBrk="0" hangingPunct="0"/>
            <a:lvl4pPr marL="1600200" indent="-228600" eaLnBrk="0" hangingPunct="0"/>
            <a:lvl5pPr marL="2057400" indent="-228600" eaLnBrk="0" hangingPunct="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>
              <a:defRPr/>
            </a:pPr>
            <a:r>
              <a:rPr lang="ru-RU" altLang="ru-RU" dirty="0">
                <a:latin typeface="Segoe Print" panose="02000600000000000000" pitchFamily="2" charset="0"/>
              </a:rPr>
              <a:t>Несу к почтовому  ящику</a:t>
            </a:r>
          </a:p>
        </p:txBody>
      </p:sp>
      <p:sp>
        <p:nvSpPr>
          <p:cNvPr id="16401" name="TextBox 30">
            <a:extLst>
              <a:ext uri="{FF2B5EF4-FFF2-40B4-BE49-F238E27FC236}">
                <a16:creationId xmlns:a16="http://schemas.microsoft.com/office/drawing/2014/main" id="{1BE71F12-D1F4-457C-9BE2-0E18A4259CA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64868" y="5752420"/>
            <a:ext cx="3071813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b="1" dirty="0">
                <a:latin typeface="Segoe Print" panose="02000600000000000000" pitchFamily="2" charset="0"/>
                <a:cs typeface="Times New Roman" panose="02020603050405020304" pitchFamily="18" charset="0"/>
              </a:rPr>
              <a:t>Почтальон  разносит  письма</a:t>
            </a:r>
          </a:p>
        </p:txBody>
      </p:sp>
      <p:sp>
        <p:nvSpPr>
          <p:cNvPr id="16402" name="TextBox 31">
            <a:extLst>
              <a:ext uri="{FF2B5EF4-FFF2-40B4-BE49-F238E27FC236}">
                <a16:creationId xmlns:a16="http://schemas.microsoft.com/office/drawing/2014/main" id="{14688D7A-4F6F-494E-9C8B-C5584DD78D6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27205" y="4356174"/>
            <a:ext cx="2786063" cy="147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b="1" dirty="0">
                <a:latin typeface="Segoe Print" panose="02000600000000000000" pitchFamily="2" charset="0"/>
                <a:cs typeface="Times New Roman" panose="02020603050405020304" pitchFamily="18" charset="0"/>
              </a:rPr>
              <a:t>Всевозможными </a:t>
            </a:r>
          </a:p>
          <a:p>
            <a:pPr algn="ctr" eaLnBrk="1" hangingPunct="1">
              <a:defRPr/>
            </a:pPr>
            <a:r>
              <a:rPr lang="ru-RU" altLang="ru-RU" b="1" dirty="0">
                <a:latin typeface="Segoe Print" panose="02000600000000000000" pitchFamily="2" charset="0"/>
                <a:cs typeface="Times New Roman" panose="02020603050405020304" pitchFamily="18" charset="0"/>
              </a:rPr>
              <a:t>Видами транспорта</a:t>
            </a:r>
          </a:p>
          <a:p>
            <a:pPr algn="ctr" eaLnBrk="1" hangingPunct="1">
              <a:defRPr/>
            </a:pPr>
            <a:r>
              <a:rPr lang="ru-RU" altLang="ru-RU" b="1" dirty="0">
                <a:latin typeface="Segoe Print" panose="02000600000000000000" pitchFamily="2" charset="0"/>
                <a:cs typeface="Times New Roman" panose="02020603050405020304" pitchFamily="18" charset="0"/>
              </a:rPr>
              <a:t>Письма доставляются </a:t>
            </a:r>
          </a:p>
          <a:p>
            <a:pPr algn="ctr" eaLnBrk="1" hangingPunct="1">
              <a:defRPr/>
            </a:pPr>
            <a:r>
              <a:rPr lang="ru-RU" altLang="ru-RU" b="1" dirty="0">
                <a:latin typeface="Segoe Print" panose="02000600000000000000" pitchFamily="2" charset="0"/>
                <a:cs typeface="Times New Roman" panose="02020603050405020304" pitchFamily="18" charset="0"/>
              </a:rPr>
              <a:t>По адресам</a:t>
            </a:r>
          </a:p>
        </p:txBody>
      </p:sp>
      <p:sp>
        <p:nvSpPr>
          <p:cNvPr id="22" name="Заголовок 1">
            <a:extLst>
              <a:ext uri="{FF2B5EF4-FFF2-40B4-BE49-F238E27FC236}">
                <a16:creationId xmlns:a16="http://schemas.microsoft.com/office/drawing/2014/main" id="{372CEDE5-A6FA-4FCC-BAE7-8B93CA3C2BA5}"/>
              </a:ext>
            </a:extLst>
          </p:cNvPr>
          <p:cNvSpPr txBox="1">
            <a:spLocks/>
          </p:cNvSpPr>
          <p:nvPr/>
        </p:nvSpPr>
        <p:spPr>
          <a:xfrm>
            <a:off x="535838" y="123458"/>
            <a:ext cx="8229600" cy="830997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ru-RU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4800" b="1">
                <a:ln w="9000" cmpd="sng">
                  <a:solidFill>
                    <a:schemeClr val="accent1">
                      <a:lumMod val="250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Segoe Print" panose="02000600000000000000" pitchFamily="2" charset="0"/>
              </a:defRPr>
            </a:lvl1pPr>
          </a:lstStyle>
          <a:p>
            <a:pPr eaLnBrk="1" hangingPunct="1">
              <a:defRPr/>
            </a:pPr>
            <a:r>
              <a:rPr lang="ru-RU" dirty="0">
                <a:cs typeface="Arial" charset="0"/>
              </a:rPr>
              <a:t>Путь письма</a:t>
            </a:r>
          </a:p>
        </p:txBody>
      </p:sp>
    </p:spTree>
  </p:cSld>
  <p:clrMapOvr>
    <a:masterClrMapping/>
  </p:clrMapOvr>
  <p:transition spd="med"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Рисунок 3" descr="Untitled0-1.jpg">
            <a:extLst>
              <a:ext uri="{FF2B5EF4-FFF2-40B4-BE49-F238E27FC236}">
                <a16:creationId xmlns:a16="http://schemas.microsoft.com/office/drawing/2014/main" id="{FE437650-357F-4236-B442-3393BEACC7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3" y="357188"/>
            <a:ext cx="2286000" cy="2813050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5" name="Таблица 4">
            <a:extLst>
              <a:ext uri="{FF2B5EF4-FFF2-40B4-BE49-F238E27FC236}">
                <a16:creationId xmlns:a16="http://schemas.microsoft.com/office/drawing/2014/main" id="{D88E42F7-C23B-469A-9245-92192D4A2A9C}"/>
              </a:ext>
            </a:extLst>
          </p:cNvPr>
          <p:cNvGraphicFramePr>
            <a:graphicFrameLocks noGrp="1"/>
          </p:cNvGraphicFramePr>
          <p:nvPr/>
        </p:nvGraphicFramePr>
        <p:xfrm>
          <a:off x="1571625" y="1357313"/>
          <a:ext cx="2643188" cy="3429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431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39" marR="91439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7177" name="Рисунок 2" descr="18.jpg">
            <a:extLst>
              <a:ext uri="{FF2B5EF4-FFF2-40B4-BE49-F238E27FC236}">
                <a16:creationId xmlns:a16="http://schemas.microsoft.com/office/drawing/2014/main" id="{3FCF1B8E-E023-41F1-A53E-DDF3732BAC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6188" y="2357438"/>
            <a:ext cx="2524125" cy="3571875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178" name="Rectangle 5">
            <a:extLst>
              <a:ext uri="{FF2B5EF4-FFF2-40B4-BE49-F238E27FC236}">
                <a16:creationId xmlns:a16="http://schemas.microsoft.com/office/drawing/2014/main" id="{E4FBF2ED-06E5-4892-9C76-D67D6AE5D31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7179" name="Rectangle 7">
            <a:extLst>
              <a:ext uri="{FF2B5EF4-FFF2-40B4-BE49-F238E27FC236}">
                <a16:creationId xmlns:a16="http://schemas.microsoft.com/office/drawing/2014/main" id="{19DC8075-9B6F-4CFB-AE31-D06C3DAFCD36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pic>
        <p:nvPicPr>
          <p:cNvPr id="7180" name="Рисунок 15" descr="g0110613.WMF">
            <a:extLst>
              <a:ext uri="{FF2B5EF4-FFF2-40B4-BE49-F238E27FC236}">
                <a16:creationId xmlns:a16="http://schemas.microsoft.com/office/drawing/2014/main" id="{F7FB18C7-FC15-454E-A1E2-4653779C767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5063" y="2643188"/>
            <a:ext cx="2928937" cy="401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FF19EB3A-02B4-42D9-8F4B-035B44CF8312}"/>
              </a:ext>
            </a:extLst>
          </p:cNvPr>
          <p:cNvSpPr/>
          <p:nvPr/>
        </p:nvSpPr>
        <p:spPr>
          <a:xfrm>
            <a:off x="2843808" y="357166"/>
            <a:ext cx="6156176" cy="83099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ln w="9000" cmpd="sng">
                  <a:solidFill>
                    <a:schemeClr val="accent1">
                      <a:lumMod val="250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Segoe Print" panose="02000600000000000000" pitchFamily="2" charset="0"/>
                <a:cs typeface="Arial" charset="0"/>
              </a:rPr>
              <a:t>Почтовая бумага</a:t>
            </a:r>
          </a:p>
        </p:txBody>
      </p:sp>
    </p:spTree>
  </p:cSld>
  <p:clrMapOvr>
    <a:masterClrMapping/>
  </p:clrMapOvr>
  <p:transition spd="med"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9F1904D-E1ED-4704-9F16-51F3DF7636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352454"/>
            <a:ext cx="8229600" cy="2062103"/>
          </a:xfr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kern="1200" dirty="0">
                <a:ln w="9000" cmpd="sng">
                  <a:solidFill>
                    <a:schemeClr val="accent1">
                      <a:lumMod val="250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Segoe Print" panose="02000600000000000000" pitchFamily="2" charset="0"/>
                <a:ea typeface="+mn-ea"/>
              </a:rPr>
              <a:t>Конверт - пакет для вкладывания, хранения и пересылки бумаг. Изготавливается из разных материалов.</a:t>
            </a:r>
          </a:p>
        </p:txBody>
      </p:sp>
      <p:sp>
        <p:nvSpPr>
          <p:cNvPr id="9219" name="AutoShape 5" descr="&amp;Kcy;&amp;ocy;&amp;ncy;&amp;vcy;&amp;iecy;&amp;rcy;&amp;tcy;&amp;ycy; &amp;scy; &amp;ocy;&amp;rcy;&amp;icy;&amp;gcy;&amp;icy;&amp;ncy;&amp;acy;&amp;lcy;&amp;softcy;&amp;ncy;&amp;ocy;&amp;jcy; &amp;mcy;&amp;acy;&amp;rcy;&amp;kcy;&amp;ocy;&amp;jcy; (&amp;Kcy;&amp;scy;&amp;Ocy;&amp;Mcy;) -- &amp;Rcy;&amp;ocy;&amp;scy;&amp;scy;&amp;icy;&amp;yacy; -- HORSE on STAMPS -- &amp;Lcy;&amp;ocy;&amp;shcy;&amp;acy;&amp;dcy;&amp;icy; &amp;ncy;&amp;acy; &amp;mcy;&amp;acy;&amp;rcy;&amp;kcy;&amp;acy;&amp;khcy;">
            <a:extLst>
              <a:ext uri="{FF2B5EF4-FFF2-40B4-BE49-F238E27FC236}">
                <a16:creationId xmlns:a16="http://schemas.microsoft.com/office/drawing/2014/main" id="{D04002B3-4074-4571-AE38-E350C5F49B94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pic>
        <p:nvPicPr>
          <p:cNvPr id="7175" name="Picture 7" descr="&amp;Ocy;&amp;bcy;&amp;scy;&amp;ucy;&amp;zhcy;&amp;dcy;&amp;iecy;&amp;ncy;&amp;icy;&amp;yacy; &amp;Pcy;&amp;ocy;&amp;chcy;&amp;tcy;&amp;ocy;&amp;vcy;&amp;ycy;&amp;iecy; &amp;mcy;&amp;acy;&amp;rcy;&amp;kcy;&amp;icy; &amp;Kcy;&amp;ocy;&amp;scy;&amp;mcy;&amp;ocy;&amp;scy; &amp;Gcy;&amp;rcy;&amp;ucy;&amp;pcy;&amp;pcy;&amp;ycy; &amp;Mcy;&amp;ocy;&amp;jcy; &amp;Mcy;&amp;icy;&amp;rcy;">
            <a:extLst>
              <a:ext uri="{FF2B5EF4-FFF2-40B4-BE49-F238E27FC236}">
                <a16:creationId xmlns:a16="http://schemas.microsoft.com/office/drawing/2014/main" id="{E428D587-C140-42AD-AE7A-9DA0E6F1E7D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7975" y="2420938"/>
            <a:ext cx="8324850" cy="420052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Рисунок 1" descr="2-1.jpg">
            <a:extLst>
              <a:ext uri="{FF2B5EF4-FFF2-40B4-BE49-F238E27FC236}">
                <a16:creationId xmlns:a16="http://schemas.microsoft.com/office/drawing/2014/main" id="{CCEAAF19-9762-4288-A3F7-E82274C1E02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-664982">
            <a:off x="498475" y="1355725"/>
            <a:ext cx="5453063" cy="27495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Рисунок 2" descr="1-1.jpg">
            <a:extLst>
              <a:ext uri="{FF2B5EF4-FFF2-40B4-BE49-F238E27FC236}">
                <a16:creationId xmlns:a16="http://schemas.microsoft.com/office/drawing/2014/main" id="{03C59556-52E0-48AE-A51A-25F1F6100DD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-663628">
            <a:off x="1852613" y="2633663"/>
            <a:ext cx="5381625" cy="270033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Рисунок 3" descr="3-1.jpg">
            <a:extLst>
              <a:ext uri="{FF2B5EF4-FFF2-40B4-BE49-F238E27FC236}">
                <a16:creationId xmlns:a16="http://schemas.microsoft.com/office/drawing/2014/main" id="{DBD56790-16D2-45E0-B089-A3B5DADEEAAF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-760773">
            <a:off x="4298950" y="3790950"/>
            <a:ext cx="3567113" cy="246221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371B7C8D-D835-47A8-B49C-4AD0761BF9DD}"/>
              </a:ext>
            </a:extLst>
          </p:cNvPr>
          <p:cNvSpPr/>
          <p:nvPr/>
        </p:nvSpPr>
        <p:spPr>
          <a:xfrm>
            <a:off x="928662" y="293747"/>
            <a:ext cx="7500990" cy="83099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ln w="9000" cmpd="sng">
                  <a:solidFill>
                    <a:schemeClr val="accent1">
                      <a:lumMod val="250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Segoe Print" panose="02000600000000000000" pitchFamily="2" charset="0"/>
                <a:cs typeface="Arial" charset="0"/>
              </a:rPr>
              <a:t>Почтовые  конверты</a:t>
            </a:r>
          </a:p>
        </p:txBody>
      </p:sp>
      <p:pic>
        <p:nvPicPr>
          <p:cNvPr id="6" name="Рисунок 1" descr="2-1.jpg">
            <a:extLst>
              <a:ext uri="{FF2B5EF4-FFF2-40B4-BE49-F238E27FC236}">
                <a16:creationId xmlns:a16="http://schemas.microsoft.com/office/drawing/2014/main" id="{5F2CAACF-FD0A-4704-A46B-C4CD898E318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-664982">
            <a:off x="650875" y="1482725"/>
            <a:ext cx="5453063" cy="27495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Рисунок 2" descr="1-1.jpg">
            <a:extLst>
              <a:ext uri="{FF2B5EF4-FFF2-40B4-BE49-F238E27FC236}">
                <a16:creationId xmlns:a16="http://schemas.microsoft.com/office/drawing/2014/main" id="{3DE762F5-BFE7-4E26-9C6F-4CBCCEE2D7DF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-663628">
            <a:off x="2005013" y="2760663"/>
            <a:ext cx="5381625" cy="270033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Рисунок 3" descr="3-1.jpg">
            <a:extLst>
              <a:ext uri="{FF2B5EF4-FFF2-40B4-BE49-F238E27FC236}">
                <a16:creationId xmlns:a16="http://schemas.microsoft.com/office/drawing/2014/main" id="{33C129D5-62E7-4F91-8440-4F0988F674FF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-760773">
            <a:off x="4451350" y="3917950"/>
            <a:ext cx="3567113" cy="246221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Admin\Рабочий стол\Презентации\Мудрая Черепаха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2844" y="4714884"/>
            <a:ext cx="2286000" cy="2047875"/>
          </a:xfrm>
          <a:prstGeom prst="rect">
            <a:avLst/>
          </a:prstGeom>
          <a:noFill/>
        </p:spPr>
      </p:pic>
      <p:sp>
        <p:nvSpPr>
          <p:cNvPr id="3" name="Выноска-облако 2"/>
          <p:cNvSpPr/>
          <p:nvPr/>
        </p:nvSpPr>
        <p:spPr>
          <a:xfrm>
            <a:off x="243678" y="41174"/>
            <a:ext cx="8572560" cy="3405197"/>
          </a:xfrm>
          <a:prstGeom prst="cloudCallout">
            <a:avLst>
              <a:gd name="adj1" fmla="val -23568"/>
              <a:gd name="adj2" fmla="val 95282"/>
            </a:avLst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2400" dirty="0">
                <a:solidFill>
                  <a:schemeClr val="tx1"/>
                </a:solidFill>
                <a:latin typeface="Segoe Print" panose="02000600000000000000" pitchFamily="2" charset="0"/>
                <a:cs typeface="Arial" charset="0"/>
              </a:rPr>
              <a:t>Когда листок станет письмом, он сможет путешествовать. Вот сегодня мы и узнаем, как путешествует письмо. А что нужно, чтобы листок стал письмом?</a:t>
            </a:r>
          </a:p>
        </p:txBody>
      </p:sp>
      <p:pic>
        <p:nvPicPr>
          <p:cNvPr id="22530" name="Picture 2" descr="Картинка 90 из 14270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20984947">
            <a:off x="3751444" y="3844078"/>
            <a:ext cx="4885217" cy="245635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2" descr="Картинка 90 из 142709">
            <a:extLst>
              <a:ext uri="{FF2B5EF4-FFF2-40B4-BE49-F238E27FC236}">
                <a16:creationId xmlns:a16="http://schemas.microsoft.com/office/drawing/2014/main" id="{62479FF7-420D-453A-A5B2-DAF2772A23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20984947">
            <a:off x="3751445" y="3844079"/>
            <a:ext cx="4885217" cy="245635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2532" name="Picture 4" descr="Картинка 34 из 31552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0975758">
            <a:off x="6887508" y="3512221"/>
            <a:ext cx="1473797" cy="1056268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&amp;Scy;&amp;kcy;&amp;acy;&amp;zcy;&amp;kcy;&amp;icy; &amp;dcy;&amp;lcy;&amp;yacy; &amp;dcy;&amp;iecy;&amp;tcy;&amp;iecy;&amp;jcy; &amp;chcy;&amp;icy;&amp;tcy;&amp;acy;&amp;tcy;&amp;softcy; &amp;ocy;&amp;ncy;&amp;lcy;&amp;acy;&amp;jcy;&amp;ncy;, &amp;vcy;&amp;scy;&amp;iecy; &amp;scy;&amp;kcy;&amp;acy;&amp;zcy;&amp;kcy;&amp;icy; &amp;ncy;&amp;acy; &amp;ncy;&amp;ocy;&amp;chcy;&amp;softcy;, &amp;dcy;&amp;iecy;&amp;tcy;&amp;scy;&amp;kcy;&amp;icy;&amp;iecy; &amp;rcy;&amp;acy;&amp;scy;&amp;scy;&amp;kcy;&amp;acy;&amp;zcy;&amp;ycy;">
            <a:extLst>
              <a:ext uri="{FF2B5EF4-FFF2-40B4-BE49-F238E27FC236}">
                <a16:creationId xmlns:a16="http://schemas.microsoft.com/office/drawing/2014/main" id="{297B7721-1A35-4313-B820-58B45BC170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488" y="1600200"/>
            <a:ext cx="9018587" cy="521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7406A32-61C9-453E-91DB-CF88D42B12DC}"/>
              </a:ext>
            </a:extLst>
          </p:cNvPr>
          <p:cNvSpPr txBox="1"/>
          <p:nvPr/>
        </p:nvSpPr>
        <p:spPr>
          <a:xfrm>
            <a:off x="179388" y="90488"/>
            <a:ext cx="8785225" cy="17541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ru-RU" dirty="0">
                <a:latin typeface="Segoe Print" panose="02000600000000000000" pitchFamily="2" charset="0"/>
                <a:cs typeface="Arial" charset="0"/>
              </a:rPr>
              <a:t>Дядя Фёдор, на крыльцо!</a:t>
            </a:r>
            <a:br>
              <a:rPr lang="ru-RU" dirty="0">
                <a:latin typeface="Segoe Print" panose="02000600000000000000" pitchFamily="2" charset="0"/>
                <a:cs typeface="Arial" charset="0"/>
              </a:rPr>
            </a:br>
            <a:r>
              <a:rPr lang="ru-RU" dirty="0">
                <a:latin typeface="Segoe Print" panose="02000600000000000000" pitchFamily="2" charset="0"/>
                <a:cs typeface="Arial" charset="0"/>
              </a:rPr>
              <a:t>Вот Вам, Фёдор, письмецо.</a:t>
            </a:r>
            <a:br>
              <a:rPr lang="ru-RU" dirty="0">
                <a:latin typeface="Segoe Print" panose="02000600000000000000" pitchFamily="2" charset="0"/>
                <a:cs typeface="Arial" charset="0"/>
              </a:rPr>
            </a:br>
            <a:r>
              <a:rPr lang="ru-RU" dirty="0">
                <a:latin typeface="Segoe Print" panose="02000600000000000000" pitchFamily="2" charset="0"/>
                <a:cs typeface="Arial" charset="0"/>
              </a:rPr>
              <a:t>Вам прислала это мама,</a:t>
            </a:r>
            <a:br>
              <a:rPr lang="ru-RU" dirty="0">
                <a:latin typeface="Segoe Print" panose="02000600000000000000" pitchFamily="2" charset="0"/>
                <a:cs typeface="Arial" charset="0"/>
              </a:rPr>
            </a:br>
            <a:r>
              <a:rPr lang="ru-RU" dirty="0">
                <a:latin typeface="Segoe Print" panose="02000600000000000000" pitchFamily="2" charset="0"/>
                <a:cs typeface="Arial" charset="0"/>
              </a:rPr>
              <a:t>А от папы — телеграмма.»</a:t>
            </a:r>
            <a:br>
              <a:rPr lang="ru-RU" dirty="0">
                <a:latin typeface="Segoe Print" panose="02000600000000000000" pitchFamily="2" charset="0"/>
                <a:cs typeface="Arial" charset="0"/>
              </a:rPr>
            </a:br>
            <a:r>
              <a:rPr lang="ru-RU" dirty="0">
                <a:latin typeface="Segoe Print" panose="02000600000000000000" pitchFamily="2" charset="0"/>
                <a:cs typeface="Arial" charset="0"/>
              </a:rPr>
              <a:t>Кто сказал так на крылечке?</a:t>
            </a:r>
            <a:br>
              <a:rPr lang="ru-RU" dirty="0">
                <a:latin typeface="Segoe Print" panose="02000600000000000000" pitchFamily="2" charset="0"/>
                <a:cs typeface="Arial" charset="0"/>
              </a:rPr>
            </a:br>
            <a:r>
              <a:rPr lang="ru-RU" dirty="0">
                <a:latin typeface="Segoe Print" panose="02000600000000000000" pitchFamily="2" charset="0"/>
                <a:cs typeface="Arial" charset="0"/>
              </a:rPr>
              <a:t>Почтальон, известно, ... 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B6C9C72-D018-4CED-9734-1860A75DDEA8}"/>
              </a:ext>
            </a:extLst>
          </p:cNvPr>
          <p:cNvSpPr txBox="1"/>
          <p:nvPr/>
        </p:nvSpPr>
        <p:spPr>
          <a:xfrm>
            <a:off x="711200" y="5084763"/>
            <a:ext cx="4824413" cy="1200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cs typeface="Arial" charset="0"/>
              </a:rPr>
              <a:t>Марка – проездной билет письма, она оплачивает его путешествие.</a:t>
            </a:r>
          </a:p>
        </p:txBody>
      </p:sp>
      <p:grpSp>
        <p:nvGrpSpPr>
          <p:cNvPr id="12291" name="Группа 3">
            <a:extLst>
              <a:ext uri="{FF2B5EF4-FFF2-40B4-BE49-F238E27FC236}">
                <a16:creationId xmlns:a16="http://schemas.microsoft.com/office/drawing/2014/main" id="{1107FB98-3A6C-464E-8BCF-C3814B3B81D2}"/>
              </a:ext>
            </a:extLst>
          </p:cNvPr>
          <p:cNvGrpSpPr>
            <a:grpSpLocks/>
          </p:cNvGrpSpPr>
          <p:nvPr/>
        </p:nvGrpSpPr>
        <p:grpSpPr bwMode="auto">
          <a:xfrm>
            <a:off x="179388" y="44450"/>
            <a:ext cx="8821737" cy="4632325"/>
            <a:chOff x="179512" y="93471"/>
            <a:chExt cx="7128792" cy="3445376"/>
          </a:xfrm>
        </p:grpSpPr>
        <p:pic>
          <p:nvPicPr>
            <p:cNvPr id="41992" name="Picture 8" descr="&amp;fcy;&amp;ocy;&amp;rcy;&amp;mcy;&amp;acy;&amp;tcy; EPS &amp;scy; &amp;pcy;&amp;rcy;&amp;ocy;&amp;scy;&amp;mcy;&amp;ocy;&amp;tcy;&amp;rcy;&amp;acy; jpg, &amp;rcy;&amp;iecy;&amp;shcy;&amp;acy;&amp;yucy;&amp;shchcy;&amp;iecy;&amp;iecy; &amp;zcy;&amp;ncy;&amp;acy;&amp;chcy;&amp;iecy;&amp;ncy;&amp;icy;&amp;iecy; &amp;scy;&amp;lcy;&amp;ocy;&amp;vcy;&amp;acy;: &amp;vcy;&amp;iecy;&amp;kcy;&amp;tcy;&amp;ocy;&amp;rcy; &amp;mcy;&amp;acy;&amp;rcy;&amp;kcy;&amp;icy;, &amp;kcy;&amp;ocy;&amp;ncy;&amp;vcy;&amp;iecy;&amp;rcy;&amp;tcy;&amp;ycy;, &amp;pcy;&amp;ocy;&amp;chcy;&amp;tcy;&amp;ocy;&amp;vcy;&amp;ycy;&amp;iecy; &amp;shcy;&amp;tcy;&amp;iecy;&amp;mcy;&amp;pcy;&amp;iecy;&amp;lcy;&amp;icy;, &amp;tscy;&amp;vcy;&amp;iecy;&amp;tcy;&amp;ycy;, &amp;Fcy;&amp;iecy;&amp;ncy;&amp;icy;&amp;kcy;&amp;scy;, &amp;pcy;&amp;tcy;&amp;icy;&amp;chcy;&amp;kcy;&amp;acy;, &amp;vcy;&amp;iecy;&amp;kcy;&amp;tcy;&amp;ocy;&amp;rcy;&amp;ncy;&amp;ycy;&amp;iecy;">
              <a:extLst>
                <a:ext uri="{FF2B5EF4-FFF2-40B4-BE49-F238E27FC236}">
                  <a16:creationId xmlns:a16="http://schemas.microsoft.com/office/drawing/2014/main" id="{537306DB-A253-4489-B03C-0AF5143D9777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48371"/>
            <a:stretch/>
          </p:blipFill>
          <p:spPr bwMode="auto">
            <a:xfrm>
              <a:off x="179512" y="93471"/>
              <a:ext cx="7128792" cy="3445376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295" name="Picture 4" descr="&amp;Pcy;&amp;Ocy;&amp;CHcy;&amp;Tcy;&amp;Ocy;&amp;Vcy;&amp;Acy;&amp;YAcy; &amp;Mcy;&amp;Acy;&amp;Rcy;&amp;Kcy;&amp;Acy; - &amp;Kcy;&amp;ucy;&amp;lcy;&amp;softcy;&amp;tcy;&amp;ucy;&amp;rcy;&amp;acy;, &amp;icy;&amp;scy;&amp;kcy;&amp;ucy;&amp;scy;&amp;tcy;&amp;vcy;&amp;ocy;. &amp;Ncy;&amp;acy;&amp;rcy;&amp;ocy;&amp;dcy;&amp;ncy;&amp;ocy;&amp;iecy; &amp;tcy;&amp;vcy;&amp;ocy;&amp;rcy;&amp;chcy;&amp;iecy;&amp;scy;&amp;tcy;&amp;vcy;&amp;ocy; - &amp;Kcy;&amp;acy;&amp;tcy;&amp;acy;&amp;lcy;&amp;ocy;&amp;gcy; &amp;scy;&amp;tcy;&amp;acy;&amp;tcy;&amp;iecy;&amp;jcy; - Detalca8">
              <a:extLst>
                <a:ext uri="{FF2B5EF4-FFF2-40B4-BE49-F238E27FC236}">
                  <a16:creationId xmlns:a16="http://schemas.microsoft.com/office/drawing/2014/main" id="{CA92161E-92AF-4287-8FB6-81CEA0F344E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92080" y="473415"/>
              <a:ext cx="1584739" cy="11209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296" name="TextBox 2">
              <a:extLst>
                <a:ext uri="{FF2B5EF4-FFF2-40B4-BE49-F238E27FC236}">
                  <a16:creationId xmlns:a16="http://schemas.microsoft.com/office/drawing/2014/main" id="{A63EEC66-2C83-4248-8AEF-AA27D6EB8AE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743908" y="1988840"/>
              <a:ext cx="2806142" cy="6868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800">
                  <a:latin typeface="Segoe Print" panose="02000600000000000000" pitchFamily="2" charset="0"/>
                </a:rPr>
                <a:t>Кому___________________________</a:t>
              </a:r>
            </a:p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800">
                  <a:latin typeface="Segoe Print" panose="02000600000000000000" pitchFamily="2" charset="0"/>
                </a:rPr>
                <a:t>Куда____________________________</a:t>
              </a:r>
              <a:br>
                <a:rPr lang="ru-RU" altLang="ru-RU" sz="1800">
                  <a:latin typeface="Segoe Print" panose="02000600000000000000" pitchFamily="2" charset="0"/>
                </a:rPr>
              </a:br>
              <a:r>
                <a:rPr lang="ru-RU" altLang="ru-RU" sz="1800">
                  <a:latin typeface="Segoe Print" panose="02000600000000000000" pitchFamily="2" charset="0"/>
                </a:rPr>
                <a:t>__________________________________</a:t>
              </a:r>
            </a:p>
          </p:txBody>
        </p:sp>
        <p:sp>
          <p:nvSpPr>
            <p:cNvPr id="12297" name="TextBox 13">
              <a:extLst>
                <a:ext uri="{FF2B5EF4-FFF2-40B4-BE49-F238E27FC236}">
                  <a16:creationId xmlns:a16="http://schemas.microsoft.com/office/drawing/2014/main" id="{CBDBA0BD-A077-4DD2-BDA0-EBF827CAEE5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25703" y="473415"/>
              <a:ext cx="2890535" cy="923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800">
                  <a:latin typeface="Segoe Print" panose="02000600000000000000" pitchFamily="2" charset="0"/>
                </a:rPr>
                <a:t>От кого_________________</a:t>
              </a:r>
            </a:p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800">
                  <a:latin typeface="Segoe Print" panose="02000600000000000000" pitchFamily="2" charset="0"/>
                </a:rPr>
                <a:t>Откуда__________________</a:t>
              </a:r>
              <a:br>
                <a:rPr lang="ru-RU" altLang="ru-RU" sz="1800">
                  <a:latin typeface="Segoe Print" panose="02000600000000000000" pitchFamily="2" charset="0"/>
                </a:rPr>
              </a:br>
              <a:r>
                <a:rPr lang="ru-RU" altLang="ru-RU" sz="1800">
                  <a:latin typeface="Segoe Print" panose="02000600000000000000" pitchFamily="2" charset="0"/>
                </a:rPr>
                <a:t>____________________________</a:t>
              </a:r>
            </a:p>
          </p:txBody>
        </p:sp>
        <p:sp>
          <p:nvSpPr>
            <p:cNvPr id="12298" name="TextBox 14">
              <a:extLst>
                <a:ext uri="{FF2B5EF4-FFF2-40B4-BE49-F238E27FC236}">
                  <a16:creationId xmlns:a16="http://schemas.microsoft.com/office/drawing/2014/main" id="{3DA246CB-9A4D-4820-9C91-B27F1524A41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20097" y="2348880"/>
              <a:ext cx="1026243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800">
                  <a:latin typeface="Segoe Print" panose="02000600000000000000" pitchFamily="2" charset="0"/>
                </a:rPr>
                <a:t>Индекс</a:t>
              </a:r>
            </a:p>
          </p:txBody>
        </p:sp>
        <p:pic>
          <p:nvPicPr>
            <p:cNvPr id="12299" name="Picture 22" descr="&amp;Kcy;&amp;ocy;&amp;lcy;&amp;lcy;&amp;iecy;&amp;kcy;&amp;tscy;&amp;icy;&amp;ocy;&amp;ncy;&amp;ncy;&amp;ycy;&amp;jcy; &amp;mcy;&amp;acy;&amp;tcy;&amp;iecy;&amp;rcy;&amp;icy;&amp;acy;&amp;lcy; - &amp;Mcy;&amp;acy;&amp;gcy;&amp;acy;&amp;zcy;&amp;icy;&amp;ncy; &amp;Kcy;&amp;ocy;&amp;lcy;&amp;lcy;&amp;iecy;&amp;kcy;&amp;tscy;&amp;icy;&amp;ocy;&amp;ncy;&amp;iecy;&amp;rcy; 057-719-33-74 099-707-99-50">
              <a:extLst>
                <a:ext uri="{FF2B5EF4-FFF2-40B4-BE49-F238E27FC236}">
                  <a16:creationId xmlns:a16="http://schemas.microsoft.com/office/drawing/2014/main" id="{BC7F63FE-C643-4867-B490-2D6D5FE1112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582" t="77061" r="53426" b="5556"/>
            <a:stretch>
              <a:fillRect/>
            </a:stretch>
          </p:blipFill>
          <p:spPr bwMode="auto">
            <a:xfrm>
              <a:off x="716695" y="2708920"/>
              <a:ext cx="1983097" cy="583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300" name="Picture 2" descr="&amp;YAcy;&amp;ncy;&amp;dcy;&amp;iecy;&amp;kcy;&amp;scy;: &amp;SHcy;&amp;tcy;&amp;acy;&amp;mcy;&amp;pcy;&amp;ycy; &amp;pcy;&amp;ocy;&amp;chcy;&amp;tcy;&amp;ycy; &amp;Rcy;&amp;ocy;&amp;scy;&amp;scy;&amp;icy;&amp;icy; &amp;vcy; &amp;fcy;&amp;ocy;&amp;rcy;&amp;mcy;&amp;acy;&amp;tcy;&amp;acy;&amp;khcy; &amp;kcy;&amp;icy;&amp;scy;&amp;tcy;&amp;icy; &amp;dcy;&amp;lcy;&amp;yacy; &amp;Fcy;&amp;ocy;&amp;tcy;&amp;ocy;&amp;shcy;&amp;ocy;&amp;pcy;&amp;acy; (abr) &amp;icy; png &amp;scy; &amp;pcy;&amp;rcy;&amp;ocy;&amp;zcy;&amp;rcy;&amp;acy;&amp;chcy;&amp;ncy;&amp;ycy;&amp;mcy; &amp;fcy;&amp;ocy;&amp;ncy;&amp;ocy;&amp;mcy; Abali.ru">
              <a:extLst>
                <a:ext uri="{FF2B5EF4-FFF2-40B4-BE49-F238E27FC236}">
                  <a16:creationId xmlns:a16="http://schemas.microsoft.com/office/drawing/2014/main" id="{6E2536E9-E4A4-4B6B-8B33-ECCB5867F7D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158288">
              <a:off x="2519483" y="851806"/>
              <a:ext cx="1034723" cy="15757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1268" name="Picture 20" descr="&amp;Ocy; &amp;Vcy;&amp;lcy;&amp;acy;&amp;dcy;&amp;icy;&amp;mcy;&amp;icy;&amp;rcy;&amp;iecy; &amp;Mcy;&amp;icy;&amp;khcy;&amp;acy;&amp;jcy;&amp;lcy;&amp;ocy;&amp;vcy;&amp;icy;&amp;chcy;&amp;iecy; &amp;Lcy;&amp;acy;&amp;pcy;&amp;iecy;&amp;ncy;&amp;kcy;&amp;ocy;&amp;vcy;&amp;iecy;. &amp;Icy;&amp;rcy;&amp;kcy;&amp;ucy;&amp;tcy;&amp;scy;&amp;kcy; &amp;ncy;&amp;acy; &amp;pcy;&amp;ocy;&amp;chcy;&amp;tcy;&amp;ocy;&amp;vcy;&amp;ocy;&amp;jcy; &amp;mcy;&amp;acy;&amp;rcy;&amp;kcy;&amp;iecy; &amp;icy; &amp;kcy;&amp;ocy;&amp;ncy;&amp;vcy;&amp;iecy;&amp;rcy;&amp;tcy;&amp;iecy;">
            <a:extLst>
              <a:ext uri="{FF2B5EF4-FFF2-40B4-BE49-F238E27FC236}">
                <a16:creationId xmlns:a16="http://schemas.microsoft.com/office/drawing/2014/main" id="{367FCDC6-3987-4E4D-80C8-A0DB289FC3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4038" y="3716338"/>
            <a:ext cx="2097087" cy="295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Стрелка вправо 4">
            <a:extLst>
              <a:ext uri="{FF2B5EF4-FFF2-40B4-BE49-F238E27FC236}">
                <a16:creationId xmlns:a16="http://schemas.microsoft.com/office/drawing/2014/main" id="{5FC9829D-F562-4A54-B41A-40AE81E1AE51}"/>
              </a:ext>
            </a:extLst>
          </p:cNvPr>
          <p:cNvSpPr/>
          <p:nvPr/>
        </p:nvSpPr>
        <p:spPr>
          <a:xfrm>
            <a:off x="5940425" y="5203825"/>
            <a:ext cx="719138" cy="71913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40" name="Picture 20" descr="Картинка 18 из 31600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5008" y="571480"/>
            <a:ext cx="2571768" cy="183353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144" name="Picture 24" descr="Картинка 18 из 31600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57356" y="4357694"/>
            <a:ext cx="2714644" cy="21848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134" name="Picture 14" descr="Картинка 2 из 31600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282" y="2285992"/>
            <a:ext cx="2074540" cy="28813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138" name="Picture 18" descr="Картинка 18 из 31600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000760" y="2928934"/>
            <a:ext cx="2878185" cy="205739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142" name="Picture 22" descr="Картинка 18 из 316001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857356" y="357166"/>
            <a:ext cx="2928958" cy="20936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136" name="Picture 16" descr="Картинка 9 из 316001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143240" y="2214554"/>
            <a:ext cx="2783656" cy="20002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146" name="Picture 26" descr="Картинка 18 из 316001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714875" y="5143512"/>
            <a:ext cx="3021939" cy="14287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med">
    <p:fad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Admin\Рабочий стол\Презентации\Мудрая Черепаха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2844" y="4714884"/>
            <a:ext cx="2286000" cy="2047875"/>
          </a:xfrm>
          <a:prstGeom prst="rect">
            <a:avLst/>
          </a:prstGeom>
          <a:noFill/>
        </p:spPr>
      </p:pic>
      <p:sp>
        <p:nvSpPr>
          <p:cNvPr id="3" name="Выноска-облако 2"/>
          <p:cNvSpPr/>
          <p:nvPr/>
        </p:nvSpPr>
        <p:spPr>
          <a:xfrm>
            <a:off x="592656" y="762336"/>
            <a:ext cx="7958688" cy="2639216"/>
          </a:xfrm>
          <a:prstGeom prst="cloudCallout">
            <a:avLst>
              <a:gd name="adj1" fmla="val -21618"/>
              <a:gd name="adj2" fmla="val 96110"/>
            </a:avLst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dirty="0">
                <a:solidFill>
                  <a:schemeClr val="tx1"/>
                </a:solidFill>
                <a:latin typeface="Segoe Print" panose="02000600000000000000" pitchFamily="2" charset="0"/>
                <a:cs typeface="Arial" charset="0"/>
              </a:rPr>
              <a:t>Марки бывают очень интересными, красивыми, и многие люди их коллекционируют.</a:t>
            </a:r>
          </a:p>
        </p:txBody>
      </p:sp>
      <p:pic>
        <p:nvPicPr>
          <p:cNvPr id="5" name="Picture 4" descr="Картинка 34 из 31552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20975758">
            <a:off x="5262558" y="3877892"/>
            <a:ext cx="3518702" cy="25218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med">
    <p:fad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 descr="&amp;Ocy;&amp;tcy;&amp;dcy;&amp;ycy;&amp;khcy; &amp;icy; &amp;khcy;&amp;ocy;&amp;bcy;&amp;bcy;&amp;icy; &quot; &amp;Scy;&amp;tcy;&amp;rcy;&amp;acy;&amp;ncy;&amp;icy;&amp;tscy;&amp;acy; 8">
            <a:extLst>
              <a:ext uri="{FF2B5EF4-FFF2-40B4-BE49-F238E27FC236}">
                <a16:creationId xmlns:a16="http://schemas.microsoft.com/office/drawing/2014/main" id="{CBF54062-863B-407C-A84C-3CAC97842B6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980728"/>
            <a:ext cx="7560840" cy="563519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6B0622F-7928-4E40-80A8-A772D74E27E5}"/>
              </a:ext>
            </a:extLst>
          </p:cNvPr>
          <p:cNvSpPr txBox="1"/>
          <p:nvPr/>
        </p:nvSpPr>
        <p:spPr>
          <a:xfrm>
            <a:off x="323850" y="303213"/>
            <a:ext cx="8712200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cs typeface="Arial" charset="0"/>
              </a:rPr>
              <a:t>Филателисты – люди, коллекционирующие марки.</a:t>
            </a:r>
          </a:p>
        </p:txBody>
      </p:sp>
    </p:spTree>
  </p:cSld>
  <p:clrMapOvr>
    <a:masterClrMapping/>
  </p:clrMapOvr>
  <p:transition spd="med">
    <p:fad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C964DCA3-1538-4095-8340-8C543CA6412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0011" y="4575114"/>
            <a:ext cx="1649707" cy="2113409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336784" y="515296"/>
            <a:ext cx="2928958" cy="64294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cs typeface="Times New Roman" panose="02020603050405020304" pitchFamily="18" charset="0"/>
              </a:rPr>
              <a:t>ОТПРАВИТЕЛЬ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5604535" y="5786454"/>
            <a:ext cx="2214578" cy="64294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cs typeface="Times New Roman" panose="02020603050405020304" pitchFamily="18" charset="0"/>
              </a:rPr>
              <a:t>АДРЕСАТ</a:t>
            </a:r>
          </a:p>
        </p:txBody>
      </p:sp>
      <p:pic>
        <p:nvPicPr>
          <p:cNvPr id="5" name="Picture 2" descr="C:\Documents and Settings\Admin\Рабочий стол\Презентации\Муравей Вопросик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193916" y="428162"/>
            <a:ext cx="1408113" cy="2139950"/>
          </a:xfrm>
          <a:prstGeom prst="rect">
            <a:avLst/>
          </a:prstGeom>
          <a:noFill/>
        </p:spPr>
      </p:pic>
      <p:pic>
        <p:nvPicPr>
          <p:cNvPr id="7" name="Picture 2" descr="Картинка 90 из 14270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0984947">
            <a:off x="1210217" y="2008238"/>
            <a:ext cx="2573545" cy="129401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Облако 8"/>
          <p:cNvSpPr/>
          <p:nvPr/>
        </p:nvSpPr>
        <p:spPr>
          <a:xfrm>
            <a:off x="4000496" y="285728"/>
            <a:ext cx="4786346" cy="2928958"/>
          </a:xfrm>
          <a:prstGeom prst="cloud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tx1"/>
                </a:solidFill>
                <a:latin typeface="Segoe Print" panose="02000600000000000000" pitchFamily="2" charset="0"/>
                <a:cs typeface="Arial" charset="0"/>
              </a:rPr>
              <a:t>Отправитель – это тот, кто отправляет письмо.</a:t>
            </a:r>
          </a:p>
        </p:txBody>
      </p:sp>
      <p:sp>
        <p:nvSpPr>
          <p:cNvPr id="10" name="Облако 9"/>
          <p:cNvSpPr/>
          <p:nvPr/>
        </p:nvSpPr>
        <p:spPr>
          <a:xfrm>
            <a:off x="214282" y="4071942"/>
            <a:ext cx="5929354" cy="2571768"/>
          </a:xfrm>
          <a:prstGeom prst="cloud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tx1"/>
                </a:solidFill>
                <a:latin typeface="Segoe Print" panose="02000600000000000000" pitchFamily="2" charset="0"/>
                <a:cs typeface="Arial" charset="0"/>
              </a:rPr>
              <a:t>Адресат – это тот, </a:t>
            </a:r>
          </a:p>
          <a:p>
            <a:pPr algn="ctr"/>
            <a:r>
              <a:rPr lang="ru-RU" sz="2400" dirty="0">
                <a:solidFill>
                  <a:schemeClr val="tx1"/>
                </a:solidFill>
                <a:latin typeface="Segoe Print" panose="02000600000000000000" pitchFamily="2" charset="0"/>
                <a:cs typeface="Arial" charset="0"/>
              </a:rPr>
              <a:t>кто получает письмо.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7691 0.05209 L 0.48629 0.4407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500" y="19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AA2701E-A3B3-412B-A917-08B41C56B8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384474"/>
            <a:ext cx="8229600" cy="923330"/>
          </a:xfr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kern="1200" dirty="0">
                <a:ln w="9000" cmpd="sng">
                  <a:solidFill>
                    <a:schemeClr val="accent1">
                      <a:lumMod val="250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Segoe Print" panose="02000600000000000000" pitchFamily="2" charset="0"/>
                <a:ea typeface="+mn-ea"/>
              </a:rPr>
              <a:t>Индекс</a:t>
            </a:r>
          </a:p>
        </p:txBody>
      </p:sp>
      <p:pic>
        <p:nvPicPr>
          <p:cNvPr id="16386" name="Picture 2">
            <a:extLst>
              <a:ext uri="{FF2B5EF4-FFF2-40B4-BE49-F238E27FC236}">
                <a16:creationId xmlns:a16="http://schemas.microsoft.com/office/drawing/2014/main" id="{F651A2D0-475D-4372-AB0F-1D34B8B71DC8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539750" y="1557338"/>
            <a:ext cx="8135938" cy="4535487"/>
          </a:xfrm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 spd="med">
    <p:fad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/>
          <p:nvPr/>
        </p:nvSpPr>
        <p:spPr>
          <a:xfrm>
            <a:off x="3613526" y="1173196"/>
            <a:ext cx="3344185" cy="6924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100" b="1" u="sng" dirty="0">
                <a:solidFill>
                  <a:srgbClr val="002060"/>
                </a:solidFill>
                <a:latin typeface="Comic Sans MS" pitchFamily="66" charset="0"/>
                <a:ea typeface="Times New Roman" panose="02020603050405020304" pitchFamily="18" charset="0"/>
              </a:rPr>
              <a:t>Адресат </a:t>
            </a:r>
          </a:p>
          <a:p>
            <a:pPr algn="ctr"/>
            <a:r>
              <a:rPr lang="ru-RU" dirty="0">
                <a:solidFill>
                  <a:srgbClr val="002060"/>
                </a:solidFill>
                <a:latin typeface="Comic Sans MS" pitchFamily="66" charset="0"/>
                <a:ea typeface="Times New Roman" panose="02020603050405020304" pitchFamily="18" charset="0"/>
              </a:rPr>
              <a:t>( тот, кто получает письмо) </a:t>
            </a:r>
            <a:endParaRPr lang="ru-RU" dirty="0">
              <a:solidFill>
                <a:srgbClr val="002060"/>
              </a:solidFill>
              <a:latin typeface="Comic Sans MS" pitchFamily="66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170483" y="1150109"/>
            <a:ext cx="3575018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100" b="1" u="sng" dirty="0">
                <a:solidFill>
                  <a:srgbClr val="002060"/>
                </a:solidFill>
                <a:latin typeface="Comic Sans MS" pitchFamily="66" charset="0"/>
                <a:ea typeface="Times New Roman" panose="02020603050405020304" pitchFamily="18" charset="0"/>
              </a:rPr>
              <a:t>Отправитель</a:t>
            </a:r>
          </a:p>
          <a:p>
            <a:pPr algn="ctr"/>
            <a:r>
              <a:rPr lang="ru-RU" sz="2100" b="1" dirty="0">
                <a:solidFill>
                  <a:srgbClr val="002060"/>
                </a:solidFill>
                <a:latin typeface="Comic Sans MS" pitchFamily="66" charset="0"/>
              </a:rPr>
              <a:t> </a:t>
            </a:r>
            <a:r>
              <a:rPr lang="ru-RU" sz="2100" dirty="0">
                <a:solidFill>
                  <a:srgbClr val="002060"/>
                </a:solidFill>
                <a:latin typeface="Comic Sans MS" pitchFamily="66" charset="0"/>
              </a:rPr>
              <a:t>(</a:t>
            </a:r>
            <a:r>
              <a:rPr lang="ru-RU" dirty="0">
                <a:solidFill>
                  <a:srgbClr val="002060"/>
                </a:solidFill>
                <a:latin typeface="Comic Sans MS" pitchFamily="66" charset="0"/>
              </a:rPr>
              <a:t>тот, кто отправляет письмо</a:t>
            </a:r>
            <a:r>
              <a:rPr lang="ru-RU" sz="2100" dirty="0">
                <a:solidFill>
                  <a:srgbClr val="002060"/>
                </a:solidFill>
                <a:latin typeface="Comic Sans MS" pitchFamily="66" charset="0"/>
              </a:rPr>
              <a:t>)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6630796" y="1692636"/>
            <a:ext cx="2396811" cy="9694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100" b="1" u="sng" dirty="0">
                <a:solidFill>
                  <a:srgbClr val="002060"/>
                </a:solidFill>
                <a:latin typeface="Comic Sans MS" pitchFamily="66" charset="0"/>
                <a:ea typeface="Times New Roman" panose="02020603050405020304" pitchFamily="18" charset="0"/>
              </a:rPr>
              <a:t>Марка</a:t>
            </a:r>
          </a:p>
          <a:p>
            <a:pPr algn="ctr"/>
            <a:r>
              <a:rPr lang="ru-RU" dirty="0">
                <a:solidFill>
                  <a:srgbClr val="002060"/>
                </a:solidFill>
                <a:latin typeface="Comic Sans MS" pitchFamily="66" charset="0"/>
              </a:rPr>
              <a:t>(специальный знак </a:t>
            </a:r>
          </a:p>
          <a:p>
            <a:pPr algn="ctr"/>
            <a:r>
              <a:rPr lang="ru-RU" dirty="0">
                <a:solidFill>
                  <a:srgbClr val="002060"/>
                </a:solidFill>
                <a:latin typeface="Comic Sans MS" pitchFamily="66" charset="0"/>
              </a:rPr>
              <a:t>почтовой оплаты)</a:t>
            </a:r>
          </a:p>
        </p:txBody>
      </p:sp>
      <p:grpSp>
        <p:nvGrpSpPr>
          <p:cNvPr id="5" name="Группа 4"/>
          <p:cNvGrpSpPr/>
          <p:nvPr/>
        </p:nvGrpSpPr>
        <p:grpSpPr>
          <a:xfrm>
            <a:off x="2025548" y="2038987"/>
            <a:ext cx="4461907" cy="2909646"/>
            <a:chOff x="2926854" y="2215067"/>
            <a:chExt cx="5909008" cy="4176464"/>
          </a:xfrm>
        </p:grpSpPr>
        <p:pic>
          <p:nvPicPr>
            <p:cNvPr id="17" name="Picture 2" descr="http://turner-color.ru/pic/large-3820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26854" y="2215067"/>
              <a:ext cx="5909008" cy="4176464"/>
            </a:xfrm>
            <a:prstGeom prst="rect">
              <a:avLst/>
            </a:prstGeom>
            <a:noFill/>
            <a:ln>
              <a:solidFill>
                <a:srgbClr val="DF5B97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50" name="Picture 2" descr="http://www.lib3.podelise.ru/tw_files2/urls_9/28/d-27513/27513_html_3d653227.jp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87294" y="2348880"/>
              <a:ext cx="1819275" cy="12858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cxnSp>
        <p:nvCxnSpPr>
          <p:cNvPr id="23" name="Прямая со стрелкой 22"/>
          <p:cNvCxnSpPr/>
          <p:nvPr/>
        </p:nvCxnSpPr>
        <p:spPr>
          <a:xfrm flipH="1">
            <a:off x="6389825" y="1900245"/>
            <a:ext cx="1044867" cy="282995"/>
          </a:xfrm>
          <a:prstGeom prst="straightConnector1">
            <a:avLst/>
          </a:prstGeom>
          <a:ln w="57150">
            <a:solidFill>
              <a:srgbClr val="DF5B97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>
            <a:off x="4709706" y="1770826"/>
            <a:ext cx="0" cy="1338931"/>
          </a:xfrm>
          <a:prstGeom prst="straightConnector1">
            <a:avLst/>
          </a:prstGeom>
          <a:ln w="57150">
            <a:solidFill>
              <a:srgbClr val="DF5B97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>
            <a:off x="1650230" y="1819495"/>
            <a:ext cx="307763" cy="346409"/>
          </a:xfrm>
          <a:prstGeom prst="straightConnector1">
            <a:avLst/>
          </a:prstGeom>
          <a:ln w="57150">
            <a:solidFill>
              <a:srgbClr val="DF5B97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781175" y="4956849"/>
            <a:ext cx="5394426" cy="13388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100" b="1" u="sng" dirty="0">
                <a:solidFill>
                  <a:srgbClr val="002060"/>
                </a:solidFill>
                <a:latin typeface="Comic Sans MS" pitchFamily="66" charset="0"/>
              </a:rPr>
              <a:t>Индекс</a:t>
            </a:r>
            <a:r>
              <a:rPr lang="ru-RU" sz="2100" b="1" dirty="0">
                <a:solidFill>
                  <a:srgbClr val="002060"/>
                </a:solidFill>
                <a:latin typeface="Comic Sans MS" pitchFamily="66" charset="0"/>
              </a:rPr>
              <a:t> </a:t>
            </a:r>
            <a:r>
              <a:rPr lang="ru-RU" dirty="0">
                <a:solidFill>
                  <a:srgbClr val="002060"/>
                </a:solidFill>
                <a:latin typeface="Comic Sans MS" pitchFamily="66" charset="0"/>
              </a:rPr>
              <a:t>( это указатель, первые три цифры – </a:t>
            </a:r>
          </a:p>
          <a:p>
            <a:pPr algn="ctr"/>
            <a:r>
              <a:rPr lang="ru-RU" dirty="0">
                <a:solidFill>
                  <a:srgbClr val="002060"/>
                </a:solidFill>
                <a:latin typeface="Comic Sans MS" pitchFamily="66" charset="0"/>
              </a:rPr>
              <a:t>это код города, ещё три цифры – это номер </a:t>
            </a:r>
          </a:p>
          <a:p>
            <a:pPr algn="ctr"/>
            <a:r>
              <a:rPr lang="ru-RU">
                <a:solidFill>
                  <a:srgbClr val="002060"/>
                </a:solidFill>
                <a:latin typeface="Comic Sans MS" pitchFamily="66" charset="0"/>
              </a:rPr>
              <a:t>почтового отделения)</a:t>
            </a:r>
            <a:endParaRPr lang="ru-RU" sz="2100" dirty="0">
              <a:solidFill>
                <a:srgbClr val="002060"/>
              </a:solidFill>
              <a:latin typeface="Comic Sans MS" pitchFamily="66" charset="0"/>
            </a:endParaRPr>
          </a:p>
          <a:p>
            <a:endParaRPr lang="ru-RU" sz="2100" b="1" dirty="0">
              <a:solidFill>
                <a:srgbClr val="002060"/>
              </a:solidFill>
              <a:latin typeface="Comic Sans MS" pitchFamily="66" charset="0"/>
            </a:endParaRPr>
          </a:p>
        </p:txBody>
      </p:sp>
      <p:cxnSp>
        <p:nvCxnSpPr>
          <p:cNvPr id="14" name="Прямая со стрелкой 13"/>
          <p:cNvCxnSpPr/>
          <p:nvPr/>
        </p:nvCxnSpPr>
        <p:spPr>
          <a:xfrm flipV="1">
            <a:off x="2789570" y="4617287"/>
            <a:ext cx="270065" cy="486117"/>
          </a:xfrm>
          <a:prstGeom prst="straightConnector1">
            <a:avLst/>
          </a:prstGeom>
          <a:ln w="57150">
            <a:solidFill>
              <a:srgbClr val="DF5B97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4" name="Picture 2" descr="C:\Documents and Settings\Admin\Рабочий стол\Презентации\Мудрая Черепаха.jpg">
            <a:extLst>
              <a:ext uri="{FF2B5EF4-FFF2-40B4-BE49-F238E27FC236}">
                <a16:creationId xmlns:a16="http://schemas.microsoft.com/office/drawing/2014/main" id="{F8C1609F-3D2C-4420-A3F8-F745F98F1A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6724283" y="3136472"/>
            <a:ext cx="2286000" cy="2047875"/>
          </a:xfrm>
          <a:prstGeom prst="rect">
            <a:avLst/>
          </a:prstGeom>
          <a:noFill/>
        </p:spPr>
      </p:pic>
      <p:pic>
        <p:nvPicPr>
          <p:cNvPr id="25" name="Picture 2" descr="C:\Documents and Settings\Admin\Рабочий стол\Презентации\Муравей Вопросик.jpg">
            <a:extLst>
              <a:ext uri="{FF2B5EF4-FFF2-40B4-BE49-F238E27FC236}">
                <a16:creationId xmlns:a16="http://schemas.microsoft.com/office/drawing/2014/main" id="{9105C21B-D858-437D-905E-1801756205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235424" y="4254725"/>
            <a:ext cx="1408113" cy="213995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132968716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2" grpId="0"/>
      <p:bldP spid="11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 descr="Картинка 66 из 14577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72066" y="2841494"/>
            <a:ext cx="3738572" cy="37307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" name="Picture 2" descr="C:\Documents and Settings\Admin\Рабочий стол\Презентации\Муравей Вопросик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214282" y="4572008"/>
            <a:ext cx="1408113" cy="2139950"/>
          </a:xfrm>
          <a:prstGeom prst="rect">
            <a:avLst/>
          </a:prstGeom>
          <a:noFill/>
        </p:spPr>
      </p:pic>
      <p:sp>
        <p:nvSpPr>
          <p:cNvPr id="3" name="Выноска-облако 2"/>
          <p:cNvSpPr/>
          <p:nvPr/>
        </p:nvSpPr>
        <p:spPr>
          <a:xfrm>
            <a:off x="214282" y="214290"/>
            <a:ext cx="8215370" cy="2643206"/>
          </a:xfrm>
          <a:prstGeom prst="cloudCallout">
            <a:avLst>
              <a:gd name="adj1" fmla="val -29092"/>
              <a:gd name="adj2" fmla="val 108496"/>
            </a:avLst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endParaRPr lang="ru-RU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algn="ctr"/>
            <a:r>
              <a:rPr lang="ru-RU" sz="2400" dirty="0">
                <a:solidFill>
                  <a:schemeClr val="tx1"/>
                </a:solidFill>
                <a:latin typeface="Segoe Print" panose="02000600000000000000" pitchFamily="2" charset="0"/>
                <a:cs typeface="Arial" charset="0"/>
              </a:rPr>
              <a:t>На стене на видном месте</a:t>
            </a:r>
            <a:br>
              <a:rPr lang="ru-RU" sz="2400" dirty="0">
                <a:solidFill>
                  <a:schemeClr val="tx1"/>
                </a:solidFill>
                <a:latin typeface="Segoe Print" panose="02000600000000000000" pitchFamily="2" charset="0"/>
                <a:cs typeface="Arial" charset="0"/>
              </a:rPr>
            </a:br>
            <a:r>
              <a:rPr lang="ru-RU" sz="2400" dirty="0">
                <a:solidFill>
                  <a:schemeClr val="tx1"/>
                </a:solidFill>
                <a:latin typeface="Segoe Print" panose="02000600000000000000" pitchFamily="2" charset="0"/>
                <a:cs typeface="Arial" charset="0"/>
              </a:rPr>
              <a:t>Собирает вести вместе,</a:t>
            </a:r>
            <a:br>
              <a:rPr lang="ru-RU" sz="2400" dirty="0">
                <a:solidFill>
                  <a:schemeClr val="tx1"/>
                </a:solidFill>
                <a:latin typeface="Segoe Print" panose="02000600000000000000" pitchFamily="2" charset="0"/>
                <a:cs typeface="Arial" charset="0"/>
              </a:rPr>
            </a:br>
            <a:r>
              <a:rPr lang="ru-RU" sz="2400" dirty="0">
                <a:solidFill>
                  <a:schemeClr val="tx1"/>
                </a:solidFill>
                <a:latin typeface="Segoe Print" panose="02000600000000000000" pitchFamily="2" charset="0"/>
                <a:cs typeface="Arial" charset="0"/>
              </a:rPr>
              <a:t>А потом его жильцы</a:t>
            </a:r>
            <a:br>
              <a:rPr lang="ru-RU" sz="2400" dirty="0">
                <a:solidFill>
                  <a:schemeClr val="tx1"/>
                </a:solidFill>
                <a:latin typeface="Segoe Print" panose="02000600000000000000" pitchFamily="2" charset="0"/>
                <a:cs typeface="Arial" charset="0"/>
              </a:rPr>
            </a:br>
            <a:r>
              <a:rPr lang="ru-RU" sz="2400" dirty="0">
                <a:solidFill>
                  <a:schemeClr val="tx1"/>
                </a:solidFill>
                <a:latin typeface="Segoe Print" panose="02000600000000000000" pitchFamily="2" charset="0"/>
                <a:cs typeface="Arial" charset="0"/>
              </a:rPr>
              <a:t>Полетят во все концы.</a:t>
            </a:r>
            <a:br>
              <a:rPr lang="ru-RU" sz="2400" dirty="0">
                <a:solidFill>
                  <a:schemeClr val="tx1"/>
                </a:solidFill>
                <a:latin typeface="Segoe Print" panose="02000600000000000000" pitchFamily="2" charset="0"/>
                <a:cs typeface="Arial" charset="0"/>
              </a:rPr>
            </a:br>
            <a:endParaRPr lang="ru-RU" sz="2400" dirty="0">
              <a:solidFill>
                <a:schemeClr val="tx1"/>
              </a:solidFill>
              <a:latin typeface="Segoe Print" panose="02000600000000000000" pitchFamily="2" charset="0"/>
              <a:cs typeface="Arial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Admin\Рабочий стол\Презентации\Мудрая Черепаха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6572264" y="4643446"/>
            <a:ext cx="2286000" cy="2047875"/>
          </a:xfrm>
          <a:prstGeom prst="rect">
            <a:avLst/>
          </a:prstGeom>
          <a:noFill/>
        </p:spPr>
      </p:pic>
      <p:sp>
        <p:nvSpPr>
          <p:cNvPr id="3" name="Выноска-облако 2"/>
          <p:cNvSpPr/>
          <p:nvPr/>
        </p:nvSpPr>
        <p:spPr>
          <a:xfrm>
            <a:off x="142844" y="214290"/>
            <a:ext cx="8858312" cy="3429024"/>
          </a:xfrm>
          <a:prstGeom prst="cloudCallout">
            <a:avLst>
              <a:gd name="adj1" fmla="val 19567"/>
              <a:gd name="adj2" fmla="val 77021"/>
            </a:avLst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endParaRPr lang="ru-RU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algn="ctr"/>
            <a:r>
              <a:rPr lang="ru-RU" sz="2000" dirty="0">
                <a:solidFill>
                  <a:schemeClr val="tx1"/>
                </a:solidFill>
                <a:latin typeface="Segoe Print" panose="02000600000000000000" pitchFamily="2" charset="0"/>
                <a:cs typeface="Arial" charset="0"/>
              </a:rPr>
              <a:t>Из этих ящиков работники почты забирают в специальных мешках все опущенные письма и отвозят их на почту для сортировки.</a:t>
            </a:r>
          </a:p>
          <a:p>
            <a:pPr algn="ctr"/>
            <a:r>
              <a:rPr lang="ru-RU" sz="2000" dirty="0">
                <a:solidFill>
                  <a:schemeClr val="tx1"/>
                </a:solidFill>
                <a:latin typeface="Segoe Print" panose="02000600000000000000" pitchFamily="2" charset="0"/>
                <a:cs typeface="Arial" charset="0"/>
              </a:rPr>
              <a:t>     На каждое письмо работники почты ставят штамп с датой отправления                   письма.</a:t>
            </a:r>
          </a:p>
        </p:txBody>
      </p:sp>
      <p:pic>
        <p:nvPicPr>
          <p:cNvPr id="23555" name="Picture 3" descr="Картинка 1 из 7971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3307777"/>
            <a:ext cx="2928926" cy="3550222"/>
          </a:xfrm>
          <a:prstGeom prst="rect">
            <a:avLst/>
          </a:prstGeom>
          <a:noFill/>
        </p:spPr>
      </p:pic>
      <p:pic>
        <p:nvPicPr>
          <p:cNvPr id="8" name="Picture 8" descr="http://www.newsland.ru/public/upload/news/big_pochta_rossii_1.jpg"/>
          <p:cNvPicPr>
            <a:picLocks noChangeAspect="1" noChangeArrowheads="1"/>
          </p:cNvPicPr>
          <p:nvPr/>
        </p:nvPicPr>
        <p:blipFill>
          <a:blip r:embed="rId4">
            <a:duotone>
              <a:prstClr val="black"/>
              <a:srgbClr val="0070C0">
                <a:tint val="45000"/>
                <a:satMod val="400000"/>
              </a:srgbClr>
            </a:duotone>
          </a:blip>
          <a:srcRect/>
          <a:stretch>
            <a:fillRect/>
          </a:stretch>
        </p:blipFill>
        <p:spPr bwMode="auto">
          <a:xfrm>
            <a:off x="714348" y="4929198"/>
            <a:ext cx="1502946" cy="144728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fade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Картинка 1 из 15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2851" y="214290"/>
            <a:ext cx="4150547" cy="31927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100" name="Picture 4" descr="Картинка 19 из 71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85211" y="3143248"/>
            <a:ext cx="4877472" cy="34956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med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8669A1D2-9121-4294-94FD-E3BBC3E28F4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125413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sz="36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cs typeface="Times New Roman" panose="02020603050405020304" pitchFamily="18" charset="0"/>
              </a:rPr>
              <a:t>Деревня </a:t>
            </a:r>
            <a:br>
              <a:rPr lang="ru-RU" sz="36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cs typeface="Times New Roman" panose="02020603050405020304" pitchFamily="18" charset="0"/>
              </a:rPr>
            </a:br>
            <a:r>
              <a:rPr lang="ru-RU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cs typeface="Times New Roman" panose="02020603050405020304" pitchFamily="18" charset="0"/>
              </a:rPr>
              <a:t>Простоквашино</a:t>
            </a:r>
          </a:p>
        </p:txBody>
      </p:sp>
      <p:pic>
        <p:nvPicPr>
          <p:cNvPr id="3075" name="Picture 6" descr="&amp;Pcy;&amp;rcy;&amp;ocy;&amp;scy;&amp;tcy;&amp;ocy;&amp;kcy;&amp;vcy;&amp;acy;&amp;shcy;&amp;icy;&amp;ncy;&amp;ocy; &amp;ocy;&amp;bcy;&amp;ocy;&amp;icy; (2 &amp;fcy;&amp;ocy;&amp;tcy;&amp;ocy;) &amp;scy;&amp;kcy;&amp;acy;&amp;chcy;&amp;acy;&amp;tcy;&amp;softcy; &amp;dcy;&amp;lcy;&amp;yacy; &amp;rcy;&amp;acy;&amp;bcy;&amp;ocy;&amp;chcy;&amp;iecy;&amp;gcy;&amp;ocy; &amp;scy;&amp;tcy;&amp;ocy;&amp;lcy;&amp;acy;">
            <a:extLst>
              <a:ext uri="{FF2B5EF4-FFF2-40B4-BE49-F238E27FC236}">
                <a16:creationId xmlns:a16="http://schemas.microsoft.com/office/drawing/2014/main" id="{F1A1FCC2-CE85-4B70-8023-A95FEA0437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263044"/>
            <a:ext cx="7632848" cy="547832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Admin\Рабочий стол\Презентации\Муравей Вопросик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214282" y="4572008"/>
            <a:ext cx="1408113" cy="2139950"/>
          </a:xfrm>
          <a:prstGeom prst="rect">
            <a:avLst/>
          </a:prstGeom>
          <a:noFill/>
        </p:spPr>
      </p:pic>
      <p:sp>
        <p:nvSpPr>
          <p:cNvPr id="3" name="Выноска-облако 2"/>
          <p:cNvSpPr/>
          <p:nvPr/>
        </p:nvSpPr>
        <p:spPr>
          <a:xfrm>
            <a:off x="142844" y="214290"/>
            <a:ext cx="8715436" cy="3643338"/>
          </a:xfrm>
          <a:prstGeom prst="cloudCallout">
            <a:avLst>
              <a:gd name="adj1" fmla="val -29931"/>
              <a:gd name="adj2" fmla="val 78278"/>
            </a:avLst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endParaRPr lang="ru-RU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algn="ctr"/>
            <a:endParaRPr lang="ru-RU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algn="ctr"/>
            <a:r>
              <a:rPr lang="ru-RU" sz="2000" dirty="0">
                <a:solidFill>
                  <a:schemeClr val="tx1"/>
                </a:solidFill>
                <a:latin typeface="Segoe Print" panose="02000600000000000000" pitchFamily="2" charset="0"/>
                <a:cs typeface="Arial" charset="0"/>
              </a:rPr>
              <a:t>Несется по суше,</a:t>
            </a:r>
            <a:br>
              <a:rPr lang="ru-RU" sz="2000" dirty="0">
                <a:solidFill>
                  <a:schemeClr val="tx1"/>
                </a:solidFill>
                <a:latin typeface="Segoe Print" panose="02000600000000000000" pitchFamily="2" charset="0"/>
                <a:cs typeface="Arial" charset="0"/>
              </a:rPr>
            </a:br>
            <a:r>
              <a:rPr lang="ru-RU" sz="2000" dirty="0">
                <a:solidFill>
                  <a:schemeClr val="tx1"/>
                </a:solidFill>
                <a:latin typeface="Segoe Print" panose="02000600000000000000" pitchFamily="2" charset="0"/>
                <a:cs typeface="Arial" charset="0"/>
              </a:rPr>
              <a:t>Несется по морю,</a:t>
            </a:r>
            <a:br>
              <a:rPr lang="ru-RU" sz="2000" dirty="0">
                <a:solidFill>
                  <a:schemeClr val="tx1"/>
                </a:solidFill>
                <a:latin typeface="Segoe Print" panose="02000600000000000000" pitchFamily="2" charset="0"/>
                <a:cs typeface="Arial" charset="0"/>
              </a:rPr>
            </a:br>
            <a:r>
              <a:rPr lang="ru-RU" sz="2000" dirty="0">
                <a:solidFill>
                  <a:schemeClr val="tx1"/>
                </a:solidFill>
                <a:latin typeface="Segoe Print" panose="02000600000000000000" pitchFamily="2" charset="0"/>
                <a:cs typeface="Arial" charset="0"/>
              </a:rPr>
              <a:t>Летит самолетом</a:t>
            </a:r>
            <a:br>
              <a:rPr lang="ru-RU" sz="2000" dirty="0">
                <a:solidFill>
                  <a:schemeClr val="tx1"/>
                </a:solidFill>
                <a:latin typeface="Segoe Print" panose="02000600000000000000" pitchFamily="2" charset="0"/>
                <a:cs typeface="Arial" charset="0"/>
              </a:rPr>
            </a:br>
            <a:r>
              <a:rPr lang="ru-RU" sz="2000" dirty="0">
                <a:solidFill>
                  <a:schemeClr val="tx1"/>
                </a:solidFill>
                <a:latin typeface="Segoe Print" panose="02000600000000000000" pitchFamily="2" charset="0"/>
                <a:cs typeface="Arial" charset="0"/>
              </a:rPr>
              <a:t>В воздушном просторе.</a:t>
            </a:r>
            <a:br>
              <a:rPr lang="ru-RU" sz="2000" dirty="0">
                <a:solidFill>
                  <a:schemeClr val="tx1"/>
                </a:solidFill>
                <a:latin typeface="Segoe Print" panose="02000600000000000000" pitchFamily="2" charset="0"/>
                <a:cs typeface="Arial" charset="0"/>
              </a:rPr>
            </a:br>
            <a:r>
              <a:rPr lang="ru-RU" sz="2000" dirty="0">
                <a:solidFill>
                  <a:schemeClr val="tx1"/>
                </a:solidFill>
                <a:latin typeface="Segoe Print" panose="02000600000000000000" pitchFamily="2" charset="0"/>
                <a:cs typeface="Arial" charset="0"/>
              </a:rPr>
              <a:t>И вот наконец</a:t>
            </a:r>
            <a:br>
              <a:rPr lang="ru-RU" sz="2000" dirty="0">
                <a:solidFill>
                  <a:schemeClr val="tx1"/>
                </a:solidFill>
                <a:latin typeface="Segoe Print" panose="02000600000000000000" pitchFamily="2" charset="0"/>
                <a:cs typeface="Arial" charset="0"/>
              </a:rPr>
            </a:br>
            <a:r>
              <a:rPr lang="ru-RU" sz="2000" dirty="0">
                <a:solidFill>
                  <a:schemeClr val="tx1"/>
                </a:solidFill>
                <a:latin typeface="Segoe Print" panose="02000600000000000000" pitchFamily="2" charset="0"/>
                <a:cs typeface="Arial" charset="0"/>
              </a:rPr>
              <a:t>Прибывает оно </a:t>
            </a:r>
            <a:br>
              <a:rPr lang="ru-RU" sz="2000" dirty="0">
                <a:solidFill>
                  <a:schemeClr val="tx1"/>
                </a:solidFill>
                <a:latin typeface="Segoe Print" panose="02000600000000000000" pitchFamily="2" charset="0"/>
                <a:cs typeface="Arial" charset="0"/>
              </a:rPr>
            </a:br>
            <a:r>
              <a:rPr lang="ru-RU" sz="2000" dirty="0">
                <a:solidFill>
                  <a:schemeClr val="tx1"/>
                </a:solidFill>
                <a:latin typeface="Segoe Print" panose="02000600000000000000" pitchFamily="2" charset="0"/>
                <a:cs typeface="Arial" charset="0"/>
              </a:rPr>
              <a:t>Из дальнего края, </a:t>
            </a:r>
            <a:br>
              <a:rPr lang="ru-RU" sz="2000" dirty="0">
                <a:solidFill>
                  <a:schemeClr val="tx1"/>
                </a:solidFill>
                <a:latin typeface="Segoe Print" panose="02000600000000000000" pitchFamily="2" charset="0"/>
                <a:cs typeface="Arial" charset="0"/>
              </a:rPr>
            </a:br>
            <a:r>
              <a:rPr lang="ru-RU" sz="2000" dirty="0">
                <a:solidFill>
                  <a:schemeClr val="tx1"/>
                </a:solidFill>
                <a:latin typeface="Segoe Print" panose="02000600000000000000" pitchFamily="2" charset="0"/>
                <a:cs typeface="Arial" charset="0"/>
              </a:rPr>
              <a:t>Вестями полно.</a:t>
            </a:r>
            <a:br>
              <a:rPr lang="ru-RU" sz="2000" dirty="0">
                <a:solidFill>
                  <a:schemeClr val="tx1"/>
                </a:solidFill>
                <a:latin typeface="Segoe Print" panose="02000600000000000000" pitchFamily="2" charset="0"/>
                <a:cs typeface="Arial" charset="0"/>
              </a:rPr>
            </a:br>
            <a:endParaRPr lang="ru-RU" sz="2000" dirty="0">
              <a:solidFill>
                <a:schemeClr val="tx1"/>
              </a:solidFill>
              <a:latin typeface="Segoe Print" panose="02000600000000000000" pitchFamily="2" charset="0"/>
              <a:cs typeface="Arial" charset="0"/>
            </a:endParaRPr>
          </a:p>
        </p:txBody>
      </p:sp>
      <p:pic>
        <p:nvPicPr>
          <p:cNvPr id="5" name="Picture 10" descr="Картинка 252 из 248365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429124" y="3752986"/>
            <a:ext cx="4572032" cy="29621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med">
    <p:fade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Картинка 130 из 24834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13792" y="404664"/>
            <a:ext cx="8316416" cy="6237314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Картинка 53 из 56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9081" y="256748"/>
            <a:ext cx="8445837" cy="6344504"/>
          </a:xfrm>
          <a:prstGeom prst="rect">
            <a:avLst/>
          </a:prstGeom>
          <a:noFill/>
        </p:spPr>
      </p:pic>
      <p:pic>
        <p:nvPicPr>
          <p:cNvPr id="3" name="Picture 8" descr="http://www.newsland.ru/public/upload/news/big_pochta_rossii_1.jpg"/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rgbClr val="0070C0">
                <a:tint val="45000"/>
                <a:satMod val="400000"/>
              </a:srgbClr>
            </a:duotone>
          </a:blip>
          <a:srcRect/>
          <a:stretch>
            <a:fillRect/>
          </a:stretch>
        </p:blipFill>
        <p:spPr bwMode="auto">
          <a:xfrm>
            <a:off x="2987824" y="2435486"/>
            <a:ext cx="1728192" cy="9935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fade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Картинка 169 из 10522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7544" y="281373"/>
            <a:ext cx="8388424" cy="6295253"/>
          </a:xfrm>
          <a:prstGeom prst="rect">
            <a:avLst/>
          </a:prstGeom>
          <a:noFill/>
        </p:spPr>
      </p:pic>
      <p:pic>
        <p:nvPicPr>
          <p:cNvPr id="3" name="Picture 8" descr="http://www.newsland.ru/public/upload/news/big_pochta_rossii_1.jpg">
            <a:extLst>
              <a:ext uri="{FF2B5EF4-FFF2-40B4-BE49-F238E27FC236}">
                <a16:creationId xmlns:a16="http://schemas.microsoft.com/office/drawing/2014/main" id="{F427E328-CDFC-4959-88A5-8A5BBD02F3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rgbClr val="0070C0">
                <a:tint val="45000"/>
                <a:satMod val="400000"/>
              </a:srgbClr>
            </a:duotone>
          </a:blip>
          <a:srcRect/>
          <a:stretch>
            <a:fillRect/>
          </a:stretch>
        </p:blipFill>
        <p:spPr bwMode="auto">
          <a:xfrm>
            <a:off x="5148064" y="3150254"/>
            <a:ext cx="1108008" cy="55748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fade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8" name="Picture 4" descr="Картинка 13 из 13580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5780" y="86459"/>
            <a:ext cx="8532440" cy="6399330"/>
          </a:xfrm>
          <a:prstGeom prst="rect">
            <a:avLst/>
          </a:prstGeom>
          <a:noFill/>
        </p:spPr>
      </p:pic>
      <p:pic>
        <p:nvPicPr>
          <p:cNvPr id="4" name="Picture 8" descr="http://www.newsland.ru/public/upload/news/big_pochta_rossii_1.jpg"/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rgbClr val="0070C0">
                <a:tint val="45000"/>
                <a:satMod val="400000"/>
              </a:srgbClr>
            </a:duotone>
          </a:blip>
          <a:srcRect/>
          <a:stretch>
            <a:fillRect/>
          </a:stretch>
        </p:blipFill>
        <p:spPr bwMode="auto">
          <a:xfrm>
            <a:off x="6300192" y="3150255"/>
            <a:ext cx="1108008" cy="55748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fade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Admin\Рабочий стол\Презентации\Муравей Вопросик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214282" y="4572008"/>
            <a:ext cx="1408113" cy="2139950"/>
          </a:xfrm>
          <a:prstGeom prst="rect">
            <a:avLst/>
          </a:prstGeom>
          <a:noFill/>
        </p:spPr>
      </p:pic>
      <p:sp>
        <p:nvSpPr>
          <p:cNvPr id="3" name="Выноска-облако 2"/>
          <p:cNvSpPr/>
          <p:nvPr/>
        </p:nvSpPr>
        <p:spPr>
          <a:xfrm>
            <a:off x="142844" y="142852"/>
            <a:ext cx="8786874" cy="3214710"/>
          </a:xfrm>
          <a:prstGeom prst="cloudCallout">
            <a:avLst>
              <a:gd name="adj1" fmla="val -31466"/>
              <a:gd name="adj2" fmla="val 93355"/>
            </a:avLst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endParaRPr lang="ru-RU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algn="ctr"/>
            <a:r>
              <a:rPr lang="ru-RU" sz="2000" dirty="0">
                <a:solidFill>
                  <a:schemeClr val="tx1"/>
                </a:solidFill>
                <a:latin typeface="Segoe Print" panose="02000600000000000000" pitchFamily="2" charset="0"/>
                <a:cs typeface="Arial" charset="0"/>
              </a:rPr>
              <a:t>Кто она — полным полна,</a:t>
            </a:r>
            <a:br>
              <a:rPr lang="ru-RU" sz="2000" dirty="0">
                <a:solidFill>
                  <a:schemeClr val="tx1"/>
                </a:solidFill>
                <a:latin typeface="Segoe Print" panose="02000600000000000000" pitchFamily="2" charset="0"/>
                <a:cs typeface="Arial" charset="0"/>
              </a:rPr>
            </a:br>
            <a:r>
              <a:rPr lang="ru-RU" sz="2000" dirty="0">
                <a:solidFill>
                  <a:schemeClr val="tx1"/>
                </a:solidFill>
                <a:latin typeface="Segoe Print" panose="02000600000000000000" pitchFamily="2" charset="0"/>
                <a:cs typeface="Arial" charset="0"/>
              </a:rPr>
              <a:t>С почтальоном путь-дорогу</a:t>
            </a:r>
            <a:br>
              <a:rPr lang="ru-RU" sz="2000" dirty="0">
                <a:solidFill>
                  <a:schemeClr val="tx1"/>
                </a:solidFill>
                <a:latin typeface="Segoe Print" panose="02000600000000000000" pitchFamily="2" charset="0"/>
                <a:cs typeface="Arial" charset="0"/>
              </a:rPr>
            </a:br>
            <a:r>
              <a:rPr lang="ru-RU" sz="2000" dirty="0">
                <a:solidFill>
                  <a:schemeClr val="tx1"/>
                </a:solidFill>
                <a:latin typeface="Segoe Print" panose="02000600000000000000" pitchFamily="2" charset="0"/>
                <a:cs typeface="Arial" charset="0"/>
              </a:rPr>
              <a:t>Делит вместе:</a:t>
            </a:r>
            <a:br>
              <a:rPr lang="ru-RU" sz="2000" dirty="0">
                <a:solidFill>
                  <a:schemeClr val="tx1"/>
                </a:solidFill>
                <a:latin typeface="Segoe Print" panose="02000600000000000000" pitchFamily="2" charset="0"/>
                <a:cs typeface="Arial" charset="0"/>
              </a:rPr>
            </a:br>
            <a:r>
              <a:rPr lang="ru-RU" sz="2000" dirty="0">
                <a:solidFill>
                  <a:schemeClr val="tx1"/>
                </a:solidFill>
                <a:latin typeface="Segoe Print" panose="02000600000000000000" pitchFamily="2" charset="0"/>
                <a:cs typeface="Arial" charset="0"/>
              </a:rPr>
              <a:t>Носит вести</a:t>
            </a:r>
            <a:br>
              <a:rPr lang="ru-RU" sz="2000" dirty="0">
                <a:solidFill>
                  <a:schemeClr val="tx1"/>
                </a:solidFill>
                <a:latin typeface="Segoe Print" panose="02000600000000000000" pitchFamily="2" charset="0"/>
                <a:cs typeface="Arial" charset="0"/>
              </a:rPr>
            </a:br>
            <a:r>
              <a:rPr lang="ru-RU" sz="2000" dirty="0">
                <a:solidFill>
                  <a:schemeClr val="tx1"/>
                </a:solidFill>
                <a:latin typeface="Segoe Print" panose="02000600000000000000" pitchFamily="2" charset="0"/>
                <a:cs typeface="Arial" charset="0"/>
              </a:rPr>
              <a:t>И худеет понемногу?</a:t>
            </a:r>
            <a:br>
              <a:rPr lang="ru-RU" sz="2000" dirty="0">
                <a:solidFill>
                  <a:schemeClr val="tx1"/>
                </a:solidFill>
                <a:latin typeface="Segoe Print" panose="02000600000000000000" pitchFamily="2" charset="0"/>
                <a:cs typeface="Arial" charset="0"/>
              </a:rPr>
            </a:br>
            <a:endParaRPr lang="ru-RU" sz="2000" dirty="0">
              <a:solidFill>
                <a:schemeClr val="tx1"/>
              </a:solidFill>
              <a:latin typeface="Segoe Print" panose="02000600000000000000" pitchFamily="2" charset="0"/>
              <a:cs typeface="Arial" charset="0"/>
            </a:endParaRPr>
          </a:p>
        </p:txBody>
      </p:sp>
      <p:pic>
        <p:nvPicPr>
          <p:cNvPr id="31746" name="Picture 2" descr="Картинка 3 из 354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143372" y="3429000"/>
            <a:ext cx="4748899" cy="3200401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Admin\Рабочий стол\Презентации\Муравей Вопросик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00958" y="4572008"/>
            <a:ext cx="1408113" cy="2139950"/>
          </a:xfrm>
          <a:prstGeom prst="rect">
            <a:avLst/>
          </a:prstGeom>
          <a:noFill/>
        </p:spPr>
      </p:pic>
      <p:sp>
        <p:nvSpPr>
          <p:cNvPr id="3" name="Выноска-облако 2"/>
          <p:cNvSpPr/>
          <p:nvPr/>
        </p:nvSpPr>
        <p:spPr>
          <a:xfrm>
            <a:off x="827584" y="207308"/>
            <a:ext cx="7858180" cy="2714644"/>
          </a:xfrm>
          <a:prstGeom prst="cloudCallout">
            <a:avLst>
              <a:gd name="adj1" fmla="val 30183"/>
              <a:gd name="adj2" fmla="val 110262"/>
            </a:avLst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endParaRPr lang="ru-RU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algn="ctr"/>
            <a:r>
              <a:rPr lang="ru-RU" sz="2000" dirty="0">
                <a:solidFill>
                  <a:schemeClr val="tx1"/>
                </a:solidFill>
                <a:latin typeface="Segoe Print" panose="02000600000000000000" pitchFamily="2" charset="0"/>
                <a:cs typeface="Arial" charset="0"/>
              </a:rPr>
              <a:t>Мы синего цвета,</a:t>
            </a:r>
            <a:br>
              <a:rPr lang="ru-RU" sz="2000" dirty="0">
                <a:solidFill>
                  <a:schemeClr val="tx1"/>
                </a:solidFill>
                <a:latin typeface="Segoe Print" panose="02000600000000000000" pitchFamily="2" charset="0"/>
                <a:cs typeface="Arial" charset="0"/>
              </a:rPr>
            </a:br>
            <a:r>
              <a:rPr lang="ru-RU" sz="2000" dirty="0">
                <a:solidFill>
                  <a:schemeClr val="tx1"/>
                </a:solidFill>
                <a:latin typeface="Segoe Print" panose="02000600000000000000" pitchFamily="2" charset="0"/>
                <a:cs typeface="Arial" charset="0"/>
              </a:rPr>
              <a:t>Висим на стене.</a:t>
            </a:r>
            <a:br>
              <a:rPr lang="ru-RU" sz="2000" dirty="0">
                <a:solidFill>
                  <a:schemeClr val="tx1"/>
                </a:solidFill>
                <a:latin typeface="Segoe Print" panose="02000600000000000000" pitchFamily="2" charset="0"/>
                <a:cs typeface="Arial" charset="0"/>
              </a:rPr>
            </a:br>
            <a:r>
              <a:rPr lang="ru-RU" sz="2000" dirty="0">
                <a:solidFill>
                  <a:schemeClr val="tx1"/>
                </a:solidFill>
                <a:latin typeface="Segoe Print" panose="02000600000000000000" pitchFamily="2" charset="0"/>
                <a:cs typeface="Arial" charset="0"/>
              </a:rPr>
              <a:t>И много приветов</a:t>
            </a:r>
            <a:br>
              <a:rPr lang="ru-RU" sz="2000" dirty="0">
                <a:solidFill>
                  <a:schemeClr val="tx1"/>
                </a:solidFill>
                <a:latin typeface="Segoe Print" panose="02000600000000000000" pitchFamily="2" charset="0"/>
                <a:cs typeface="Arial" charset="0"/>
              </a:rPr>
            </a:br>
            <a:r>
              <a:rPr lang="ru-RU" sz="2000" dirty="0">
                <a:solidFill>
                  <a:schemeClr val="tx1"/>
                </a:solidFill>
                <a:latin typeface="Segoe Print" panose="02000600000000000000" pitchFamily="2" charset="0"/>
                <a:cs typeface="Arial" charset="0"/>
              </a:rPr>
              <a:t>Храним мы в себе.</a:t>
            </a:r>
            <a:br>
              <a:rPr lang="ru-RU" sz="2000" dirty="0">
                <a:solidFill>
                  <a:schemeClr val="tx1"/>
                </a:solidFill>
                <a:latin typeface="Segoe Print" panose="02000600000000000000" pitchFamily="2" charset="0"/>
                <a:cs typeface="Arial" charset="0"/>
              </a:rPr>
            </a:br>
            <a:endParaRPr lang="ru-RU" sz="2000" dirty="0">
              <a:solidFill>
                <a:schemeClr val="tx1"/>
              </a:solidFill>
              <a:latin typeface="Segoe Print" panose="02000600000000000000" pitchFamily="2" charset="0"/>
              <a:cs typeface="Arial" charset="0"/>
            </a:endParaRPr>
          </a:p>
        </p:txBody>
      </p:sp>
      <p:pic>
        <p:nvPicPr>
          <p:cNvPr id="32770" name="Picture 2" descr="Картинка 5 из 1457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1" y="3164890"/>
            <a:ext cx="4572032" cy="34311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Заголовок 1">
            <a:extLst>
              <a:ext uri="{FF2B5EF4-FFF2-40B4-BE49-F238E27FC236}">
                <a16:creationId xmlns:a16="http://schemas.microsoft.com/office/drawing/2014/main" id="{36941245-A8D9-4353-A250-92CB90F34D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74638"/>
            <a:ext cx="6948488" cy="1143000"/>
          </a:xfrm>
        </p:spPr>
        <p:txBody>
          <a:bodyPr/>
          <a:lstStyle/>
          <a:p>
            <a:pPr eaLnBrk="1" hangingPunct="1">
              <a:defRPr/>
            </a:pPr>
            <a:br>
              <a:rPr lang="ru-RU" alt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alt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alt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alt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1                            2                 3                           </a:t>
            </a:r>
            <a:br>
              <a:rPr lang="ru-RU" alt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</a:t>
            </a:r>
            <a:br>
              <a:rPr lang="ru-RU" alt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</a:t>
            </a:r>
            <a:br>
              <a:rPr lang="ru-RU" alt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alt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alt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alt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434" name="Содержимое 2">
            <a:extLst>
              <a:ext uri="{FF2B5EF4-FFF2-40B4-BE49-F238E27FC236}">
                <a16:creationId xmlns:a16="http://schemas.microsoft.com/office/drawing/2014/main" id="{F6BC1306-6413-4584-B276-C1E2B4C7F3A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Tx/>
              <a:buNone/>
              <a:defRPr/>
            </a:pPr>
            <a:r>
              <a:rPr lang="ru-RU" alt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</a:t>
            </a:r>
          </a:p>
          <a:p>
            <a:pPr eaLnBrk="1" hangingPunct="1">
              <a:buFontTx/>
              <a:buNone/>
              <a:defRPr/>
            </a:pPr>
            <a:r>
              <a:rPr lang="ru-RU" alt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4                         5                       6                    </a:t>
            </a:r>
          </a:p>
          <a:p>
            <a:pPr eaLnBrk="1" hangingPunct="1">
              <a:buFontTx/>
              <a:buNone/>
              <a:defRPr/>
            </a:pPr>
            <a:r>
              <a:rPr lang="ru-RU" alt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</a:t>
            </a:r>
          </a:p>
          <a:p>
            <a:pPr eaLnBrk="1" hangingPunct="1">
              <a:buFontTx/>
              <a:buNone/>
              <a:defRPr/>
            </a:pPr>
            <a:r>
              <a:rPr lang="ru-RU" alt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</a:t>
            </a:r>
          </a:p>
          <a:p>
            <a:pPr eaLnBrk="1" hangingPunct="1">
              <a:buFontTx/>
              <a:buNone/>
              <a:defRPr/>
            </a:pPr>
            <a:r>
              <a:rPr lang="ru-RU" alt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                                                 </a:t>
            </a:r>
          </a:p>
          <a:p>
            <a:pPr eaLnBrk="1" hangingPunct="1">
              <a:buFontTx/>
              <a:buNone/>
              <a:defRPr/>
            </a:pPr>
            <a:r>
              <a:rPr lang="ru-RU" alt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7                      8                         9</a:t>
            </a:r>
          </a:p>
        </p:txBody>
      </p:sp>
      <p:pic>
        <p:nvPicPr>
          <p:cNvPr id="4" name="Рисунок 4" descr="C:\Documents and Settings\Администратор\Мои документы\Мои рисунки\заполненный конверт.jpg">
            <a:extLst>
              <a:ext uri="{FF2B5EF4-FFF2-40B4-BE49-F238E27FC236}">
                <a16:creationId xmlns:a16="http://schemas.microsoft.com/office/drawing/2014/main" id="{D66F272C-96F2-489E-BB47-6D87678BDFC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088" y="188913"/>
            <a:ext cx="2590800" cy="1541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5" descr="C:\Documents and Settings\Администратор\Мои документы\Мои рисунки\151606.jpg">
            <a:extLst>
              <a:ext uri="{FF2B5EF4-FFF2-40B4-BE49-F238E27FC236}">
                <a16:creationId xmlns:a16="http://schemas.microsoft.com/office/drawing/2014/main" id="{B8257B4D-B048-4860-AAC0-9872FA3E466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0563" y="188913"/>
            <a:ext cx="1223962" cy="1944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10" descr="C:\Documents and Settings\Администратор\Мои документы\Мои рисунки\Pochta.jpg">
            <a:extLst>
              <a:ext uri="{FF2B5EF4-FFF2-40B4-BE49-F238E27FC236}">
                <a16:creationId xmlns:a16="http://schemas.microsoft.com/office/drawing/2014/main" id="{12258C5A-61BE-46AB-A227-09DE92D671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125" y="260350"/>
            <a:ext cx="2181225" cy="148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Рисунок 7" descr="C:\Documents and Settings\Администратор\Мои документы\Мои рисунки\машины 2.jpg">
            <a:extLst>
              <a:ext uri="{FF2B5EF4-FFF2-40B4-BE49-F238E27FC236}">
                <a16:creationId xmlns:a16="http://schemas.microsoft.com/office/drawing/2014/main" id="{CFADB298-C52B-416D-BDAE-33A84D9FCB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3" y="2060575"/>
            <a:ext cx="2376487" cy="1439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Рисунок 8" descr="C:\Documents and Settings\Администратор\Мои документы\Мои рисунки\s7.jpg">
            <a:extLst>
              <a:ext uri="{FF2B5EF4-FFF2-40B4-BE49-F238E27FC236}">
                <a16:creationId xmlns:a16="http://schemas.microsoft.com/office/drawing/2014/main" id="{5DB1A6BD-4A3C-4D96-B7AF-4D9227AC9D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738" y="2276475"/>
            <a:ext cx="2305050" cy="1439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Рисунок 12" descr="C:\Documents and Settings\Администратор\Мои документы\Мои рисунки\почта россии.jpg">
            <a:extLst>
              <a:ext uri="{FF2B5EF4-FFF2-40B4-BE49-F238E27FC236}">
                <a16:creationId xmlns:a16="http://schemas.microsoft.com/office/drawing/2014/main" id="{723FDA27-3E68-435E-951A-F98C8A23E95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025" y="2276475"/>
            <a:ext cx="2016125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Рисунок 6" descr="C:\Documents and Settings\Администратор\Мои документы\Мои рисунки\сумка почтальона.jpg">
            <a:extLst>
              <a:ext uri="{FF2B5EF4-FFF2-40B4-BE49-F238E27FC236}">
                <a16:creationId xmlns:a16="http://schemas.microsoft.com/office/drawing/2014/main" id="{EE1B32FE-022C-4AD9-B74B-33E9B02AC1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3" y="4221163"/>
            <a:ext cx="2228850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Рисунок 9" descr="C:\Documents and Settings\Администратор\Мои документы\Мои рисунки\t_pochtalon.jpg">
            <a:extLst>
              <a:ext uri="{FF2B5EF4-FFF2-40B4-BE49-F238E27FC236}">
                <a16:creationId xmlns:a16="http://schemas.microsoft.com/office/drawing/2014/main" id="{FF3624CC-A1B1-4DA5-AD7A-6D76875A253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8400" y="4221163"/>
            <a:ext cx="2343150" cy="171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Рисунок 11" descr="C:\Documents and Settings\Администратор\Мои документы\Мои рисунки\почтовый ящик2.jpg">
            <a:extLst>
              <a:ext uri="{FF2B5EF4-FFF2-40B4-BE49-F238E27FC236}">
                <a16:creationId xmlns:a16="http://schemas.microsoft.com/office/drawing/2014/main" id="{5453E4DD-86AD-4278-BD67-59D68BB5C8C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10" r="16847"/>
          <a:stretch>
            <a:fillRect/>
          </a:stretch>
        </p:blipFill>
        <p:spPr bwMode="auto">
          <a:xfrm>
            <a:off x="7077075" y="4221163"/>
            <a:ext cx="1343025" cy="172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Admin\Рабочий стол\Презентации\Муравей Вопросик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00958" y="4572008"/>
            <a:ext cx="1408113" cy="2139950"/>
          </a:xfrm>
          <a:prstGeom prst="rect">
            <a:avLst/>
          </a:prstGeom>
          <a:noFill/>
        </p:spPr>
      </p:pic>
      <p:sp>
        <p:nvSpPr>
          <p:cNvPr id="3" name="Выноска-облако 2"/>
          <p:cNvSpPr/>
          <p:nvPr/>
        </p:nvSpPr>
        <p:spPr>
          <a:xfrm>
            <a:off x="3500431" y="480713"/>
            <a:ext cx="5429288" cy="2214578"/>
          </a:xfrm>
          <a:prstGeom prst="cloudCallout">
            <a:avLst>
              <a:gd name="adj1" fmla="val 27213"/>
              <a:gd name="adj2" fmla="val 130790"/>
            </a:avLst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endParaRPr lang="ru-RU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algn="ctr"/>
            <a:r>
              <a:rPr lang="ru-RU" sz="2000" dirty="0">
                <a:solidFill>
                  <a:schemeClr val="tx1"/>
                </a:solidFill>
                <a:latin typeface="Segoe Print" panose="02000600000000000000" pitchFamily="2" charset="0"/>
                <a:cs typeface="Arial" charset="0"/>
              </a:rPr>
              <a:t>Что пересылают по почте?</a:t>
            </a:r>
            <a:br>
              <a:rPr lang="ru-RU" sz="2000" dirty="0">
                <a:solidFill>
                  <a:schemeClr val="tx1"/>
                </a:solidFill>
                <a:latin typeface="Segoe Print" panose="02000600000000000000" pitchFamily="2" charset="0"/>
                <a:cs typeface="Arial" charset="0"/>
              </a:rPr>
            </a:br>
            <a:endParaRPr lang="ru-RU" sz="2000" dirty="0">
              <a:solidFill>
                <a:schemeClr val="tx1"/>
              </a:solidFill>
              <a:latin typeface="Segoe Print" panose="02000600000000000000" pitchFamily="2" charset="0"/>
              <a:cs typeface="Arial" charset="0"/>
            </a:endParaRPr>
          </a:p>
        </p:txBody>
      </p:sp>
      <p:pic>
        <p:nvPicPr>
          <p:cNvPr id="5" name="Picture 2" descr="Картинка 90 из 14270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20984947">
            <a:off x="418147" y="5109288"/>
            <a:ext cx="2574523" cy="12945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4818" name="Picture 2" descr="Картинка 18 из 40009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184299">
            <a:off x="643617" y="3062193"/>
            <a:ext cx="2405886" cy="147921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4822" name="Picture 6" descr="Картинка 18 из 10286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4281" y="214290"/>
            <a:ext cx="3500463" cy="25003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4824" name="Picture 8" descr="Картинка 3 из 10286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3286115" y="3500438"/>
            <a:ext cx="4056787" cy="321329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med">
    <p:fade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42860" y="2523707"/>
            <a:ext cx="8858280" cy="1000132"/>
          </a:xfrm>
        </p:spPr>
        <p:txBody>
          <a:bodyPr>
            <a:normAutofit fontScale="90000"/>
          </a:bodyPr>
          <a:lstStyle/>
          <a:p>
            <a:r>
              <a:rPr lang="ru-RU" sz="2200" kern="1200" dirty="0">
                <a:solidFill>
                  <a:schemeClr val="tx1"/>
                </a:solidFill>
                <a:latin typeface="Segoe Print" panose="02000600000000000000" pitchFamily="2" charset="0"/>
                <a:ea typeface="+mn-ea"/>
                <a:cs typeface="Arial" charset="0"/>
              </a:rPr>
              <a:t>Письмо – написанный текст, сообщение, которое посылается кому-либо.</a:t>
            </a:r>
            <a:br>
              <a:rPr lang="ru-RU" sz="2200" kern="1200" dirty="0">
                <a:solidFill>
                  <a:schemeClr val="tx1"/>
                </a:solidFill>
                <a:latin typeface="Segoe Print" panose="02000600000000000000" pitchFamily="2" charset="0"/>
                <a:ea typeface="+mn-ea"/>
                <a:cs typeface="Arial" charset="0"/>
              </a:rPr>
            </a:br>
            <a:br>
              <a:rPr lang="ru-RU" sz="2200" kern="1200" dirty="0">
                <a:solidFill>
                  <a:schemeClr val="tx1"/>
                </a:solidFill>
                <a:latin typeface="Segoe Print" panose="02000600000000000000" pitchFamily="2" charset="0"/>
                <a:ea typeface="+mn-ea"/>
                <a:cs typeface="Arial" charset="0"/>
              </a:rPr>
            </a:br>
            <a:br>
              <a:rPr lang="ru-RU" sz="20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br>
              <a:rPr lang="ru-RU" sz="20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br>
              <a:rPr lang="ru-RU" sz="20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br>
              <a:rPr lang="ru-RU" sz="20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br>
              <a:rPr lang="ru-RU" sz="20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br>
              <a:rPr lang="ru-RU" sz="20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200" kern="1200" dirty="0">
                <a:solidFill>
                  <a:schemeClr val="tx1"/>
                </a:solidFill>
                <a:latin typeface="Segoe Print" panose="02000600000000000000" pitchFamily="2" charset="0"/>
                <a:ea typeface="+mn-ea"/>
                <a:cs typeface="Arial" charset="0"/>
              </a:rPr>
              <a:t>Телеграмма – сообщение, переданное по телеграфу, </a:t>
            </a:r>
            <a:br>
              <a:rPr lang="ru-RU" sz="2200" kern="1200" dirty="0">
                <a:solidFill>
                  <a:schemeClr val="tx1"/>
                </a:solidFill>
                <a:latin typeface="Segoe Print" panose="02000600000000000000" pitchFamily="2" charset="0"/>
                <a:ea typeface="+mn-ea"/>
                <a:cs typeface="Arial" charset="0"/>
              </a:rPr>
            </a:br>
            <a:r>
              <a:rPr lang="ru-RU" sz="2200" kern="1200" dirty="0">
                <a:solidFill>
                  <a:schemeClr val="tx1"/>
                </a:solidFill>
                <a:latin typeface="Segoe Print" panose="02000600000000000000" pitchFamily="2" charset="0"/>
                <a:ea typeface="+mn-ea"/>
                <a:cs typeface="Arial" charset="0"/>
              </a:rPr>
              <a:t>а также бланк с таким сообщением. </a:t>
            </a:r>
            <a:br>
              <a:rPr lang="ru-RU" sz="2200" kern="1200" dirty="0">
                <a:solidFill>
                  <a:schemeClr val="tx1"/>
                </a:solidFill>
                <a:latin typeface="Segoe Print" panose="02000600000000000000" pitchFamily="2" charset="0"/>
                <a:ea typeface="+mn-ea"/>
                <a:cs typeface="Arial" charset="0"/>
              </a:rPr>
            </a:br>
            <a:br>
              <a:rPr lang="ru-RU" sz="2200" kern="1200" dirty="0">
                <a:solidFill>
                  <a:schemeClr val="tx1"/>
                </a:solidFill>
                <a:latin typeface="Segoe Print" panose="02000600000000000000" pitchFamily="2" charset="0"/>
                <a:ea typeface="+mn-ea"/>
                <a:cs typeface="Arial" charset="0"/>
              </a:rPr>
            </a:br>
            <a:br>
              <a:rPr lang="ru-RU" sz="20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br>
              <a:rPr lang="ru-RU" sz="20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br>
              <a:rPr lang="ru-RU" sz="20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br>
              <a:rPr lang="ru-RU" sz="20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br>
              <a:rPr lang="ru-RU" sz="20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200" kern="1200" dirty="0">
                <a:solidFill>
                  <a:schemeClr val="tx1"/>
                </a:solidFill>
                <a:latin typeface="Segoe Print" panose="02000600000000000000" pitchFamily="2" charset="0"/>
                <a:ea typeface="+mn-ea"/>
                <a:cs typeface="Arial" charset="0"/>
              </a:rPr>
              <a:t> Открытка – специальная почтовая карточка для открытого письма.</a:t>
            </a:r>
            <a:br>
              <a:rPr lang="ru-RU" sz="2200" kern="1200" dirty="0">
                <a:solidFill>
                  <a:schemeClr val="tx1"/>
                </a:solidFill>
                <a:latin typeface="Segoe Print" panose="02000600000000000000" pitchFamily="2" charset="0"/>
                <a:ea typeface="+mn-ea"/>
                <a:cs typeface="Arial" charset="0"/>
              </a:rPr>
            </a:br>
            <a:endParaRPr lang="ru-RU" sz="2200" kern="1200" dirty="0">
              <a:solidFill>
                <a:schemeClr val="tx1"/>
              </a:solidFill>
              <a:latin typeface="Segoe Print" panose="02000600000000000000" pitchFamily="2" charset="0"/>
              <a:ea typeface="+mn-ea"/>
              <a:cs typeface="Arial" charset="0"/>
            </a:endParaRPr>
          </a:p>
        </p:txBody>
      </p:sp>
      <p:pic>
        <p:nvPicPr>
          <p:cNvPr id="3" name="Picture 2" descr="Картинка 90 из 14270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20984947">
            <a:off x="908604" y="1016866"/>
            <a:ext cx="2204108" cy="110825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6" name="Picture 2" descr="Картинка 24 из 960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438584">
            <a:off x="6804502" y="3517298"/>
            <a:ext cx="1690021" cy="1243855"/>
          </a:xfrm>
          <a:prstGeom prst="rect">
            <a:avLst/>
          </a:prstGeom>
          <a:noFill/>
        </p:spPr>
      </p:pic>
      <p:pic>
        <p:nvPicPr>
          <p:cNvPr id="5" name="Picture 2" descr="Картинка 107 из 1353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0764211">
            <a:off x="771127" y="5568731"/>
            <a:ext cx="1571008" cy="9193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med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Documents and Settings\Admin\Рабочий стол\Презентации\Мудрая Черепаха.jpg">
            <a:extLst>
              <a:ext uri="{FF2B5EF4-FFF2-40B4-BE49-F238E27FC236}">
                <a16:creationId xmlns:a16="http://schemas.microsoft.com/office/drawing/2014/main" id="{A1EF2682-8F71-4918-BFC6-DA23E01E70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2844" y="4906859"/>
            <a:ext cx="2071702" cy="1855900"/>
          </a:xfrm>
          <a:prstGeom prst="rect">
            <a:avLst/>
          </a:prstGeom>
          <a:noFill/>
        </p:spPr>
      </p:pic>
      <p:sp>
        <p:nvSpPr>
          <p:cNvPr id="6" name="Выноска-облако 2">
            <a:extLst>
              <a:ext uri="{FF2B5EF4-FFF2-40B4-BE49-F238E27FC236}">
                <a16:creationId xmlns:a16="http://schemas.microsoft.com/office/drawing/2014/main" id="{6CAF7DF2-CA91-4870-9522-F7511E9596D4}"/>
              </a:ext>
            </a:extLst>
          </p:cNvPr>
          <p:cNvSpPr/>
          <p:nvPr/>
        </p:nvSpPr>
        <p:spPr>
          <a:xfrm>
            <a:off x="214282" y="257447"/>
            <a:ext cx="8643998" cy="2811513"/>
          </a:xfrm>
          <a:prstGeom prst="cloudCallout">
            <a:avLst>
              <a:gd name="adj1" fmla="val -22589"/>
              <a:gd name="adj2" fmla="val 97701"/>
            </a:avLst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 eaLnBrk="1" hangingPunct="1">
              <a:defRPr/>
            </a:pPr>
            <a:r>
              <a:rPr lang="ru-RU" dirty="0">
                <a:solidFill>
                  <a:schemeClr val="tx1"/>
                </a:solidFill>
                <a:latin typeface="Segoe Print" panose="02000600000000000000" pitchFamily="2" charset="0"/>
                <a:cs typeface="Arial" charset="0"/>
              </a:rPr>
              <a:t>За время учебы вместе с нами Муравей Вопросик научился неплохо читать и писать. И ему очень захотелось рассказать об этом своему другу Муравьишке. Но тот живет далеко, в другой стране. Как быть?</a:t>
            </a:r>
          </a:p>
        </p:txBody>
      </p:sp>
      <p:pic>
        <p:nvPicPr>
          <p:cNvPr id="7" name="Picture 4" descr="C:\Users\1\Pictures\КАРТИНКИ\АНИМИРОВАННЫЕ КАРТИНКИ\1 (363).gif">
            <a:extLst>
              <a:ext uri="{FF2B5EF4-FFF2-40B4-BE49-F238E27FC236}">
                <a16:creationId xmlns:a16="http://schemas.microsoft.com/office/drawing/2014/main" id="{C2ECB054-80F2-49BE-B83D-DD700EFECA47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15198" y="4797152"/>
            <a:ext cx="2932721" cy="174130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990885197"/>
      </p:ext>
    </p:extLst>
  </p:cSld>
  <p:clrMapOvr>
    <a:masterClrMapping/>
  </p:clrMapOvr>
  <p:transition spd="med">
    <p:fade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24254" y="1463538"/>
            <a:ext cx="8572560" cy="1143000"/>
          </a:xfrm>
        </p:spPr>
        <p:txBody>
          <a:bodyPr>
            <a:normAutofit fontScale="90000"/>
          </a:bodyPr>
          <a:lstStyle/>
          <a:p>
            <a:br>
              <a:rPr lang="ru-RU" sz="20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br>
              <a:rPr lang="ru-RU" sz="20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br>
              <a:rPr lang="ru-RU" sz="20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br>
              <a:rPr lang="ru-RU" sz="20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200" kern="1200" dirty="0">
                <a:solidFill>
                  <a:schemeClr val="tx1"/>
                </a:solidFill>
                <a:latin typeface="Segoe Print" panose="02000600000000000000" pitchFamily="2" charset="0"/>
                <a:ea typeface="+mn-ea"/>
                <a:cs typeface="Arial" charset="0"/>
              </a:rPr>
              <a:t>Бандероль – почтовое отправление в бумажной обёртке.</a:t>
            </a:r>
            <a:br>
              <a:rPr lang="ru-RU" sz="2200" kern="1200" dirty="0">
                <a:solidFill>
                  <a:schemeClr val="tx1"/>
                </a:solidFill>
                <a:latin typeface="Segoe Print" panose="02000600000000000000" pitchFamily="2" charset="0"/>
                <a:ea typeface="+mn-ea"/>
                <a:cs typeface="Arial" charset="0"/>
              </a:rPr>
            </a:br>
            <a:br>
              <a:rPr lang="ru-RU" sz="2200" kern="1200" dirty="0">
                <a:solidFill>
                  <a:schemeClr val="tx1"/>
                </a:solidFill>
                <a:latin typeface="Segoe Print" panose="02000600000000000000" pitchFamily="2" charset="0"/>
                <a:ea typeface="+mn-ea"/>
                <a:cs typeface="Arial" charset="0"/>
              </a:rPr>
            </a:br>
            <a:br>
              <a:rPr lang="ru-RU" sz="2200" kern="1200" dirty="0">
                <a:solidFill>
                  <a:schemeClr val="tx1"/>
                </a:solidFill>
                <a:latin typeface="Segoe Print" panose="02000600000000000000" pitchFamily="2" charset="0"/>
                <a:ea typeface="+mn-ea"/>
                <a:cs typeface="Arial" charset="0"/>
              </a:rPr>
            </a:br>
            <a:br>
              <a:rPr lang="ru-RU" sz="2200" kern="1200" dirty="0">
                <a:solidFill>
                  <a:schemeClr val="tx1"/>
                </a:solidFill>
                <a:latin typeface="Segoe Print" panose="02000600000000000000" pitchFamily="2" charset="0"/>
                <a:ea typeface="+mn-ea"/>
                <a:cs typeface="Arial" charset="0"/>
              </a:rPr>
            </a:br>
            <a:br>
              <a:rPr lang="ru-RU" sz="2200" kern="1200" dirty="0">
                <a:solidFill>
                  <a:schemeClr val="tx1"/>
                </a:solidFill>
                <a:latin typeface="Segoe Print" panose="02000600000000000000" pitchFamily="2" charset="0"/>
                <a:ea typeface="+mn-ea"/>
                <a:cs typeface="Arial" charset="0"/>
              </a:rPr>
            </a:br>
            <a:br>
              <a:rPr lang="ru-RU" sz="2200" kern="1200" dirty="0">
                <a:solidFill>
                  <a:schemeClr val="tx1"/>
                </a:solidFill>
                <a:latin typeface="Segoe Print" panose="02000600000000000000" pitchFamily="2" charset="0"/>
                <a:ea typeface="+mn-ea"/>
                <a:cs typeface="Arial" charset="0"/>
              </a:rPr>
            </a:br>
            <a:br>
              <a:rPr lang="ru-RU" sz="2200" kern="1200" dirty="0">
                <a:solidFill>
                  <a:schemeClr val="tx1"/>
                </a:solidFill>
                <a:latin typeface="Segoe Print" panose="02000600000000000000" pitchFamily="2" charset="0"/>
                <a:ea typeface="+mn-ea"/>
                <a:cs typeface="Arial" charset="0"/>
              </a:rPr>
            </a:br>
            <a:br>
              <a:rPr lang="ru-RU" sz="2200" kern="1200" dirty="0">
                <a:solidFill>
                  <a:schemeClr val="tx1"/>
                </a:solidFill>
                <a:latin typeface="Segoe Print" panose="02000600000000000000" pitchFamily="2" charset="0"/>
                <a:ea typeface="+mn-ea"/>
                <a:cs typeface="Arial" charset="0"/>
              </a:rPr>
            </a:br>
            <a:br>
              <a:rPr lang="ru-RU" sz="2200" kern="1200" dirty="0">
                <a:solidFill>
                  <a:schemeClr val="tx1"/>
                </a:solidFill>
                <a:latin typeface="Segoe Print" panose="02000600000000000000" pitchFamily="2" charset="0"/>
                <a:ea typeface="+mn-ea"/>
                <a:cs typeface="Arial" charset="0"/>
              </a:rPr>
            </a:br>
            <a:br>
              <a:rPr lang="ru-RU" sz="2200" kern="1200" dirty="0">
                <a:solidFill>
                  <a:schemeClr val="tx1"/>
                </a:solidFill>
                <a:latin typeface="Segoe Print" panose="02000600000000000000" pitchFamily="2" charset="0"/>
                <a:ea typeface="+mn-ea"/>
                <a:cs typeface="Arial" charset="0"/>
              </a:rPr>
            </a:br>
            <a:br>
              <a:rPr lang="ru-RU" sz="2200" kern="1200" dirty="0">
                <a:solidFill>
                  <a:schemeClr val="tx1"/>
                </a:solidFill>
                <a:latin typeface="Segoe Print" panose="02000600000000000000" pitchFamily="2" charset="0"/>
                <a:ea typeface="+mn-ea"/>
                <a:cs typeface="Arial" charset="0"/>
              </a:rPr>
            </a:br>
            <a:r>
              <a:rPr lang="ru-RU" sz="2200" kern="1200" dirty="0">
                <a:solidFill>
                  <a:schemeClr val="tx1"/>
                </a:solidFill>
                <a:latin typeface="Segoe Print" panose="02000600000000000000" pitchFamily="2" charset="0"/>
                <a:ea typeface="+mn-ea"/>
                <a:cs typeface="Arial" charset="0"/>
              </a:rPr>
              <a:t> Посылка – вещь, посланная в специальной </a:t>
            </a:r>
            <a:br>
              <a:rPr lang="ru-RU" sz="2200" kern="1200" dirty="0">
                <a:solidFill>
                  <a:schemeClr val="tx1"/>
                </a:solidFill>
                <a:latin typeface="Segoe Print" panose="02000600000000000000" pitchFamily="2" charset="0"/>
                <a:ea typeface="+mn-ea"/>
                <a:cs typeface="Arial" charset="0"/>
              </a:rPr>
            </a:br>
            <a:r>
              <a:rPr lang="ru-RU" sz="2200" kern="1200" dirty="0">
                <a:solidFill>
                  <a:schemeClr val="tx1"/>
                </a:solidFill>
                <a:latin typeface="Segoe Print" panose="02000600000000000000" pitchFamily="2" charset="0"/>
                <a:ea typeface="+mn-ea"/>
                <a:cs typeface="Arial" charset="0"/>
              </a:rPr>
              <a:t>упаковке.</a:t>
            </a:r>
            <a:br>
              <a:rPr lang="ru-RU" sz="2200" kern="1200" dirty="0">
                <a:solidFill>
                  <a:schemeClr val="tx1"/>
                </a:solidFill>
                <a:latin typeface="Segoe Print" panose="02000600000000000000" pitchFamily="2" charset="0"/>
                <a:ea typeface="+mn-ea"/>
                <a:cs typeface="Arial" charset="0"/>
              </a:rPr>
            </a:br>
            <a:br>
              <a:rPr lang="ru-RU" sz="20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br>
              <a:rPr lang="ru-RU" sz="20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20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Picture 6" descr="Картинка 18 из 10286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59632" y="908720"/>
            <a:ext cx="2851602" cy="19048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8" descr="Картинка 3 из 10286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5148064" y="4251463"/>
            <a:ext cx="2974500" cy="235603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med">
    <p:fade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Admin\Рабочий стол\Презентации\Мудрая Черепаха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2844" y="4714884"/>
            <a:ext cx="2286000" cy="2047875"/>
          </a:xfrm>
          <a:prstGeom prst="rect">
            <a:avLst/>
          </a:prstGeom>
          <a:noFill/>
        </p:spPr>
      </p:pic>
      <p:sp>
        <p:nvSpPr>
          <p:cNvPr id="3" name="Выноска-облако 2"/>
          <p:cNvSpPr/>
          <p:nvPr/>
        </p:nvSpPr>
        <p:spPr>
          <a:xfrm>
            <a:off x="142844" y="214290"/>
            <a:ext cx="8786874" cy="3143272"/>
          </a:xfrm>
          <a:prstGeom prst="cloudCallout">
            <a:avLst>
              <a:gd name="adj1" fmla="val -28314"/>
              <a:gd name="adj2" fmla="val 82318"/>
            </a:avLst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2000" dirty="0">
                <a:solidFill>
                  <a:schemeClr val="tx1"/>
                </a:solidFill>
                <a:latin typeface="Segoe Print" panose="02000600000000000000" pitchFamily="2" charset="0"/>
                <a:cs typeface="Arial" charset="0"/>
              </a:rPr>
              <a:t>Представь, что твой знакомый живёт в каком-нибудь городе. </a:t>
            </a:r>
          </a:p>
          <a:p>
            <a:pPr algn="ctr"/>
            <a:r>
              <a:rPr lang="ru-RU" sz="2000" dirty="0">
                <a:solidFill>
                  <a:schemeClr val="tx1"/>
                </a:solidFill>
                <a:latin typeface="Segoe Print" panose="02000600000000000000" pitchFamily="2" charset="0"/>
                <a:cs typeface="Arial" charset="0"/>
              </a:rPr>
              <a:t>Придумай поздравление ко дню его рождения. А какое поздравление ты сам хотел бы получить? На чём обычно пишут поздравления?</a:t>
            </a:r>
          </a:p>
        </p:txBody>
      </p:sp>
      <p:pic>
        <p:nvPicPr>
          <p:cNvPr id="35842" name="Picture 2" descr="Картинка 107 из 1353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43372" y="3643314"/>
            <a:ext cx="4714878" cy="29765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Рисунок 4" descr="hny63.jpg">
            <a:extLst>
              <a:ext uri="{FF2B5EF4-FFF2-40B4-BE49-F238E27FC236}">
                <a16:creationId xmlns:a16="http://schemas.microsoft.com/office/drawing/2014/main" id="{8626CDB7-6BC5-4CE4-BAA4-2236A7B79DC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3" y="1071563"/>
            <a:ext cx="2262187" cy="31432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Рисунок 2" descr="45-1.jpg">
            <a:extLst>
              <a:ext uri="{FF2B5EF4-FFF2-40B4-BE49-F238E27FC236}">
                <a16:creationId xmlns:a16="http://schemas.microsoft.com/office/drawing/2014/main" id="{23D307C8-5C37-4975-830F-27A17F588DF6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14500" y="1643063"/>
            <a:ext cx="2286000" cy="314642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6" name="Рисунок 3" descr="13-1.jpg">
            <a:extLst>
              <a:ext uri="{FF2B5EF4-FFF2-40B4-BE49-F238E27FC236}">
                <a16:creationId xmlns:a16="http://schemas.microsoft.com/office/drawing/2014/main" id="{ABF3D1BB-3A63-4767-A9A5-B44294E30F2E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57563" y="2143125"/>
            <a:ext cx="2214562" cy="31305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7" name="Рисунок 5" descr="22-1.jpg">
            <a:extLst>
              <a:ext uri="{FF2B5EF4-FFF2-40B4-BE49-F238E27FC236}">
                <a16:creationId xmlns:a16="http://schemas.microsoft.com/office/drawing/2014/main" id="{EF5D6C43-DE02-416D-9334-C9E8E932237E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7140" t="3394" r="4805" b="4977"/>
          <a:stretch>
            <a:fillRect/>
          </a:stretch>
        </p:blipFill>
        <p:spPr bwMode="auto">
          <a:xfrm>
            <a:off x="5143500" y="2928938"/>
            <a:ext cx="2203450" cy="321468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8" name="Рисунок 6" descr="23-1.jpg">
            <a:extLst>
              <a:ext uri="{FF2B5EF4-FFF2-40B4-BE49-F238E27FC236}">
                <a16:creationId xmlns:a16="http://schemas.microsoft.com/office/drawing/2014/main" id="{2682C9B5-0689-499E-8734-78A2A085CC33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921500" y="3571875"/>
            <a:ext cx="2222500" cy="307181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306B3C61-7C1A-4106-A089-5BAD7E673C76}"/>
              </a:ext>
            </a:extLst>
          </p:cNvPr>
          <p:cNvSpPr/>
          <p:nvPr/>
        </p:nvSpPr>
        <p:spPr>
          <a:xfrm>
            <a:off x="1259632" y="188640"/>
            <a:ext cx="7572396" cy="83099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ln w="9000" cmpd="sng">
                  <a:solidFill>
                    <a:schemeClr val="accent1">
                      <a:lumMod val="250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Segoe Print" panose="02000600000000000000" pitchFamily="2" charset="0"/>
                <a:cs typeface="Arial" charset="0"/>
              </a:rPr>
              <a:t>Почтовые  открытки</a:t>
            </a:r>
          </a:p>
        </p:txBody>
      </p:sp>
    </p:spTree>
  </p:cSld>
  <p:clrMapOvr>
    <a:masterClrMapping/>
  </p:clrMapOvr>
  <p:transition spd="med">
    <p:fade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Admin\Рабочий стол\Презентации\Муравей Вопросик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00958" y="4572008"/>
            <a:ext cx="1408113" cy="2139950"/>
          </a:xfrm>
          <a:prstGeom prst="rect">
            <a:avLst/>
          </a:prstGeom>
          <a:noFill/>
        </p:spPr>
      </p:pic>
      <p:sp>
        <p:nvSpPr>
          <p:cNvPr id="3" name="Выноска-облако 2"/>
          <p:cNvSpPr/>
          <p:nvPr/>
        </p:nvSpPr>
        <p:spPr>
          <a:xfrm>
            <a:off x="4105254" y="317503"/>
            <a:ext cx="4714908" cy="2071702"/>
          </a:xfrm>
          <a:prstGeom prst="cloudCallout">
            <a:avLst>
              <a:gd name="adj1" fmla="val 19983"/>
              <a:gd name="adj2" fmla="val 159436"/>
            </a:avLst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endParaRPr lang="ru-RU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algn="ctr"/>
            <a:r>
              <a:rPr lang="ru-RU" sz="2000" dirty="0">
                <a:solidFill>
                  <a:schemeClr val="tx1"/>
                </a:solidFill>
                <a:latin typeface="Segoe Print" panose="02000600000000000000" pitchFamily="2" charset="0"/>
                <a:cs typeface="Arial" charset="0"/>
              </a:rPr>
              <a:t>Что это за предметы,                             зачем они на почте?</a:t>
            </a:r>
            <a:br>
              <a:rPr lang="ru-RU" sz="2000" dirty="0">
                <a:solidFill>
                  <a:schemeClr val="tx1"/>
                </a:solidFill>
                <a:latin typeface="Segoe Print" panose="02000600000000000000" pitchFamily="2" charset="0"/>
                <a:cs typeface="Arial" charset="0"/>
              </a:rPr>
            </a:br>
            <a:endParaRPr lang="ru-RU" sz="2000" dirty="0">
              <a:solidFill>
                <a:schemeClr val="tx1"/>
              </a:solidFill>
              <a:latin typeface="Segoe Print" panose="02000600000000000000" pitchFamily="2" charset="0"/>
              <a:cs typeface="Arial" charset="0"/>
            </a:endParaRPr>
          </a:p>
        </p:txBody>
      </p:sp>
      <p:pic>
        <p:nvPicPr>
          <p:cNvPr id="38914" name="Picture 2" descr="Картинка 29 из 470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4286248" y="3357562"/>
            <a:ext cx="2561364" cy="3209711"/>
          </a:xfrm>
          <a:prstGeom prst="rect">
            <a:avLst/>
          </a:prstGeom>
          <a:noFill/>
        </p:spPr>
      </p:pic>
      <p:pic>
        <p:nvPicPr>
          <p:cNvPr id="7" name="Picture 4" descr="Картинка 9 из 72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214282" y="1000108"/>
            <a:ext cx="3890972" cy="56716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fade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Картинка 4 из 28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4282" y="3318716"/>
            <a:ext cx="4500594" cy="3324969"/>
          </a:xfrm>
          <a:prstGeom prst="rect">
            <a:avLst/>
          </a:prstGeom>
          <a:noFill/>
        </p:spPr>
      </p:pic>
      <p:sp>
        <p:nvSpPr>
          <p:cNvPr id="5" name="Выноска-облако 4"/>
          <p:cNvSpPr/>
          <p:nvPr/>
        </p:nvSpPr>
        <p:spPr>
          <a:xfrm>
            <a:off x="214282" y="214290"/>
            <a:ext cx="8715436" cy="3143272"/>
          </a:xfrm>
          <a:prstGeom prst="cloudCallout">
            <a:avLst>
              <a:gd name="adj1" fmla="val 33464"/>
              <a:gd name="adj2" fmla="val 89610"/>
            </a:avLst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endParaRPr lang="ru-RU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algn="ctr"/>
            <a:r>
              <a:rPr lang="ru-RU" sz="2800" dirty="0">
                <a:solidFill>
                  <a:schemeClr val="tx1"/>
                </a:solidFill>
                <a:latin typeface="Segoe Print" panose="02000600000000000000" pitchFamily="2" charset="0"/>
                <a:cs typeface="Arial" charset="0"/>
              </a:rPr>
              <a:t>Весы нужны для взвешивания.</a:t>
            </a:r>
            <a:r>
              <a:rPr lang="ru-RU" sz="2000" dirty="0">
                <a:solidFill>
                  <a:schemeClr val="tx1"/>
                </a:solidFill>
                <a:latin typeface="Segoe Print" panose="02000600000000000000" pitchFamily="2" charset="0"/>
                <a:cs typeface="Arial" charset="0"/>
              </a:rPr>
              <a:t> </a:t>
            </a:r>
          </a:p>
          <a:p>
            <a:pPr algn="ctr"/>
            <a:r>
              <a:rPr lang="ru-RU" sz="2000" dirty="0">
                <a:solidFill>
                  <a:schemeClr val="tx1"/>
                </a:solidFill>
                <a:latin typeface="Segoe Print" panose="02000600000000000000" pitchFamily="2" charset="0"/>
                <a:cs typeface="Arial" charset="0"/>
              </a:rPr>
              <a:t>За пересылку тяжёлого письма надо заплатить дороже, поэтому письма взвешивают перед тем, как наклеить на них марки.</a:t>
            </a:r>
            <a:br>
              <a:rPr lang="ru-RU" sz="2000" dirty="0">
                <a:solidFill>
                  <a:schemeClr val="tx1"/>
                </a:solidFill>
                <a:latin typeface="Segoe Print" panose="02000600000000000000" pitchFamily="2" charset="0"/>
                <a:cs typeface="Arial" charset="0"/>
              </a:rPr>
            </a:br>
            <a:endParaRPr lang="ru-RU" sz="2000" dirty="0">
              <a:solidFill>
                <a:schemeClr val="tx1"/>
              </a:solidFill>
              <a:latin typeface="Segoe Print" panose="02000600000000000000" pitchFamily="2" charset="0"/>
              <a:cs typeface="Arial" charset="0"/>
            </a:endParaRPr>
          </a:p>
        </p:txBody>
      </p:sp>
      <p:pic>
        <p:nvPicPr>
          <p:cNvPr id="6" name="Picture 2" descr="C:\Documents and Settings\Admin\Рабочий стол\Презентации\Муравей Вопросик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00958" y="4572008"/>
            <a:ext cx="1408113" cy="213995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Admin\Рабочий стол\Презентации\Мудрая Черепаха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2844" y="4714884"/>
            <a:ext cx="2286000" cy="2047875"/>
          </a:xfrm>
          <a:prstGeom prst="rect">
            <a:avLst/>
          </a:prstGeom>
          <a:noFill/>
        </p:spPr>
      </p:pic>
      <p:sp>
        <p:nvSpPr>
          <p:cNvPr id="3" name="Выноска-облако 2"/>
          <p:cNvSpPr/>
          <p:nvPr/>
        </p:nvSpPr>
        <p:spPr>
          <a:xfrm>
            <a:off x="214282" y="285728"/>
            <a:ext cx="8786874" cy="3357586"/>
          </a:xfrm>
          <a:prstGeom prst="cloudCallout">
            <a:avLst>
              <a:gd name="adj1" fmla="val -20961"/>
              <a:gd name="adj2" fmla="val 87103"/>
            </a:avLst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2000" dirty="0">
                <a:solidFill>
                  <a:schemeClr val="tx1"/>
                </a:solidFill>
                <a:latin typeface="Segoe Print" panose="02000600000000000000" pitchFamily="2" charset="0"/>
                <a:cs typeface="Arial" charset="0"/>
              </a:rPr>
              <a:t>Знаете ли вы, что бывают почтовые голуби? </a:t>
            </a:r>
          </a:p>
          <a:p>
            <a:pPr algn="ctr"/>
            <a:r>
              <a:rPr lang="ru-RU" sz="2000" dirty="0">
                <a:solidFill>
                  <a:schemeClr val="tx1"/>
                </a:solidFill>
                <a:latin typeface="Segoe Print" panose="02000600000000000000" pitchFamily="2" charset="0"/>
                <a:cs typeface="Arial" charset="0"/>
              </a:rPr>
              <a:t>В прошлом, когда не было телефонов, радио, самолётов, </a:t>
            </a:r>
          </a:p>
          <a:p>
            <a:pPr algn="ctr"/>
            <a:r>
              <a:rPr lang="ru-RU" sz="2000" dirty="0">
                <a:solidFill>
                  <a:schemeClr val="tx1"/>
                </a:solidFill>
                <a:latin typeface="Segoe Print" panose="02000600000000000000" pitchFamily="2" charset="0"/>
                <a:cs typeface="Arial" charset="0"/>
              </a:rPr>
              <a:t>голуби – почтальоны доставляли письма. </a:t>
            </a:r>
          </a:p>
        </p:txBody>
      </p:sp>
      <p:pic>
        <p:nvPicPr>
          <p:cNvPr id="5" name="Picture 2" descr="Картинка 180 из 651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4857752" y="3494484"/>
            <a:ext cx="3929090" cy="3077787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Рисунок 2" descr="Изображение 001.jpg">
            <a:extLst>
              <a:ext uri="{FF2B5EF4-FFF2-40B4-BE49-F238E27FC236}">
                <a16:creationId xmlns:a16="http://schemas.microsoft.com/office/drawing/2014/main" id="{726AF265-4242-4F97-9B52-25B5DB10861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lum bright="-20000" contras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24" t="9616" r="17253" b="17158"/>
          <a:stretch/>
        </p:blipFill>
        <p:spPr>
          <a:xfrm>
            <a:off x="0" y="1455968"/>
            <a:ext cx="5143064" cy="5186362"/>
          </a:xfrm>
          <a:effectLst>
            <a:softEdge rad="112500"/>
          </a:effectLst>
        </p:spPr>
      </p:pic>
      <p:pic>
        <p:nvPicPr>
          <p:cNvPr id="19461" name="Picture 4">
            <a:extLst>
              <a:ext uri="{FF2B5EF4-FFF2-40B4-BE49-F238E27FC236}">
                <a16:creationId xmlns:a16="http://schemas.microsoft.com/office/drawing/2014/main" id="{04380204-047F-428C-8A6F-6033C45B245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6278" y="4638726"/>
            <a:ext cx="4057722" cy="221927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2" name="AutoShape 10" descr="&amp;Gcy;&amp;ocy;&amp;lcy;&amp;ucy;&amp;bcy;&amp;softcy;, &amp;vcy;&amp;iecy;&amp;kcy;&amp;tcy;&amp;ocy;&amp;rcy;, &amp;ocy;&amp;bcy;&amp;lcy;&amp;acy;&amp;kcy;&amp;acy; &amp;ocy;&amp;bcy;&amp;ocy;&amp;icy;, &amp;fcy;&amp;ocy;&amp;tcy;&amp;ocy;, &amp;kcy;&amp;acy;&amp;rcy;&amp;tcy;&amp;icy;&amp;ncy;&amp;kcy;&amp;icy;.">
            <a:extLst>
              <a:ext uri="{FF2B5EF4-FFF2-40B4-BE49-F238E27FC236}">
                <a16:creationId xmlns:a16="http://schemas.microsoft.com/office/drawing/2014/main" id="{4CCAD7CB-2BAB-487E-88C9-19136E58A2A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pic>
        <p:nvPicPr>
          <p:cNvPr id="19468" name="Picture 12" descr="&amp;Gcy;&amp;ocy;&amp;lcy;&amp;ucy;&amp;bcy;&amp;softcy;, &amp;vcy;&amp;iecy;&amp;kcy;&amp;tcy;&amp;ocy;&amp;rcy;, &amp;ocy;&amp;bcy;&amp;lcy;&amp;acy;&amp;kcy;&amp;acy; &amp;ocy;&amp;bcy;&amp;ocy;&amp;icy;, &amp;fcy;&amp;ocy;&amp;tcy;&amp;ocy;, &amp;kcy;&amp;acy;&amp;rcy;&amp;tcy;&amp;icy;&amp;ncy;&amp;kcy;&amp;icy;.">
            <a:extLst>
              <a:ext uri="{FF2B5EF4-FFF2-40B4-BE49-F238E27FC236}">
                <a16:creationId xmlns:a16="http://schemas.microsoft.com/office/drawing/2014/main" id="{94532775-A464-4688-A7E7-42CB6BB662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6278" y="1619797"/>
            <a:ext cx="4025239" cy="301892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D449C00-B952-4039-9D58-F3DF68A658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750" y="99789"/>
            <a:ext cx="8229600" cy="1384995"/>
          </a:xfr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kern="1200" dirty="0">
                <a:ln w="9000" cmpd="sng">
                  <a:solidFill>
                    <a:schemeClr val="accent1">
                      <a:lumMod val="250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Segoe Print" panose="02000600000000000000" pitchFamily="2" charset="0"/>
                <a:ea typeface="+mn-ea"/>
              </a:rPr>
              <a:t>Почтовые голуби</a:t>
            </a:r>
            <a:br>
              <a:rPr lang="ru-RU" sz="3600" b="1" kern="1200" dirty="0">
                <a:ln w="9000" cmpd="sng">
                  <a:solidFill>
                    <a:schemeClr val="accent1">
                      <a:lumMod val="250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Segoe Print" panose="02000600000000000000" pitchFamily="2" charset="0"/>
                <a:ea typeface="+mn-ea"/>
              </a:rPr>
            </a:br>
            <a:r>
              <a:rPr lang="ru-RU" sz="2400" b="1" kern="1200" dirty="0">
                <a:ln w="9000" cmpd="sng">
                  <a:solidFill>
                    <a:schemeClr val="accent1">
                      <a:lumMod val="250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Segoe Print" panose="02000600000000000000" pitchFamily="2" charset="0"/>
                <a:ea typeface="+mn-ea"/>
              </a:rPr>
              <a:t>голубиная почта действует и в настоящее время            </a:t>
            </a:r>
            <a:endParaRPr lang="ru-RU" sz="3600" b="1" kern="1200" dirty="0">
              <a:ln w="9000" cmpd="sng">
                <a:solidFill>
                  <a:schemeClr val="accent1">
                    <a:lumMod val="25000"/>
                  </a:schemeClr>
                </a:solidFill>
                <a:prstDash val="solid"/>
              </a:ln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28000" endPos="45000" dist="1000" dir="5400000" sy="-100000" algn="bl" rotWithShape="0"/>
              </a:effectLst>
              <a:latin typeface="Segoe Print" panose="02000600000000000000" pitchFamily="2" charset="0"/>
              <a:ea typeface="+mn-ea"/>
            </a:endParaRPr>
          </a:p>
        </p:txBody>
      </p:sp>
    </p:spTree>
  </p:cSld>
  <p:clrMapOvr>
    <a:masterClrMapping/>
  </p:clrMapOvr>
  <p:transition spd="med">
    <p:fade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Картинка 1 из 65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9796" y="335308"/>
            <a:ext cx="8244408" cy="6187384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Admin\Рабочий стол\Презентации\Мудрая Черепаха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2844" y="4714884"/>
            <a:ext cx="2286000" cy="2047875"/>
          </a:xfrm>
          <a:prstGeom prst="rect">
            <a:avLst/>
          </a:prstGeom>
          <a:noFill/>
        </p:spPr>
      </p:pic>
      <p:sp>
        <p:nvSpPr>
          <p:cNvPr id="3" name="Выноска-облако 2"/>
          <p:cNvSpPr/>
          <p:nvPr/>
        </p:nvSpPr>
        <p:spPr>
          <a:xfrm>
            <a:off x="142844" y="214290"/>
            <a:ext cx="8715436" cy="3929090"/>
          </a:xfrm>
          <a:prstGeom prst="cloudCallout">
            <a:avLst>
              <a:gd name="adj1" fmla="val -21339"/>
              <a:gd name="adj2" fmla="val 71832"/>
            </a:avLst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2000" dirty="0">
                <a:solidFill>
                  <a:schemeClr val="tx1"/>
                </a:solidFill>
                <a:latin typeface="Segoe Print" panose="02000600000000000000" pitchFamily="2" charset="0"/>
                <a:cs typeface="Arial" charset="0"/>
              </a:rPr>
              <a:t>Голубь стал почтальоном поневоле. Несколько тысячелетий назад люди заметили способность голубей ориентироваться на местности и возвращаться домой с относительно большой скоростью – 60 – 80 км/ч </a:t>
            </a:r>
          </a:p>
          <a:p>
            <a:pPr algn="ctr"/>
            <a:r>
              <a:rPr lang="ru-RU" sz="2000" dirty="0">
                <a:solidFill>
                  <a:schemeClr val="tx1"/>
                </a:solidFill>
                <a:latin typeface="Segoe Print" panose="02000600000000000000" pitchFamily="2" charset="0"/>
                <a:cs typeface="Arial" charset="0"/>
              </a:rPr>
              <a:t>(с такой скоростью едет машина).</a:t>
            </a:r>
          </a:p>
        </p:txBody>
      </p:sp>
      <p:pic>
        <p:nvPicPr>
          <p:cNvPr id="5" name="Picture 2" descr="Картинка 180 из 651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5214942" y="3845366"/>
            <a:ext cx="3643338" cy="2691722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 descr="Картинка 7 из 49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286908" cy="6907041"/>
          </a:xfrm>
          <a:prstGeom prst="rect">
            <a:avLst/>
          </a:prstGeom>
          <a:noFill/>
        </p:spPr>
      </p:pic>
      <p:sp>
        <p:nvSpPr>
          <p:cNvPr id="6" name="Облако 5"/>
          <p:cNvSpPr/>
          <p:nvPr/>
        </p:nvSpPr>
        <p:spPr>
          <a:xfrm>
            <a:off x="214282" y="1643050"/>
            <a:ext cx="8715436" cy="2643206"/>
          </a:xfrm>
          <a:prstGeom prst="cloud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tx1"/>
                </a:solidFill>
                <a:latin typeface="Segoe Print" panose="02000600000000000000" pitchFamily="2" charset="0"/>
                <a:cs typeface="Arial" charset="0"/>
              </a:rPr>
              <a:t>Эти способности птиц человек стал использовать для получения информации с караванных путей.</a:t>
            </a:r>
          </a:p>
        </p:txBody>
      </p:sp>
    </p:spTree>
  </p:cSld>
  <p:clrMapOvr>
    <a:masterClrMapping/>
  </p:clrMapOvr>
  <p:transition spd="med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Documents and Settings\Admin\Рабочий стол\Презентации\Мудрая Черепаха.jpg">
            <a:extLst>
              <a:ext uri="{FF2B5EF4-FFF2-40B4-BE49-F238E27FC236}">
                <a16:creationId xmlns:a16="http://schemas.microsoft.com/office/drawing/2014/main" id="{A1EF2682-8F71-4918-BFC6-DA23E01E70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2844" y="4906859"/>
            <a:ext cx="2071702" cy="1855900"/>
          </a:xfrm>
          <a:prstGeom prst="rect">
            <a:avLst/>
          </a:prstGeom>
          <a:noFill/>
        </p:spPr>
      </p:pic>
      <p:sp>
        <p:nvSpPr>
          <p:cNvPr id="6" name="Выноска-облако 2">
            <a:extLst>
              <a:ext uri="{FF2B5EF4-FFF2-40B4-BE49-F238E27FC236}">
                <a16:creationId xmlns:a16="http://schemas.microsoft.com/office/drawing/2014/main" id="{6CAF7DF2-CA91-4870-9522-F7511E9596D4}"/>
              </a:ext>
            </a:extLst>
          </p:cNvPr>
          <p:cNvSpPr/>
          <p:nvPr/>
        </p:nvSpPr>
        <p:spPr>
          <a:xfrm>
            <a:off x="214282" y="257447"/>
            <a:ext cx="8643998" cy="2811513"/>
          </a:xfrm>
          <a:prstGeom prst="cloudCallout">
            <a:avLst>
              <a:gd name="adj1" fmla="val -22589"/>
              <a:gd name="adj2" fmla="val 97701"/>
            </a:avLst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 eaLnBrk="1" hangingPunct="1">
              <a:defRPr/>
            </a:pPr>
            <a:r>
              <a:rPr lang="ru-RU" dirty="0">
                <a:solidFill>
                  <a:schemeClr val="tx1"/>
                </a:solidFill>
                <a:latin typeface="Segoe Print" panose="02000600000000000000" pitchFamily="2" charset="0"/>
                <a:cs typeface="Arial" charset="0"/>
              </a:rPr>
              <a:t>Мудрая черепаха решила помочь Муравьишке. Но сначала она предложила ему посмотреть как общались люди друг с другом раньше </a:t>
            </a:r>
          </a:p>
        </p:txBody>
      </p:sp>
      <p:pic>
        <p:nvPicPr>
          <p:cNvPr id="7" name="Picture 4" descr="C:\Users\1\Pictures\КАРТИНКИ\АНИМИРОВАННЫЕ КАРТИНКИ\1 (363).gif">
            <a:extLst>
              <a:ext uri="{FF2B5EF4-FFF2-40B4-BE49-F238E27FC236}">
                <a16:creationId xmlns:a16="http://schemas.microsoft.com/office/drawing/2014/main" id="{C2ECB054-80F2-49BE-B83D-DD700EFECA47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15198" y="4797152"/>
            <a:ext cx="2932721" cy="174130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42685253"/>
      </p:ext>
    </p:extLst>
  </p:cSld>
  <p:clrMapOvr>
    <a:masterClrMapping/>
  </p:clrMapOvr>
  <p:transition spd="med">
    <p:fade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7FE139AC-97C8-4CF8-89D6-60FBD02BE03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548680"/>
            <a:ext cx="8316416" cy="5471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1266307"/>
      </p:ext>
    </p:extLst>
  </p:cSld>
  <p:clrMapOvr>
    <a:masterClrMapping/>
  </p:clrMapOvr>
  <p:transition spd="med">
    <p:fade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8" name="Picture 4" descr="Картинка 94 из 65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7788" y="281373"/>
            <a:ext cx="8388424" cy="6295253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 descr="Картинка 15 из 78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7584" y="404664"/>
            <a:ext cx="7652456" cy="5760640"/>
          </a:xfrm>
          <a:prstGeom prst="rect">
            <a:avLst/>
          </a:prstGeom>
          <a:noFill/>
        </p:spPr>
      </p:pic>
      <p:sp>
        <p:nvSpPr>
          <p:cNvPr id="5" name="Облако 4"/>
          <p:cNvSpPr/>
          <p:nvPr/>
        </p:nvSpPr>
        <p:spPr>
          <a:xfrm>
            <a:off x="142844" y="4869160"/>
            <a:ext cx="8858312" cy="1787660"/>
          </a:xfrm>
          <a:prstGeom prst="cloud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  <a:latin typeface="Segoe Print" panose="02000600000000000000" pitchFamily="2" charset="0"/>
                <a:cs typeface="Arial" charset="0"/>
              </a:rPr>
              <a:t>В военные годы голуби передавали срочные донесения. За эти заслуги голубям даже поставлены памятники во Франции и Англии.</a:t>
            </a:r>
          </a:p>
        </p:txBody>
      </p:sp>
    </p:spTree>
  </p:cSld>
  <p:clrMapOvr>
    <a:masterClrMapping/>
  </p:clrMapOvr>
  <p:transition spd="med">
    <p:fade/>
  </p:transition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7F0D63C-2491-4324-8A4F-8E37F10912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9983" y="0"/>
            <a:ext cx="706403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6551471"/>
      </p:ext>
    </p:extLst>
  </p:cSld>
  <p:clrMapOvr>
    <a:masterClrMapping/>
  </p:clrMapOvr>
  <p:transition spd="med">
    <p:fade/>
  </p:transition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AA14CE8-98D0-4DF4-B5D4-9522BE38E2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296652"/>
            <a:ext cx="8748464" cy="65613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4847366"/>
      </p:ext>
    </p:extLst>
  </p:cSld>
  <p:clrMapOvr>
    <a:masterClrMapping/>
  </p:clrMapOvr>
  <p:transition spd="med">
    <p:fade/>
  </p:transition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Заголовок 1">
            <a:extLst>
              <a:ext uri="{FF2B5EF4-FFF2-40B4-BE49-F238E27FC236}">
                <a16:creationId xmlns:a16="http://schemas.microsoft.com/office/drawing/2014/main" id="{74AA14A8-4866-4973-B452-57D7F7CDDF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925" y="188913"/>
            <a:ext cx="8858250" cy="1143000"/>
          </a:xfrm>
        </p:spPr>
        <p:txBody>
          <a:bodyPr/>
          <a:lstStyle/>
          <a:p>
            <a:pPr eaLnBrk="1" hangingPunct="1">
              <a:defRPr/>
            </a:pPr>
            <a:br>
              <a:rPr lang="ru-RU" altLang="ru-RU" sz="36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cs typeface="Times New Roman" panose="02020603050405020304" pitchFamily="18" charset="0"/>
              </a:rPr>
            </a:br>
            <a:br>
              <a:rPr lang="ru-RU" altLang="ru-RU" sz="36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cs typeface="Times New Roman" panose="02020603050405020304" pitchFamily="18" charset="0"/>
              </a:rPr>
            </a:br>
            <a:br>
              <a:rPr lang="ru-RU" altLang="ru-RU" sz="36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cs typeface="Times New Roman" panose="02020603050405020304" pitchFamily="18" charset="0"/>
              </a:rPr>
            </a:br>
            <a:br>
              <a:rPr lang="ru-RU" altLang="ru-RU" sz="36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cs typeface="Times New Roman" panose="02020603050405020304" pitchFamily="18" charset="0"/>
              </a:rPr>
            </a:br>
            <a:br>
              <a:rPr lang="ru-RU" altLang="ru-RU" sz="36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cs typeface="Times New Roman" panose="02020603050405020304" pitchFamily="18" charset="0"/>
              </a:rPr>
            </a:br>
            <a:br>
              <a:rPr lang="ru-RU" altLang="ru-RU" sz="36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cs typeface="Times New Roman" panose="02020603050405020304" pitchFamily="18" charset="0"/>
              </a:rPr>
            </a:br>
            <a:br>
              <a:rPr lang="ru-RU" altLang="ru-RU" sz="36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cs typeface="Times New Roman" panose="02020603050405020304" pitchFamily="18" charset="0"/>
              </a:rPr>
            </a:br>
            <a:br>
              <a:rPr lang="ru-RU" altLang="ru-RU" sz="36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cs typeface="Times New Roman" panose="02020603050405020304" pitchFamily="18" charset="0"/>
              </a:rPr>
            </a:br>
            <a:r>
              <a:rPr lang="ru-RU" altLang="ru-RU" sz="36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cs typeface="Times New Roman" panose="02020603050405020304" pitchFamily="18" charset="0"/>
              </a:rPr>
              <a:t>  </a:t>
            </a:r>
            <a:br>
              <a:rPr lang="ru-RU" altLang="ru-RU" sz="36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cs typeface="Times New Roman" panose="02020603050405020304" pitchFamily="18" charset="0"/>
              </a:rPr>
            </a:br>
            <a:br>
              <a:rPr lang="ru-RU" altLang="ru-RU" sz="36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cs typeface="Times New Roman" panose="02020603050405020304" pitchFamily="18" charset="0"/>
              </a:rPr>
            </a:br>
            <a:br>
              <a:rPr lang="ru-RU" altLang="ru-RU" sz="36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cs typeface="Times New Roman" panose="02020603050405020304" pitchFamily="18" charset="0"/>
              </a:rPr>
            </a:br>
            <a:br>
              <a:rPr lang="ru-RU" altLang="ru-RU" sz="36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cs typeface="Times New Roman" panose="02020603050405020304" pitchFamily="18" charset="0"/>
              </a:rPr>
            </a:br>
            <a:br>
              <a:rPr lang="ru-RU" altLang="ru-RU" sz="36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cs typeface="Times New Roman" panose="02020603050405020304" pitchFamily="18" charset="0"/>
              </a:rPr>
            </a:br>
            <a:br>
              <a:rPr lang="ru-RU" altLang="ru-RU" sz="36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cs typeface="Times New Roman" panose="02020603050405020304" pitchFamily="18" charset="0"/>
              </a:rPr>
            </a:br>
            <a:br>
              <a:rPr lang="ru-RU" altLang="ru-RU" sz="36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cs typeface="Times New Roman" panose="02020603050405020304" pitchFamily="18" charset="0"/>
              </a:rPr>
            </a:br>
            <a:br>
              <a:rPr lang="ru-RU" altLang="ru-RU" sz="36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cs typeface="Times New Roman" panose="02020603050405020304" pitchFamily="18" charset="0"/>
              </a:rPr>
            </a:br>
            <a:br>
              <a:rPr lang="ru-RU" altLang="ru-RU" sz="36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cs typeface="Times New Roman" panose="02020603050405020304" pitchFamily="18" charset="0"/>
              </a:rPr>
            </a:br>
            <a:br>
              <a:rPr lang="ru-RU" altLang="ru-RU" sz="36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cs typeface="Times New Roman" panose="02020603050405020304" pitchFamily="18" charset="0"/>
              </a:rPr>
            </a:br>
            <a:br>
              <a:rPr lang="ru-RU" altLang="ru-RU" sz="36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cs typeface="Times New Roman" panose="02020603050405020304" pitchFamily="18" charset="0"/>
              </a:rPr>
            </a:br>
            <a:br>
              <a:rPr lang="ru-RU" altLang="ru-RU" sz="36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cs typeface="Times New Roman" panose="02020603050405020304" pitchFamily="18" charset="0"/>
              </a:rPr>
            </a:br>
            <a:br>
              <a:rPr lang="ru-RU" altLang="ru-RU" sz="36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cs typeface="Times New Roman" panose="02020603050405020304" pitchFamily="18" charset="0"/>
              </a:rPr>
            </a:br>
            <a:r>
              <a:rPr lang="ru-RU" altLang="ru-RU" sz="36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cs typeface="Times New Roman" panose="02020603050405020304" pitchFamily="18" charset="0"/>
              </a:rPr>
              <a:t>   </a:t>
            </a:r>
            <a:br>
              <a:rPr lang="ru-RU" altLang="ru-RU" sz="36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cs typeface="Times New Roman" panose="02020603050405020304" pitchFamily="18" charset="0"/>
              </a:rPr>
            </a:br>
            <a:br>
              <a:rPr lang="ru-RU" altLang="ru-RU" sz="36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cs typeface="Times New Roman" panose="02020603050405020304" pitchFamily="18" charset="0"/>
              </a:rPr>
            </a:br>
            <a:br>
              <a:rPr lang="ru-RU" altLang="ru-RU" sz="36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cs typeface="Times New Roman" panose="02020603050405020304" pitchFamily="18" charset="0"/>
              </a:rPr>
            </a:br>
            <a:br>
              <a:rPr lang="ru-RU" altLang="ru-RU" sz="36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cs typeface="Times New Roman" panose="02020603050405020304" pitchFamily="18" charset="0"/>
              </a:rPr>
            </a:br>
            <a:br>
              <a:rPr lang="ru-RU" altLang="ru-RU" sz="36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cs typeface="Times New Roman" panose="02020603050405020304" pitchFamily="18" charset="0"/>
              </a:rPr>
            </a:br>
            <a:br>
              <a:rPr lang="ru-RU" altLang="ru-RU" sz="36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cs typeface="Times New Roman" panose="02020603050405020304" pitchFamily="18" charset="0"/>
              </a:rPr>
            </a:br>
            <a:r>
              <a:rPr lang="ru-RU" altLang="ru-RU" sz="36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cs typeface="Times New Roman" panose="02020603050405020304" pitchFamily="18" charset="0"/>
              </a:rPr>
              <a:t> </a:t>
            </a:r>
            <a:br>
              <a:rPr lang="ru-RU" altLang="ru-RU" sz="36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cs typeface="Times New Roman" panose="02020603050405020304" pitchFamily="18" charset="0"/>
              </a:rPr>
            </a:br>
            <a:r>
              <a:rPr lang="ru-RU" altLang="ru-RU" sz="36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cs typeface="Times New Roman" panose="02020603050405020304" pitchFamily="18" charset="0"/>
              </a:rPr>
              <a:t>   </a:t>
            </a:r>
            <a:r>
              <a:rPr lang="ru-RU" altLang="ru-RU" sz="40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cs typeface="Times New Roman" panose="02020603050405020304" pitchFamily="18" charset="0"/>
              </a:rPr>
              <a:t>Памятники почтовым голубям</a:t>
            </a:r>
            <a:br>
              <a:rPr lang="ru-RU" altLang="ru-RU" sz="36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cs typeface="Times New Roman" panose="02020603050405020304" pitchFamily="18" charset="0"/>
              </a:rPr>
            </a:br>
            <a:r>
              <a:rPr lang="ru-RU" altLang="ru-RU" sz="36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cs typeface="Times New Roman" panose="02020603050405020304" pitchFamily="18" charset="0"/>
              </a:rPr>
              <a:t>  во Франции            в Англии</a:t>
            </a:r>
            <a:br>
              <a:rPr lang="ru-RU" altLang="ru-RU" sz="36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cs typeface="Times New Roman" panose="02020603050405020304" pitchFamily="18" charset="0"/>
              </a:rPr>
            </a:br>
            <a:br>
              <a:rPr lang="ru-RU" altLang="ru-RU" sz="36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cs typeface="Times New Roman" panose="02020603050405020304" pitchFamily="18" charset="0"/>
              </a:rPr>
            </a:br>
            <a:r>
              <a:rPr lang="ru-RU" altLang="ru-RU" sz="36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cs typeface="Times New Roman" panose="02020603050405020304" pitchFamily="18" charset="0"/>
              </a:rPr>
              <a:t>                                                             </a:t>
            </a:r>
            <a:br>
              <a:rPr lang="ru-RU" altLang="ru-RU" sz="36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cs typeface="Times New Roman" panose="02020603050405020304" pitchFamily="18" charset="0"/>
              </a:rPr>
            </a:br>
            <a:r>
              <a:rPr lang="ru-RU" altLang="ru-RU" sz="36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cs typeface="Times New Roman" panose="02020603050405020304" pitchFamily="18" charset="0"/>
              </a:rPr>
              <a:t>                                                                       </a:t>
            </a:r>
            <a:br>
              <a:rPr lang="ru-RU" altLang="ru-RU" sz="36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cs typeface="Times New Roman" panose="02020603050405020304" pitchFamily="18" charset="0"/>
              </a:rPr>
            </a:br>
            <a:r>
              <a:rPr lang="ru-RU" altLang="ru-RU" sz="36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cs typeface="Times New Roman" panose="02020603050405020304" pitchFamily="18" charset="0"/>
              </a:rPr>
              <a:t>                                                                </a:t>
            </a:r>
            <a:br>
              <a:rPr lang="ru-RU" altLang="ru-RU" sz="36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cs typeface="Times New Roman" panose="02020603050405020304" pitchFamily="18" charset="0"/>
              </a:rPr>
            </a:br>
            <a:r>
              <a:rPr lang="ru-RU" altLang="ru-RU" sz="36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cs typeface="Times New Roman" panose="02020603050405020304" pitchFamily="18" charset="0"/>
              </a:rPr>
              <a:t>                                                                </a:t>
            </a:r>
            <a:br>
              <a:rPr lang="ru-RU" altLang="ru-RU" sz="36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cs typeface="Times New Roman" panose="02020603050405020304" pitchFamily="18" charset="0"/>
              </a:rPr>
            </a:br>
            <a:br>
              <a:rPr lang="ru-RU" altLang="ru-RU" sz="36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cs typeface="Times New Roman" panose="02020603050405020304" pitchFamily="18" charset="0"/>
              </a:rPr>
            </a:br>
            <a:br>
              <a:rPr lang="ru-RU" altLang="ru-RU" sz="36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cs typeface="Times New Roman" panose="02020603050405020304" pitchFamily="18" charset="0"/>
              </a:rPr>
            </a:br>
            <a:br>
              <a:rPr lang="ru-RU" altLang="ru-RU" sz="36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cs typeface="Times New Roman" panose="02020603050405020304" pitchFamily="18" charset="0"/>
              </a:rPr>
            </a:br>
            <a:br>
              <a:rPr lang="ru-RU" altLang="ru-RU" sz="36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cs typeface="Times New Roman" panose="02020603050405020304" pitchFamily="18" charset="0"/>
              </a:rPr>
            </a:br>
            <a:br>
              <a:rPr lang="ru-RU" altLang="ru-RU" sz="36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cs typeface="Times New Roman" panose="02020603050405020304" pitchFamily="18" charset="0"/>
              </a:rPr>
            </a:br>
            <a:br>
              <a:rPr lang="ru-RU" altLang="ru-RU" sz="36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cs typeface="Times New Roman" panose="02020603050405020304" pitchFamily="18" charset="0"/>
              </a:rPr>
            </a:br>
            <a:br>
              <a:rPr lang="ru-RU" altLang="ru-RU" sz="36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cs typeface="Times New Roman" panose="02020603050405020304" pitchFamily="18" charset="0"/>
              </a:rPr>
            </a:br>
            <a:br>
              <a:rPr lang="ru-RU" altLang="ru-RU" sz="36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cs typeface="Times New Roman" panose="02020603050405020304" pitchFamily="18" charset="0"/>
              </a:rPr>
            </a:br>
            <a:br>
              <a:rPr lang="ru-RU" altLang="ru-RU" sz="36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cs typeface="Times New Roman" panose="02020603050405020304" pitchFamily="18" charset="0"/>
              </a:rPr>
            </a:br>
            <a:br>
              <a:rPr lang="ru-RU" altLang="ru-RU" sz="36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cs typeface="Times New Roman" panose="02020603050405020304" pitchFamily="18" charset="0"/>
              </a:rPr>
            </a:br>
            <a:br>
              <a:rPr lang="ru-RU" altLang="ru-RU" sz="36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cs typeface="Times New Roman" panose="02020603050405020304" pitchFamily="18" charset="0"/>
              </a:rPr>
            </a:br>
            <a:br>
              <a:rPr lang="ru-RU" altLang="ru-RU" sz="36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cs typeface="Times New Roman" panose="02020603050405020304" pitchFamily="18" charset="0"/>
              </a:rPr>
            </a:br>
            <a:br>
              <a:rPr lang="ru-RU" altLang="ru-RU" sz="36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cs typeface="Times New Roman" panose="02020603050405020304" pitchFamily="18" charset="0"/>
              </a:rPr>
            </a:br>
            <a:br>
              <a:rPr lang="ru-RU" altLang="ru-RU" sz="36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cs typeface="Times New Roman" panose="02020603050405020304" pitchFamily="18" charset="0"/>
              </a:rPr>
            </a:br>
            <a:br>
              <a:rPr lang="ru-RU" altLang="ru-RU" sz="36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cs typeface="Times New Roman" panose="02020603050405020304" pitchFamily="18" charset="0"/>
              </a:rPr>
            </a:br>
            <a:br>
              <a:rPr lang="ru-RU" altLang="ru-RU" sz="36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cs typeface="Times New Roman" panose="02020603050405020304" pitchFamily="18" charset="0"/>
              </a:rPr>
            </a:br>
            <a:br>
              <a:rPr lang="ru-RU" altLang="ru-RU" sz="36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cs typeface="Times New Roman" panose="02020603050405020304" pitchFamily="18" charset="0"/>
              </a:rPr>
            </a:br>
            <a:br>
              <a:rPr lang="ru-RU" altLang="ru-RU" sz="36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cs typeface="Times New Roman" panose="02020603050405020304" pitchFamily="18" charset="0"/>
              </a:rPr>
            </a:br>
            <a:br>
              <a:rPr lang="ru-RU" altLang="ru-RU" sz="36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cs typeface="Times New Roman" panose="02020603050405020304" pitchFamily="18" charset="0"/>
              </a:rPr>
            </a:br>
            <a:br>
              <a:rPr lang="ru-RU" altLang="ru-RU" sz="36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cs typeface="Times New Roman" panose="02020603050405020304" pitchFamily="18" charset="0"/>
              </a:rPr>
            </a:br>
            <a:br>
              <a:rPr lang="ru-RU" altLang="ru-RU" sz="36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cs typeface="Times New Roman" panose="02020603050405020304" pitchFamily="18" charset="0"/>
              </a:rPr>
            </a:br>
            <a:endParaRPr lang="ru-RU" altLang="ru-RU" sz="3600" b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anose="02000600000000000000" pitchFamily="2" charset="0"/>
              <a:cs typeface="Times New Roman" panose="02020603050405020304" pitchFamily="18" charset="0"/>
            </a:endParaRPr>
          </a:p>
        </p:txBody>
      </p:sp>
      <p:pic>
        <p:nvPicPr>
          <p:cNvPr id="20482" name="Содержимое 4" descr="344613409e93.jpg">
            <a:extLst>
              <a:ext uri="{FF2B5EF4-FFF2-40B4-BE49-F238E27FC236}">
                <a16:creationId xmlns:a16="http://schemas.microsoft.com/office/drawing/2014/main" id="{7867C8B5-34D5-44D1-8591-8819EEB46E6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35490" y="1772817"/>
            <a:ext cx="4734868" cy="5103384"/>
          </a:xfrm>
          <a:effectLst>
            <a:softEdge rad="112500"/>
          </a:effectLst>
        </p:spPr>
      </p:pic>
      <p:pic>
        <p:nvPicPr>
          <p:cNvPr id="20483" name="Содержимое 5" descr="памятник голубке.jpg">
            <a:extLst>
              <a:ext uri="{FF2B5EF4-FFF2-40B4-BE49-F238E27FC236}">
                <a16:creationId xmlns:a16="http://schemas.microsoft.com/office/drawing/2014/main" id="{37351D47-AF2E-4B6C-B85B-BD9E6EC5455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7" y="1772817"/>
            <a:ext cx="4530157" cy="505112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Картинка 63 из 40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0406" y="404664"/>
            <a:ext cx="7683188" cy="61926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med">
    <p:fade/>
  </p:transition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4" name="Picture 4" descr="Картинка 88 из 40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16738" y="548680"/>
            <a:ext cx="7695288" cy="57606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386659133"/>
      </p:ext>
    </p:extLst>
  </p:cSld>
  <p:clrMapOvr>
    <a:masterClrMapping/>
  </p:clrMapOvr>
  <p:transition spd="med">
    <p:fade/>
  </p:transition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Картинка 146 из 1032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86314" y="2428869"/>
            <a:ext cx="4076720" cy="4214842"/>
          </a:xfrm>
          <a:prstGeom prst="rect">
            <a:avLst/>
          </a:prstGeom>
          <a:noFill/>
        </p:spPr>
      </p:pic>
      <p:pic>
        <p:nvPicPr>
          <p:cNvPr id="4" name="Picture 2" descr="C:\Documents and Settings\Admin\Рабочий стол\Презентации\Муравей Вопросик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214282" y="4572008"/>
            <a:ext cx="1408113" cy="2139950"/>
          </a:xfrm>
          <a:prstGeom prst="rect">
            <a:avLst/>
          </a:prstGeom>
          <a:noFill/>
        </p:spPr>
      </p:pic>
      <p:sp>
        <p:nvSpPr>
          <p:cNvPr id="5" name="Выноска-облако 4"/>
          <p:cNvSpPr/>
          <p:nvPr/>
        </p:nvSpPr>
        <p:spPr>
          <a:xfrm>
            <a:off x="419775" y="223264"/>
            <a:ext cx="8429716" cy="2357454"/>
          </a:xfrm>
          <a:prstGeom prst="cloudCallout">
            <a:avLst>
              <a:gd name="adj1" fmla="val -31536"/>
              <a:gd name="adj2" fmla="val 143860"/>
            </a:avLst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endParaRPr lang="ru-RU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algn="ctr"/>
            <a:r>
              <a:rPr lang="ru-RU" sz="2400" dirty="0">
                <a:solidFill>
                  <a:schemeClr val="tx1"/>
                </a:solidFill>
                <a:latin typeface="Segoe Print" panose="02000600000000000000" pitchFamily="2" charset="0"/>
                <a:cs typeface="Arial" charset="0"/>
              </a:rPr>
              <a:t>Посмотрите на этот предмет. </a:t>
            </a:r>
          </a:p>
          <a:p>
            <a:pPr algn="ctr"/>
            <a:r>
              <a:rPr lang="ru-RU" sz="2400" dirty="0">
                <a:solidFill>
                  <a:schemeClr val="tx1"/>
                </a:solidFill>
                <a:latin typeface="Segoe Print" panose="02000600000000000000" pitchFamily="2" charset="0"/>
                <a:cs typeface="Arial" charset="0"/>
              </a:rPr>
              <a:t>Что это? Что внутри?</a:t>
            </a:r>
            <a:br>
              <a:rPr lang="ru-RU" sz="2400" dirty="0">
                <a:solidFill>
                  <a:schemeClr val="tx1"/>
                </a:solidFill>
                <a:latin typeface="Segoe Print" panose="02000600000000000000" pitchFamily="2" charset="0"/>
                <a:cs typeface="Arial" charset="0"/>
              </a:rPr>
            </a:br>
            <a:endParaRPr lang="ru-RU" sz="2400" dirty="0">
              <a:solidFill>
                <a:schemeClr val="tx1"/>
              </a:solidFill>
              <a:latin typeface="Segoe Print" panose="02000600000000000000" pitchFamily="2" charset="0"/>
              <a:cs typeface="Arial" charset="0"/>
            </a:endParaRPr>
          </a:p>
        </p:txBody>
      </p:sp>
    </p:spTree>
  </p:cSld>
  <p:clrMapOvr>
    <a:masterClrMapping/>
  </p:clrMapOvr>
  <p:transition spd="med">
    <p:fade/>
  </p:transition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Картинка 146 из 1032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428736"/>
            <a:ext cx="4357718" cy="5214974"/>
          </a:xfrm>
          <a:prstGeom prst="rect">
            <a:avLst/>
          </a:prstGeom>
          <a:noFill/>
        </p:spPr>
      </p:pic>
      <p:sp>
        <p:nvSpPr>
          <p:cNvPr id="5" name="Выноска-облако 4"/>
          <p:cNvSpPr/>
          <p:nvPr/>
        </p:nvSpPr>
        <p:spPr>
          <a:xfrm>
            <a:off x="2643174" y="142852"/>
            <a:ext cx="6357982" cy="2000264"/>
          </a:xfrm>
          <a:prstGeom prst="cloudCallout">
            <a:avLst>
              <a:gd name="adj1" fmla="val 17783"/>
              <a:gd name="adj2" fmla="val 140163"/>
            </a:avLst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endParaRPr lang="ru-RU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algn="ctr"/>
            <a:r>
              <a:rPr lang="ru-RU" sz="2800" b="1" dirty="0">
                <a:solidFill>
                  <a:schemeClr val="tx1"/>
                </a:solidFill>
                <a:latin typeface="Segoe Print" panose="02000600000000000000" pitchFamily="2" charset="0"/>
                <a:cs typeface="Times New Roman" pitchFamily="18" charset="0"/>
              </a:rPr>
              <a:t>Это </a:t>
            </a:r>
            <a:r>
              <a:rPr lang="ru-RU" sz="2800" b="1" dirty="0">
                <a:solidFill>
                  <a:srgbClr val="FF0000"/>
                </a:solidFill>
                <a:latin typeface="Segoe Print" panose="02000600000000000000" pitchFamily="2" charset="0"/>
                <a:cs typeface="Times New Roman" pitchFamily="18" charset="0"/>
              </a:rPr>
              <a:t>бутылочная почта</a:t>
            </a:r>
            <a:r>
              <a:rPr lang="ru-RU" sz="2800" b="1" dirty="0">
                <a:solidFill>
                  <a:schemeClr val="tx1"/>
                </a:solidFill>
                <a:latin typeface="Segoe Print" panose="02000600000000000000" pitchFamily="2" charset="0"/>
                <a:cs typeface="Times New Roman" pitchFamily="18" charset="0"/>
              </a:rPr>
              <a:t>.</a:t>
            </a:r>
            <a:br>
              <a:rPr lang="ru-RU" sz="2800" b="1" dirty="0">
                <a:solidFill>
                  <a:schemeClr val="bg1"/>
                </a:solidFill>
                <a:latin typeface="Segoe Print" panose="02000600000000000000" pitchFamily="2" charset="0"/>
                <a:cs typeface="Times New Roman" pitchFamily="18" charset="0"/>
              </a:rPr>
            </a:br>
            <a:endParaRPr lang="ru-RU" sz="2800" b="1" dirty="0">
              <a:solidFill>
                <a:schemeClr val="bg1"/>
              </a:solidFill>
              <a:latin typeface="Segoe Print" panose="02000600000000000000" pitchFamily="2" charset="0"/>
              <a:cs typeface="Times New Roman" pitchFamily="18" charset="0"/>
            </a:endParaRPr>
          </a:p>
        </p:txBody>
      </p:sp>
      <p:pic>
        <p:nvPicPr>
          <p:cNvPr id="6" name="Picture 2" descr="C:\Documents and Settings\Admin\Рабочий стол\Презентации\Мудрая Черепаха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6572264" y="4643446"/>
            <a:ext cx="2286000" cy="2047875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Выноска-облако 2">
            <a:extLst>
              <a:ext uri="{FF2B5EF4-FFF2-40B4-BE49-F238E27FC236}">
                <a16:creationId xmlns:a16="http://schemas.microsoft.com/office/drawing/2014/main" id="{8E157652-B821-44AD-83F4-6A3967777E7B}"/>
              </a:ext>
            </a:extLst>
          </p:cNvPr>
          <p:cNvSpPr/>
          <p:nvPr/>
        </p:nvSpPr>
        <p:spPr>
          <a:xfrm>
            <a:off x="1115616" y="74085"/>
            <a:ext cx="3934014" cy="2811513"/>
          </a:xfrm>
          <a:prstGeom prst="cloudCallout">
            <a:avLst>
              <a:gd name="adj1" fmla="val -22589"/>
              <a:gd name="adj2" fmla="val 97701"/>
            </a:avLst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 eaLnBrk="1" hangingPunct="1">
              <a:defRPr/>
            </a:pPr>
            <a:endParaRPr lang="ru-RU" dirty="0">
              <a:solidFill>
                <a:schemeClr val="tx1"/>
              </a:solidFill>
              <a:latin typeface="Segoe Print" panose="02000600000000000000" pitchFamily="2" charset="0"/>
              <a:cs typeface="Arial" charset="0"/>
            </a:endParaRPr>
          </a:p>
        </p:txBody>
      </p:sp>
      <p:pic>
        <p:nvPicPr>
          <p:cNvPr id="2" name="Picture 2" descr="http://img11.nnm.me/b/5/1/1/9/3b8bd071b1367e28cbe6438ceb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2492896"/>
            <a:ext cx="4173171" cy="4104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403648" y="683326"/>
            <a:ext cx="373437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Segoe Print" panose="02000600000000000000" pitchFamily="2" charset="0"/>
                <a:cs typeface="Arial" charset="0"/>
              </a:rPr>
              <a:t>Когда-то информацию передавали ударами </a:t>
            </a:r>
          </a:p>
          <a:p>
            <a:pPr algn="ctr"/>
            <a:r>
              <a:rPr lang="ru-RU" dirty="0">
                <a:latin typeface="Segoe Print" panose="02000600000000000000" pitchFamily="2" charset="0"/>
                <a:cs typeface="Arial" charset="0"/>
              </a:rPr>
              <a:t>в сигнальный барабан, </a:t>
            </a:r>
          </a:p>
          <a:p>
            <a:pPr algn="ctr"/>
            <a:r>
              <a:rPr lang="ru-RU" dirty="0">
                <a:latin typeface="Segoe Print" panose="02000600000000000000" pitchFamily="2" charset="0"/>
                <a:cs typeface="Arial" charset="0"/>
              </a:rPr>
              <a:t>звуками труб.</a:t>
            </a:r>
          </a:p>
        </p:txBody>
      </p:sp>
      <p:pic>
        <p:nvPicPr>
          <p:cNvPr id="10" name="Picture 2" descr="C:\Documents and Settings\Admin\Рабочий стол\Презентации\Мудрая Черепаха.jpg">
            <a:extLst>
              <a:ext uri="{FF2B5EF4-FFF2-40B4-BE49-F238E27FC236}">
                <a16:creationId xmlns:a16="http://schemas.microsoft.com/office/drawing/2014/main" id="{9EA68C54-B5F1-4165-8187-6F4A7D715C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9512" y="4437112"/>
            <a:ext cx="2071702" cy="18559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008302693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Картинка 3 из 1124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9776" y="260648"/>
            <a:ext cx="8604448" cy="6453336"/>
          </a:xfrm>
          <a:prstGeom prst="rect">
            <a:avLst/>
          </a:prstGeom>
          <a:noFill/>
        </p:spPr>
      </p:pic>
      <p:sp>
        <p:nvSpPr>
          <p:cNvPr id="7" name="Облако 6"/>
          <p:cNvSpPr/>
          <p:nvPr/>
        </p:nvSpPr>
        <p:spPr>
          <a:xfrm>
            <a:off x="142844" y="0"/>
            <a:ext cx="5286412" cy="2786058"/>
          </a:xfrm>
          <a:prstGeom prst="cloud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tx1"/>
                </a:solidFill>
                <a:latin typeface="Segoe Print" panose="02000600000000000000" pitchFamily="2" charset="0"/>
                <a:cs typeface="Arial" charset="0"/>
              </a:rPr>
              <a:t>Издавна «почтой Нептуна» пользовались люди, потерпевшие кораблекрушение, чтобы послать сигнал помощи.</a:t>
            </a:r>
          </a:p>
        </p:txBody>
      </p:sp>
    </p:spTree>
  </p:cSld>
  <p:clrMapOvr>
    <a:masterClrMapping/>
  </p:clrMapOvr>
  <p:transition spd="med">
    <p:fade/>
  </p:transition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2" name="Picture 4" descr="Картинка 2 из 103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53798"/>
            <a:ext cx="8748465" cy="6561350"/>
          </a:xfrm>
          <a:prstGeom prst="rect">
            <a:avLst/>
          </a:prstGeom>
          <a:noFill/>
        </p:spPr>
      </p:pic>
      <p:sp>
        <p:nvSpPr>
          <p:cNvPr id="6" name="Облако 5"/>
          <p:cNvSpPr/>
          <p:nvPr/>
        </p:nvSpPr>
        <p:spPr>
          <a:xfrm>
            <a:off x="2714612" y="142852"/>
            <a:ext cx="6215106" cy="2422052"/>
          </a:xfrm>
          <a:prstGeom prst="cloud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tx1"/>
                </a:solidFill>
                <a:latin typeface="Segoe Print" panose="02000600000000000000" pitchFamily="2" charset="0"/>
                <a:cs typeface="Arial" charset="0"/>
              </a:rPr>
              <a:t>Бутылки с записками должны были быть выброшены на берег, послание найдено и прочитано людьми.</a:t>
            </a:r>
          </a:p>
        </p:txBody>
      </p:sp>
    </p:spTree>
  </p:cSld>
  <p:clrMapOvr>
    <a:masterClrMapping/>
  </p:clrMapOvr>
  <p:transition spd="med">
    <p:fade/>
  </p:transition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4" descr="52260">
            <a:extLst>
              <a:ext uri="{FF2B5EF4-FFF2-40B4-BE49-F238E27FC236}">
                <a16:creationId xmlns:a16="http://schemas.microsoft.com/office/drawing/2014/main" id="{6F5DFF2D-29D7-4832-A1CA-13091539A0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75" y="260350"/>
            <a:ext cx="3206750" cy="48577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95CD57C3-F503-49FB-9E7C-632D358A4C95}"/>
              </a:ext>
            </a:extLst>
          </p:cNvPr>
          <p:cNvSpPr/>
          <p:nvPr/>
        </p:nvSpPr>
        <p:spPr>
          <a:xfrm>
            <a:off x="3603625" y="260350"/>
            <a:ext cx="5289550" cy="267811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cs typeface="Times New Roman" panose="02020603050405020304" pitchFamily="18" charset="0"/>
              </a:rPr>
              <a:t>Первое в мире электронное письмо было отправлено в 1971 году компьютерным инженером </a:t>
            </a:r>
            <a:r>
              <a:rPr lang="ru-RU" sz="2400" b="1" dirty="0" err="1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cs typeface="Times New Roman" panose="02020603050405020304" pitchFamily="18" charset="0"/>
              </a:rPr>
              <a:t>Рэем</a:t>
            </a: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cs typeface="Times New Roman" panose="02020603050405020304" pitchFamily="18" charset="0"/>
              </a:rPr>
              <a:t>Томлинсоном</a:t>
            </a: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cs typeface="Times New Roman" panose="02020603050405020304" pitchFamily="18" charset="0"/>
              </a:rPr>
              <a:t> для проверки связи между двумя удаленными компьютерами. 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649069BA-4EED-42CC-A4C4-64E9C09EB675}"/>
              </a:ext>
            </a:extLst>
          </p:cNvPr>
          <p:cNvSpPr/>
          <p:nvPr/>
        </p:nvSpPr>
        <p:spPr>
          <a:xfrm>
            <a:off x="3744913" y="3068638"/>
            <a:ext cx="5075237" cy="23082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cs typeface="Times New Roman" panose="02020603050405020304" pitchFamily="18" charset="0"/>
              </a:rPr>
              <a:t>Лишь спустя 25 лет </a:t>
            </a:r>
            <a:r>
              <a:rPr lang="ru-RU" sz="2400" b="1" dirty="0" err="1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cs typeface="Times New Roman" panose="02020603050405020304" pitchFamily="18" charset="0"/>
              </a:rPr>
              <a:t>e-mail</a:t>
            </a: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cs typeface="Times New Roman" panose="02020603050405020304" pitchFamily="18" charset="0"/>
              </a:rPr>
              <a:t> стал   популярен во всем мире, а ящик на почтовом сервере </a:t>
            </a:r>
            <a:r>
              <a:rPr lang="ru-RU" sz="2400" b="1" dirty="0" err="1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cs typeface="Times New Roman" panose="02020603050405020304" pitchFamily="18" charset="0"/>
              </a:rPr>
              <a:t>mail.ru</a:t>
            </a: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cs typeface="Times New Roman" panose="02020603050405020304" pitchFamily="18" charset="0"/>
              </a:rPr>
              <a:t> есть чуть ли не у 70% российских </a:t>
            </a:r>
            <a:r>
              <a:rPr lang="ru-RU" sz="2400" b="1" dirty="0" err="1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cs typeface="Times New Roman" panose="02020603050405020304" pitchFamily="18" charset="0"/>
              </a:rPr>
              <a:t>интернет-пользователей</a:t>
            </a:r>
            <a:endParaRPr lang="ru-RU" sz="2400" b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anose="02000600000000000000" pitchFamily="2" charset="0"/>
              <a:cs typeface="Times New Roman" panose="02020603050405020304" pitchFamily="18" charset="0"/>
            </a:endParaRPr>
          </a:p>
        </p:txBody>
      </p:sp>
      <p:pic>
        <p:nvPicPr>
          <p:cNvPr id="19461" name="Picture 6" descr="http://thenews.kz/static/news/e/2/e2p5vXxq.jpg">
            <a:extLst>
              <a:ext uri="{FF2B5EF4-FFF2-40B4-BE49-F238E27FC236}">
                <a16:creationId xmlns:a16="http://schemas.microsoft.com/office/drawing/2014/main" id="{8D0D80E2-5626-47CB-915D-2E3E9120951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5600" y="5380038"/>
            <a:ext cx="2005013" cy="1343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4" descr="письмо мыло">
            <a:extLst>
              <a:ext uri="{FF2B5EF4-FFF2-40B4-BE49-F238E27FC236}">
                <a16:creationId xmlns:a16="http://schemas.microsoft.com/office/drawing/2014/main" id="{4E599889-D700-447A-80F4-6F78102034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850" y="3175"/>
            <a:ext cx="8496300" cy="679767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75FC94E8-E7A6-4AEB-B8DB-383365BD0968}"/>
              </a:ext>
            </a:extLst>
          </p:cNvPr>
          <p:cNvSpPr/>
          <p:nvPr/>
        </p:nvSpPr>
        <p:spPr>
          <a:xfrm>
            <a:off x="4500563" y="333375"/>
            <a:ext cx="4357687" cy="26765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cs typeface="Times New Roman" panose="02020603050405020304" pitchFamily="18" charset="0"/>
              </a:rPr>
              <a:t>Услуга SMS появилась в 1992 году, когда инженер компании мобильной связи Нил </a:t>
            </a:r>
            <a:r>
              <a:rPr lang="ru-RU" sz="2400" b="1" dirty="0" err="1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cs typeface="Times New Roman" panose="02020603050405020304" pitchFamily="18" charset="0"/>
              </a:rPr>
              <a:t>Пэпуорс</a:t>
            </a: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cs typeface="Times New Roman" panose="02020603050405020304" pitchFamily="18" charset="0"/>
              </a:rPr>
              <a:t> разослал своим друзьям поздравление с Рождеством. 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79FE1902-55A2-4B0D-A044-2EEDE25F244B}"/>
              </a:ext>
            </a:extLst>
          </p:cNvPr>
          <p:cNvSpPr/>
          <p:nvPr/>
        </p:nvSpPr>
        <p:spPr>
          <a:xfrm>
            <a:off x="4572000" y="3362325"/>
            <a:ext cx="4214813" cy="193833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cs typeface="Times New Roman" panose="02020603050405020304" pitchFamily="18" charset="0"/>
              </a:rPr>
              <a:t>Лишь 14 лет спустя </a:t>
            </a:r>
          </a:p>
          <a:p>
            <a:pPr algn="ctr" eaLnBrk="1" hangingPunct="1">
              <a:defRPr/>
            </a:pP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cs typeface="Times New Roman" panose="02020603050405020304" pitchFamily="18" charset="0"/>
              </a:rPr>
              <a:t>на технологию SMS обратили внимание телекоммуникационные </a:t>
            </a:r>
            <a:br>
              <a:rPr lang="ru-RU" sz="24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cs typeface="Times New Roman" panose="02020603050405020304" pitchFamily="18" charset="0"/>
              </a:rPr>
              <a:t>гиганты. </a:t>
            </a:r>
          </a:p>
        </p:txBody>
      </p:sp>
      <p:pic>
        <p:nvPicPr>
          <p:cNvPr id="23556" name="Picture 6" descr="http://v.volochekadm.ru/gorod/upload/6(71).jpg">
            <a:extLst>
              <a:ext uri="{FF2B5EF4-FFF2-40B4-BE49-F238E27FC236}">
                <a16:creationId xmlns:a16="http://schemas.microsoft.com/office/drawing/2014/main" id="{80178EB3-516D-4A16-9C6A-5EC48019EC9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3" y="1143000"/>
            <a:ext cx="4191000" cy="343376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C:\Documents and Settings\Admin\Рабочий стол\Презентации\Мудрая Черепаха.jpg">
            <a:extLst>
              <a:ext uri="{FF2B5EF4-FFF2-40B4-BE49-F238E27FC236}">
                <a16:creationId xmlns:a16="http://schemas.microsoft.com/office/drawing/2014/main" id="{9EA68C54-B5F1-4165-8187-6F4A7D715C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9512" y="4437112"/>
            <a:ext cx="2071702" cy="1855900"/>
          </a:xfrm>
          <a:prstGeom prst="rect">
            <a:avLst/>
          </a:prstGeom>
          <a:noFill/>
        </p:spPr>
      </p:pic>
      <p:pic>
        <p:nvPicPr>
          <p:cNvPr id="6" name="Picture 4" descr="http://mognovse.ru/mogno/606/605002/605002_html_2fc20c39.jpg">
            <a:extLst>
              <a:ext uri="{FF2B5EF4-FFF2-40B4-BE49-F238E27FC236}">
                <a16:creationId xmlns:a16="http://schemas.microsoft.com/office/drawing/2014/main" id="{181C05D1-CF58-4CA3-874D-24B588A56B6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5" y="1772817"/>
            <a:ext cx="5189441" cy="4949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Выноска-облако 2">
            <a:extLst>
              <a:ext uri="{FF2B5EF4-FFF2-40B4-BE49-F238E27FC236}">
                <a16:creationId xmlns:a16="http://schemas.microsoft.com/office/drawing/2014/main" id="{8E157652-B821-44AD-83F4-6A3967777E7B}"/>
              </a:ext>
            </a:extLst>
          </p:cNvPr>
          <p:cNvSpPr/>
          <p:nvPr/>
        </p:nvSpPr>
        <p:spPr>
          <a:xfrm>
            <a:off x="1115616" y="45804"/>
            <a:ext cx="3934014" cy="2811513"/>
          </a:xfrm>
          <a:prstGeom prst="cloudCallout">
            <a:avLst>
              <a:gd name="adj1" fmla="val -22589"/>
              <a:gd name="adj2" fmla="val 97701"/>
            </a:avLst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 eaLnBrk="1" hangingPunct="1">
              <a:defRPr/>
            </a:pPr>
            <a:endParaRPr lang="ru-RU" dirty="0">
              <a:solidFill>
                <a:schemeClr val="tx1"/>
              </a:solidFill>
              <a:latin typeface="Segoe Print" panose="02000600000000000000" pitchFamily="2" charset="0"/>
              <a:cs typeface="Arial" charset="0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B1183C04-060F-438E-8696-1E6969B8E3C7}"/>
              </a:ext>
            </a:extLst>
          </p:cNvPr>
          <p:cNvSpPr/>
          <p:nvPr/>
        </p:nvSpPr>
        <p:spPr>
          <a:xfrm>
            <a:off x="1547665" y="810561"/>
            <a:ext cx="316835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Segoe Print" panose="02000600000000000000" pitchFamily="2" charset="0"/>
                <a:cs typeface="Arial" charset="0"/>
              </a:rPr>
              <a:t>Позже стали посылать гонцов с устными    сообщениями. </a:t>
            </a:r>
          </a:p>
        </p:txBody>
      </p:sp>
    </p:spTree>
    <p:extLst>
      <p:ext uri="{BB962C8B-B14F-4D97-AF65-F5344CB8AC3E}">
        <p14:creationId xmlns:p14="http://schemas.microsoft.com/office/powerpoint/2010/main" val="253822466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C:\Documents and Settings\Admin\Рабочий стол\Презентации\Мудрая Черепаха.jpg">
            <a:extLst>
              <a:ext uri="{FF2B5EF4-FFF2-40B4-BE49-F238E27FC236}">
                <a16:creationId xmlns:a16="http://schemas.microsoft.com/office/drawing/2014/main" id="{9EA68C54-B5F1-4165-8187-6F4A7D715C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1721" y="4725144"/>
            <a:ext cx="2071702" cy="1855900"/>
          </a:xfrm>
          <a:prstGeom prst="rect">
            <a:avLst/>
          </a:prstGeom>
          <a:noFill/>
        </p:spPr>
      </p:pic>
      <p:pic>
        <p:nvPicPr>
          <p:cNvPr id="9" name="Picture 4" descr="http://ulyanovsk-news.net/img/20150402/552252abeea9e3e9e0292faf5b80c292.jpg">
            <a:extLst>
              <a:ext uri="{FF2B5EF4-FFF2-40B4-BE49-F238E27FC236}">
                <a16:creationId xmlns:a16="http://schemas.microsoft.com/office/drawing/2014/main" id="{C26A173C-02C3-4D9E-B22E-8DA87C100A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9262" y="2348880"/>
            <a:ext cx="5153541" cy="40161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Выноска-облако 2">
            <a:extLst>
              <a:ext uri="{FF2B5EF4-FFF2-40B4-BE49-F238E27FC236}">
                <a16:creationId xmlns:a16="http://schemas.microsoft.com/office/drawing/2014/main" id="{8E157652-B821-44AD-83F4-6A3967777E7B}"/>
              </a:ext>
            </a:extLst>
          </p:cNvPr>
          <p:cNvSpPr/>
          <p:nvPr/>
        </p:nvSpPr>
        <p:spPr>
          <a:xfrm>
            <a:off x="1047378" y="276956"/>
            <a:ext cx="5319025" cy="2924944"/>
          </a:xfrm>
          <a:prstGeom prst="cloudCallout">
            <a:avLst>
              <a:gd name="adj1" fmla="val -22589"/>
              <a:gd name="adj2" fmla="val 97701"/>
            </a:avLst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 eaLnBrk="1" hangingPunct="1">
              <a:defRPr/>
            </a:pPr>
            <a:r>
              <a:rPr lang="ru-RU" dirty="0">
                <a:solidFill>
                  <a:schemeClr val="tx1"/>
                </a:solidFill>
                <a:latin typeface="Segoe Print" panose="02000600000000000000" pitchFamily="2" charset="0"/>
                <a:cs typeface="Arial" charset="0"/>
              </a:rPr>
              <a:t>Потом начали писать письма, и, чтобы сохранить в тайне содержание письма, стали складывать бумагу особым образом: текстом внутрь и запечатывать.  </a:t>
            </a:r>
          </a:p>
        </p:txBody>
      </p:sp>
    </p:spTree>
    <p:extLst>
      <p:ext uri="{BB962C8B-B14F-4D97-AF65-F5344CB8AC3E}">
        <p14:creationId xmlns:p14="http://schemas.microsoft.com/office/powerpoint/2010/main" val="3751334266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C:\Documents and Settings\Admin\Рабочий стол\Презентации\Мудрая Черепаха.jpg">
            <a:extLst>
              <a:ext uri="{FF2B5EF4-FFF2-40B4-BE49-F238E27FC236}">
                <a16:creationId xmlns:a16="http://schemas.microsoft.com/office/drawing/2014/main" id="{9EA68C54-B5F1-4165-8187-6F4A7D715C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62816" y="4077072"/>
            <a:ext cx="2071702" cy="1855900"/>
          </a:xfrm>
          <a:prstGeom prst="rect">
            <a:avLst/>
          </a:prstGeom>
          <a:noFill/>
        </p:spPr>
      </p:pic>
      <p:sp>
        <p:nvSpPr>
          <p:cNvPr id="8" name="Выноска-облако 2">
            <a:extLst>
              <a:ext uri="{FF2B5EF4-FFF2-40B4-BE49-F238E27FC236}">
                <a16:creationId xmlns:a16="http://schemas.microsoft.com/office/drawing/2014/main" id="{8E157652-B821-44AD-83F4-6A3967777E7B}"/>
              </a:ext>
            </a:extLst>
          </p:cNvPr>
          <p:cNvSpPr/>
          <p:nvPr/>
        </p:nvSpPr>
        <p:spPr>
          <a:xfrm>
            <a:off x="971600" y="276956"/>
            <a:ext cx="5319025" cy="2127624"/>
          </a:xfrm>
          <a:prstGeom prst="cloudCallout">
            <a:avLst>
              <a:gd name="adj1" fmla="val -22589"/>
              <a:gd name="adj2" fmla="val 97701"/>
            </a:avLst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 eaLnBrk="1" hangingPunct="1">
              <a:defRPr/>
            </a:pPr>
            <a:r>
              <a:rPr lang="ru-RU" dirty="0">
                <a:solidFill>
                  <a:schemeClr val="tx1"/>
                </a:solidFill>
                <a:latin typeface="Segoe Print" panose="02000600000000000000" pitchFamily="2" charset="0"/>
                <a:cs typeface="Arial" charset="0"/>
              </a:rPr>
              <a:t>Потом была организована специальная служба. На лошадях развозили почту по городам.</a:t>
            </a:r>
          </a:p>
          <a:p>
            <a:pPr algn="ctr" eaLnBrk="1" hangingPunct="1">
              <a:defRPr/>
            </a:pPr>
            <a:r>
              <a:rPr lang="ru-RU" dirty="0">
                <a:solidFill>
                  <a:schemeClr val="tx1"/>
                </a:solidFill>
                <a:latin typeface="Segoe Print" panose="02000600000000000000" pitchFamily="2" charset="0"/>
                <a:cs typeface="Arial" charset="0"/>
              </a:rPr>
              <a:t>.  </a:t>
            </a:r>
          </a:p>
        </p:txBody>
      </p:sp>
      <p:pic>
        <p:nvPicPr>
          <p:cNvPr id="5" name="Picture 2" descr="http://avivas.ru/class/timthumb.php?src=http://avivas.ru/img/news/201302/86619556911.jpg&amp;h=360&amp;w=480&amp;a=t">
            <a:extLst>
              <a:ext uri="{FF2B5EF4-FFF2-40B4-BE49-F238E27FC236}">
                <a16:creationId xmlns:a16="http://schemas.microsoft.com/office/drawing/2014/main" id="{92BF67C2-AAE3-45E9-BC9C-6E816F9525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45" y="2492896"/>
            <a:ext cx="5657034" cy="42427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07560329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облака">
  <a:themeElements>
    <a:clrScheme name="рамка23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рамка23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рамка23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рамка23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рамка23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рамка23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рамка23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рамка23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мка23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мка23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мка23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мка23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мка23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мка23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облака</Template>
  <TotalTime>339</TotalTime>
  <Words>1107</Words>
  <Application>Microsoft Office PowerPoint</Application>
  <PresentationFormat>Экран (4:3)</PresentationFormat>
  <Paragraphs>113</Paragraphs>
  <Slides>64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64</vt:i4>
      </vt:variant>
    </vt:vector>
  </HeadingPairs>
  <TitlesOfParts>
    <vt:vector size="70" baseType="lpstr">
      <vt:lpstr>Arial</vt:lpstr>
      <vt:lpstr>Calibri</vt:lpstr>
      <vt:lpstr>Comic Sans MS</vt:lpstr>
      <vt:lpstr>Segoe Print</vt:lpstr>
      <vt:lpstr>Times New Roman</vt:lpstr>
      <vt:lpstr>облака</vt:lpstr>
      <vt:lpstr>Презентация PowerPoint</vt:lpstr>
      <vt:lpstr>Презентация PowerPoint</vt:lpstr>
      <vt:lpstr>Деревня  Простоквашино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Конверт - пакет для вкладывания, хранения и пересылки бумаг. Изготавливается из разных материалов.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Индекс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  1                            2                 3                                                                                                                                                                          </vt:lpstr>
      <vt:lpstr>Презентация PowerPoint</vt:lpstr>
      <vt:lpstr>Письмо – написанный текст, сообщение, которое посылается кому-либо.        Телеграмма – сообщение, переданное по телеграфу,  а также бланк с таким сообщением.         Открытка – специальная почтовая карточка для открытого письма. </vt:lpstr>
      <vt:lpstr>    Бандероль – почтовое отправление в бумажной обёртке.            Посылка – вещь, посланная в специальной  упаковке. 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Почтовые голуби голубиная почта действует и в настоящее время          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                                   Памятники почтовым голубям   во Франции            в Англии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Окружающий мир 1 класс</dc:title>
  <dc:creator>Admin</dc:creator>
  <cp:lastModifiedBy>USER</cp:lastModifiedBy>
  <cp:revision>45</cp:revision>
  <dcterms:created xsi:type="dcterms:W3CDTF">2011-02-19T15:26:58Z</dcterms:created>
  <dcterms:modified xsi:type="dcterms:W3CDTF">2022-01-11T10:56:31Z</dcterms:modified>
</cp:coreProperties>
</file>