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1" r:id="rId2"/>
    <p:sldId id="272" r:id="rId3"/>
    <p:sldId id="277" r:id="rId4"/>
    <p:sldId id="257" r:id="rId5"/>
    <p:sldId id="258" r:id="rId6"/>
    <p:sldId id="259" r:id="rId7"/>
    <p:sldId id="260" r:id="rId8"/>
    <p:sldId id="261" r:id="rId9"/>
    <p:sldId id="262" r:id="rId10"/>
    <p:sldId id="278" r:id="rId11"/>
    <p:sldId id="263" r:id="rId12"/>
    <p:sldId id="273" r:id="rId13"/>
    <p:sldId id="274" r:id="rId14"/>
    <p:sldId id="275" r:id="rId15"/>
    <p:sldId id="264" r:id="rId16"/>
    <p:sldId id="265" r:id="rId17"/>
    <p:sldId id="267" r:id="rId18"/>
    <p:sldId id="266" r:id="rId19"/>
    <p:sldId id="268" r:id="rId20"/>
  </p:sldIdLst>
  <p:sldSz cx="9906000" cy="6858000" type="A4"/>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44" autoAdjust="0"/>
    <p:restoredTop sz="94660"/>
  </p:normalViewPr>
  <p:slideViewPr>
    <p:cSldViewPr snapToGrid="0">
      <p:cViewPr>
        <p:scale>
          <a:sx n="85" d="100"/>
          <a:sy n="85" d="100"/>
        </p:scale>
        <p:origin x="-528" y="-78"/>
      </p:cViewPr>
      <p:guideLst>
        <p:guide orient="horz" pos="2160"/>
        <p:guide pos="312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575800" y="274642"/>
            <a:ext cx="29718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60400" y="274642"/>
            <a:ext cx="87503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6040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68655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3" y="1535113"/>
            <a:ext cx="437858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3" y="2174875"/>
            <a:ext cx="43785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2971" y="273054"/>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B80BB-0812-4585-993F-9B4219B388BE}" type="datetimeFigureOut">
              <a:rPr lang="ru-RU" smtClean="0"/>
              <a:pPr/>
              <a:t>16.03.2022</a:t>
            </a:fld>
            <a:endParaRPr lang="ru-RU"/>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E95EB-10EA-4A93-96FF-F59FEB00BF3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hyperlink" Target="https://ru.depositphotos.com/stock-photos/%D1%80%D1%83%D1%81%D1%81%D0%BA%D0%B8%D0%B5-%D1%85%D0%BE%D1%80%D0%BE%D0%B2%D0%BE%D0%B4%D1%8B.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8" name="Picture 2" descr="Русский народный танец - Wikiwand"/>
          <p:cNvPicPr>
            <a:picLocks noChangeAspect="1" noChangeArrowheads="1"/>
          </p:cNvPicPr>
          <p:nvPr/>
        </p:nvPicPr>
        <p:blipFill>
          <a:blip r:embed="rId3" cstate="print"/>
          <a:srcRect/>
          <a:stretch>
            <a:fillRect/>
          </a:stretch>
        </p:blipFill>
        <p:spPr bwMode="auto">
          <a:xfrm>
            <a:off x="0" y="3534875"/>
            <a:ext cx="4546055" cy="3000396"/>
          </a:xfrm>
          <a:prstGeom prst="rect">
            <a:avLst/>
          </a:prstGeom>
          <a:noFill/>
          <a:effectLst>
            <a:softEdge rad="317500"/>
          </a:effectLst>
        </p:spPr>
      </p:pic>
      <p:sp>
        <p:nvSpPr>
          <p:cNvPr id="13" name="Подзаголовок 3"/>
          <p:cNvSpPr txBox="1">
            <a:spLocks/>
          </p:cNvSpPr>
          <p:nvPr/>
        </p:nvSpPr>
        <p:spPr>
          <a:xfrm>
            <a:off x="2913249" y="1458876"/>
            <a:ext cx="4000528" cy="1015663"/>
          </a:xfrm>
          <a:prstGeom prst="rect">
            <a:avLst/>
          </a:prstGeom>
        </p:spPr>
        <p:txBody>
          <a:bodyPr vert="horz" wrap="square" lIns="91440" tIns="45720" rIns="91440" bIns="45720" rtlCol="0">
            <a:spAutoFit/>
          </a:bodyPr>
          <a:lstStyle/>
          <a:p>
            <a:pPr lvl="0" algn="ctr">
              <a:spcBef>
                <a:spcPct val="20000"/>
              </a:spcBef>
              <a:defRPr/>
            </a:pPr>
            <a:r>
              <a:rPr kumimoji="0" lang="ru-RU" sz="60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uLnTx/>
                <a:uFillTx/>
                <a:latin typeface="Times New Roman" pitchFamily="18" charset="0"/>
                <a:ea typeface="+mn-ea"/>
                <a:cs typeface="Times New Roman" pitchFamily="18" charset="0"/>
              </a:rPr>
              <a:t>Хоровод</a:t>
            </a:r>
          </a:p>
        </p:txBody>
      </p:sp>
      <p:sp>
        <p:nvSpPr>
          <p:cNvPr id="15" name="Заголовок 1"/>
          <p:cNvSpPr txBox="1">
            <a:spLocks/>
          </p:cNvSpPr>
          <p:nvPr/>
        </p:nvSpPr>
        <p:spPr>
          <a:xfrm>
            <a:off x="786346" y="6200078"/>
            <a:ext cx="8286808" cy="459989"/>
          </a:xfrm>
          <a:prstGeom prst="rect">
            <a:avLst/>
          </a:prstGeom>
          <a:effectLst/>
        </p:spPr>
        <p:txBody>
          <a:bodyPr vert="horz" lIns="91440" tIns="45720" rIns="91440" bIns="45720" rtlCol="0" anchor="ctr">
            <a:noAutofit/>
          </a:bodyPr>
          <a:lstStyle/>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Райчихинск</a:t>
            </a:r>
          </a:p>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2022 </a:t>
            </a: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г.</a:t>
            </a:r>
            <a:endParaRPr kumimoji="0" lang="ru-RU" sz="1600" i="0" u="none" strike="noStrike" kern="1200" cap="none" spc="0" normalizeH="0" baseline="0" noProof="0" dirty="0" smtClean="0">
              <a:ln>
                <a:noFill/>
              </a:ln>
              <a:solidFill>
                <a:prstClr val="black">
                  <a:lumMod val="85000"/>
                  <a:lumOff val="15000"/>
                </a:prstClr>
              </a:solidFill>
              <a:effectLst/>
              <a:uLnTx/>
              <a:uFillTx/>
              <a:latin typeface="Times New Roman" panose="02020603050405020304" pitchFamily="18" charset="0"/>
              <a:ea typeface="+mj-ea"/>
              <a:cs typeface="Times New Roman" panose="02020603050405020304" pitchFamily="18" charset="0"/>
            </a:endParaRPr>
          </a:p>
        </p:txBody>
      </p:sp>
      <p:sp>
        <p:nvSpPr>
          <p:cNvPr id="10" name="Заголовок 1"/>
          <p:cNvSpPr txBox="1">
            <a:spLocks/>
          </p:cNvSpPr>
          <p:nvPr/>
        </p:nvSpPr>
        <p:spPr>
          <a:xfrm>
            <a:off x="642910" y="285728"/>
            <a:ext cx="8286808" cy="1196894"/>
          </a:xfrm>
          <a:prstGeom prst="rect">
            <a:avLst/>
          </a:prstGeom>
          <a:effectLst/>
        </p:spPr>
        <p:txBody>
          <a:bodyPr vert="horz" lIns="91440" tIns="45720" rIns="91440" bIns="45720" rtlCol="0" anchor="ctr">
            <a:normAutofit/>
          </a:bodyPr>
          <a:lstStyle/>
          <a:p>
            <a:pPr algn="ctr">
              <a:lnSpc>
                <a:spcPct val="115000"/>
              </a:lnSpc>
              <a:spcAft>
                <a:spcPts val="0"/>
              </a:spcAft>
            </a:pPr>
            <a:r>
              <a:rPr lang="ru-RU" sz="1400" dirty="0" smtClean="0">
                <a:latin typeface="Times New Roman"/>
                <a:ea typeface="Calibri"/>
                <a:cs typeface="Times New Roman"/>
              </a:rPr>
              <a:t>Муниципальное образовательное автономное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учреждение дополнительного образования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«Дворец детей и юношества»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городского округа города Райчихинска Амурской области</a:t>
            </a:r>
            <a:endParaRPr lang="ru-RU" sz="1100" dirty="0">
              <a:ea typeface="Calibri"/>
              <a:cs typeface="Times New Roman"/>
            </a:endParaRPr>
          </a:p>
        </p:txBody>
      </p:sp>
      <p:sp>
        <p:nvSpPr>
          <p:cNvPr id="11" name="Подзаголовок 3"/>
          <p:cNvSpPr txBox="1">
            <a:spLocks/>
          </p:cNvSpPr>
          <p:nvPr/>
        </p:nvSpPr>
        <p:spPr>
          <a:xfrm>
            <a:off x="2868639" y="2795119"/>
            <a:ext cx="4000528" cy="566309"/>
          </a:xfrm>
          <a:prstGeom prst="rect">
            <a:avLst/>
          </a:prstGeom>
        </p:spPr>
        <p:txBody>
          <a:bodyPr vert="horz" wrap="square" lIns="91440" tIns="45720" rIns="91440" bIns="45720" rtlCol="0">
            <a:spAutoFit/>
          </a:bodyPr>
          <a:lstStyle/>
          <a:p>
            <a:pPr lvl="0" algn="ctr">
              <a:spcBef>
                <a:spcPct val="20000"/>
              </a:spcBef>
              <a:defRPr/>
            </a:pPr>
            <a:r>
              <a:rPr lang="ru-RU" sz="1400" dirty="0" smtClean="0">
                <a:latin typeface="Times New Roman" pitchFamily="18" charset="0"/>
                <a:cs typeface="Times New Roman" pitchFamily="18" charset="0"/>
              </a:rPr>
              <a:t>Методическое пособие для постановки хоровода</a:t>
            </a:r>
          </a:p>
          <a:p>
            <a:pPr lvl="0" algn="ctr">
              <a:spcBef>
                <a:spcPct val="20000"/>
              </a:spcBef>
              <a:defRPr/>
            </a:pPr>
            <a:r>
              <a:rPr lang="ru-RU" sz="1400" dirty="0" smtClean="0">
                <a:latin typeface="Times New Roman" pitchFamily="18" charset="0"/>
                <a:cs typeface="Times New Roman" pitchFamily="18" charset="0"/>
              </a:rPr>
              <a:t>в  художественных коллективах</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16" name="Подзаголовок 3"/>
          <p:cNvSpPr txBox="1">
            <a:spLocks/>
          </p:cNvSpPr>
          <p:nvPr/>
        </p:nvSpPr>
        <p:spPr>
          <a:xfrm>
            <a:off x="5528915" y="4935818"/>
            <a:ext cx="4000528" cy="781752"/>
          </a:xfrm>
          <a:prstGeom prst="rect">
            <a:avLst/>
          </a:prstGeom>
        </p:spPr>
        <p:txBody>
          <a:bodyPr vert="horz" wrap="square" lIns="91440" tIns="45720" rIns="91440" bIns="45720" rtlCol="0">
            <a:sp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Выполнила:</a:t>
            </a: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a:t>
            </a: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Педагог дополнительного образования Черепанова Елизавета Дмитриевна</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7" y="2288950"/>
            <a:ext cx="8767482" cy="4242832"/>
          </a:xfrm>
        </p:spPr>
        <p:txBody>
          <a:bodyPr>
            <a:noAutofit/>
          </a:bodyPr>
          <a:lstStyle/>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СТЕНКА </a:t>
            </a:r>
            <a:r>
              <a:rPr lang="ru-RU" altLang="ru-RU" sz="1800" b="1" i="1" u="sng" dirty="0">
                <a:latin typeface="Times New Roman" panose="02020603050405020304" pitchFamily="18" charset="0"/>
                <a:cs typeface="Times New Roman" panose="02020603050405020304" pitchFamily="18" charset="0"/>
              </a:rPr>
              <a:t>НА </a:t>
            </a:r>
            <a:r>
              <a:rPr lang="ru-RU" altLang="ru-RU" sz="1800" b="1" i="1" u="sng" dirty="0" smtClean="0">
                <a:latin typeface="Times New Roman" panose="02020603050405020304" pitchFamily="18" charset="0"/>
                <a:cs typeface="Times New Roman" panose="02020603050405020304" pitchFamily="18" charset="0"/>
              </a:rPr>
              <a:t>СТЕНКУ</a:t>
            </a:r>
            <a:endParaRPr lang="ru-RU" altLang="ru-RU" sz="1800" b="1" i="1" u="sng"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Такие </a:t>
            </a:r>
            <a:r>
              <a:rPr lang="ru-RU" altLang="ru-RU" sz="1800" dirty="0">
                <a:solidFill>
                  <a:prstClr val="black"/>
                </a:solidFill>
                <a:latin typeface="Times New Roman" panose="02020603050405020304" pitchFamily="18" charset="0"/>
                <a:cs typeface="Times New Roman" panose="02020603050405020304" pitchFamily="18" charset="0"/>
              </a:rPr>
              <a:t>хороводы берут свое начало от кулачных боев, когда молодые парни выстраивались «стеною» и «деревней» на «деревню» выходили меряться силами.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ПЛЕТЕНИЯ</a:t>
            </a: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Его иногда называют петлеобразным. Виды движения здесь встречаются самые разнообразные, каждый раз мы как бы наблюдаем за тончайшим переплетением узорной вязи. В этом типе хоровода сказывается тесная связь с народным традиционным бытом русской деревни – с прядением, ткачеством, вышивкой. Отсюда и богатство, и разнообразие движений.</a:t>
            </a: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0" y="233083"/>
            <a:ext cx="9906000" cy="865632"/>
          </a:xfrm>
        </p:spPr>
        <p:txBody>
          <a:bodyPr>
            <a:noAutofit/>
          </a:bodyPr>
          <a:lstStyle/>
          <a:p>
            <a:pPr algn="ctr"/>
            <a:r>
              <a:rPr lang="ru-RU" altLang="ru-RU" sz="2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Особенности взаимосвязи движений и рисунка в хороводе</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466165" y="1193104"/>
            <a:ext cx="9161929" cy="4354344"/>
          </a:xfrm>
        </p:spPr>
        <p:txBody>
          <a:bodyPr>
            <a:noAutofit/>
          </a:bodyPr>
          <a:lstStyle/>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 содержанию, характеру, форме, времени русские хороводы делятся на четыре группы: </a:t>
            </a:r>
            <a:r>
              <a:rPr lang="ru-RU" altLang="ru-RU" sz="1800" b="1" dirty="0">
                <a:latin typeface="Times New Roman" panose="02020603050405020304" pitchFamily="18" charset="0"/>
                <a:cs typeface="Times New Roman" panose="02020603050405020304" pitchFamily="18" charset="0"/>
              </a:rPr>
              <a:t>весенние, летние, осенние, зимние. </a:t>
            </a:r>
            <a:r>
              <a:rPr lang="ru-RU" altLang="ru-RU" sz="1800" dirty="0">
                <a:solidFill>
                  <a:prstClr val="black"/>
                </a:solidFill>
                <a:latin typeface="Times New Roman" panose="02020603050405020304" pitchFamily="18" charset="0"/>
                <a:cs typeface="Times New Roman" panose="02020603050405020304" pitchFamily="18" charset="0"/>
              </a:rPr>
              <a:t>Хороводы бывают </a:t>
            </a:r>
            <a:r>
              <a:rPr lang="ru-RU" altLang="ru-RU" sz="1800" b="1" dirty="0">
                <a:latin typeface="Times New Roman" panose="02020603050405020304" pitchFamily="18" charset="0"/>
                <a:cs typeface="Times New Roman" panose="02020603050405020304" pitchFamily="18" charset="0"/>
              </a:rPr>
              <a:t>сомкнутые</a:t>
            </a:r>
            <a:r>
              <a:rPr lang="ru-RU" altLang="ru-RU" sz="1800" dirty="0">
                <a:solidFill>
                  <a:prstClr val="black"/>
                </a:solidFill>
                <a:latin typeface="Times New Roman" panose="02020603050405020304" pitchFamily="18" charset="0"/>
                <a:cs typeface="Times New Roman" panose="02020603050405020304" pitchFamily="18" charset="0"/>
              </a:rPr>
              <a:t> (круг) и </a:t>
            </a:r>
            <a:r>
              <a:rPr lang="ru-RU" altLang="ru-RU" sz="1800" b="1" dirty="0">
                <a:latin typeface="Times New Roman" panose="02020603050405020304" pitchFamily="18" charset="0"/>
                <a:cs typeface="Times New Roman" panose="02020603050405020304" pitchFamily="18" charset="0"/>
              </a:rPr>
              <a:t>разомкнутые</a:t>
            </a:r>
            <a:r>
              <a:rPr lang="ru-RU" altLang="ru-RU" sz="1800" dirty="0">
                <a:solidFill>
                  <a:prstClr val="black"/>
                </a:solidFill>
                <a:latin typeface="Times New Roman" panose="02020603050405020304" pitchFamily="18" charset="0"/>
                <a:cs typeface="Times New Roman" panose="02020603050405020304" pitchFamily="18" charset="0"/>
              </a:rPr>
              <a:t> (линия на линию, змейка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Хороводы весьма разнообразны в своих построениях большинство хороводов являются круговыми.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Часто </a:t>
            </a:r>
            <a:r>
              <a:rPr lang="ru-RU" altLang="ru-RU" sz="1800" dirty="0">
                <a:solidFill>
                  <a:prstClr val="black"/>
                </a:solidFill>
                <a:latin typeface="Times New Roman" panose="02020603050405020304" pitchFamily="18" charset="0"/>
                <a:cs typeface="Times New Roman" panose="02020603050405020304" pitchFamily="18" charset="0"/>
              </a:rPr>
              <a:t>можно встретить двойной круг-круг в круге. Иногда танцующие образуют два круга рядом, а иногда эти круги как бы переливаются один в другой и движение их образует рисунок «восьмерка». Большие круги и маленькие кружочки – очень распространённая форма построения русского хоровода. Но движение хоровода не ограничивается круговым рисунком. Круг разрывается, образуются новые построения, новые рисунки – зигзаги, линии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Каждый </a:t>
            </a:r>
            <a:r>
              <a:rPr lang="ru-RU" altLang="ru-RU" sz="1800" dirty="0">
                <a:solidFill>
                  <a:prstClr val="black"/>
                </a:solidFill>
                <a:latin typeface="Times New Roman" panose="02020603050405020304" pitchFamily="18" charset="0"/>
                <a:cs typeface="Times New Roman" panose="02020603050405020304" pitchFamily="18" charset="0"/>
              </a:rPr>
              <a:t>рисунок, каждое построение хоровода имеет свое определенное название например: «круг», «воротца», «восьмерка», «колонка», «корзиночка», «карусель» и т.д. </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Эти определенные построения называются </a:t>
            </a:r>
            <a:r>
              <a:rPr lang="ru-RU" altLang="ru-RU" sz="1800" b="1" u="sng" dirty="0">
                <a:latin typeface="Times New Roman" panose="02020603050405020304" pitchFamily="18" charset="0"/>
                <a:cs typeface="Times New Roman" panose="02020603050405020304" pitchFamily="18" charset="0"/>
              </a:rPr>
              <a:t>фигурами хоровода </a:t>
            </a:r>
            <a:r>
              <a:rPr lang="ru-RU" altLang="ru-RU" sz="1800" dirty="0">
                <a:solidFill>
                  <a:prstClr val="black"/>
                </a:solidFill>
                <a:latin typeface="Times New Roman" panose="02020603050405020304" pitchFamily="18" charset="0"/>
                <a:cs typeface="Times New Roman" panose="02020603050405020304" pitchFamily="18" charset="0"/>
              </a:rPr>
              <a:t>и являются составной частью. </a:t>
            </a:r>
          </a:p>
          <a:p>
            <a:pPr algn="just"/>
            <a:endParaRPr lang="ru-RU" sz="1800" dirty="0"/>
          </a:p>
        </p:txBody>
      </p:sp>
    </p:spTree>
    <p:extLst>
      <p:ext uri="{BB962C8B-B14F-4D97-AF65-F5344CB8AC3E}">
        <p14:creationId xmlns="" xmlns:p14="http://schemas.microsoft.com/office/powerpoint/2010/main" val="3484395814"/>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horovod.jpg"/>
          <p:cNvPicPr>
            <a:picLocks noChangeAspect="1"/>
          </p:cNvPicPr>
          <p:nvPr/>
        </p:nvPicPr>
        <p:blipFill>
          <a:blip r:embed="rId3" cstate="print"/>
          <a:stretch>
            <a:fillRect/>
          </a:stretch>
        </p:blipFill>
        <p:spPr>
          <a:xfrm>
            <a:off x="5513295" y="3989113"/>
            <a:ext cx="4186518" cy="2868887"/>
          </a:xfrm>
          <a:prstGeom prst="rect">
            <a:avLst/>
          </a:prstGeom>
          <a:effectLst>
            <a:softEdge rad="127000"/>
          </a:effectLst>
        </p:spPr>
      </p:pic>
      <p:sp>
        <p:nvSpPr>
          <p:cNvPr id="2" name="Заголовок 1"/>
          <p:cNvSpPr>
            <a:spLocks noGrp="1"/>
          </p:cNvSpPr>
          <p:nvPr>
            <p:ph type="title"/>
          </p:nvPr>
        </p:nvSpPr>
        <p:spPr>
          <a:xfrm>
            <a:off x="461952" y="1905138"/>
            <a:ext cx="8915400" cy="1143000"/>
          </a:xfrm>
        </p:spPr>
        <p:txBody>
          <a:bodyPr>
            <a:noAutofit/>
          </a:bodyPr>
          <a:lstStyle/>
          <a:p>
            <a:pPr algn="just"/>
            <a:r>
              <a:rPr lang="ru-RU" sz="1800" dirty="0" smtClean="0">
                <a:latin typeface="Times New Roman" pitchFamily="18" charset="0"/>
                <a:cs typeface="Times New Roman" pitchFamily="18" charset="0"/>
              </a:rPr>
              <a:t>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a:t>
            </a:r>
            <a:r>
              <a:rPr lang="ru-RU" sz="1800" dirty="0" smtClean="0">
                <a:solidFill>
                  <a:schemeClr val="bg1"/>
                </a:solidFill>
                <a:latin typeface="Times New Roman" pitchFamily="18" charset="0"/>
                <a:cs typeface="Times New Roman" pitchFamily="18" charset="0"/>
              </a:rPr>
              <a:t>.</a:t>
            </a:r>
            <a:br>
              <a:rPr lang="ru-RU" sz="1800" dirty="0" smtClean="0">
                <a:solidFill>
                  <a:schemeClr val="bg1"/>
                </a:solidFill>
                <a:latin typeface="Times New Roman" pitchFamily="18" charset="0"/>
                <a:cs typeface="Times New Roman" pitchFamily="18" charset="0"/>
              </a:rPr>
            </a:br>
            <a:r>
              <a:rPr lang="ru-RU" sz="1800" dirty="0" smtClean="0">
                <a:solidFill>
                  <a:schemeClr val="bg1"/>
                </a:solidFill>
                <a:latin typeface="Times New Roman" pitchFamily="18" charset="0"/>
                <a:cs typeface="Times New Roman" pitchFamily="18" charset="0"/>
              </a:rPr>
              <a:t/>
            </a:r>
            <a:br>
              <a:rPr lang="ru-RU" sz="1800" dirty="0" smtClean="0">
                <a:solidFill>
                  <a:schemeClr val="bg1"/>
                </a:solidFill>
                <a:latin typeface="Times New Roman" pitchFamily="18" charset="0"/>
                <a:cs typeface="Times New Roman" pitchFamily="18" charset="0"/>
              </a:rPr>
            </a:br>
            <a:r>
              <a:rPr lang="ru-RU" sz="1800" dirty="0" smtClean="0">
                <a:latin typeface="Times New Roman" pitchFamily="18" charset="0"/>
                <a:cs typeface="Times New Roman" pitchFamily="18" charset="0"/>
              </a:rPr>
              <a:t>     Первые </a:t>
            </a:r>
            <a:r>
              <a:rPr lang="ru-RU" sz="1800" b="1" dirty="0" smtClean="0">
                <a:latin typeface="Times New Roman" pitchFamily="18" charset="0"/>
                <a:cs typeface="Times New Roman" pitchFamily="18" charset="0"/>
              </a:rPr>
              <a:t>весенние хороводы </a:t>
            </a:r>
            <a:r>
              <a:rPr lang="ru-RU" sz="1800" dirty="0" smtClean="0">
                <a:latin typeface="Times New Roman" pitchFamily="18" charset="0"/>
                <a:cs typeface="Times New Roman" pitchFamily="18" charset="0"/>
              </a:rPr>
              <a:t>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a:t>
            </a:r>
            <a:r>
              <a:rPr lang="ru-RU" sz="1800" dirty="0" err="1" smtClean="0">
                <a:latin typeface="Times New Roman" pitchFamily="18" charset="0"/>
                <a:cs typeface="Times New Roman" pitchFamily="18" charset="0"/>
              </a:rPr>
              <a:t>Радуницкие</a:t>
            </a:r>
            <a:r>
              <a:rPr lang="ru-RU" sz="1800" dirty="0" smtClean="0">
                <a:latin typeface="Times New Roman" pitchFamily="18" charset="0"/>
                <a:cs typeface="Times New Roman" pitchFamily="18" charset="0"/>
              </a:rPr>
              <a:t>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a:t>
            </a:r>
            <a:endParaRPr lang="ru-RU" sz="1800" dirty="0">
              <a:latin typeface="Times New Roman" pitchFamily="18" charset="0"/>
              <a:cs typeface="Times New Roman" pitchFamily="18" charset="0"/>
            </a:endParaRPr>
          </a:p>
        </p:txBody>
      </p:sp>
      <p:sp>
        <p:nvSpPr>
          <p:cNvPr id="6" name="Прямоугольник 5"/>
          <p:cNvSpPr/>
          <p:nvPr/>
        </p:nvSpPr>
        <p:spPr>
          <a:xfrm>
            <a:off x="522193" y="4357771"/>
            <a:ext cx="5017995" cy="1477328"/>
          </a:xfrm>
          <a:prstGeom prst="rect">
            <a:avLst/>
          </a:prstGeom>
        </p:spPr>
        <p:txBody>
          <a:bodyPr wrap="square">
            <a:spAutoFit/>
          </a:bodyPr>
          <a:lstStyle/>
          <a:p>
            <a:pPr algn="just"/>
            <a:r>
              <a:rPr lang="ru-RU" dirty="0" smtClean="0">
                <a:latin typeface="Times New Roman" pitchFamily="18" charset="0"/>
                <a:cs typeface="Times New Roman" pitchFamily="18" charset="0"/>
              </a:rPr>
              <a:t>В этот день к хороводам присоединяются гудочники – люди, умеющие играть на рожке все сельские песни. Последними весенними хороводами считаются Никольские.    </a:t>
            </a:r>
            <a:r>
              <a:rPr lang="ru-RU" dirty="0" smtClean="0">
                <a:solidFill>
                  <a:schemeClr val="bg1">
                    <a:lumMod val="95000"/>
                  </a:schemeClr>
                </a:solidFill>
                <a:latin typeface="Times New Roman" pitchFamily="18" charset="0"/>
                <a:cs typeface="Times New Roman" pitchFamily="18" charset="0"/>
              </a:rPr>
              <a:t>.</a:t>
            </a:r>
            <a:br>
              <a:rPr lang="ru-RU" dirty="0" smtClean="0">
                <a:solidFill>
                  <a:schemeClr val="bg1">
                    <a:lumMod val="95000"/>
                  </a:schemeClr>
                </a:solidFill>
                <a:latin typeface="Times New Roman" pitchFamily="18" charset="0"/>
                <a:cs typeface="Times New Roman" pitchFamily="18" charset="0"/>
              </a:rPr>
            </a:br>
            <a:endParaRPr lang="ru-RU" dirty="0">
              <a:solidFill>
                <a:schemeClr val="bg1">
                  <a:lumMod val="95000"/>
                </a:schemeClr>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5" name="Рисунок 4" descr="images.jpg"/>
          <p:cNvPicPr>
            <a:picLocks noChangeAspect="1"/>
          </p:cNvPicPr>
          <p:nvPr/>
        </p:nvPicPr>
        <p:blipFill>
          <a:blip r:embed="rId3" cstate="print"/>
          <a:stretch>
            <a:fillRect/>
          </a:stretch>
        </p:blipFill>
        <p:spPr>
          <a:xfrm>
            <a:off x="5292625" y="3609631"/>
            <a:ext cx="4613375" cy="3248369"/>
          </a:xfrm>
          <a:prstGeom prst="rect">
            <a:avLst/>
          </a:prstGeom>
          <a:effectLst>
            <a:softEdge rad="127000"/>
          </a:effectLst>
        </p:spPr>
      </p:pic>
      <p:pic>
        <p:nvPicPr>
          <p:cNvPr id="4" name="Рисунок 3" descr="unnamed.jpg"/>
          <p:cNvPicPr>
            <a:picLocks noChangeAspect="1"/>
          </p:cNvPicPr>
          <p:nvPr/>
        </p:nvPicPr>
        <p:blipFill>
          <a:blip r:embed="rId4" cstate="print"/>
          <a:stretch>
            <a:fillRect/>
          </a:stretch>
        </p:blipFill>
        <p:spPr>
          <a:xfrm>
            <a:off x="5291329" y="0"/>
            <a:ext cx="4614671" cy="3553297"/>
          </a:xfrm>
          <a:prstGeom prst="rect">
            <a:avLst/>
          </a:prstGeom>
          <a:effectLst>
            <a:softEdge rad="317500"/>
          </a:effectLst>
        </p:spPr>
      </p:pic>
      <p:sp>
        <p:nvSpPr>
          <p:cNvPr id="2" name="Заголовок 1"/>
          <p:cNvSpPr>
            <a:spLocks noGrp="1"/>
          </p:cNvSpPr>
          <p:nvPr>
            <p:ph type="title"/>
          </p:nvPr>
        </p:nvSpPr>
        <p:spPr>
          <a:xfrm>
            <a:off x="336804" y="2749614"/>
            <a:ext cx="5185455" cy="1143000"/>
          </a:xfrm>
        </p:spPr>
        <p:txBody>
          <a:bodyPr>
            <a:noAutofit/>
          </a:bodyPr>
          <a:lstStyle/>
          <a:p>
            <a:pPr algn="just"/>
            <a:r>
              <a:rPr lang="ru-RU" sz="2000" b="1" dirty="0" smtClean="0">
                <a:latin typeface="Times New Roman" pitchFamily="18" charset="0"/>
                <a:cs typeface="Times New Roman" pitchFamily="18" charset="0"/>
              </a:rPr>
              <a:t>   Летние хороводы </a:t>
            </a:r>
            <a:r>
              <a:rPr lang="ru-RU" sz="2000" dirty="0" smtClean="0">
                <a:latin typeface="Times New Roman" pitchFamily="18" charset="0"/>
                <a:cs typeface="Times New Roman" pitchFamily="18" charset="0"/>
              </a:rPr>
              <a:t>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a:t>
            </a: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unnamed (1).jpg"/>
          <p:cNvPicPr>
            <a:picLocks noChangeAspect="1"/>
          </p:cNvPicPr>
          <p:nvPr/>
        </p:nvPicPr>
        <p:blipFill>
          <a:blip r:embed="rId3" cstate="print"/>
          <a:stretch>
            <a:fillRect/>
          </a:stretch>
        </p:blipFill>
        <p:spPr>
          <a:xfrm>
            <a:off x="5417070" y="3096768"/>
            <a:ext cx="4488930" cy="3761232"/>
          </a:xfrm>
          <a:prstGeom prst="rect">
            <a:avLst/>
          </a:prstGeom>
          <a:effectLst>
            <a:softEdge rad="317500"/>
          </a:effectLst>
        </p:spPr>
      </p:pic>
      <p:pic>
        <p:nvPicPr>
          <p:cNvPr id="5" name="Рисунок 4" descr="0Cav5rrE9DA.jpg"/>
          <p:cNvPicPr>
            <a:picLocks noChangeAspect="1"/>
          </p:cNvPicPr>
          <p:nvPr/>
        </p:nvPicPr>
        <p:blipFill>
          <a:blip r:embed="rId4" cstate="print"/>
          <a:stretch>
            <a:fillRect/>
          </a:stretch>
        </p:blipFill>
        <p:spPr>
          <a:xfrm>
            <a:off x="5370771" y="0"/>
            <a:ext cx="4535229" cy="3267456"/>
          </a:xfrm>
          <a:prstGeom prst="rect">
            <a:avLst/>
          </a:prstGeom>
          <a:effectLst>
            <a:softEdge rad="317500"/>
          </a:effectLst>
        </p:spPr>
      </p:pic>
      <p:sp>
        <p:nvSpPr>
          <p:cNvPr id="2" name="Заголовок 1"/>
          <p:cNvSpPr>
            <a:spLocks noGrp="1"/>
          </p:cNvSpPr>
          <p:nvPr>
            <p:ph type="title"/>
          </p:nvPr>
        </p:nvSpPr>
        <p:spPr>
          <a:xfrm>
            <a:off x="313496" y="2907393"/>
            <a:ext cx="5280481" cy="1143000"/>
          </a:xfrm>
        </p:spPr>
        <p:txBody>
          <a:bodyPr>
            <a:noAutofit/>
          </a:bodyPr>
          <a:lstStyle/>
          <a:p>
            <a:pPr algn="just"/>
            <a:r>
              <a:rPr lang="ru-RU" sz="2000" b="1" dirty="0" smtClean="0">
                <a:latin typeface="Times New Roman" pitchFamily="18" charset="0"/>
                <a:cs typeface="Times New Roman" pitchFamily="18" charset="0"/>
              </a:rPr>
              <a:t>   Осенние  городские хороводы</a:t>
            </a:r>
            <a:r>
              <a:rPr lang="ru-RU" sz="2000" dirty="0" smtClean="0">
                <a:latin typeface="Times New Roman" pitchFamily="18" charset="0"/>
                <a:cs typeface="Times New Roman" pitchFamily="18" charset="0"/>
              </a:rPr>
              <a:t>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a:t>
            </a:r>
            <a:br>
              <a:rPr lang="ru-RU" sz="2000" dirty="0" smtClean="0">
                <a:latin typeface="Times New Roman" pitchFamily="18" charset="0"/>
                <a:cs typeface="Times New Roman" pitchFamily="18" charset="0"/>
              </a:rPr>
            </a:br>
            <a:r>
              <a:rPr lang="ru-RU" sz="2000" dirty="0" err="1" smtClean="0">
                <a:latin typeface="Times New Roman" pitchFamily="18" charset="0"/>
                <a:cs typeface="Times New Roman" pitchFamily="18" charset="0"/>
              </a:rPr>
              <a:t>Семенинские</a:t>
            </a:r>
            <a:r>
              <a:rPr lang="ru-RU" sz="2000" dirty="0" smtClean="0">
                <a:latin typeface="Times New Roman" pitchFamily="18" charset="0"/>
                <a:cs typeface="Times New Roman" pitchFamily="18" charset="0"/>
              </a:rPr>
              <a:t> хороводы отправляются по всей России с разными обрядами  и продолжаются целую неделю. </a:t>
            </a:r>
            <a:r>
              <a:rPr lang="ru-RU" sz="2000" dirty="0" err="1" smtClean="0">
                <a:latin typeface="Times New Roman" pitchFamily="18" charset="0"/>
                <a:cs typeface="Times New Roman" pitchFamily="18" charset="0"/>
              </a:rPr>
              <a:t>Капустинские</a:t>
            </a:r>
            <a:r>
              <a:rPr lang="ru-RU" sz="2000" dirty="0" smtClean="0">
                <a:latin typeface="Times New Roman" pitchFamily="18" charset="0"/>
                <a:cs typeface="Times New Roman" pitchFamily="18" charset="0"/>
              </a:rPr>
              <a:t>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a:t>
            </a:r>
            <a:r>
              <a:rPr lang="ru-RU" sz="2000" b="1" dirty="0" smtClean="0">
                <a:latin typeface="Times New Roman" pitchFamily="18" charset="0"/>
                <a:cs typeface="Times New Roman" pitchFamily="18" charset="0"/>
              </a:rPr>
              <a:t>даже зимой</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03548" y="134471"/>
            <a:ext cx="8915400" cy="899160"/>
          </a:xfrm>
        </p:spPr>
        <p:txBody>
          <a:bodyPr>
            <a:normAutofit/>
          </a:bodyPr>
          <a:lstStyle/>
          <a:p>
            <a:pPr algn="ctr"/>
            <a:r>
              <a:rPr lang="ru-RU" altLang="ru-RU" sz="36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Фигуры (рисунки) </a:t>
            </a:r>
            <a:r>
              <a:rPr lang="ru-RU" altLang="ru-RU" sz="36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хоровода </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6" y="1865233"/>
            <a:ext cx="7324165" cy="4023360"/>
          </a:xfrm>
        </p:spPr>
        <p:txBody>
          <a:bodyPr>
            <a:noAutofit/>
          </a:bodyPr>
          <a:lstStyle/>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Круг</a:t>
            </a:r>
            <a:r>
              <a:rPr lang="ru-RU" altLang="ru-RU" sz="2000" b="1" dirty="0" smtClean="0">
                <a:solidFill>
                  <a:prstClr val="black"/>
                </a:solidFill>
                <a:latin typeface="Times New Roman" panose="02020603050405020304" pitchFamily="18" charset="0"/>
                <a:cs typeface="Times New Roman" panose="02020603050405020304" pitchFamily="18" charset="0"/>
              </a:rPr>
              <a:t> </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его называют коло</a:t>
            </a:r>
            <a:r>
              <a:rPr lang="ru-RU" altLang="ru-RU" sz="2000" dirty="0" smtClean="0">
                <a:solidFill>
                  <a:prstClr val="black"/>
                </a:solidFill>
                <a:latin typeface="Times New Roman" panose="02020603050405020304" pitchFamily="18" charset="0"/>
                <a:cs typeface="Times New Roman" panose="02020603050405020304" pitchFamily="18" charset="0"/>
              </a:rPr>
              <a:t>, колесо </a:t>
            </a:r>
            <a:r>
              <a:rPr lang="ru-RU" altLang="ru-RU" sz="2000" dirty="0">
                <a:solidFill>
                  <a:prstClr val="black"/>
                </a:solidFill>
                <a:latin typeface="Times New Roman" panose="02020603050405020304" pitchFamily="18" charset="0"/>
                <a:cs typeface="Times New Roman" panose="02020603050405020304" pitchFamily="18" charset="0"/>
              </a:rPr>
              <a:t>или шина. По кругу можно пройти различными шагами, можно пройти </a:t>
            </a:r>
            <a:r>
              <a:rPr lang="ru-RU" altLang="ru-RU" sz="2000" dirty="0" smtClean="0">
                <a:solidFill>
                  <a:prstClr val="black"/>
                </a:solidFill>
                <a:latin typeface="Times New Roman" panose="02020603050405020304" pitchFamily="18" charset="0"/>
                <a:cs typeface="Times New Roman" panose="02020603050405020304" pitchFamily="18" charset="0"/>
              </a:rPr>
              <a:t>парами</a:t>
            </a:r>
          </a:p>
          <a:p>
            <a:pPr marL="0" lvl="0" indent="0" algn="just" fontAlgn="base">
              <a:lnSpc>
                <a:spcPct val="100000"/>
              </a:lnSpc>
              <a:spcBef>
                <a:spcPct val="0"/>
              </a:spcBef>
              <a:spcAft>
                <a:spcPct val="0"/>
              </a:spcAft>
              <a:buClrTx/>
              <a:buSzTx/>
              <a:buNone/>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Круг в круге </a:t>
            </a:r>
            <a:r>
              <a:rPr lang="ru-RU" altLang="ru-RU" sz="2000" dirty="0">
                <a:latin typeface="Times New Roman" panose="02020603050405020304" pitchFamily="18" charset="0"/>
                <a:cs typeface="Times New Roman" panose="02020603050405020304" pitchFamily="18" charset="0"/>
              </a:rPr>
              <a:t>- большой круг идет по часовой стрелке, маленький в другую сторону</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Два круга </a:t>
            </a:r>
            <a:r>
              <a:rPr lang="ru-RU" altLang="ru-RU" sz="2000" dirty="0">
                <a:latin typeface="Times New Roman" panose="02020603050405020304" pitchFamily="18" charset="0"/>
                <a:cs typeface="Times New Roman" panose="02020603050405020304" pitchFamily="18" charset="0"/>
              </a:rPr>
              <a:t>- ходить в этих кругах можно в одну сторону, а можно в противоположные</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smtClean="0">
                <a:latin typeface="Times New Roman" panose="02020603050405020304" pitchFamily="18" charset="0"/>
                <a:cs typeface="Times New Roman" panose="02020603050405020304" pitchFamily="18" charset="0"/>
              </a:rPr>
              <a:t>Восьмерка</a:t>
            </a:r>
            <a:r>
              <a:rPr lang="ru-RU" altLang="ru-RU" sz="2000" b="1" dirty="0" smtClean="0">
                <a:latin typeface="Times New Roman" panose="02020603050405020304" pitchFamily="18" charset="0"/>
                <a:cs typeface="Times New Roman" panose="02020603050405020304" pitchFamily="18" charset="0"/>
              </a:rPr>
              <a:t> </a:t>
            </a:r>
            <a:r>
              <a:rPr lang="ru-RU" altLang="ru-RU" sz="2000" dirty="0">
                <a:latin typeface="Times New Roman" panose="02020603050405020304" pitchFamily="18" charset="0"/>
                <a:cs typeface="Times New Roman" panose="02020603050405020304" pitchFamily="18" charset="0"/>
              </a:rPr>
              <a:t>- два круга вместе. Исполнитель из одного круга переходит в другой</a:t>
            </a: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solidFill>
                <a:prstClr val="black"/>
              </a:solidFill>
              <a:latin typeface="Times New Roman" panose="02020603050405020304" pitchFamily="18" charset="0"/>
              <a:cs typeface="Times New Roman" panose="02020603050405020304" pitchFamily="18" charset="0"/>
            </a:endParaRPr>
          </a:p>
          <a:p>
            <a:pPr algn="just"/>
            <a:endParaRPr lang="ru-RU" sz="2000" dirty="0"/>
          </a:p>
        </p:txBody>
      </p:sp>
      <p:pic>
        <p:nvPicPr>
          <p:cNvPr id="4" name="Picture 12" descr="Копия рис4"/>
          <p:cNvPicPr>
            <a:picLocks noChangeAspect="1" noChangeArrowheads="1"/>
          </p:cNvPicPr>
          <p:nvPr/>
        </p:nvPicPr>
        <p:blipFill>
          <a:blip r:embed="rId3" cstate="print">
            <a:clrChange>
              <a:clrFrom>
                <a:srgbClr val="FBFDFA"/>
              </a:clrFrom>
              <a:clrTo>
                <a:srgbClr val="FBFDFA">
                  <a:alpha val="0"/>
                </a:srgbClr>
              </a:clrTo>
            </a:clrChange>
            <a:extLst>
              <a:ext uri="{28A0092B-C50C-407E-A947-70E740481C1C}">
                <a14:useLocalDpi xmlns="" xmlns:a14="http://schemas.microsoft.com/office/drawing/2010/main" val="0"/>
              </a:ext>
            </a:extLst>
          </a:blip>
          <a:srcRect/>
          <a:stretch>
            <a:fillRect/>
          </a:stretch>
        </p:blipFill>
        <p:spPr bwMode="auto">
          <a:xfrm>
            <a:off x="7696075" y="1518897"/>
            <a:ext cx="1203335" cy="1063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3" descr="рис4"/>
          <p:cNvPicPr>
            <a:picLocks noChangeAspect="1" noChangeArrowheads="1"/>
          </p:cNvPicPr>
          <p:nvPr/>
        </p:nvPicPr>
        <p:blipFill>
          <a:blip r:embed="rId4" cstate="print">
            <a:clrChange>
              <a:clrFrom>
                <a:srgbClr val="FAFFFB"/>
              </a:clrFrom>
              <a:clrTo>
                <a:srgbClr val="FAFFFB">
                  <a:alpha val="0"/>
                </a:srgbClr>
              </a:clrTo>
            </a:clrChange>
            <a:extLst>
              <a:ext uri="{28A0092B-C50C-407E-A947-70E740481C1C}">
                <a14:useLocalDpi xmlns="" xmlns:a14="http://schemas.microsoft.com/office/drawing/2010/main" val="0"/>
              </a:ext>
            </a:extLst>
          </a:blip>
          <a:srcRect/>
          <a:stretch>
            <a:fillRect/>
          </a:stretch>
        </p:blipFill>
        <p:spPr bwMode="auto">
          <a:xfrm>
            <a:off x="7842034" y="2806223"/>
            <a:ext cx="962154" cy="976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1" descr="Копия Копия рис4"/>
          <p:cNvPicPr>
            <a:picLocks noChangeAspect="1" noChangeArrowheads="1"/>
          </p:cNvPicPr>
          <p:nvPr/>
        </p:nvPicPr>
        <p:blipFill>
          <a:blip r:embed="rId5"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l="3868" b="8333"/>
          <a:stretch>
            <a:fillRect/>
          </a:stretch>
        </p:blipFill>
        <p:spPr bwMode="auto">
          <a:xfrm rot="682356">
            <a:off x="7942785" y="4007295"/>
            <a:ext cx="987642" cy="1076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0" descr="Копия (4) рис4"/>
          <p:cNvPicPr>
            <a:picLocks noChangeAspect="1" noChangeArrowheads="1"/>
          </p:cNvPicPr>
          <p:nvPr/>
        </p:nvPicPr>
        <p:blipFill>
          <a:blip r:embed="rId6"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t="7050" r="6271"/>
          <a:stretch>
            <a:fillRect/>
          </a:stretch>
        </p:blipFill>
        <p:spPr bwMode="auto">
          <a:xfrm>
            <a:off x="8136513" y="5394261"/>
            <a:ext cx="1052716" cy="1185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Прямоугольник 7"/>
          <p:cNvSpPr/>
          <p:nvPr/>
        </p:nvSpPr>
        <p:spPr>
          <a:xfrm>
            <a:off x="1679269" y="1010962"/>
            <a:ext cx="6608064" cy="707886"/>
          </a:xfrm>
          <a:prstGeom prst="rect">
            <a:avLst/>
          </a:prstGeom>
        </p:spPr>
        <p:txBody>
          <a:bodyPr wrap="square">
            <a:spAutoFit/>
          </a:bodyPr>
          <a:lstStyle/>
          <a:p>
            <a:pPr algn="ctr"/>
            <a:r>
              <a:rPr lang="ru-RU" sz="2000" b="1" i="1" u="sng" dirty="0" smtClean="0">
                <a:latin typeface="Times New Roman" pitchFamily="18" charset="0"/>
                <a:cs typeface="Times New Roman" pitchFamily="18" charset="0"/>
              </a:rPr>
              <a:t>Рисунок танца состоит из композиционного рисунка и композиционного перехода.</a:t>
            </a:r>
            <a:endParaRPr lang="ru-RU" sz="2000" u="sng" dirty="0">
              <a:latin typeface="Times New Roman" pitchFamily="18" charset="0"/>
              <a:cs typeface="Times New Roman" pitchFamily="18" charset="0"/>
            </a:endParaRPr>
          </a:p>
        </p:txBody>
      </p:sp>
    </p:spTree>
    <p:extLst>
      <p:ext uri="{BB962C8B-B14F-4D97-AF65-F5344CB8AC3E}">
        <p14:creationId xmlns="" xmlns:p14="http://schemas.microsoft.com/office/powerpoint/2010/main" val="1179646338"/>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3716408" y="779929"/>
            <a:ext cx="5813074" cy="5419493"/>
          </a:xfrm>
        </p:spPr>
        <p:txBody>
          <a:bodyPr>
            <a:noAutofit/>
          </a:bodyPr>
          <a:lstStyle/>
          <a:p>
            <a:pPr marL="0" lvl="0" indent="0" fontAlgn="base">
              <a:lnSpc>
                <a:spcPct val="100000"/>
              </a:lnSpc>
              <a:spcBef>
                <a:spcPct val="0"/>
              </a:spcBef>
              <a:spcAft>
                <a:spcPct val="0"/>
              </a:spcAft>
              <a:buClrTx/>
              <a:buSzTx/>
              <a:buNone/>
            </a:pPr>
            <a:r>
              <a:rPr lang="ru-RU" altLang="ru-RU" sz="2000" b="1" u="sng" dirty="0">
                <a:solidFill>
                  <a:prstClr val="black"/>
                </a:solidFill>
                <a:latin typeface="Times New Roman" panose="02020603050405020304" pitchFamily="18" charset="0"/>
                <a:cs typeface="Times New Roman" panose="02020603050405020304" pitchFamily="18" charset="0"/>
              </a:rPr>
              <a:t>«ВОРОТА» </a:t>
            </a:r>
            <a:r>
              <a:rPr lang="ru-RU" altLang="ru-RU" sz="2000" b="1" dirty="0">
                <a:solidFill>
                  <a:prstClr val="black"/>
                </a:solidFill>
                <a:latin typeface="Times New Roman" panose="02020603050405020304" pitchFamily="18" charset="0"/>
                <a:cs typeface="Times New Roman" panose="02020603050405020304" pitchFamily="18" charset="0"/>
              </a:rPr>
              <a:t>(«</a:t>
            </a:r>
            <a:r>
              <a:rPr lang="ru-RU" altLang="ru-RU" sz="2000" dirty="0">
                <a:solidFill>
                  <a:prstClr val="black"/>
                </a:solidFill>
                <a:latin typeface="Times New Roman" panose="02020603050405020304" pitchFamily="18" charset="0"/>
                <a:cs typeface="Times New Roman" panose="02020603050405020304" pitchFamily="18" charset="0"/>
              </a:rPr>
              <a:t>воротца»,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a:t>
            </a:r>
          </a:p>
          <a:p>
            <a:pPr marL="0" lvl="0" indent="0" algn="just" fontAlgn="base">
              <a:lnSpc>
                <a:spcPct val="100000"/>
              </a:lnSpc>
              <a:spcBef>
                <a:spcPct val="0"/>
              </a:spcBef>
              <a:spcAft>
                <a:spcPct val="0"/>
              </a:spcAft>
              <a:buClrTx/>
              <a:buSzTx/>
              <a:buNone/>
            </a:pPr>
            <a:r>
              <a:rPr lang="ru-RU" altLang="ru-RU" sz="2000" dirty="0">
                <a:solidFill>
                  <a:prstClr val="black"/>
                </a:solidFill>
                <a:latin typeface="Times New Roman" panose="02020603050405020304" pitchFamily="18" charset="0"/>
                <a:cs typeface="Times New Roman" panose="02020603050405020304" pitchFamily="18" charset="0"/>
              </a:rPr>
              <a:t>Пары, стоящие в одной линии, образуют ворота, пары, стоящие в другой линии, проходят под воротами.  Часто все пары одной линии образуют непрерывные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 другая линия с разъединенными руками проходит по одному под каждые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smtClean="0">
                <a:solidFill>
                  <a:prstClr val="black"/>
                </a:solidFill>
                <a:latin typeface="Times New Roman" panose="02020603050405020304" pitchFamily="18" charset="0"/>
                <a:cs typeface="Times New Roman" panose="02020603050405020304" pitchFamily="18" charset="0"/>
              </a:rPr>
              <a:t>».</a:t>
            </a:r>
            <a:endParaRPr lang="ru-RU" sz="2000" dirty="0" smtClean="0"/>
          </a:p>
          <a:p>
            <a:pPr algn="just"/>
            <a:endParaRPr lang="ru-RU" sz="2000" dirty="0"/>
          </a:p>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a:t>
            </a:r>
            <a:r>
              <a:rPr lang="ru-RU" altLang="ru-RU" sz="2000" b="1" u="sng" dirty="0">
                <a:solidFill>
                  <a:prstClr val="black"/>
                </a:solidFill>
                <a:latin typeface="Times New Roman" panose="02020603050405020304" pitchFamily="18" charset="0"/>
                <a:cs typeface="Times New Roman" panose="02020603050405020304" pitchFamily="18" charset="0"/>
              </a:rPr>
              <a:t>КОРЗИНОЧКА»</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движется различными шагами – или «гармошкой», или «</a:t>
            </a:r>
            <a:r>
              <a:rPr lang="ru-RU" altLang="ru-RU" sz="2000" dirty="0" err="1">
                <a:solidFill>
                  <a:prstClr val="black"/>
                </a:solidFill>
                <a:latin typeface="Times New Roman" panose="02020603050405020304" pitchFamily="18" charset="0"/>
                <a:cs typeface="Times New Roman" panose="02020603050405020304" pitchFamily="18" charset="0"/>
              </a:rPr>
              <a:t>припаданием</a:t>
            </a:r>
            <a:r>
              <a:rPr lang="ru-RU" altLang="ru-RU" sz="2000" dirty="0">
                <a:solidFill>
                  <a:prstClr val="black"/>
                </a:solidFill>
                <a:latin typeface="Times New Roman" panose="02020603050405020304" pitchFamily="18" charset="0"/>
                <a:cs typeface="Times New Roman" panose="02020603050405020304" pitchFamily="18" charset="0"/>
              </a:rPr>
              <a:t>» в любую сторону. Головы исполнителей в момент движения могут быть повернуты по ходу движения, к своим партнерам или же к центру круга. Руки исполнителей могут находиться не только внутри круга, но и с внешней его стороны, со стороны спины всех его участников.</a:t>
            </a:r>
          </a:p>
          <a:p>
            <a:pPr algn="just"/>
            <a:endParaRPr lang="ru-RU" sz="2000" dirty="0"/>
          </a:p>
        </p:txBody>
      </p:sp>
      <p:pic>
        <p:nvPicPr>
          <p:cNvPr id="4" name="Picture 7" descr="Копия рис1"/>
          <p:cNvPicPr>
            <a:picLocks noChangeAspect="1" noChangeArrowheads="1"/>
          </p:cNvPicPr>
          <p:nvPr/>
        </p:nvPicPr>
        <p:blipFill>
          <a:blip r:embed="rId3" cstate="print">
            <a:clrChange>
              <a:clrFrom>
                <a:srgbClr val="F9F9FB"/>
              </a:clrFrom>
              <a:clrTo>
                <a:srgbClr val="F9F9FB">
                  <a:alpha val="0"/>
                </a:srgbClr>
              </a:clrTo>
            </a:clrChange>
            <a:extLst>
              <a:ext uri="{28A0092B-C50C-407E-A947-70E740481C1C}">
                <a14:useLocalDpi xmlns="" xmlns:a14="http://schemas.microsoft.com/office/drawing/2010/main" val="0"/>
              </a:ext>
            </a:extLst>
          </a:blip>
          <a:srcRect/>
          <a:stretch>
            <a:fillRect/>
          </a:stretch>
        </p:blipFill>
        <p:spPr bwMode="auto">
          <a:xfrm>
            <a:off x="182880" y="304800"/>
            <a:ext cx="2283087" cy="1902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8" descr="рис1"/>
          <p:cNvPicPr>
            <a:picLocks noChangeAspect="1" noChangeArrowheads="1"/>
          </p:cNvPicPr>
          <p:nvPr/>
        </p:nvPicPr>
        <p:blipFill>
          <a:blip r:embed="rId4" cstate="print">
            <a:clrChange>
              <a:clrFrom>
                <a:srgbClr val="F8F8FA"/>
              </a:clrFrom>
              <a:clrTo>
                <a:srgbClr val="F8F8FA">
                  <a:alpha val="0"/>
                </a:srgbClr>
              </a:clrTo>
            </a:clrChange>
            <a:extLst>
              <a:ext uri="{28A0092B-C50C-407E-A947-70E740481C1C}">
                <a14:useLocalDpi xmlns="" xmlns:a14="http://schemas.microsoft.com/office/drawing/2010/main" val="0"/>
              </a:ext>
            </a:extLst>
          </a:blip>
          <a:srcRect/>
          <a:stretch>
            <a:fillRect/>
          </a:stretch>
        </p:blipFill>
        <p:spPr bwMode="auto">
          <a:xfrm>
            <a:off x="292608" y="4476203"/>
            <a:ext cx="2380464" cy="18331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рис2"/>
          <p:cNvPicPr>
            <a:picLocks noChangeAspect="1" noChangeArrowheads="1"/>
          </p:cNvPicPr>
          <p:nvPr/>
        </p:nvPicPr>
        <p:blipFill>
          <a:blip r:embed="rId5" cstate="print">
            <a:clrChange>
              <a:clrFrom>
                <a:srgbClr val="EFF4F8"/>
              </a:clrFrom>
              <a:clrTo>
                <a:srgbClr val="EFF4F8">
                  <a:alpha val="0"/>
                </a:srgbClr>
              </a:clrTo>
            </a:clrChange>
            <a:extLst>
              <a:ext uri="{28A0092B-C50C-407E-A947-70E740481C1C}">
                <a14:useLocalDpi xmlns="" xmlns:a14="http://schemas.microsoft.com/office/drawing/2010/main" val="0"/>
              </a:ext>
            </a:extLst>
          </a:blip>
          <a:srcRect/>
          <a:stretch>
            <a:fillRect/>
          </a:stretch>
        </p:blipFill>
        <p:spPr bwMode="auto">
          <a:xfrm>
            <a:off x="1600498" y="1996218"/>
            <a:ext cx="2080518"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58645875"/>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48235" y="271451"/>
            <a:ext cx="8749553" cy="5498592"/>
          </a:xfrm>
        </p:spPr>
        <p:txBody>
          <a:bodyPr>
            <a:noAutofit/>
          </a:bodyPr>
          <a:lstStyle/>
          <a:p>
            <a:pPr marL="0" lvl="0" indent="0" algn="just" fontAlgn="base">
              <a:lnSpc>
                <a:spcPct val="100000"/>
              </a:lnSpc>
              <a:spcBef>
                <a:spcPct val="0"/>
              </a:spcBef>
              <a:spcAft>
                <a:spcPct val="0"/>
              </a:spcAft>
              <a:buClrTx/>
              <a:buSzTx/>
              <a:buNone/>
            </a:pPr>
            <a:r>
              <a:rPr lang="ru-RU" altLang="ru-RU" sz="1800" b="1" dirty="0" smtClean="0">
                <a:solidFill>
                  <a:prstClr val="black"/>
                </a:solidFill>
                <a:latin typeface="Times New Roman" panose="02020603050405020304" pitchFamily="18" charset="0"/>
                <a:cs typeface="Times New Roman" panose="02020603050405020304" pitchFamily="18" charset="0"/>
              </a:rPr>
              <a:t>«</a:t>
            </a:r>
            <a:r>
              <a:rPr lang="ru-RU" altLang="ru-RU" sz="1800" b="1" dirty="0">
                <a:solidFill>
                  <a:prstClr val="black"/>
                </a:solidFill>
                <a:latin typeface="Times New Roman" panose="02020603050405020304" pitchFamily="18" charset="0"/>
                <a:cs typeface="Times New Roman" panose="02020603050405020304" pitchFamily="18" charset="0"/>
              </a:rPr>
              <a:t>КОЛОННА»</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  Это построение рядами. Каждый ряд может состоять из нескольких человек, но не менее двух. В каждом ряду должно быть одинаковое количество участников, стоящих на небольшом расстоянии друг от друга.. Несколько рядов, находящихся на небольшом расстоянии друг от друга, и образуют фигуру «колонна». Ряды стоят в затылок один другому. «Колонна» представляет собой вытянутые прямоугольник, в котором ширина рядов всегда меньше длины «колонны». Чаше всего в этом построении за руки не держатся. </a:t>
            </a:r>
            <a:r>
              <a:rPr lang="ru-RU" altLang="ru-RU" sz="1800" dirty="0" smtClean="0">
                <a:solidFill>
                  <a:prstClr val="black"/>
                </a:solidFill>
                <a:latin typeface="Times New Roman" panose="02020603050405020304" pitchFamily="18" charset="0"/>
                <a:cs typeface="Times New Roman" panose="02020603050405020304" pitchFamily="18" charset="0"/>
              </a:rPr>
              <a:t>Самая маленькая «колонна», где каждый ряд состоит из двух человек, а общее количество рядов – три- четыре. Такое построение «колонной» в две линии </a:t>
            </a: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p:txBody>
      </p:sp>
      <p:pic>
        <p:nvPicPr>
          <p:cNvPr id="5" name="Рисунок 4" descr="115.jpg"/>
          <p:cNvPicPr>
            <a:picLocks noChangeAspect="1"/>
          </p:cNvPicPr>
          <p:nvPr/>
        </p:nvPicPr>
        <p:blipFill>
          <a:blip r:embed="rId3" cstate="print"/>
          <a:stretch>
            <a:fillRect/>
          </a:stretch>
        </p:blipFill>
        <p:spPr>
          <a:xfrm>
            <a:off x="8543364" y="2430397"/>
            <a:ext cx="1362636" cy="1384733"/>
          </a:xfrm>
          <a:prstGeom prst="rect">
            <a:avLst/>
          </a:prstGeom>
          <a:effectLst>
            <a:softEdge rad="127000"/>
          </a:effectLst>
        </p:spPr>
      </p:pic>
      <p:pic>
        <p:nvPicPr>
          <p:cNvPr id="7" name="Рисунок 6" descr="змейка.jpg"/>
          <p:cNvPicPr>
            <a:picLocks noChangeAspect="1"/>
          </p:cNvPicPr>
          <p:nvPr/>
        </p:nvPicPr>
        <p:blipFill>
          <a:blip r:embed="rId4" cstate="print"/>
          <a:stretch>
            <a:fillRect/>
          </a:stretch>
        </p:blipFill>
        <p:spPr>
          <a:xfrm>
            <a:off x="6660776" y="4696630"/>
            <a:ext cx="3245224" cy="2161370"/>
          </a:xfrm>
          <a:prstGeom prst="rect">
            <a:avLst/>
          </a:prstGeom>
          <a:effectLst>
            <a:softEdge rad="127000"/>
          </a:effectLst>
        </p:spPr>
      </p:pic>
      <p:sp>
        <p:nvSpPr>
          <p:cNvPr id="8" name="Прямоугольник 7"/>
          <p:cNvSpPr/>
          <p:nvPr/>
        </p:nvSpPr>
        <p:spPr>
          <a:xfrm>
            <a:off x="477369" y="3480259"/>
            <a:ext cx="8845926" cy="1200329"/>
          </a:xfrm>
          <a:prstGeom prst="rect">
            <a:avLst/>
          </a:prstGeom>
        </p:spPr>
        <p:txBody>
          <a:bodyPr wrap="square">
            <a:spAutoFit/>
          </a:bodyPr>
          <a:lstStyle/>
          <a:p>
            <a:pPr lvl="0" algn="just" fontAlgn="base">
              <a:spcBef>
                <a:spcPct val="0"/>
              </a:spcBef>
              <a:spcAft>
                <a:spcPct val="0"/>
              </a:spcAft>
            </a:pPr>
            <a:r>
              <a:rPr lang="ru-RU" altLang="ru-RU" b="1" dirty="0" smtClean="0">
                <a:solidFill>
                  <a:prstClr val="black"/>
                </a:solidFill>
                <a:latin typeface="Times New Roman" panose="02020603050405020304" pitchFamily="18" charset="0"/>
                <a:cs typeface="Times New Roman" panose="02020603050405020304" pitchFamily="18" charset="0"/>
              </a:rPr>
              <a:t>«ЗМЕЙКА»</a:t>
            </a:r>
            <a:endParaRPr lang="ru-RU" altLang="ru-RU" dirty="0" smtClean="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Фигура «змейка» может начинаться из линии, но чаще она является развитием круга. Ведущий хоровода, разорвав круг и продолжая двигаться внутри него, начинает делать повороты влево и вправо, подражая изгибам змеи. Все исполнители, на разрывая рук, </a:t>
            </a:r>
            <a:endParaRPr lang="ru-RU" dirty="0"/>
          </a:p>
        </p:txBody>
      </p:sp>
      <p:sp>
        <p:nvSpPr>
          <p:cNvPr id="9" name="Прямоугольник 8"/>
          <p:cNvSpPr/>
          <p:nvPr/>
        </p:nvSpPr>
        <p:spPr>
          <a:xfrm>
            <a:off x="457201" y="4602557"/>
            <a:ext cx="6230468" cy="2031325"/>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следуют за ведущим. «Змейка» исполняется в основном на площадке, занимаемой хороводом. Иногда «змейка» исполняется в основном на площади вокруг стогов или деревьев и т.д. Двигаться «змейка» может и медленно и довольно быстро, простым или переменным шагом, шагом с притопом и даже дробной дорожкой.</a:t>
            </a:r>
          </a:p>
          <a:p>
            <a:pPr lvl="0" algn="just" fontAlgn="base">
              <a:spcBef>
                <a:spcPct val="0"/>
              </a:spcBef>
              <a:spcAft>
                <a:spcPct val="0"/>
              </a:spcAft>
            </a:pPr>
            <a:endParaRPr lang="ru-RU" dirty="0"/>
          </a:p>
        </p:txBody>
      </p:sp>
      <p:sp>
        <p:nvSpPr>
          <p:cNvPr id="10" name="Прямоугольник 9"/>
          <p:cNvSpPr/>
          <p:nvPr/>
        </p:nvSpPr>
        <p:spPr>
          <a:xfrm>
            <a:off x="421341" y="2752182"/>
            <a:ext cx="8274424" cy="646331"/>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называют «застенок». «Колонна» движется чаще всего простым шагом, торжественно.</a:t>
            </a:r>
          </a:p>
        </p:txBody>
      </p:sp>
    </p:spTree>
    <p:extLst>
      <p:ext uri="{BB962C8B-B14F-4D97-AF65-F5344CB8AC3E}">
        <p14:creationId xmlns="" xmlns:p14="http://schemas.microsoft.com/office/powerpoint/2010/main" val="1446523723"/>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51104" y="231648"/>
            <a:ext cx="5242560" cy="4595196"/>
          </a:xfrm>
        </p:spPr>
        <p:txBody>
          <a:bodyPr>
            <a:noAutofit/>
          </a:bodyPr>
          <a:lstStyle/>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«ЗВЕЗДОЧКА»</a:t>
            </a:r>
          </a:p>
          <a:p>
            <a:pPr marL="0" lvl="0" indent="0"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Построение может  быть из одних парней, девушек или пар, четного или нечетного числа участвующих, но не менее трех и не более восьми. «Звездочка» соединяется и правыми, и левыми руками. Можно двигаться простым, переменным шагами, дробной дорожкой и другими движениям.</a:t>
            </a:r>
          </a:p>
          <a:p>
            <a:endParaRPr lang="ru-RU" sz="1800" dirty="0" smtClean="0"/>
          </a:p>
          <a:p>
            <a:endParaRPr lang="ru-RU" sz="1800" b="1" u="sng" dirty="0" smtClean="0"/>
          </a:p>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«УЛИЦА» </a:t>
            </a:r>
          </a:p>
          <a:p>
            <a:pPr marL="0" indent="0">
              <a:buNone/>
            </a:pPr>
            <a:r>
              <a:rPr lang="ru-RU" altLang="ru-RU" sz="1800" dirty="0" smtClean="0">
                <a:latin typeface="Times New Roman" panose="02020603050405020304" pitchFamily="18" charset="0"/>
                <a:cs typeface="Times New Roman" panose="02020603050405020304" pitchFamily="18" charset="0"/>
              </a:rPr>
              <a:t>Два </a:t>
            </a:r>
            <a:r>
              <a:rPr lang="ru-RU" altLang="ru-RU" sz="1800" dirty="0">
                <a:latin typeface="Times New Roman" panose="02020603050405020304" pitchFamily="18" charset="0"/>
                <a:cs typeface="Times New Roman" panose="02020603050405020304" pitchFamily="18" charset="0"/>
              </a:rPr>
              <a:t>ряда, две параллельные линии, стоящие на небольшом расстоянии лицом друг к другу, образуют фигуру «улица». Эти две линии сходятся либо одновременно, либо одна линия может стоять, а другая идти на нее, либо одна линия может отступать, другая идти на нее. В одной линии могут стоять парни, в другой – девушки, линии могут быть и смешанными. Чаще всего в этой фигуре участники держатся за руки и движутся простым или шаркающим шагом.</a:t>
            </a:r>
          </a:p>
          <a:p>
            <a:endParaRPr lang="ru-RU" sz="1800" dirty="0"/>
          </a:p>
        </p:txBody>
      </p:sp>
      <p:pic>
        <p:nvPicPr>
          <p:cNvPr id="4" name="Рисунок 3"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997" r="76970" b="67046"/>
          <a:stretch>
            <a:fillRect/>
          </a:stretch>
        </p:blipFill>
        <p:spPr bwMode="auto">
          <a:xfrm>
            <a:off x="6247280" y="134471"/>
            <a:ext cx="2220863" cy="2718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Рисунок 4"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55000" t="51704" r="27499" b="26135"/>
          <a:stretch>
            <a:fillRect/>
          </a:stretch>
        </p:blipFill>
        <p:spPr bwMode="auto">
          <a:xfrm>
            <a:off x="6532260" y="2969145"/>
            <a:ext cx="1881914" cy="21514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Рисунок 5" descr="116.jpg"/>
          <p:cNvPicPr>
            <a:picLocks noChangeAspect="1"/>
          </p:cNvPicPr>
          <p:nvPr/>
        </p:nvPicPr>
        <p:blipFill>
          <a:blip r:embed="rId4" cstate="print"/>
          <a:stretch>
            <a:fillRect/>
          </a:stretch>
        </p:blipFill>
        <p:spPr>
          <a:xfrm>
            <a:off x="5205984" y="5413248"/>
            <a:ext cx="3075257" cy="1444752"/>
          </a:xfrm>
          <a:prstGeom prst="rect">
            <a:avLst/>
          </a:prstGeom>
        </p:spPr>
      </p:pic>
      <p:sp>
        <p:nvSpPr>
          <p:cNvPr id="7" name="Прямоугольник 6"/>
          <p:cNvSpPr/>
          <p:nvPr/>
        </p:nvSpPr>
        <p:spPr>
          <a:xfrm>
            <a:off x="5547360" y="6396335"/>
            <a:ext cx="2316480" cy="461665"/>
          </a:xfrm>
          <a:prstGeom prst="rect">
            <a:avLst/>
          </a:prstGeom>
        </p:spPr>
        <p:txBody>
          <a:bodyPr wrap="squar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ПОЛУ - КРУГ</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 name="Содержимое 3" descr="118.jpg"/>
          <p:cNvPicPr>
            <a:picLocks noChangeAspect="1"/>
          </p:cNvPicPr>
          <p:nvPr/>
        </p:nvPicPr>
        <p:blipFill>
          <a:blip r:embed="rId5" cstate="print"/>
          <a:stretch>
            <a:fillRect/>
          </a:stretch>
        </p:blipFill>
        <p:spPr>
          <a:xfrm>
            <a:off x="8144256" y="5096256"/>
            <a:ext cx="1761744" cy="1761744"/>
          </a:xfrm>
          <a:prstGeom prst="rect">
            <a:avLst/>
          </a:prstGeom>
        </p:spPr>
      </p:pic>
      <p:sp>
        <p:nvSpPr>
          <p:cNvPr id="9" name="Прямоугольник 8"/>
          <p:cNvSpPr/>
          <p:nvPr/>
        </p:nvSpPr>
        <p:spPr>
          <a:xfrm>
            <a:off x="8485632" y="5120640"/>
            <a:ext cx="1082348"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КЛИН</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Прямоугольник 9"/>
          <p:cNvSpPr/>
          <p:nvPr/>
        </p:nvSpPr>
        <p:spPr>
          <a:xfrm>
            <a:off x="2749230" y="6237839"/>
            <a:ext cx="2391296"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Так же:     </a:t>
            </a:r>
            <a:r>
              <a:rPr lang="ru-RU" sz="2400" b="1" i="1" dirty="0" err="1" smtClean="0">
                <a:effectLst>
                  <a:outerShdw blurRad="38100" dist="38100" dir="2700000" algn="tl">
                    <a:srgbClr val="000000">
                      <a:alpha val="43137"/>
                    </a:srgbClr>
                  </a:outerShdw>
                </a:effectLst>
                <a:latin typeface="Times New Roman" pitchFamily="18" charset="0"/>
                <a:cs typeface="Times New Roman" pitchFamily="18" charset="0"/>
              </a:rPr>
              <a:t>Шен</a:t>
            </a:r>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400" b="1" i="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1753759623"/>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rmAutofit/>
          </a:bodyPr>
          <a:lstStyle/>
          <a:p>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rPr>
              <a:t>Источники:</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endParaRPr>
          </a:p>
        </p:txBody>
      </p:sp>
      <p:sp>
        <p:nvSpPr>
          <p:cNvPr id="3" name="Объект 2"/>
          <p:cNvSpPr>
            <a:spLocks noGrp="1"/>
          </p:cNvSpPr>
          <p:nvPr>
            <p:ph idx="1"/>
          </p:nvPr>
        </p:nvSpPr>
        <p:spPr>
          <a:xfrm>
            <a:off x="219456" y="1551436"/>
            <a:ext cx="8915400" cy="4525963"/>
          </a:xfrm>
        </p:spPr>
        <p:txBody>
          <a:bodyPr>
            <a:normAutofit/>
          </a:bodyPr>
          <a:lstStyle/>
          <a:p>
            <a:r>
              <a:rPr lang="en-US" sz="2400" dirty="0" smtClean="0">
                <a:latin typeface="Times New Roman" pitchFamily="18" charset="0"/>
                <a:cs typeface="Times New Roman" pitchFamily="18" charset="0"/>
                <a:hlinkClick r:id="rId3"/>
              </a:rPr>
              <a:t>https</a:t>
            </a:r>
            <a:r>
              <a:rPr lang="en-US" sz="2400" dirty="0">
                <a:latin typeface="Times New Roman" pitchFamily="18" charset="0"/>
                <a:cs typeface="Times New Roman" pitchFamily="18" charset="0"/>
                <a:hlinkClick r:id="rId3"/>
              </a:rPr>
              <a:t>://ru.depositphotos.com/stock-photos/%D1%80%D1%83%D1%81%D1%81%D0%BA%D0%B8%D0%B5-%</a:t>
            </a:r>
            <a:r>
              <a:rPr lang="en-US" sz="2400" dirty="0" smtClean="0">
                <a:latin typeface="Times New Roman" pitchFamily="18" charset="0"/>
                <a:cs typeface="Times New Roman" pitchFamily="18" charset="0"/>
                <a:hlinkClick r:id="rId3"/>
              </a:rPr>
              <a:t>D1%85%D0%BE%D1%80%D0%BE%D0%B2%D0%BE%D0%B4%D1%8B.html</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А.Климов «Основы русского народного танца»</a:t>
            </a:r>
          </a:p>
          <a:p>
            <a:endParaRPr lang="ru-RU" sz="2400" dirty="0">
              <a:latin typeface="Times New Roman" pitchFamily="18" charset="0"/>
              <a:cs typeface="Times New Roman" pitchFamily="18" charset="0"/>
            </a:endParaRPr>
          </a:p>
        </p:txBody>
      </p:sp>
      <p:pic>
        <p:nvPicPr>
          <p:cNvPr id="5" name="Picture 2" descr="Русский народный танец - Wikiwand"/>
          <p:cNvPicPr>
            <a:picLocks noChangeAspect="1" noChangeArrowheads="1"/>
          </p:cNvPicPr>
          <p:nvPr/>
        </p:nvPicPr>
        <p:blipFill>
          <a:blip r:embed="rId4" cstate="print"/>
          <a:srcRect/>
          <a:stretch>
            <a:fillRect/>
          </a:stretch>
        </p:blipFill>
        <p:spPr bwMode="auto">
          <a:xfrm>
            <a:off x="2554942" y="3857604"/>
            <a:ext cx="4546055" cy="3000396"/>
          </a:xfrm>
          <a:prstGeom prst="rect">
            <a:avLst/>
          </a:prstGeom>
          <a:noFill/>
          <a:effectLst>
            <a:softEdge rad="317500"/>
          </a:effectLst>
        </p:spPr>
      </p:pic>
    </p:spTree>
    <p:extLst>
      <p:ext uri="{BB962C8B-B14F-4D97-AF65-F5344CB8AC3E}">
        <p14:creationId xmlns="" xmlns:p14="http://schemas.microsoft.com/office/powerpoint/2010/main" val="158910499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37881" y="1518245"/>
            <a:ext cx="8686800" cy="1143000"/>
          </a:xfrm>
        </p:spPr>
        <p:txBody>
          <a:bodyPr>
            <a:noAutofit/>
          </a:bodyPr>
          <a:lstStyle/>
          <a:p>
            <a:pPr algn="just"/>
            <a:r>
              <a:rPr lang="ru-RU" sz="2000" b="1" u="sng" dirty="0" smtClean="0">
                <a:latin typeface="Times New Roman" pitchFamily="18" charset="0"/>
                <a:cs typeface="Times New Roman" pitchFamily="18" charset="0"/>
              </a:rPr>
              <a:t>Хоровод</a:t>
            </a:r>
            <a:r>
              <a:rPr lang="ru-RU" sz="2000" u="sng"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древний народный круговой массовый обрядовый танец </a:t>
            </a:r>
            <a:r>
              <a:rPr lang="ru-RU" sz="2000" dirty="0" smtClean="0">
                <a:latin typeface="Times New Roman" pitchFamily="18" charset="0"/>
                <a:cs typeface="Times New Roman" pitchFamily="18" charset="0"/>
              </a:rPr>
              <a:t>восточных </a:t>
            </a:r>
            <a:r>
              <a:rPr lang="ru-RU" sz="2000" dirty="0">
                <a:latin typeface="Times New Roman" pitchFamily="18" charset="0"/>
                <a:cs typeface="Times New Roman" pitchFamily="18" charset="0"/>
              </a:rPr>
              <a:t>славян, известный и в восточной Польше, содержащий в себе: обрядовое или </a:t>
            </a:r>
            <a:r>
              <a:rPr lang="ru-RU" sz="2000" dirty="0" err="1">
                <a:latin typeface="Times New Roman" pitchFamily="18" charset="0"/>
                <a:cs typeface="Times New Roman" pitchFamily="18" charset="0"/>
              </a:rPr>
              <a:t>необрядовое</a:t>
            </a:r>
            <a:r>
              <a:rPr lang="ru-RU" sz="2000" dirty="0">
                <a:latin typeface="Times New Roman" pitchFamily="18" charset="0"/>
                <a:cs typeface="Times New Roman" pitchFamily="18" charset="0"/>
              </a:rPr>
              <a:t> массовое игровое действо, танец, пение (хороводные песни) и/или игру на </a:t>
            </a:r>
            <a:r>
              <a:rPr lang="ru-RU" sz="2000" dirty="0" smtClean="0">
                <a:latin typeface="Times New Roman" pitchFamily="18" charset="0"/>
                <a:cs typeface="Times New Roman" pitchFamily="18" charset="0"/>
              </a:rPr>
              <a:t>инструментах.</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Круговой </a:t>
            </a:r>
            <a:r>
              <a:rPr lang="ru-RU" sz="2000" dirty="0" smtClean="0">
                <a:latin typeface="Times New Roman" pitchFamily="18" charset="0"/>
                <a:cs typeface="Times New Roman" pitchFamily="18" charset="0"/>
              </a:rPr>
              <a:t>танец</a:t>
            </a:r>
            <a:r>
              <a:rPr lang="ru-RU" sz="2000" dirty="0">
                <a:latin typeface="Times New Roman" pitchFamily="18" charset="0"/>
                <a:cs typeface="Times New Roman" pitchFamily="18" charset="0"/>
              </a:rPr>
              <a:t> распространён в основном у славян, но встречается (под разными названиями) и у других народов. Названия танца у разных славянских народов: коло (</a:t>
            </a:r>
            <a:r>
              <a:rPr lang="ru-RU" sz="2000" dirty="0" smtClean="0">
                <a:latin typeface="Times New Roman" pitchFamily="18" charset="0"/>
                <a:cs typeface="Times New Roman" pitchFamily="18" charset="0"/>
              </a:rPr>
              <a:t>сербское),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оро</a:t>
            </a:r>
            <a:r>
              <a:rPr lang="ru-RU" sz="2000" dirty="0">
                <a:latin typeface="Times New Roman" pitchFamily="18" charset="0"/>
                <a:cs typeface="Times New Roman" pitchFamily="18" charset="0"/>
              </a:rPr>
              <a:t> (македонское), </a:t>
            </a:r>
            <a:r>
              <a:rPr lang="ru-RU" sz="2000" dirty="0" smtClean="0">
                <a:latin typeface="Times New Roman" pitchFamily="18" charset="0"/>
                <a:cs typeface="Times New Roman" pitchFamily="18" charset="0"/>
              </a:rPr>
              <a:t>коло (</a:t>
            </a:r>
            <a:r>
              <a:rPr lang="ru-RU" sz="2000" dirty="0">
                <a:latin typeface="Times New Roman" pitchFamily="18" charset="0"/>
                <a:cs typeface="Times New Roman" pitchFamily="18" charset="0"/>
              </a:rPr>
              <a:t>хорватское), </a:t>
            </a:r>
            <a:r>
              <a:rPr lang="ru-RU" sz="2000" dirty="0" err="1">
                <a:latin typeface="Times New Roman" pitchFamily="18" charset="0"/>
                <a:cs typeface="Times New Roman" pitchFamily="18" charset="0"/>
              </a:rPr>
              <a:t>хоро</a:t>
            </a:r>
            <a:r>
              <a:rPr lang="ru-RU" sz="2000" dirty="0">
                <a:latin typeface="Times New Roman" pitchFamily="18" charset="0"/>
                <a:cs typeface="Times New Roman" pitchFamily="18" charset="0"/>
              </a:rPr>
              <a:t> (болгарское</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solidFill>
                  <a:schemeClr val="bg1">
                    <a:lumMod val="95000"/>
                  </a:schemeClr>
                </a:solidFill>
                <a:latin typeface="Times New Roman" pitchFamily="18" charset="0"/>
                <a:cs typeface="Times New Roman" pitchFamily="18" charset="0"/>
              </a:rPr>
              <a:t/>
            </a:r>
            <a:br>
              <a:rPr lang="ru-RU" sz="2000" dirty="0" smtClean="0">
                <a:solidFill>
                  <a:schemeClr val="bg1">
                    <a:lumMod val="95000"/>
                  </a:schemeClr>
                </a:solidFill>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6" name="Picture 6" descr="Государственный Академический хореографический ансамбль «Березка ..."/>
          <p:cNvPicPr>
            <a:picLocks noChangeAspect="1" noChangeArrowheads="1"/>
          </p:cNvPicPr>
          <p:nvPr/>
        </p:nvPicPr>
        <p:blipFill>
          <a:blip r:embed="rId3" cstate="print"/>
          <a:srcRect/>
          <a:stretch>
            <a:fillRect/>
          </a:stretch>
        </p:blipFill>
        <p:spPr bwMode="auto">
          <a:xfrm>
            <a:off x="2528047" y="3246611"/>
            <a:ext cx="5065059" cy="3611389"/>
          </a:xfrm>
          <a:prstGeom prst="rect">
            <a:avLst/>
          </a:prstGeom>
          <a:noFill/>
          <a:effectLst>
            <a:softEdge rad="317500"/>
          </a:effec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90283" y="1410668"/>
            <a:ext cx="8686800" cy="1143000"/>
          </a:xfrm>
        </p:spPr>
        <p:txBody>
          <a:bodyPr>
            <a:noAutofit/>
          </a:bodyPr>
          <a:lstStyle/>
          <a:p>
            <a:pPr algn="just"/>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a:latin typeface="Times New Roman" pitchFamily="18" charset="0"/>
                <a:cs typeface="Times New Roman" pitchFamily="18" charset="0"/>
              </a:rPr>
              <a:t>Хоровод </a:t>
            </a:r>
            <a:r>
              <a:rPr lang="ru-RU" sz="2000" b="1" dirty="0" smtClean="0">
                <a:latin typeface="Times New Roman" pitchFamily="18" charset="0"/>
                <a:cs typeface="Times New Roman" pitchFamily="18" charset="0"/>
              </a:rPr>
              <a:t>—танец </a:t>
            </a:r>
            <a:r>
              <a:rPr lang="ru-RU" sz="2000" b="1" dirty="0">
                <a:latin typeface="Times New Roman" pitchFamily="18" charset="0"/>
                <a:cs typeface="Times New Roman" pitchFamily="18" charset="0"/>
              </a:rPr>
              <a:t>славян</a:t>
            </a:r>
            <a:r>
              <a:rPr lang="ru-RU" sz="2000" dirty="0">
                <a:latin typeface="Times New Roman" pitchFamily="18" charset="0"/>
                <a:cs typeface="Times New Roman" pitchFamily="18" charset="0"/>
              </a:rPr>
              <a:t>.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a:t>
            </a:r>
            <a:r>
              <a:rPr lang="ru-RU" sz="2000" b="1" dirty="0">
                <a:latin typeface="Times New Roman" pitchFamily="18" charset="0"/>
                <a:cs typeface="Times New Roman" pitchFamily="18" charset="0"/>
              </a:rPr>
              <a:t>популярность</a:t>
            </a:r>
            <a:r>
              <a:rPr lang="ru-RU" sz="2000" dirty="0">
                <a:latin typeface="Times New Roman" pitchFamily="18" charset="0"/>
                <a:cs typeface="Times New Roman" pitchFamily="18" charset="0"/>
              </a:rPr>
              <a:t> </a:t>
            </a:r>
            <a:r>
              <a:rPr lang="ru-RU" sz="2000" b="1" dirty="0">
                <a:latin typeface="Times New Roman" pitchFamily="18" charset="0"/>
                <a:cs typeface="Times New Roman" pitchFamily="18" charset="0"/>
              </a:rPr>
              <a:t>народный танец приобретает после Пасхи до Петрова дня</a:t>
            </a:r>
            <a:r>
              <a:rPr lang="ru-RU" sz="2000" dirty="0">
                <a:latin typeface="Times New Roman" pitchFamily="18" charset="0"/>
                <a:cs typeface="Times New Roman" pitchFamily="18" charset="0"/>
              </a:rPr>
              <a:t>. Это время, когда наши предки особенно часто водили хороводы. Поэтому художники чаще всего изображают хороводы в весенне-летний период</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7" name="Picture 2" descr="Ансамбль `БЕРЁЗКА` — концерт 15 ноября 2019 в Санкт-Петербурге"/>
          <p:cNvPicPr>
            <a:picLocks noChangeAspect="1" noChangeArrowheads="1"/>
          </p:cNvPicPr>
          <p:nvPr/>
        </p:nvPicPr>
        <p:blipFill>
          <a:blip r:embed="rId3" cstate="print"/>
          <a:srcRect/>
          <a:stretch>
            <a:fillRect/>
          </a:stretch>
        </p:blipFill>
        <p:spPr bwMode="auto">
          <a:xfrm>
            <a:off x="2178424" y="3183585"/>
            <a:ext cx="5844988" cy="3539945"/>
          </a:xfrm>
          <a:prstGeom prst="rect">
            <a:avLst/>
          </a:prstGeom>
          <a:noFill/>
          <a:effectLst>
            <a:softEdge rad="127000"/>
          </a:effec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19125" y="1"/>
            <a:ext cx="8541006" cy="1450757"/>
          </a:xfrm>
        </p:spPr>
        <p:txBody>
          <a:bodyPr>
            <a:norm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 как жанр русского народного танца</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20878" y="5118847"/>
            <a:ext cx="9685123" cy="635182"/>
          </a:xfrm>
        </p:spPr>
        <p:txBody>
          <a:bodyPr>
            <a:noAutofit/>
          </a:bodyPr>
          <a:lstStyle/>
          <a:p>
            <a:pPr algn="just">
              <a:buNone/>
            </a:pPr>
            <a:r>
              <a:rPr lang="ru-RU" altLang="ru-RU" dirty="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   </a:t>
            </a:r>
            <a:endParaRPr lang="ru-RU" altLang="ru-RU" sz="1800" dirty="0" smtClean="0">
              <a:solidFill>
                <a:srgbClr val="000000"/>
              </a:solidFill>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Прямоугольник 4"/>
          <p:cNvSpPr/>
          <p:nvPr/>
        </p:nvSpPr>
        <p:spPr>
          <a:xfrm>
            <a:off x="502024" y="1337679"/>
            <a:ext cx="8740588" cy="5355312"/>
          </a:xfrm>
          <a:prstGeom prst="rect">
            <a:avLst/>
          </a:prstGeom>
        </p:spPr>
        <p:txBody>
          <a:bodyPr wrap="square">
            <a:spAutoFit/>
          </a:bodyPr>
          <a:lstStyle/>
          <a:p>
            <a:pPr algn="just">
              <a:buNone/>
            </a:pPr>
            <a:r>
              <a:rPr lang="ru-RU" altLang="ru-RU" dirty="0" smtClean="0">
                <a:solidFill>
                  <a:srgbClr val="000000"/>
                </a:solidFill>
                <a:latin typeface="Times New Roman" pitchFamily="18" charset="0"/>
                <a:cs typeface="Times New Roman" pitchFamily="18" charset="0"/>
              </a:rPr>
              <a:t>   Русские народные хороводы, как традиция, возникли еще в языческие времена, когда люди поклонялись Солнцу как главному божеству. Танцуя хоровод, люди прославляли источник тепла и света, благодарили природу за благосклонность и щедрый урожай, а также просили покровительства у сил природы. Русский народный хоровод традиционно водили весной, летом и осенью, а зимой танцы на природе приостанавливались до наступления теплых дней. Сейчас, так же как и в старину, водя хоровод, Россия танцует, играет и поет песни. Вариаций хороводов существует великое множество, их фигуры, мотивы и сюжеты различаются в зависимости от природных, климатических условий, особенностей быта и труда разных регионов России. </a:t>
            </a:r>
          </a:p>
          <a:p>
            <a:pPr algn="just" eaLnBrk="0" hangingPunct="0"/>
            <a:r>
              <a:rPr lang="ru-RU" altLang="ru-RU" dirty="0" smtClean="0">
                <a:solidFill>
                  <a:srgbClr val="000000"/>
                </a:solidFill>
                <a:latin typeface="Times New Roman" pitchFamily="18" charset="0"/>
                <a:cs typeface="Times New Roman" pitchFamily="18" charset="0"/>
              </a:rPr>
              <a:t>   В традиционном хороводе количество танцоров не имеет значения, оно может быть любым. Однако минимальное количество человек должно быть трое. Что касается техники танца, то для исполнения хоровода следует стать лицом в круг и взяться за руки. Руки не напряжены. Движение делают по часовой стрелке, сделав легкий полуоборот по ходу движения. Шаги могут быть простыми или переменными. </a:t>
            </a:r>
          </a:p>
          <a:p>
            <a:pPr algn="just" eaLnBrk="0" hangingPunct="0"/>
            <a:endParaRPr lang="ru-RU" altLang="ru-RU" dirty="0" smtClean="0">
              <a:solidFill>
                <a:srgbClr val="000000"/>
              </a:solidFill>
              <a:latin typeface="Times New Roman" pitchFamily="18" charset="0"/>
              <a:cs typeface="Times New Roman" pitchFamily="18" charset="0"/>
            </a:endParaRPr>
          </a:p>
          <a:p>
            <a:pPr algn="just" eaLnBrk="0" hangingPunct="0"/>
            <a:r>
              <a:rPr lang="ru-RU" altLang="ru-RU" dirty="0" smtClean="0">
                <a:solidFill>
                  <a:srgbClr val="000000"/>
                </a:solidFill>
                <a:latin typeface="Times New Roman" pitchFamily="18" charset="0"/>
                <a:cs typeface="Times New Roman" pitchFamily="18" charset="0"/>
              </a:rPr>
              <a:t>   Хоровод – танец массовый, в котором могли принять участие все желающие, но чаще всего основным участником и организатором была молодежь. </a:t>
            </a:r>
            <a:r>
              <a:rPr lang="ru-RU" altLang="ru-RU" b="1" dirty="0" smtClean="0">
                <a:latin typeface="Times New Roman" pitchFamily="18" charset="0"/>
                <a:cs typeface="Times New Roman" pitchFamily="18" charset="0"/>
              </a:rPr>
              <a:t>Хороводы исполняются в медленном, среднем и быстром темпах.</a:t>
            </a:r>
            <a:endParaRPr lang="ru-RU" altLang="ru-RU" b="1" dirty="0" smtClean="0">
              <a:solidFill>
                <a:srgbClr val="000000"/>
              </a:solidFill>
              <a:latin typeface="Times New Roman" pitchFamily="18" charset="0"/>
              <a:cs typeface="Times New Roman" pitchFamily="18" charset="0"/>
            </a:endParaRPr>
          </a:p>
          <a:p>
            <a:pPr algn="just" eaLnBrk="0" hangingPunct="0">
              <a:buNone/>
            </a:pPr>
            <a:endParaRPr lang="ru-RU" altLang="ru-RU" dirty="0" smtClean="0">
              <a:solidFill>
                <a:srgbClr val="0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1256183"/>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0" y="2626300"/>
            <a:ext cx="9368118" cy="3989653"/>
          </a:xfrm>
        </p:spPr>
        <p:txBody>
          <a:bodyPr>
            <a:noAutofit/>
          </a:bodyPr>
          <a:lstStyle/>
          <a:p>
            <a:pPr marL="0" indent="0"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a:t>
            </a: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всегда выделял из своей среды </a:t>
            </a:r>
            <a:r>
              <a:rPr lang="ru-RU" altLang="ru-RU" sz="2000" dirty="0" err="1" smtClean="0">
                <a:latin typeface="Times New Roman" panose="02020603050405020304" pitchFamily="18" charset="0"/>
                <a:cs typeface="Times New Roman" panose="02020603050405020304" pitchFamily="18" charset="0"/>
              </a:rPr>
              <a:t>организаторов-талантливых</a:t>
            </a:r>
            <a:r>
              <a:rPr lang="ru-RU" altLang="ru-RU" sz="2000" dirty="0" smtClean="0">
                <a:latin typeface="Times New Roman" panose="02020603050405020304" pitchFamily="18" charset="0"/>
                <a:cs typeface="Times New Roman" panose="02020603050405020304" pitchFamily="18" charset="0"/>
              </a:rPr>
              <a:t> певцов и певиц, плясунов и плясуний. Хороводник или хороводница-мастер ведения хоровода. У многих хороводниц и хороводников это занятие становилось профессией и передавалось из поколения в поколение. Это музыкально одаренные люди , наделенные </a:t>
            </a:r>
            <a:r>
              <a:rPr lang="ru-RU" altLang="ru-RU" sz="2000" dirty="0" err="1" smtClean="0">
                <a:latin typeface="Times New Roman" panose="02020603050405020304" pitchFamily="18" charset="0"/>
                <a:cs typeface="Times New Roman" panose="02020603050405020304" pitchFamily="18" charset="0"/>
              </a:rPr>
              <a:t>фантазиеей</a:t>
            </a:r>
            <a:r>
              <a:rPr lang="ru-RU" altLang="ru-RU" sz="2000" dirty="0" smtClean="0">
                <a:latin typeface="Times New Roman" panose="02020603050405020304" pitchFamily="18" charset="0"/>
                <a:cs typeface="Times New Roman" panose="02020603050405020304" pitchFamily="18" charset="0"/>
              </a:rPr>
              <a:t>, обладавшие хорошим голосом и артистическими способностями. От их умения вести хоровод зависят оригинальность и необычность переплетения, сложность рисунка хоровода. Движения хоровода , его рисунок или игровые моменты всегда исходят из конкретного содержания песни, сопровождающей хоровод. Содержание это влияет на построение хоровода, позволяя отнести его к тому или иному виду. Исходя из содержания песни , хороводы с точки зрения хореографии делят на две основные группы, на два вида - </a:t>
            </a:r>
            <a:r>
              <a:rPr lang="ru-RU" altLang="ru-RU" sz="2000" b="1" dirty="0" smtClean="0">
                <a:latin typeface="Times New Roman" panose="02020603050405020304" pitchFamily="18" charset="0"/>
                <a:cs typeface="Times New Roman" panose="02020603050405020304" pitchFamily="18" charset="0"/>
              </a:rPr>
              <a:t>орнаментальные и игровые. </a:t>
            </a:r>
          </a:p>
          <a:p>
            <a:pPr algn="just"/>
            <a:endParaRPr lang="ru-RU" sz="2000" dirty="0"/>
          </a:p>
        </p:txBody>
      </p:sp>
      <p:pic>
        <p:nvPicPr>
          <p:cNvPr id="5" name="Picture 2" descr="Картинки по запросу красивые фото берёзы для хоровода девушек ..."/>
          <p:cNvPicPr>
            <a:picLocks noChangeAspect="1" noChangeArrowheads="1"/>
          </p:cNvPicPr>
          <p:nvPr/>
        </p:nvPicPr>
        <p:blipFill>
          <a:blip r:embed="rId3" cstate="print"/>
          <a:srcRect/>
          <a:stretch>
            <a:fillRect/>
          </a:stretch>
        </p:blipFill>
        <p:spPr bwMode="auto">
          <a:xfrm>
            <a:off x="5520563" y="1"/>
            <a:ext cx="4385437" cy="3245224"/>
          </a:xfrm>
          <a:prstGeom prst="rect">
            <a:avLst/>
          </a:prstGeom>
          <a:noFill/>
          <a:effectLst>
            <a:softEdge rad="317500"/>
          </a:effectLst>
        </p:spPr>
      </p:pic>
      <p:sp>
        <p:nvSpPr>
          <p:cNvPr id="6" name="Прямоугольник 5"/>
          <p:cNvSpPr/>
          <p:nvPr/>
        </p:nvSpPr>
        <p:spPr>
          <a:xfrm>
            <a:off x="376517" y="592697"/>
            <a:ext cx="5396754" cy="2308324"/>
          </a:xfrm>
          <a:prstGeom prst="rect">
            <a:avLst/>
          </a:prstGeom>
        </p:spPr>
        <p:txBody>
          <a:bodyPr wrap="square">
            <a:spAutoFit/>
          </a:bodyPr>
          <a:lstStyle/>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Хороводы разнообразны  по своему построению,  по названиям : </a:t>
            </a:r>
            <a:r>
              <a:rPr lang="ru-RU" altLang="ru-RU" sz="2000" dirty="0" err="1" smtClean="0">
                <a:latin typeface="Times New Roman" panose="02020603050405020304" pitchFamily="18" charset="0"/>
                <a:cs typeface="Times New Roman" panose="02020603050405020304" pitchFamily="18" charset="0"/>
              </a:rPr>
              <a:t>карагод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курагод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караход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каравод</a:t>
            </a:r>
            <a:r>
              <a:rPr lang="ru-RU" altLang="ru-RU" sz="2000" dirty="0" smtClean="0">
                <a:latin typeface="Times New Roman" panose="02020603050405020304" pitchFamily="18" charset="0"/>
                <a:cs typeface="Times New Roman" panose="02020603050405020304" pitchFamily="18" charset="0"/>
              </a:rPr>
              <a:t>, круги, </a:t>
            </a:r>
            <a:r>
              <a:rPr lang="ru-RU" altLang="ru-RU" sz="2000" dirty="0" err="1" smtClean="0">
                <a:latin typeface="Times New Roman" panose="02020603050405020304" pitchFamily="18" charset="0"/>
                <a:cs typeface="Times New Roman" panose="02020603050405020304" pitchFamily="18" charset="0"/>
              </a:rPr>
              <a:t>танок</a:t>
            </a:r>
            <a:r>
              <a:rPr lang="ru-RU" altLang="ru-RU" sz="2000" dirty="0" smtClean="0">
                <a:latin typeface="Times New Roman" panose="02020603050405020304" pitchFamily="18" charset="0"/>
                <a:cs typeface="Times New Roman" panose="02020603050405020304" pitchFamily="18" charset="0"/>
              </a:rPr>
              <a:t>, улица, городок, город и другие местные названия.</a:t>
            </a:r>
          </a:p>
          <a:p>
            <a:pPr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распространен по всей России, и каждая область вносит что-то свое, создавая разнообразие в стиле, композиции, характере и манере исполнения.</a:t>
            </a:r>
          </a:p>
        </p:txBody>
      </p:sp>
    </p:spTree>
    <p:extLst>
      <p:ext uri="{BB962C8B-B14F-4D97-AF65-F5344CB8AC3E}">
        <p14:creationId xmlns="" xmlns:p14="http://schemas.microsoft.com/office/powerpoint/2010/main" val="1005292681"/>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483108" y="146304"/>
            <a:ext cx="8915400" cy="1143000"/>
          </a:xfrm>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Орнаментальный хоровод</a:t>
            </a:r>
            <a:b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43840" y="1034079"/>
            <a:ext cx="9485376" cy="4904740"/>
          </a:xfrm>
        </p:spPr>
        <p:txBody>
          <a:bodyPr>
            <a:noAutofit/>
          </a:bodyPr>
          <a:lstStyle/>
          <a:p>
            <a:pPr algn="just"/>
            <a:r>
              <a:rPr lang="ru-RU" sz="1800" dirty="0" smtClean="0">
                <a:latin typeface="Times New Roman" pitchFamily="18" charset="0"/>
                <a:cs typeface="Times New Roman" pitchFamily="18" charset="0"/>
              </a:rPr>
              <a:t>   Если </a:t>
            </a:r>
            <a:r>
              <a:rPr lang="ru-RU" sz="1800" dirty="0">
                <a:latin typeface="Times New Roman" pitchFamily="18" charset="0"/>
                <a:cs typeface="Times New Roman" pitchFamily="18" charset="0"/>
              </a:rPr>
              <a:t>в тексте песни, сопровождающей хоровод нет конкретного действия, ярко выраженного сюжета, действующих лиц, то это орнаментальный хоровод. Участники хоровода ходят кругами, рядами, заплетают из хороводной цепи различные фигуры, согласую свой шаг с ритмом песни, являющейся лишь музыкальным сопровождением. Иногда орнаментальные хороводы своим рисунком, построением раскрывают и передают содержание песни. Содержание песен, сопровождающих орнаментальные хороводы, чаще всего связанно с образами русской природы, с поэтическими обобщениями, коллективным трудом народа, его бытом. Эти песни отличаются более четким ритмическим построением, объединяющим участников хоровода в плавном или быстром плясовом движении. В рисунках орнаментальных хороводов очень силен элемент изобразительности - «завивание </a:t>
            </a:r>
            <a:r>
              <a:rPr lang="ru-RU" sz="1800" dirty="0" err="1">
                <a:latin typeface="Times New Roman" pitchFamily="18" charset="0"/>
                <a:cs typeface="Times New Roman" pitchFamily="18" charset="0"/>
              </a:rPr>
              <a:t>капустки</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заплетение</a:t>
            </a:r>
            <a:r>
              <a:rPr lang="ru-RU" sz="1800" dirty="0">
                <a:latin typeface="Times New Roman" pitchFamily="18" charset="0"/>
                <a:cs typeface="Times New Roman" pitchFamily="18" charset="0"/>
              </a:rPr>
              <a:t> плетня». Орнаментальные хороводы в различных областях России носят название фигурные, узорные, кружевные и т.д. Этот хоровод отличается строгостью форм и малым количеством фигур. Весь хоровод состоит лишь из нескольких фигур, которые органично переходят, переливаются, перестраиваются из одной в другую.</a:t>
            </a:r>
            <a:endParaRPr lang="ru-RU" altLang="ru-RU" sz="1800" dirty="0" smtClean="0">
              <a:latin typeface="Times New Roman" pitchFamily="18" charset="0"/>
              <a:cs typeface="Times New Roman" pitchFamily="18" charset="0"/>
            </a:endParaRPr>
          </a:p>
          <a:p>
            <a:pPr algn="just"/>
            <a:r>
              <a:rPr lang="ru-RU" altLang="ru-RU" sz="1800" dirty="0" smtClean="0">
                <a:latin typeface="Times New Roman" pitchFamily="18" charset="0"/>
                <a:cs typeface="Times New Roman" pitchFamily="18" charset="0"/>
              </a:rPr>
              <a:t>   Орнаментальные </a:t>
            </a:r>
            <a:r>
              <a:rPr lang="ru-RU" altLang="ru-RU" sz="1800" dirty="0">
                <a:latin typeface="Times New Roman" pitchFamily="18" charset="0"/>
                <a:cs typeface="Times New Roman" pitchFamily="18" charset="0"/>
              </a:rPr>
              <a:t>хороводы в различных областях России носят название </a:t>
            </a:r>
            <a:r>
              <a:rPr lang="ru-RU" altLang="ru-RU" sz="1800" b="1" u="sng" dirty="0">
                <a:latin typeface="Times New Roman" pitchFamily="18" charset="0"/>
                <a:cs typeface="Times New Roman" pitchFamily="18" charset="0"/>
              </a:rPr>
              <a:t>фигурные, узорные, рисунчатые, кружевные, узорчатые, </a:t>
            </a:r>
            <a:r>
              <a:rPr lang="ru-RU" altLang="ru-RU" sz="1800" u="sng" dirty="0">
                <a:latin typeface="Times New Roman" pitchFamily="18" charset="0"/>
                <a:cs typeface="Times New Roman" pitchFamily="18" charset="0"/>
              </a:rPr>
              <a:t>а иногда и </a:t>
            </a:r>
            <a:r>
              <a:rPr lang="ru-RU" altLang="ru-RU" sz="1800" b="1" u="sng" dirty="0">
                <a:latin typeface="Times New Roman" pitchFamily="18" charset="0"/>
                <a:cs typeface="Times New Roman" pitchFamily="18" charset="0"/>
              </a:rPr>
              <a:t>плясовые.</a:t>
            </a:r>
            <a:r>
              <a:rPr lang="ru-RU" altLang="ru-RU" sz="1800" u="sng" dirty="0">
                <a:latin typeface="Times New Roman" pitchFamily="18" charset="0"/>
                <a:cs typeface="Times New Roman" pitchFamily="18" charset="0"/>
              </a:rPr>
              <a:t> </a:t>
            </a:r>
          </a:p>
          <a:p>
            <a:pPr algn="just">
              <a:buNone/>
            </a:pPr>
            <a:r>
              <a:rPr lang="ru-RU" altLang="ru-RU" sz="1800" dirty="0">
                <a:latin typeface="Times New Roman" pitchFamily="18" charset="0"/>
                <a:cs typeface="Times New Roman" pitchFamily="18" charset="0"/>
              </a:rPr>
              <a:t/>
            </a:r>
            <a:br>
              <a:rPr lang="ru-RU" altLang="ru-RU" sz="1800" dirty="0">
                <a:latin typeface="Times New Roman" pitchFamily="18" charset="0"/>
                <a:cs typeface="Times New Roman" pitchFamily="18" charset="0"/>
              </a:rPr>
            </a:br>
            <a:endParaRPr lang="ru-RU" altLang="ru-RU" sz="1800" dirty="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1966077759"/>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12377" y="870152"/>
            <a:ext cx="4580965" cy="1639966"/>
          </a:xfrm>
        </p:spPr>
        <p:txBody>
          <a:bodyPr>
            <a:noAutofit/>
          </a:bodyPr>
          <a:lstStyle/>
          <a:p>
            <a:pPr algn="just">
              <a:buNone/>
            </a:pPr>
            <a:r>
              <a:rPr lang="ru-RU" sz="2000" dirty="0" smtClean="0">
                <a:latin typeface="Times New Roman" pitchFamily="18" charset="0"/>
                <a:cs typeface="Times New Roman" pitchFamily="18" charset="0"/>
              </a:rPr>
              <a:t>       В рисунках </a:t>
            </a:r>
            <a:r>
              <a:rPr lang="ru-RU" sz="2000" b="1" dirty="0" smtClean="0">
                <a:latin typeface="Times New Roman" pitchFamily="18" charset="0"/>
                <a:cs typeface="Times New Roman" pitchFamily="18" charset="0"/>
              </a:rPr>
              <a:t>орнаментальных хороводов </a:t>
            </a:r>
            <a:r>
              <a:rPr lang="ru-RU" sz="2000" dirty="0" smtClean="0">
                <a:latin typeface="Times New Roman" pitchFamily="18" charset="0"/>
                <a:cs typeface="Times New Roman" pitchFamily="18" charset="0"/>
              </a:rPr>
              <a:t>очень силен элемент изобразительности – «</a:t>
            </a:r>
            <a:r>
              <a:rPr lang="ru-RU" sz="2000" dirty="0" err="1" smtClean="0">
                <a:latin typeface="Times New Roman" pitchFamily="18" charset="0"/>
                <a:cs typeface="Times New Roman" pitchFamily="18" charset="0"/>
              </a:rPr>
              <a:t>заплетение</a:t>
            </a:r>
            <a:r>
              <a:rPr lang="ru-RU" sz="2000" dirty="0" smtClean="0">
                <a:latin typeface="Times New Roman" pitchFamily="18" charset="0"/>
                <a:cs typeface="Times New Roman" pitchFamily="18" charset="0"/>
              </a:rPr>
              <a:t> плетня», «завивание </a:t>
            </a:r>
            <a:r>
              <a:rPr lang="ru-RU" sz="2000" dirty="0" err="1" smtClean="0">
                <a:latin typeface="Times New Roman" pitchFamily="18" charset="0"/>
                <a:cs typeface="Times New Roman" pitchFamily="18" charset="0"/>
              </a:rPr>
              <a:t>капустки</a:t>
            </a:r>
            <a:r>
              <a:rPr lang="ru-RU" sz="2000" dirty="0" smtClean="0">
                <a:latin typeface="Times New Roman" pitchFamily="18" charset="0"/>
                <a:cs typeface="Times New Roman" pitchFamily="18" charset="0"/>
              </a:rPr>
              <a:t>», «переплетение хмеля».</a:t>
            </a:r>
          </a:p>
        </p:txBody>
      </p:sp>
      <p:pic>
        <p:nvPicPr>
          <p:cNvPr id="7" name="Рисунок 6" descr="скачанные файлы (2).jpg"/>
          <p:cNvPicPr>
            <a:picLocks noChangeAspect="1"/>
          </p:cNvPicPr>
          <p:nvPr/>
        </p:nvPicPr>
        <p:blipFill>
          <a:blip r:embed="rId3" cstate="print"/>
          <a:stretch>
            <a:fillRect/>
          </a:stretch>
        </p:blipFill>
        <p:spPr>
          <a:xfrm>
            <a:off x="5149638" y="0"/>
            <a:ext cx="4756362" cy="3096768"/>
          </a:xfrm>
          <a:prstGeom prst="rect">
            <a:avLst/>
          </a:prstGeom>
          <a:effectLst>
            <a:softEdge rad="127000"/>
          </a:effectLst>
        </p:spPr>
      </p:pic>
      <p:sp>
        <p:nvSpPr>
          <p:cNvPr id="8" name="Прямоугольник 7"/>
          <p:cNvSpPr/>
          <p:nvPr/>
        </p:nvSpPr>
        <p:spPr>
          <a:xfrm>
            <a:off x="4701450" y="3692507"/>
            <a:ext cx="4774244" cy="1938992"/>
          </a:xfrm>
          <a:prstGeom prst="rect">
            <a:avLst/>
          </a:prstGeom>
        </p:spPr>
        <p:txBody>
          <a:bodyPr wrap="square">
            <a:spAutoFit/>
          </a:bodyPr>
          <a:lstStyle/>
          <a:p>
            <a:pPr algn="just"/>
            <a:r>
              <a:rPr lang="ru-RU" sz="2000" dirty="0" smtClean="0">
                <a:latin typeface="Times New Roman" pitchFamily="18" charset="0"/>
                <a:cs typeface="Times New Roman" pitchFamily="18" charset="0"/>
              </a:rPr>
              <a:t>Изобретательности в построении фигур хоровода, его рисунка всегда придавалось большое значение. Часто хороводник или хороводница придумывали и сочиняли новые рисунки или фигуры хороводов, усложняя их в ходе исполнения. </a:t>
            </a:r>
            <a:endParaRPr lang="ru-RU" sz="2000" dirty="0">
              <a:latin typeface="Times New Roman" pitchFamily="18" charset="0"/>
              <a:cs typeface="Times New Roman" pitchFamily="18" charset="0"/>
            </a:endParaRPr>
          </a:p>
        </p:txBody>
      </p:sp>
      <p:pic>
        <p:nvPicPr>
          <p:cNvPr id="9" name="Рисунок 8" descr="Весенний х.jpg"/>
          <p:cNvPicPr>
            <a:picLocks noChangeAspect="1"/>
          </p:cNvPicPr>
          <p:nvPr/>
        </p:nvPicPr>
        <p:blipFill>
          <a:blip r:embed="rId4" cstate="print"/>
          <a:stretch>
            <a:fillRect/>
          </a:stretch>
        </p:blipFill>
        <p:spPr>
          <a:xfrm>
            <a:off x="0" y="2608728"/>
            <a:ext cx="4603377" cy="4249271"/>
          </a:xfrm>
          <a:prstGeom prst="rect">
            <a:avLst/>
          </a:prstGeom>
          <a:effectLst>
            <a:softEdge rad="317500"/>
          </a:effectLst>
        </p:spPr>
      </p:pic>
    </p:spTree>
    <p:extLst>
      <p:ext uri="{BB962C8B-B14F-4D97-AF65-F5344CB8AC3E}">
        <p14:creationId xmlns="" xmlns:p14="http://schemas.microsoft.com/office/powerpoint/2010/main" val="132628691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khorovod_1.jpg"/>
          <p:cNvPicPr>
            <a:picLocks noChangeAspect="1"/>
          </p:cNvPicPr>
          <p:nvPr/>
        </p:nvPicPr>
        <p:blipFill>
          <a:blip r:embed="rId3" cstate="print"/>
          <a:stretch>
            <a:fillRect/>
          </a:stretch>
        </p:blipFill>
        <p:spPr>
          <a:xfrm>
            <a:off x="6373905" y="0"/>
            <a:ext cx="3083859" cy="2055906"/>
          </a:xfrm>
          <a:prstGeom prst="rect">
            <a:avLst/>
          </a:prstGeom>
          <a:effectLst>
            <a:softEdge rad="127000"/>
          </a:effectLst>
        </p:spPr>
      </p:pic>
      <p:sp>
        <p:nvSpPr>
          <p:cNvPr id="2" name="Заголовок 1"/>
          <p:cNvSpPr>
            <a:spLocks noGrp="1"/>
          </p:cNvSpPr>
          <p:nvPr>
            <p:ph type="title"/>
          </p:nvPr>
        </p:nvSpPr>
        <p:spPr>
          <a:xfrm>
            <a:off x="213808" y="445191"/>
            <a:ext cx="8172450" cy="1391672"/>
          </a:xfrm>
        </p:spPr>
        <p:txBody>
          <a:bodyPr>
            <a:noAutofit/>
          </a:bodyPr>
          <a:lstStyle/>
          <a:p>
            <a:pPr algn="l"/>
            <a:r>
              <a:rPr lang="ru-RU" altLang="ru-RU" sz="40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Игровой </a:t>
            </a:r>
            <a: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a:t>
            </a:r>
            <a:b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376517" y="1838910"/>
            <a:ext cx="9302496" cy="4482791"/>
          </a:xfrm>
        </p:spPr>
        <p:txBody>
          <a:bodyPr>
            <a:noAutofit/>
          </a:bodyPr>
          <a:lstStyle/>
          <a:p>
            <a:pPr algn="just"/>
            <a:r>
              <a:rPr lang="ru-RU" altLang="ru-RU" sz="1800" dirty="0">
                <a:latin typeface="Times New Roman" panose="02020603050405020304" pitchFamily="18" charset="0"/>
                <a:cs typeface="Times New Roman" panose="02020603050405020304" pitchFamily="18" charset="0"/>
              </a:rPr>
              <a:t> Если в песни имеются действующие лица, игровой сюжет, конкретное действие, то содержание песни разыгрывается в лицах и исполнители с помощью пляски, мимики, жестов создают различные образы и характеры героев. Иногда содержание песни разыгрывается всеми участниками хоровода одновременно. Часто персонажами песни являются животные, птицы и тогда участники хоровода, изображая птиц, зверей, подражают их движениям, поводкам. Такие хороводы называются  </a:t>
            </a:r>
            <a:r>
              <a:rPr lang="ru-RU" altLang="ru-RU" sz="1800" b="1" dirty="0">
                <a:latin typeface="Times New Roman" panose="02020603050405020304" pitchFamily="18" charset="0"/>
                <a:cs typeface="Times New Roman" panose="02020603050405020304" pitchFamily="18" charset="0"/>
              </a:rPr>
              <a:t>игровыми.</a:t>
            </a:r>
          </a:p>
          <a:p>
            <a:pPr algn="just"/>
            <a:r>
              <a:rPr lang="ru-RU" altLang="ru-RU" sz="1800" dirty="0">
                <a:latin typeface="Times New Roman" panose="02020603050405020304" pitchFamily="18" charset="0"/>
                <a:cs typeface="Times New Roman" panose="02020603050405020304" pitchFamily="18" charset="0"/>
              </a:rPr>
              <a:t> Больше всего тем для игровых хороводов содержится в песнях, отражающих жизнь и быт народа.  В игровых хороводах может выделяться исполнитель, играющий одну роль, а иногда две или три роли, но чаще всего в хороводе выделяется несколько действующих лиц. Бывает и так, что действующими лицами являются участники хоровода, и они одновременно разыгрывают сюжет песен</a:t>
            </a:r>
            <a:r>
              <a:rPr lang="ru-RU" altLang="ru-RU" sz="1800" dirty="0"/>
              <a:t>.</a:t>
            </a:r>
          </a:p>
          <a:p>
            <a:pPr algn="just"/>
            <a:r>
              <a:rPr lang="ru-RU" altLang="ru-RU" sz="1800" dirty="0">
                <a:latin typeface="Times New Roman" panose="02020603050405020304" pitchFamily="18" charset="0"/>
                <a:cs typeface="Times New Roman" panose="02020603050405020304" pitchFamily="18" charset="0"/>
              </a:rPr>
              <a:t> В каждой области, в каждом регионе существуют свои отличительные особенности исполнения хороводов, связанные с природными и климатическими условиями, со спецификой бытового уклада и труда. Эти особенности появляются и в составе исполнителей (женские и смешанные хороводы), и в ритме исполнения, и в содержании песен, под которыми идет хоровод, и главное в особой присущей только данной местности манере исполнения.</a:t>
            </a:r>
          </a:p>
          <a:p>
            <a:pPr algn="just"/>
            <a:endParaRPr lang="ru-RU" sz="1800" dirty="0"/>
          </a:p>
        </p:txBody>
      </p:sp>
    </p:spTree>
    <p:extLst>
      <p:ext uri="{BB962C8B-B14F-4D97-AF65-F5344CB8AC3E}">
        <p14:creationId xmlns="" xmlns:p14="http://schemas.microsoft.com/office/powerpoint/2010/main" val="174601234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46847" y="2271021"/>
            <a:ext cx="8767482" cy="4242832"/>
          </a:xfrm>
        </p:spPr>
        <p:txBody>
          <a:bodyPr>
            <a:noAutofit/>
          </a:bodyPr>
          <a:lstStyle/>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СЮЖЕТНО-РОЛЕВЫЕ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В этом типе хоровода ярче всего разворачивается фантазия исполнителей главных ролей </a:t>
            </a:r>
            <a:r>
              <a:rPr lang="ru-RU" altLang="ru-RU" sz="1800" dirty="0" smtClean="0">
                <a:solidFill>
                  <a:prstClr val="black"/>
                </a:solidFill>
                <a:latin typeface="Times New Roman" panose="02020603050405020304" pitchFamily="18" charset="0"/>
                <a:cs typeface="Times New Roman" panose="02020603050405020304" pitchFamily="18" charset="0"/>
              </a:rPr>
              <a:t>хоровода</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КРУГОВЫЕ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Круговые хороводы самые распространенные в России. И это не случайно. Ведь круг – это символ солнца, законченный круг жизни человека, тесным образом связанный по древним поверьям с миром наших </a:t>
            </a:r>
            <a:r>
              <a:rPr lang="ru-RU" altLang="ru-RU" sz="1800" dirty="0" smtClean="0">
                <a:solidFill>
                  <a:prstClr val="black"/>
                </a:solidFill>
                <a:latin typeface="Times New Roman" panose="02020603050405020304" pitchFamily="18" charset="0"/>
                <a:cs typeface="Times New Roman" panose="02020603050405020304" pitchFamily="18" charset="0"/>
              </a:rPr>
              <a:t>предков</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TotalTime>
  <Words>1698</Words>
  <Application>Microsoft Office PowerPoint</Application>
  <PresentationFormat>Лист A4 (210x297 мм)</PresentationFormat>
  <Paragraphs>93</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Хоровод — древний народный круговой массовый обрядовый танец восточных славян, известный и в восточной Польше, содержащий в себе: обрядовое или необрядовое массовое игровое действо, танец, пение (хороводные песни) и/или игру на инструментах. Круговой танец распространён в основном у славян, но встречается (под разными названиями) и у других народов. Названия танца у разных славянских народов: коло (сербское), оро (македонское), коло (хорватское), хоро (болгарское).          .  </vt:lpstr>
      <vt:lpstr> Хоровод —танец славян.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популярность народный танец приобретает после Пасхи до Петрова дня. Это время, когда наши предки особенно часто водили хороводы. Поэтому художники чаще всего изображают хороводы в весенне-летний период.                 .   </vt:lpstr>
      <vt:lpstr>Хоровод как жанр русского народного танца</vt:lpstr>
      <vt:lpstr>Слайд 5</vt:lpstr>
      <vt:lpstr>Орнаментальный хоровод </vt:lpstr>
      <vt:lpstr>Слайд 7</vt:lpstr>
      <vt:lpstr>      Игровой хоровод </vt:lpstr>
      <vt:lpstr>Классификация игровых хороводов по типу движения</vt:lpstr>
      <vt:lpstr>Классификация игровых хороводов по типу движения</vt:lpstr>
      <vt:lpstr>Особенности взаимосвязи движений и рисунка в хороводе</vt:lpstr>
      <vt:lpstr>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       Первые весенние хороводы 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Радуницкие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vt:lpstr>
      <vt:lpstr>   Летние хороводы 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vt:lpstr>
      <vt:lpstr>   Осенние  городские хороводы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 Семенинские хороводы отправляются по всей России с разными обрядами  и продолжаются целую неделю. Капустинские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(даже зимой.) </vt:lpstr>
      <vt:lpstr>Фигуры (рисунки) хоровода </vt:lpstr>
      <vt:lpstr>Слайд 16</vt:lpstr>
      <vt:lpstr>Слайд 17</vt:lpstr>
      <vt:lpstr>Слайд 18</vt:lpstr>
      <vt:lpstr>Источники: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Хоровод   выполнила студентка 1 ХГТ Лысова Софья</dc:title>
  <dc:creator>Соня</dc:creator>
  <cp:lastModifiedBy>DDU_Soft</cp:lastModifiedBy>
  <cp:revision>64</cp:revision>
  <dcterms:created xsi:type="dcterms:W3CDTF">2020-03-25T05:57:22Z</dcterms:created>
  <dcterms:modified xsi:type="dcterms:W3CDTF">2022-03-16T13:14:44Z</dcterms:modified>
</cp:coreProperties>
</file>