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59" r:id="rId2"/>
    <p:sldId id="361" r:id="rId3"/>
    <p:sldId id="311" r:id="rId4"/>
    <p:sldId id="343" r:id="rId5"/>
    <p:sldId id="344" r:id="rId6"/>
    <p:sldId id="362" r:id="rId7"/>
    <p:sldId id="367" r:id="rId8"/>
    <p:sldId id="363" r:id="rId9"/>
    <p:sldId id="368" r:id="rId10"/>
    <p:sldId id="370" r:id="rId11"/>
    <p:sldId id="366" r:id="rId12"/>
    <p:sldId id="378" r:id="rId13"/>
    <p:sldId id="380" r:id="rId14"/>
    <p:sldId id="350" r:id="rId15"/>
    <p:sldId id="374" r:id="rId16"/>
    <p:sldId id="381" r:id="rId17"/>
    <p:sldId id="349" r:id="rId18"/>
    <p:sldId id="351" r:id="rId19"/>
    <p:sldId id="352" r:id="rId20"/>
    <p:sldId id="353" r:id="rId21"/>
    <p:sldId id="371" r:id="rId22"/>
    <p:sldId id="354" r:id="rId23"/>
    <p:sldId id="382" r:id="rId24"/>
    <p:sldId id="383" r:id="rId25"/>
    <p:sldId id="384" r:id="rId26"/>
    <p:sldId id="385" r:id="rId27"/>
    <p:sldId id="356" r:id="rId28"/>
    <p:sldId id="386" r:id="rId29"/>
    <p:sldId id="376" r:id="rId30"/>
    <p:sldId id="377" r:id="rId31"/>
    <p:sldId id="277" r:id="rId32"/>
    <p:sldId id="387" r:id="rId33"/>
    <p:sldId id="258" r:id="rId34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EFF"/>
    <a:srgbClr val="BDEEFF"/>
    <a:srgbClr val="6DEDE7"/>
    <a:srgbClr val="ABE9FF"/>
    <a:srgbClr val="FFCCFF"/>
    <a:srgbClr val="2E3917"/>
    <a:srgbClr val="CAE8AA"/>
    <a:srgbClr val="CCCCFF"/>
    <a:srgbClr val="66CCFF"/>
    <a:srgbClr val="CC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2" y="-77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5BC41-4337-4BFC-9941-2F0399357776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89B52-F68C-4F2F-A821-A33D2190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4442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89B52-F68C-4F2F-A821-A33D21900272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5830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6019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0301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444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6508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1540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0605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550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1953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2387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721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3348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6142F-7CAE-4798-86AB-0C53A0E10441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9" name="Picture 2" descr="http://k.foto.radikal.ru/0701/ad2d67637c35.jpg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75" t="1476" r="1343" b="1592"/>
          <a:stretch/>
        </p:blipFill>
        <p:spPr bwMode="auto">
          <a:xfrm>
            <a:off x="-36512" y="-22820"/>
            <a:ext cx="9180512" cy="573782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 userDrawn="1"/>
        </p:nvSpPr>
        <p:spPr>
          <a:xfrm>
            <a:off x="142140" y="5305772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B0F0"/>
                </a:solidFill>
                <a:latin typeface="Monotype Corsiva" pitchFamily="66" charset="0"/>
              </a:rPr>
              <a:t>Никифорова Н.В.</a:t>
            </a:r>
          </a:p>
        </p:txBody>
      </p:sp>
    </p:spTree>
    <p:extLst>
      <p:ext uri="{BB962C8B-B14F-4D97-AF65-F5344CB8AC3E}">
        <p14:creationId xmlns="" xmlns:p14="http://schemas.microsoft.com/office/powerpoint/2010/main" val="395304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jooy.ru/node/13103/image_gallery?page=1" TargetMode="External"/><Relationship Id="rId13" Type="http://schemas.openxmlformats.org/officeDocument/2006/relationships/hyperlink" Target="http://www.prirodasibiri.ru/?id_page=4&amp;id_razd=74" TargetMode="External"/><Relationship Id="rId3" Type="http://schemas.openxmlformats.org/officeDocument/2006/relationships/hyperlink" Target="http://deti.ulan-ude-eg.ru/dosug/news__2010_6.htm" TargetMode="External"/><Relationship Id="rId7" Type="http://schemas.openxmlformats.org/officeDocument/2006/relationships/hyperlink" Target="http://www.bigreferat.com/rus/bigreferat13717.html" TargetMode="External"/><Relationship Id="rId12" Type="http://schemas.openxmlformats.org/officeDocument/2006/relationships/hyperlink" Target="http://www.euroburo.ru/ru/catalog/catalog/mototury/mototur-juzhno-afrikanskoe-prikljuchenie" TargetMode="External"/><Relationship Id="rId2" Type="http://schemas.openxmlformats.org/officeDocument/2006/relationships/hyperlink" Target="http://cards.i.ua/user/1597809/1/81385/" TargetMode="External"/><Relationship Id="rId16" Type="http://schemas.openxmlformats.org/officeDocument/2006/relationships/hyperlink" Target="http://www.lancer.com.ua/forum/viewtopic.php?t=55069&amp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unity.livejournal.com/5razvorotov/tag/%D0%BD%D0%BE%D0%B2%25" TargetMode="External"/><Relationship Id="rId11" Type="http://schemas.openxmlformats.org/officeDocument/2006/relationships/hyperlink" Target="http://meteo.by/calendar/events/2010-9-20/" TargetMode="External"/><Relationship Id="rId5" Type="http://schemas.openxmlformats.org/officeDocument/2006/relationships/hyperlink" Target="http://www.freelancejob.ru/users/shaber/portfolio/42044/" TargetMode="External"/><Relationship Id="rId15" Type="http://schemas.openxmlformats.org/officeDocument/2006/relationships/hyperlink" Target="http://fotki.yandex.ru/users/juverna/view/125678/" TargetMode="External"/><Relationship Id="rId10" Type="http://schemas.openxmlformats.org/officeDocument/2006/relationships/hyperlink" Target="http://geografica.net.ua/photo/vidomi_moreplavci/fernan_magellan/46" TargetMode="External"/><Relationship Id="rId4" Type="http://schemas.openxmlformats.org/officeDocument/2006/relationships/hyperlink" Target="http://forum.materinstvo.ru/index.php?showtopic=692618&amp;st=330" TargetMode="External"/><Relationship Id="rId9" Type="http://schemas.openxmlformats.org/officeDocument/2006/relationships/hyperlink" Target="http://artklara.com/index.php?limitstart=40" TargetMode="External"/><Relationship Id="rId14" Type="http://schemas.openxmlformats.org/officeDocument/2006/relationships/hyperlink" Target="http://www.videomax.ru/forum/printer_friendly_posts.asp?TID=15194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school-collection.iv-edu.ru/dlrstore/606f3e89-e0fe-11db-8314-0800200c9a66/01_01_01_01.jpg" TargetMode="External"/><Relationship Id="rId13" Type="http://schemas.openxmlformats.org/officeDocument/2006/relationships/hyperlink" Target="http://naturewallpaperfree.com/lite/sky-water-waves/nature-wallpaper-480x800-4202-8498a15f.jpg" TargetMode="External"/><Relationship Id="rId3" Type="http://schemas.openxmlformats.org/officeDocument/2006/relationships/hyperlink" Target="https://radikal.ru/lfp/k.foto.radikal.ru/0701/ad2d67637c35.jpg/htm" TargetMode="External"/><Relationship Id="rId7" Type="http://schemas.openxmlformats.org/officeDocument/2006/relationships/hyperlink" Target="http://ykl-res.azureedge.net/8a57462e-b6b0-4b60-a774-345b29754fe1/&#1056;&#1091;&#1089;&#1100;-w600.png" TargetMode="External"/><Relationship Id="rId12" Type="http://schemas.openxmlformats.org/officeDocument/2006/relationships/hyperlink" Target="http://aliaaff.persiangig.com/clouds,grass,landscape,photography,sky,sun-b86f86aba6a30c812a3defdf6ebee80c_h.jpg" TargetMode="External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tvet.imgsmail.ru/download/u_720a2d18d0f68020517d2920ba8149ee_800.png" TargetMode="External"/><Relationship Id="rId11" Type="http://schemas.openxmlformats.org/officeDocument/2006/relationships/hyperlink" Target="http://ikartinka.com/image/cache/data/141/1397748219/13977482194-cr-800x600.jpg" TargetMode="External"/><Relationship Id="rId5" Type="http://schemas.openxmlformats.org/officeDocument/2006/relationships/hyperlink" Target="http://900igr.net/datai/okruzhajuschij-mir/Forma-Zemli/0013-018-Storony-gorizonta.jpg" TargetMode="External"/><Relationship Id="rId15" Type="http://schemas.openxmlformats.org/officeDocument/2006/relationships/hyperlink" Target="http://nenuda.ru/nuda/138/137307/137307_html_m50c33de0.jpg" TargetMode="External"/><Relationship Id="rId10" Type="http://schemas.openxmlformats.org/officeDocument/2006/relationships/hyperlink" Target="https://arhivurokov.ru/kopilka/uploads/user_file_54db9644ee9c5/img_user_file_54db9644ee9c5_12.jpg" TargetMode="External"/><Relationship Id="rId4" Type="http://schemas.openxmlformats.org/officeDocument/2006/relationships/hyperlink" Target="http://sch763sv-new.mskobr.ru/files/ok2.jpg" TargetMode="External"/><Relationship Id="rId9" Type="http://schemas.openxmlformats.org/officeDocument/2006/relationships/hyperlink" Target="http://nevsepic.com.ua/uploads/posts/2011-10/1317939749_www.nevsepic.com.ua_97101339371874.jpg" TargetMode="External"/><Relationship Id="rId14" Type="http://schemas.openxmlformats.org/officeDocument/2006/relationships/hyperlink" Target="https://mw2.google.com/mw-panoramio/photos/medium/1606086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71472" y="3143252"/>
            <a:ext cx="8244000" cy="10715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72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omic Sans MS"/>
              </a:rPr>
              <a:t> </a:t>
            </a:r>
            <a:r>
              <a:rPr lang="ru-RU" sz="72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Comic Sans MS"/>
              </a:rPr>
              <a:t>Окружающий</a:t>
            </a:r>
          </a:p>
          <a:p>
            <a:pPr algn="ctr"/>
            <a:r>
              <a:rPr lang="ru-RU" sz="72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Comic Sans MS"/>
              </a:rPr>
              <a:t>мир</a:t>
            </a:r>
            <a:endParaRPr lang="ru-RU" sz="72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accent3">
                  <a:lumMod val="75000"/>
                </a:schemeClr>
              </a:solidFill>
              <a:latin typeface="Comic Sans MS"/>
            </a:endParaRPr>
          </a:p>
        </p:txBody>
      </p:sp>
      <p:pic>
        <p:nvPicPr>
          <p:cNvPr id="2054" name="Picture 6" descr="fff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157428"/>
            <a:ext cx="1804987" cy="14776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642910" y="3429004"/>
            <a:ext cx="8382000" cy="10715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72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omic Sans MS"/>
              </a:rPr>
              <a:t> </a:t>
            </a:r>
            <a:r>
              <a:rPr lang="ru-RU" sz="72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Comic Sans MS"/>
              </a:rPr>
              <a:t>Посмотри вокруг </a:t>
            </a:r>
          </a:p>
          <a:p>
            <a:pPr algn="ctr"/>
            <a:r>
              <a:rPr lang="ru-RU" sz="72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omic Sans MS"/>
              </a:rPr>
              <a:t>мир</a:t>
            </a:r>
            <a:endParaRPr lang="ru-RU" sz="72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FFFFFF"/>
              </a:solidFill>
              <a:latin typeface="Comic Sans MS"/>
            </a:endParaRPr>
          </a:p>
        </p:txBody>
      </p:sp>
      <p:pic>
        <p:nvPicPr>
          <p:cNvPr id="2054" name="Picture 6" descr="ffff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9" y="157428"/>
            <a:ext cx="1804987" cy="147769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490"/>
            <a:ext cx="8229600" cy="952501"/>
          </a:xfrm>
        </p:spPr>
        <p:txBody>
          <a:bodyPr/>
          <a:lstStyle/>
          <a:p>
            <a:r>
              <a:rPr lang="ru-RU" dirty="0">
                <a:latin typeface="Comic Sans MS" pitchFamily="66" charset="0"/>
              </a:rPr>
              <a:t>Работа по </a:t>
            </a:r>
            <a:r>
              <a:rPr lang="ru-RU" dirty="0" smtClean="0">
                <a:latin typeface="Comic Sans MS" pitchFamily="66" charset="0"/>
              </a:rPr>
              <a:t>учебнику-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стр.70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5375" y="1297782"/>
            <a:ext cx="5329238" cy="3239823"/>
          </a:xfrm>
        </p:spPr>
        <p:txBody>
          <a:bodyPr/>
          <a:lstStyle/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Что узнаем сегодня на уроке?</a:t>
            </a:r>
          </a:p>
          <a:p>
            <a:pPr>
              <a:buFontTx/>
              <a:buNone/>
            </a:pPr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</a:p>
          <a:p>
            <a:pPr algn="ctr">
              <a:buFontTx/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7173" name="Picture 5" descr="gf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4" y="1416844"/>
            <a:ext cx="2460611" cy="3180292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Чем они различаются?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Что между ними общего?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46" t="15686" r="20381" b="5882"/>
          <a:stretch>
            <a:fillRect/>
          </a:stretch>
        </p:blipFill>
        <p:spPr>
          <a:xfrm>
            <a:off x="1000100" y="1357302"/>
            <a:ext cx="7286676" cy="3929090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449273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46" t="15686" r="20381" b="5882"/>
          <a:stretch>
            <a:fillRect/>
          </a:stretch>
        </p:blipFill>
        <p:spPr>
          <a:xfrm>
            <a:off x="785786" y="1785930"/>
            <a:ext cx="7286676" cy="3429024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85732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Земная поверхность, которую о видим вокруг себя,  называется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горизонтом.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49273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596" y="357170"/>
            <a:ext cx="8180528" cy="4882074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8328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s://proprikol.ru/wp-content/uploads/2020/05/gorizont-krasivye-kartinki-5-650x43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70"/>
            <a:ext cx="814393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46" t="15686" r="20381" b="5882"/>
          <a:stretch>
            <a:fillRect/>
          </a:stretch>
        </p:blipFill>
        <p:spPr>
          <a:xfrm>
            <a:off x="785786" y="928674"/>
            <a:ext cx="7286676" cy="4286280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85732"/>
            <a:ext cx="7643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 как называется линия, где небо как бы сходится с землёй?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214414" y="1716080"/>
            <a:ext cx="6572296" cy="69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42976" y="3929070"/>
            <a:ext cx="6715172" cy="714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4492730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428608"/>
            <a:ext cx="8319298" cy="106074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Граница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горизонта, где небо как бы сходится с земной поверхностью,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называется</a:t>
            </a:r>
          </a:p>
          <a:p>
            <a:pPr algn="ctr"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линией горизонта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643438" y="1428740"/>
            <a:ext cx="4055533" cy="1714512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Линия горизонта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8"/>
            <a:ext cx="4071966" cy="349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roprikol.ru/wp-content/uploads/2020/05/gorizont-krasivye-kartinki-1-1-650x4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6128"/>
            <a:ext cx="389890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91895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-27947" y="769268"/>
            <a:ext cx="8892480" cy="1230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2800" dirty="0">
                <a:latin typeface="Comic Sans MS" pitchFamily="66" charset="0"/>
              </a:rPr>
              <a:t>	</a:t>
            </a:r>
            <a:r>
              <a:rPr lang="ru-RU" sz="2800" b="1" dirty="0" smtClean="0">
                <a:latin typeface="Comic Sans MS" pitchFamily="66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направление, где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поднимается выше всего и сильнее греет –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3500430" y="1714492"/>
            <a:ext cx="2786082" cy="2643206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714876" y="4429136"/>
            <a:ext cx="7072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Ю</a:t>
            </a: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704" y="121196"/>
            <a:ext cx="5832648" cy="576064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Стороны горизонта.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532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8596" y="142856"/>
            <a:ext cx="8572560" cy="1500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Противоположное направление, где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никогда не появляется, и откуда дуют холодные ветры, назвали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СЕВЕРОМ.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491086" y="2619503"/>
            <a:ext cx="2305050" cy="2686269"/>
            <a:chOff x="3132138" y="2619503"/>
            <a:chExt cx="2305050" cy="2686269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3132138" y="2619503"/>
              <a:ext cx="2305050" cy="1980407"/>
            </a:xfrm>
            <a:prstGeom prst="star4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3924301" y="4659441"/>
              <a:ext cx="70724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3600" dirty="0">
                  <a:solidFill>
                    <a:srgbClr val="FF0000"/>
                  </a:solidFill>
                  <a:latin typeface="Comic Sans MS" pitchFamily="66" charset="0"/>
                </a:rPr>
                <a:t>Ю</a:t>
              </a:r>
            </a:p>
          </p:txBody>
        </p:sp>
      </p:grp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411817" y="1849388"/>
            <a:ext cx="4635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3956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https://ds03.infourok.ru/uploads/ex/02cf/00028756-7b9df84d/img0.jpg"/>
          <p:cNvPicPr>
            <a:picLocks noChangeAspect="1" noChangeArrowheads="1"/>
          </p:cNvPicPr>
          <p:nvPr/>
        </p:nvPicPr>
        <p:blipFill>
          <a:blip r:embed="rId2"/>
          <a:srcRect t="25397" b="20847"/>
          <a:stretch>
            <a:fillRect/>
          </a:stretch>
        </p:blipFill>
        <p:spPr bwMode="auto">
          <a:xfrm>
            <a:off x="3000364" y="2071682"/>
            <a:ext cx="3000397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s://avatars.mds.yandex.net/get-zen_doc/3514290/pub_5f95b5d8506beb0472b9dad4_5f95b68d98e57704a1bbe485/scale_1200"/>
          <p:cNvPicPr>
            <a:picLocks noChangeAspect="1" noChangeArrowheads="1"/>
          </p:cNvPicPr>
          <p:nvPr/>
        </p:nvPicPr>
        <p:blipFill>
          <a:blip r:embed="rId3" cstate="print"/>
          <a:srcRect t="16667" b="16667"/>
          <a:stretch>
            <a:fillRect/>
          </a:stretch>
        </p:blipFill>
        <p:spPr bwMode="auto">
          <a:xfrm>
            <a:off x="5643570" y="214294"/>
            <a:ext cx="2857520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4" descr="https://avatars.mds.yandex.net/get-zen_doc/1900011/pub_5e9d7f110673ee3893da00d1_5e9d801ebdad754fa565fe64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357566"/>
            <a:ext cx="3286148" cy="1782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documents.infourok.ru/b7d16732-a414-4106-b7bb-931a33e98c34/slide_08.jpg"/>
          <p:cNvPicPr>
            <a:picLocks noChangeAspect="1" noChangeArrowheads="1"/>
          </p:cNvPicPr>
          <p:nvPr/>
        </p:nvPicPr>
        <p:blipFill>
          <a:blip r:embed="rId5"/>
          <a:srcRect t="11111" r="50000" b="30918"/>
          <a:stretch>
            <a:fillRect/>
          </a:stretch>
        </p:blipFill>
        <p:spPr bwMode="auto">
          <a:xfrm>
            <a:off x="571472" y="285732"/>
            <a:ext cx="1643074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            Раздел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95249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</a:rPr>
              <a:t>Путешествия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12" name="Picture 6" descr="https://cs5.livemaster.ru/storage/bf/73/17072e733d4c60b524cc6438d2p9--kartiny-i-panno-panorama-sankt-peterburga-24h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3214690"/>
            <a:ext cx="3000397" cy="1782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36" name="AutoShape 12" descr="https://placepic.ru/wp-content/uploads/2021/06/288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21196"/>
            <a:ext cx="7776863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ВОСТОКЕ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всходит,</a:t>
            </a:r>
          </a:p>
          <a:p>
            <a:pPr algn="ctr">
              <a:buFontTx/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ЗАПАДЕ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садится.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635991" y="1201316"/>
            <a:ext cx="2721958" cy="3689994"/>
            <a:chOff x="3132138" y="2067153"/>
            <a:chExt cx="2305050" cy="3188760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3132138" y="2619503"/>
              <a:ext cx="2305050" cy="2636410"/>
              <a:chOff x="3132138" y="2619503"/>
              <a:chExt cx="2305050" cy="2636410"/>
            </a:xfrm>
          </p:grpSpPr>
          <p:sp>
            <p:nvSpPr>
              <p:cNvPr id="12" name="AutoShape 4"/>
              <p:cNvSpPr>
                <a:spLocks noChangeArrowheads="1"/>
              </p:cNvSpPr>
              <p:nvPr/>
            </p:nvSpPr>
            <p:spPr bwMode="auto">
              <a:xfrm>
                <a:off x="3132138" y="2619503"/>
                <a:ext cx="2305050" cy="1980407"/>
              </a:xfrm>
              <a:prstGeom prst="star4">
                <a:avLst>
                  <a:gd name="adj" fmla="val 125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4045775" y="4609582"/>
                <a:ext cx="707245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sz="3600" dirty="0">
                    <a:solidFill>
                      <a:srgbClr val="FF0000"/>
                    </a:solidFill>
                    <a:latin typeface="Comic Sans MS" pitchFamily="66" charset="0"/>
                  </a:rPr>
                  <a:t>Ю</a:t>
                </a:r>
              </a:p>
            </p:txBody>
          </p:sp>
        </p:grp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052869" y="2067153"/>
              <a:ext cx="463588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3600" dirty="0">
                  <a:solidFill>
                    <a:srgbClr val="FF0000"/>
                  </a:solidFill>
                  <a:latin typeface="Comic Sans MS" pitchFamily="66" charset="0"/>
                </a:rPr>
                <a:t>С</a:t>
              </a:r>
            </a:p>
          </p:txBody>
        </p:sp>
      </p:grp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928926" y="2714624"/>
            <a:ext cx="4619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З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643702" y="2571748"/>
            <a:ext cx="4764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4786326"/>
            <a:ext cx="735811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Это основные стороны горизонта.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3959427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4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786842" cy="9525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 какой схеме основные стороны горизонта обозначены правильно?</a:t>
            </a:r>
            <a:endParaRPr lang="ru-RU" sz="3200" dirty="0"/>
          </a:p>
        </p:txBody>
      </p:sp>
      <p:pic>
        <p:nvPicPr>
          <p:cNvPr id="4" name="Рисунок 3" descr="http://zabavnik.club/wp-content/uploads/storony_gorizonta_24_15063419.jpg"/>
          <p:cNvPicPr/>
          <p:nvPr/>
        </p:nvPicPr>
        <p:blipFill>
          <a:blip r:embed="rId2">
            <a:lum bright="-20000"/>
          </a:blip>
          <a:srcRect l="65384" t="31053" b="9620"/>
          <a:stretch>
            <a:fillRect/>
          </a:stretch>
        </p:blipFill>
        <p:spPr bwMode="auto">
          <a:xfrm>
            <a:off x="500034" y="1357302"/>
            <a:ext cx="25717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http://zabavnik.club/wp-content/uploads/storony_gorizonta_24_15063419.jpg"/>
          <p:cNvPicPr/>
          <p:nvPr/>
        </p:nvPicPr>
        <p:blipFill>
          <a:blip r:embed="rId2">
            <a:lum bright="-20000"/>
          </a:blip>
          <a:srcRect t="31053" r="64423" b="9620"/>
          <a:stretch>
            <a:fillRect/>
          </a:stretch>
        </p:blipFill>
        <p:spPr bwMode="auto">
          <a:xfrm>
            <a:off x="3643306" y="1357302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zabavnik.club/wp-content/uploads/storony_gorizonta_24_15063419.jpg"/>
          <p:cNvPicPr/>
          <p:nvPr/>
        </p:nvPicPr>
        <p:blipFill>
          <a:blip r:embed="rId2">
            <a:lum bright="-20000"/>
          </a:blip>
          <a:srcRect l="33654" t="31053" r="33654" b="9620"/>
          <a:stretch>
            <a:fillRect/>
          </a:stretch>
        </p:blipFill>
        <p:spPr bwMode="auto">
          <a:xfrm>
            <a:off x="6500826" y="1428740"/>
            <a:ext cx="24288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357422" y="200024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857620" y="200024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00958" y="1714492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21196"/>
            <a:ext cx="8390736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Кроме основных сторон горизонта есть ещё и промежуточные: </a:t>
            </a:r>
            <a:r>
              <a:rPr lang="ru-RU" sz="4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северо-восток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4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4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юго-восток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714480" y="1238250"/>
            <a:ext cx="5857915" cy="3905266"/>
            <a:chOff x="2378075" y="1238250"/>
            <a:chExt cx="4365625" cy="346920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75" y="1238250"/>
              <a:ext cx="4365625" cy="324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786" y="3743845"/>
              <a:ext cx="1073150" cy="963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1857368"/>
            <a:ext cx="121444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857884" y="1928806"/>
            <a:ext cx="107157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071946"/>
            <a:ext cx="142876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4000508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54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21196"/>
            <a:ext cx="7776863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Кроме основных сторон горизонта есть ещё и промежуточные: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714480" y="1238250"/>
            <a:ext cx="5857915" cy="3905266"/>
            <a:chOff x="2378075" y="1238250"/>
            <a:chExt cx="4365625" cy="346920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75" y="1238250"/>
              <a:ext cx="4365625" cy="324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786" y="3743845"/>
              <a:ext cx="1073150" cy="963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1857368"/>
            <a:ext cx="121444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071946"/>
            <a:ext cx="142876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4000508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54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21196"/>
            <a:ext cx="7776863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Кроме основных сторон горизонта есть ещё и промежуточные: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714480" y="1238250"/>
            <a:ext cx="5857915" cy="3905266"/>
            <a:chOff x="2378075" y="1238250"/>
            <a:chExt cx="4365625" cy="346920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75" y="1238250"/>
              <a:ext cx="4365625" cy="324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786" y="3743845"/>
              <a:ext cx="1073150" cy="963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071946"/>
            <a:ext cx="142876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4000508"/>
            <a:ext cx="178595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54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21196"/>
            <a:ext cx="7776863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	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Кроме основных сторон горизонта есть ещё и промежуточные: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юго-восток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714480" y="1238250"/>
            <a:ext cx="5857915" cy="3905266"/>
            <a:chOff x="2378075" y="1238250"/>
            <a:chExt cx="4365625" cy="346920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75" y="1238250"/>
              <a:ext cx="4365625" cy="324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786" y="3743845"/>
              <a:ext cx="1073150" cy="963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071946"/>
            <a:ext cx="142876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54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1538" y="357170"/>
            <a:ext cx="7072362" cy="4786346"/>
            <a:chOff x="2378075" y="1238250"/>
            <a:chExt cx="4365625" cy="3469208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075" y="1238250"/>
              <a:ext cx="4365625" cy="324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786" y="3743845"/>
              <a:ext cx="1073150" cy="963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7754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4438" y="72008"/>
            <a:ext cx="8229600" cy="62525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267745" y="848106"/>
            <a:ext cx="6552727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Tx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Откройте учебник на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71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Рассмотрите схемы 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Обсудите, какие стороны горизонта не обозначены на четырёх рисунках-схемах</a:t>
            </a:r>
          </a:p>
          <a:p>
            <a:pPr algn="ctr"/>
            <a:endParaRPr lang="ru-RU" sz="2800" b="1" dirty="0">
              <a:latin typeface="Comic Sans MS" pitchFamily="66" charset="0"/>
            </a:endParaRPr>
          </a:p>
          <a:p>
            <a:pPr algn="ctr"/>
            <a:endParaRPr lang="ru-RU" sz="2800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jcn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000376"/>
            <a:ext cx="3168650" cy="19415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89138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uchebniki-rabochaya-tetrad.com/onlajn_0988_kniga/stranica_72.jpg"/>
          <p:cNvPicPr/>
          <p:nvPr/>
        </p:nvPicPr>
        <p:blipFill>
          <a:blip r:embed="rId2"/>
          <a:srcRect t="33632" r="11667" b="24881"/>
          <a:stretch>
            <a:fillRect/>
          </a:stretch>
        </p:blipFill>
        <p:spPr bwMode="auto">
          <a:xfrm>
            <a:off x="500034" y="214294"/>
            <a:ext cx="842968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500046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428872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786194"/>
            <a:ext cx="78581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Ю-В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3857632"/>
            <a:ext cx="78581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Ю-З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768" y="3929070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Ю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000244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Ю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29586" y="1285864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57950" y="1214426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43834" y="2643186"/>
            <a:ext cx="71438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С-В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57950" y="2643186"/>
            <a:ext cx="64294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С-З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в группах – </a:t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модель «Стороны горизонта»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Цветная бумага</a:t>
            </a:r>
          </a:p>
          <a:p>
            <a:r>
              <a:rPr lang="ru-RU" dirty="0" smtClean="0"/>
              <a:t>Пластилин </a:t>
            </a:r>
          </a:p>
          <a:p>
            <a:r>
              <a:rPr lang="ru-RU" dirty="0" smtClean="0"/>
              <a:t>Фломастеры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67544" y="265212"/>
            <a:ext cx="7777286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Мы с вами живём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большой красивой планете.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Что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 знаете о нашей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планете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1026" name="Picture 2" descr="https://otvet.imgsmail.ru/download/u_720a2d18d0f68020517d2920ba8149ee_80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928" y="1357302"/>
            <a:ext cx="4699592" cy="4000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112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Тест – стр. 59 - 60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Ответы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1.А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2. Б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3. Г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4. Б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670" b="32376"/>
          <a:stretch/>
        </p:blipFill>
        <p:spPr bwMode="auto">
          <a:xfrm>
            <a:off x="243691" y="913284"/>
            <a:ext cx="8656637" cy="1064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2357434"/>
            <a:ext cx="8229600" cy="2747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Дома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с.70 – 73, вопросы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1856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7042"/>
            <a:ext cx="8229600" cy="952500"/>
          </a:xfrm>
        </p:spPr>
        <p:txBody>
          <a:bodyPr/>
          <a:lstStyle/>
          <a:p>
            <a:r>
              <a:rPr lang="ru-RU">
                <a:solidFill>
                  <a:srgbClr val="EAEAEA"/>
                </a:solidFill>
                <a:latin typeface="Comic Sans MS" pitchFamily="66" charset="0"/>
              </a:rPr>
              <a:t>Источники: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</a:pPr>
            <a:r>
              <a:rPr lang="ru-RU" sz="1600" dirty="0">
                <a:hlinkClick r:id="rId2"/>
              </a:rPr>
              <a:t>http://cards.i.ua/user/1597809/1/81385/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3"/>
              </a:rPr>
              <a:t>http</a:t>
            </a:r>
            <a:r>
              <a:rPr lang="ru-RU" sz="1600" dirty="0">
                <a:hlinkClick r:id="rId3"/>
              </a:rPr>
              <a:t>://</a:t>
            </a:r>
            <a:r>
              <a:rPr lang="en-US" sz="1600" dirty="0" err="1">
                <a:hlinkClick r:id="rId3"/>
              </a:rPr>
              <a:t>deti</a:t>
            </a:r>
            <a:r>
              <a:rPr lang="ru-RU" sz="1600" dirty="0">
                <a:hlinkClick r:id="rId3"/>
              </a:rPr>
              <a:t>.</a:t>
            </a:r>
            <a:r>
              <a:rPr lang="en-US" sz="1600" dirty="0" err="1">
                <a:hlinkClick r:id="rId3"/>
              </a:rPr>
              <a:t>ulan</a:t>
            </a:r>
            <a:r>
              <a:rPr lang="ru-RU" sz="1600" dirty="0">
                <a:hlinkClick r:id="rId3"/>
              </a:rPr>
              <a:t>-</a:t>
            </a:r>
            <a:r>
              <a:rPr lang="en-US" sz="1600" dirty="0" err="1">
                <a:hlinkClick r:id="rId3"/>
              </a:rPr>
              <a:t>ude</a:t>
            </a:r>
            <a:r>
              <a:rPr lang="ru-RU" sz="1600" dirty="0">
                <a:hlinkClick r:id="rId3"/>
              </a:rPr>
              <a:t>-</a:t>
            </a:r>
            <a:r>
              <a:rPr lang="en-US" sz="1600" dirty="0" err="1">
                <a:hlinkClick r:id="rId3"/>
              </a:rPr>
              <a:t>eg</a:t>
            </a:r>
            <a:r>
              <a:rPr lang="ru-RU" sz="1600" dirty="0">
                <a:hlinkClick r:id="rId3"/>
              </a:rPr>
              <a:t>.</a:t>
            </a:r>
            <a:r>
              <a:rPr lang="en-US" sz="1600" dirty="0" err="1">
                <a:hlinkClick r:id="rId3"/>
              </a:rPr>
              <a:t>ru</a:t>
            </a:r>
            <a:r>
              <a:rPr lang="ru-RU" sz="1600" dirty="0">
                <a:hlinkClick r:id="rId3"/>
              </a:rPr>
              <a:t>/</a:t>
            </a:r>
            <a:r>
              <a:rPr lang="en-US" sz="1600" dirty="0" err="1">
                <a:hlinkClick r:id="rId3"/>
              </a:rPr>
              <a:t>dosug</a:t>
            </a:r>
            <a:r>
              <a:rPr lang="ru-RU" sz="1600" dirty="0">
                <a:hlinkClick r:id="rId3"/>
              </a:rPr>
              <a:t>/</a:t>
            </a:r>
            <a:r>
              <a:rPr lang="en-US" sz="1600" dirty="0">
                <a:hlinkClick r:id="rId3"/>
              </a:rPr>
              <a:t>news</a:t>
            </a:r>
            <a:r>
              <a:rPr lang="ru-RU" sz="1600" dirty="0">
                <a:hlinkClick r:id="rId3"/>
              </a:rPr>
              <a:t>__2010_6.</a:t>
            </a:r>
            <a:r>
              <a:rPr lang="en-US" sz="1600" dirty="0" err="1">
                <a:hlinkClick r:id="rId3"/>
              </a:rPr>
              <a:t>htm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ru-RU" sz="1600" dirty="0">
                <a:hlinkClick r:id="rId4"/>
              </a:rPr>
              <a:t>http://forum.materinstvo.ru/index.php?showtopic=692618&amp;st=330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ru-RU" sz="1600" dirty="0">
                <a:hlinkClick r:id="rId5"/>
              </a:rPr>
              <a:t>http://www.freelancejob.ru/users/shaber/portfolio/42044/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ru-RU" sz="1600" dirty="0">
                <a:hlinkClick r:id="rId6"/>
              </a:rPr>
              <a:t>http://community.livejournal.com/5razvorotov/tag/%D0%BD%D0%BE%D0%B2%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/>
              <a:t> ukrmap.kiev.ua/</a:t>
            </a:r>
            <a:r>
              <a:rPr lang="en-US" sz="1600" dirty="0" err="1"/>
              <a:t>index.php?id</a:t>
            </a:r>
            <a:r>
              <a:rPr lang="en-US" sz="1600" dirty="0"/>
              <a:t>=183&amp;lang=</a:t>
            </a:r>
            <a:r>
              <a:rPr lang="en-US" sz="1600" dirty="0" err="1"/>
              <a:t>ru</a:t>
            </a:r>
            <a:r>
              <a:rPr lang="en-US" sz="1600" dirty="0"/>
              <a:t> 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7"/>
              </a:rPr>
              <a:t>http://www.bigreferat.com/rus/bigreferat13717.html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8"/>
              </a:rPr>
              <a:t>http://jooy.ru/node/13103/image_gallery?page=1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9"/>
              </a:rPr>
              <a:t>http://artklara.com/index.php?limitstart=40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0"/>
              </a:rPr>
              <a:t>http://geografica.net.ua/photo/vidomi_moreplavci/fernan_magellan/46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1"/>
              </a:rPr>
              <a:t>http://meteo.by/calendar/events/2010-9-20/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2"/>
              </a:rPr>
              <a:t>http://www.euroburo.ru/ru/catalog/catalog/mototury/mototur-juzhno-afrikanskoe-prikljuchenie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3"/>
              </a:rPr>
              <a:t>http://www.prirodasibiri.ru/?id_page=4&amp;id_razd=74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4"/>
              </a:rPr>
              <a:t>http://www.videomax.ru/forum/printer_friendly_posts.asp?TID=15194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5"/>
              </a:rPr>
              <a:t>http://fotki.yandex.ru/users/juverna/view/125678/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r>
              <a:rPr lang="en-US" sz="1600" dirty="0">
                <a:hlinkClick r:id="rId16"/>
              </a:rPr>
              <a:t>http://www.lancer.com.ua/forum/viewtopic.php?t=55069&amp;</a:t>
            </a:r>
            <a:endParaRPr lang="ru-RU" sz="1600" dirty="0"/>
          </a:p>
          <a:p>
            <a:pPr marL="609600" indent="-609600">
              <a:lnSpc>
                <a:spcPct val="80000"/>
              </a:lnSpc>
            </a:pPr>
            <a:endParaRPr lang="ru-RU" sz="1600" dirty="0"/>
          </a:p>
          <a:p>
            <a:pPr marL="609600" indent="-609600">
              <a:lnSpc>
                <a:spcPct val="80000"/>
              </a:lnSpc>
            </a:pPr>
            <a:endParaRPr lang="ru-RU" sz="1600" dirty="0"/>
          </a:p>
          <a:p>
            <a:pPr marL="609600" indent="-609600">
              <a:lnSpc>
                <a:spcPct val="80000"/>
              </a:lnSpc>
            </a:pPr>
            <a:endParaRPr lang="ru-RU" sz="1600" dirty="0"/>
          </a:p>
          <a:p>
            <a:pPr marL="609600" indent="-609600">
              <a:lnSpc>
                <a:spcPct val="80000"/>
              </a:lnSpc>
            </a:pPr>
            <a:endParaRPr lang="ru-RU" sz="1600" dirty="0"/>
          </a:p>
          <a:p>
            <a:pPr marL="609600" indent="-609600">
              <a:lnSpc>
                <a:spcPct val="80000"/>
              </a:lnSpc>
            </a:pPr>
            <a:endParaRPr lang="ru-RU" sz="1600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640" y="1633364"/>
            <a:ext cx="3313728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dirty="0">
                <a:latin typeface="Comic Sans MS" pitchFamily="66" charset="0"/>
                <a:hlinkClick r:id="rId3"/>
              </a:rPr>
              <a:t>Рамка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4"/>
              </a:rPr>
              <a:t>Учебник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5"/>
              </a:rPr>
              <a:t>Стороны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6"/>
              </a:rPr>
              <a:t>Планета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7"/>
              </a:rPr>
              <a:t>Три кита  </a:t>
            </a:r>
            <a:endParaRPr lang="ru-RU" sz="1100" dirty="0">
              <a:latin typeface="Comic Sans MS" pitchFamily="66" charset="0"/>
            </a:endParaRPr>
          </a:p>
          <a:p>
            <a:pPr algn="ctr"/>
            <a:r>
              <a:rPr lang="ru-RU" sz="1100" dirty="0">
                <a:latin typeface="Comic Sans MS" pitchFamily="66" charset="0"/>
              </a:rPr>
              <a:t> </a:t>
            </a:r>
            <a:r>
              <a:rPr lang="ru-RU" sz="1100" dirty="0" err="1">
                <a:latin typeface="Comic Sans MS" pitchFamily="66" charset="0"/>
                <a:hlinkClick r:id="rId8"/>
              </a:rPr>
              <a:t>Черепаха</a:t>
            </a:r>
            <a:r>
              <a:rPr lang="ru-RU" sz="1100" dirty="0" err="1">
                <a:latin typeface="Comic Sans MS" pitchFamily="66" charset="0"/>
                <a:hlinkClick r:id="rId9"/>
              </a:rPr>
              <a:t>Море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 smtClean="0">
                <a:latin typeface="Comic Sans MS" pitchFamily="66" charset="0"/>
              </a:rPr>
              <a:t> </a:t>
            </a:r>
            <a:r>
              <a:rPr lang="ru-RU" sz="1100" dirty="0" smtClean="0">
                <a:latin typeface="Comic Sans MS" pitchFamily="66" charset="0"/>
                <a:hlinkClick r:id="rId10"/>
              </a:rPr>
              <a:t>Море</a:t>
            </a:r>
            <a:r>
              <a:rPr lang="ru-RU" sz="1100" dirty="0" smtClean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11"/>
              </a:rPr>
              <a:t>Природа</a:t>
            </a:r>
            <a:r>
              <a:rPr lang="ru-RU" sz="1100" dirty="0">
                <a:latin typeface="Comic Sans MS" pitchFamily="66" charset="0"/>
              </a:rPr>
              <a:t> </a:t>
            </a:r>
          </a:p>
          <a:p>
            <a:pPr algn="ctr"/>
            <a:r>
              <a:rPr lang="ru-RU" sz="1100" dirty="0">
                <a:latin typeface="Comic Sans MS" pitchFamily="66" charset="0"/>
              </a:rPr>
              <a:t> </a:t>
            </a:r>
            <a:r>
              <a:rPr lang="ru-RU" sz="1100" dirty="0">
                <a:latin typeface="Comic Sans MS" pitchFamily="66" charset="0"/>
                <a:hlinkClick r:id="rId12"/>
              </a:rPr>
              <a:t>Природа</a:t>
            </a:r>
            <a:r>
              <a:rPr lang="ru-RU" sz="1100" dirty="0">
                <a:latin typeface="Comic Sans MS" pitchFamily="66" charset="0"/>
              </a:rPr>
              <a:t>    </a:t>
            </a:r>
            <a:r>
              <a:rPr lang="ru-RU" sz="1100" dirty="0">
                <a:latin typeface="Comic Sans MS" pitchFamily="66" charset="0"/>
                <a:hlinkClick r:id="rId13"/>
              </a:rPr>
              <a:t>Море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14"/>
              </a:rPr>
              <a:t>Природа</a:t>
            </a:r>
            <a:r>
              <a:rPr lang="ru-RU" sz="1100" dirty="0">
                <a:latin typeface="Comic Sans MS" pitchFamily="66" charset="0"/>
              </a:rPr>
              <a:t>  </a:t>
            </a:r>
            <a:r>
              <a:rPr lang="ru-RU" sz="1100" dirty="0">
                <a:latin typeface="Comic Sans MS" pitchFamily="66" charset="0"/>
                <a:hlinkClick r:id="rId15"/>
              </a:rPr>
              <a:t>Стороны</a:t>
            </a:r>
            <a:endParaRPr lang="ru-RU" sz="1100" dirty="0">
              <a:latin typeface="Comic Sans MS" pitchFamily="66" charset="0"/>
            </a:endParaRPr>
          </a:p>
          <a:p>
            <a:pPr algn="ctr"/>
            <a:r>
              <a:rPr lang="ru-RU" sz="1100" dirty="0">
                <a:latin typeface="Comic Sans MS" pitchFamily="66" charset="0"/>
              </a:rPr>
              <a:t>Поурочные разработки по курсу </a:t>
            </a:r>
          </a:p>
          <a:p>
            <a:pPr algn="ctr"/>
            <a:r>
              <a:rPr lang="ru-RU" sz="1100" dirty="0">
                <a:latin typeface="Comic Sans MS" pitchFamily="66" charset="0"/>
              </a:rPr>
              <a:t>«Окружающий мир» </a:t>
            </a:r>
            <a:r>
              <a:rPr lang="ru-RU" sz="1100" dirty="0" err="1">
                <a:latin typeface="Comic Sans MS" pitchFamily="66" charset="0"/>
              </a:rPr>
              <a:t>Т.Н.Максимова</a:t>
            </a:r>
            <a:r>
              <a:rPr lang="ru-RU" sz="1100" dirty="0">
                <a:latin typeface="Comic Sans MS" pitchFamily="66" charset="0"/>
              </a:rPr>
              <a:t> </a:t>
            </a:r>
          </a:p>
          <a:p>
            <a:pPr algn="ctr"/>
            <a:r>
              <a:rPr lang="ru-RU" sz="1100" dirty="0">
                <a:latin typeface="Comic Sans MS" pitchFamily="66" charset="0"/>
              </a:rPr>
              <a:t>для 2 класса</a:t>
            </a:r>
          </a:p>
          <a:p>
            <a:pPr algn="ctr"/>
            <a:r>
              <a:rPr lang="ru-RU" sz="1100" dirty="0" err="1">
                <a:latin typeface="Comic Sans MS" pitchFamily="66" charset="0"/>
              </a:rPr>
              <a:t>Отрисовки</a:t>
            </a:r>
            <a:r>
              <a:rPr lang="ru-RU" sz="1100" dirty="0">
                <a:latin typeface="Comic Sans MS" pitchFamily="66" charset="0"/>
              </a:rPr>
              <a:t> муравья и черепахи </a:t>
            </a:r>
            <a:r>
              <a:rPr lang="ru-RU" sz="1100" dirty="0" smtClean="0">
                <a:latin typeface="Comic Sans MS" pitchFamily="66" charset="0"/>
              </a:rPr>
              <a:t>авторские</a:t>
            </a:r>
            <a:endParaRPr lang="ru-RU" sz="1100" dirty="0">
              <a:latin typeface="Comic Sans MS" pitchFamily="66" charset="0"/>
            </a:endParaRPr>
          </a:p>
          <a:p>
            <a:pPr algn="ctr"/>
            <a:endParaRPr lang="ru-RU" dirty="0">
              <a:latin typeface="Comic Sans MS" pitchFamily="66" charset="0"/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321544" y="337220"/>
            <a:ext cx="576064" cy="576064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16" action="ppaction://hlinksldjump" highlightClick="1"/>
          </p:cNvPr>
          <p:cNvSpPr/>
          <p:nvPr/>
        </p:nvSpPr>
        <p:spPr>
          <a:xfrm>
            <a:off x="8393552" y="4801716"/>
            <a:ext cx="498928" cy="576064"/>
          </a:xfrm>
          <a:prstGeom prst="actionButtonHom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212" b="29728"/>
          <a:stretch/>
        </p:blipFill>
        <p:spPr bwMode="auto">
          <a:xfrm>
            <a:off x="1712912" y="202019"/>
            <a:ext cx="5718175" cy="711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00232" y="3143252"/>
            <a:ext cx="4572000" cy="1089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Панова Оксана Владимировна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учитель начальных классов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МАОУ «Гимназия №4»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>
                <a:solidFill>
                  <a:srgbClr val="000099"/>
                </a:solidFill>
                <a:latin typeface="Monotype Corsiva" pitchFamily="66" charset="0"/>
              </a:rPr>
              <a:t>г. Великого Новгорода</a:t>
            </a:r>
            <a:endParaRPr lang="ru-RU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0624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034" y="285732"/>
            <a:ext cx="4091952" cy="328614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5942" y="3649588"/>
            <a:ext cx="8507413" cy="1348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Comic Sans MS" pitchFamily="66" charset="0"/>
              </a:rPr>
              <a:t>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ли они были?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6314" y="285732"/>
            <a:ext cx="4065927" cy="328614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8548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4438" y="72008"/>
            <a:ext cx="8229600" cy="62525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267745" y="848106"/>
            <a:ext cx="655272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Tx/>
              <a:buAutoNum type="arabicPeriod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Откройте учебник на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стр. 72-73.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2.Прочитаем текст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«Как выглядит Земля?»</a:t>
            </a:r>
          </a:p>
          <a:p>
            <a:pPr algn="ctr"/>
            <a:endParaRPr lang="ru-RU" sz="2800" b="1" dirty="0">
              <a:latin typeface="Comic Sans MS" pitchFamily="66" charset="0"/>
            </a:endParaRPr>
          </a:p>
          <a:p>
            <a:pPr algn="ctr"/>
            <a:endParaRPr lang="ru-RU" sz="2800" dirty="0">
              <a:latin typeface="Comic Sans MS" pitchFamily="66" charset="0"/>
            </a:endParaRPr>
          </a:p>
        </p:txBody>
      </p:sp>
      <p:pic>
        <p:nvPicPr>
          <p:cNvPr id="2050" name="Picture 2" descr="http://www.booksiti.net.ru/books/492756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698063"/>
            <a:ext cx="2143140" cy="2850583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4841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i.pinimg.com/originals/b2/be/86/b2be86415177ab4606f6d1c386d68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32"/>
            <a:ext cx="8286808" cy="50720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4" name="AutoShape 2" descr="https://w-dog.ru/wallpapers/8/3/463086661073006/aerobus-a380-aviakompaniya-emirates-samolet-passazhirskij-avialajner-posadka-derevya-pole-nebo-den-v-vozduxe-bely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Когда Мы Впервые Увидели Землю Из Космоса?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70"/>
            <a:ext cx="828680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2844" y="5357830"/>
            <a:ext cx="9001156" cy="357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329</Words>
  <Application>Microsoft Office PowerPoint</Application>
  <PresentationFormat>Экран (16:10)</PresentationFormat>
  <Paragraphs>108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                   Раздел</vt:lpstr>
      <vt:lpstr>Слайд 3</vt:lpstr>
      <vt:lpstr>Слайд 4</vt:lpstr>
      <vt:lpstr>Работа по учебнику.</vt:lpstr>
      <vt:lpstr>Слайд 6</vt:lpstr>
      <vt:lpstr>Слайд 7</vt:lpstr>
      <vt:lpstr>Слайд 8</vt:lpstr>
      <vt:lpstr>Слайд 9</vt:lpstr>
      <vt:lpstr>Тема урока</vt:lpstr>
      <vt:lpstr>Работа по учебнику- стр.70</vt:lpstr>
      <vt:lpstr> Чем они различаются? Что между ними общего?</vt:lpstr>
      <vt:lpstr>  </vt:lpstr>
      <vt:lpstr>Слайд 14</vt:lpstr>
      <vt:lpstr>Слайд 15</vt:lpstr>
      <vt:lpstr>  </vt:lpstr>
      <vt:lpstr>Слайд 17</vt:lpstr>
      <vt:lpstr>Стороны горизонта.</vt:lpstr>
      <vt:lpstr>Слайд 19</vt:lpstr>
      <vt:lpstr>Слайд 20</vt:lpstr>
      <vt:lpstr>На какой схеме основные стороны горизонта обозначены правильно?</vt:lpstr>
      <vt:lpstr>Слайд 22</vt:lpstr>
      <vt:lpstr>Слайд 23</vt:lpstr>
      <vt:lpstr>Слайд 24</vt:lpstr>
      <vt:lpstr>Слайд 25</vt:lpstr>
      <vt:lpstr>Слайд 26</vt:lpstr>
      <vt:lpstr>Работа по учебнику.</vt:lpstr>
      <vt:lpstr>Слайд 28</vt:lpstr>
      <vt:lpstr>Работа в группах –  модель «Стороны горизонта»</vt:lpstr>
      <vt:lpstr>Тест – стр. 59 - 60</vt:lpstr>
      <vt:lpstr>Слайд 31</vt:lpstr>
      <vt:lpstr>Источники: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Посмотри вокруг.Никифорова Н.В.</dc:title>
  <dc:creator>Наталья Никифорова</dc:creator>
  <cp:lastModifiedBy>DNA7 X86</cp:lastModifiedBy>
  <cp:revision>160</cp:revision>
  <dcterms:created xsi:type="dcterms:W3CDTF">2017-12-24T16:16:52Z</dcterms:created>
  <dcterms:modified xsi:type="dcterms:W3CDTF">2022-03-25T12:12:19Z</dcterms:modified>
</cp:coreProperties>
</file>