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</p:sldMasterIdLst>
  <p:sldIdLst>
    <p:sldId id="303" r:id="rId10"/>
    <p:sldId id="312" r:id="rId11"/>
    <p:sldId id="256" r:id="rId12"/>
    <p:sldId id="257" r:id="rId13"/>
    <p:sldId id="270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4" r:id="rId22"/>
    <p:sldId id="311" r:id="rId23"/>
    <p:sldId id="313" r:id="rId24"/>
    <p:sldId id="315" r:id="rId25"/>
    <p:sldId id="316" r:id="rId26"/>
    <p:sldId id="317" r:id="rId27"/>
    <p:sldId id="318" r:id="rId28"/>
    <p:sldId id="319" r:id="rId29"/>
    <p:sldId id="320" r:id="rId30"/>
    <p:sldId id="321" r:id="rId31"/>
    <p:sldId id="322" r:id="rId32"/>
    <p:sldId id="323" r:id="rId33"/>
    <p:sldId id="324" r:id="rId34"/>
    <p:sldId id="329" r:id="rId35"/>
    <p:sldId id="325" r:id="rId36"/>
    <p:sldId id="326" r:id="rId37"/>
    <p:sldId id="327" r:id="rId38"/>
    <p:sldId id="328" r:id="rId39"/>
    <p:sldId id="330" r:id="rId40"/>
    <p:sldId id="331" r:id="rId41"/>
    <p:sldId id="332" r:id="rId42"/>
    <p:sldId id="333" r:id="rId43"/>
    <p:sldId id="334" r:id="rId44"/>
    <p:sldId id="335" r:id="rId4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87AF-CE2C-45A8-96BC-5520360450D0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6A19D-C075-4166-AAA0-AA58597FF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083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87AF-CE2C-45A8-96BC-5520360450D0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6A19D-C075-4166-AAA0-AA58597FF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209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87AF-CE2C-45A8-96BC-5520360450D0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6A19D-C075-4166-AAA0-AA58597FF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005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697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618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7086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837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0632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9643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751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68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87AF-CE2C-45A8-96BC-5520360450D0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6A19D-C075-4166-AAA0-AA58597FF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1775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891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347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9000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2018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1062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8296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5236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1955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8834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935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87AF-CE2C-45A8-96BC-5520360450D0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6A19D-C075-4166-AAA0-AA58597FF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0706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5404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4023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8738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059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76193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8832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2059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7573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460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48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87AF-CE2C-45A8-96BC-5520360450D0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6A19D-C075-4166-AAA0-AA58597FF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6746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2113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1202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8389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179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38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1174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2643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6137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44152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303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87AF-CE2C-45A8-96BC-5520360450D0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6A19D-C075-4166-AAA0-AA58597FF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6446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3533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6264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3645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1360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7591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9113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6669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97454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11096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440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87AF-CE2C-45A8-96BC-5520360450D0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6A19D-C075-4166-AAA0-AA58597FF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19264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45235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3042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2278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00974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5184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3378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21699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52124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59724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295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87AF-CE2C-45A8-96BC-5520360450D0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6A19D-C075-4166-AAA0-AA58597FF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10021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0905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79147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2503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25014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9746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12931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47497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86301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7473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432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87AF-CE2C-45A8-96BC-5520360450D0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6A19D-C075-4166-AAA0-AA58597FF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53141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71434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7069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98393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27863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47808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91950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26306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93048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03641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182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87AF-CE2C-45A8-96BC-5520360450D0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6A19D-C075-4166-AAA0-AA58597FF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59887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15580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91047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0602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64003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22860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54026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29142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84317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92650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66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A87AF-CE2C-45A8-96BC-5520360450D0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6A19D-C075-4166-AAA0-AA58597FF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34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57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870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74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51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85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814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64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EB86-3800-4C29-AF3D-E7E88903E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7CCE5-269C-481F-9686-AFD45156C9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916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rlsnet.ru/mnn_index_id_1680.htm" TargetMode="External"/><Relationship Id="rId1" Type="http://schemas.openxmlformats.org/officeDocument/2006/relationships/slideLayout" Target="../slideLayouts/slideLayout9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vidal.ru/drugs/molecule/2975" TargetMode="External"/><Relationship Id="rId1" Type="http://schemas.openxmlformats.org/officeDocument/2006/relationships/slideLayout" Target="../slideLayouts/slideLayout9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9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nyshavorsma.ucoz.net/foto/glo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930" y="1772816"/>
            <a:ext cx="2215167" cy="2215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e.sfu-kras.ru/pluginfile.php/1607072/course/overviewfiles/kisspng-educational-technology-e-learning-sharable-content-books-and-computers-5aaed6b4a3a370.32985092152140766867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303" y="4129899"/>
            <a:ext cx="3709612" cy="285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50559" y="2200488"/>
            <a:ext cx="8568952" cy="3024336"/>
          </a:xfrm>
        </p:spPr>
        <p:txBody>
          <a:bodyPr>
            <a:normAutofit fontScale="92500" lnSpcReduction="1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Из опыта работы: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4000" b="1" dirty="0" smtClean="0">
                <a:solidFill>
                  <a:srgbClr val="FF0000"/>
                </a:solidFill>
              </a:rPr>
              <a:t>Использование ЭОР на учебных занятиях по УД ОП.01. Фармакология, ОП.07. Основы латинского языка с медицинской терминологией</a:t>
            </a:r>
            <a:endParaRPr lang="ru-RU" sz="4000" b="1" dirty="0">
              <a:solidFill>
                <a:srgbClr val="FF0000"/>
              </a:solidFill>
            </a:endParaRPr>
          </a:p>
          <a:p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775520" y="188640"/>
          <a:ext cx="8424936" cy="1584176"/>
        </p:xfrm>
        <a:graphic>
          <a:graphicData uri="http://schemas.openxmlformats.org/drawingml/2006/table">
            <a:tbl>
              <a:tblPr firstRow="1" firstCol="1" bandRow="1"/>
              <a:tblGrid>
                <a:gridCol w="1715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09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841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краевое государственное бюджетное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профессиональное образовательное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учреждение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"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Ачинский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медицинский техникум"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1" descr="логотип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5" t="18742" r="4324" b="24901"/>
          <a:stretch>
            <a:fillRect/>
          </a:stretch>
        </p:blipFill>
        <p:spPr bwMode="auto">
          <a:xfrm>
            <a:off x="1847529" y="260648"/>
            <a:ext cx="1574975" cy="135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57895" y="6470902"/>
            <a:ext cx="16498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Trebuchet MS"/>
              </a:rPr>
              <a:t>Ачинск – 2021</a:t>
            </a:r>
          </a:p>
          <a:p>
            <a:pPr algn="ctr"/>
            <a:endParaRPr lang="ru-RU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87801" y="538178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Calibri"/>
              </a:rPr>
              <a:t>А.А. Дорофеева</a:t>
            </a:r>
          </a:p>
        </p:txBody>
      </p:sp>
    </p:spTree>
    <p:extLst>
      <p:ext uri="{BB962C8B-B14F-4D97-AF65-F5344CB8AC3E}">
        <p14:creationId xmlns:p14="http://schemas.microsoft.com/office/powerpoint/2010/main" val="368910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3472" y="-243408"/>
            <a:ext cx="9324528" cy="980728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400" b="1" dirty="0">
                <a:solidFill>
                  <a:srgbClr val="FF0000"/>
                </a:solidFill>
              </a:rPr>
              <a:t>Составьте клинический термин со значением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631504" y="908720"/>
            <a:ext cx="8424936" cy="5949280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smtClean="0"/>
              <a:t>Воспаление сустава – </a:t>
            </a:r>
            <a:r>
              <a:rPr lang="en-US" b="1" i="1" dirty="0">
                <a:solidFill>
                  <a:srgbClr val="FF0000"/>
                </a:solidFill>
                <a:latin typeface="Arial" panose="020B0604020202020204" pitchFamily="34" charset="0"/>
              </a:rPr>
              <a:t>arthritis</a:t>
            </a:r>
            <a:endParaRPr lang="ru-RU" b="1" i="1" dirty="0" smtClean="0">
              <a:solidFill>
                <a:srgbClr val="FF000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ru-RU" b="1" dirty="0" smtClean="0"/>
          </a:p>
          <a:p>
            <a:pPr algn="just">
              <a:buFont typeface="Wingdings" panose="05000000000000000000" pitchFamily="2" charset="2"/>
              <a:buChar char="Ø"/>
            </a:pPr>
            <a:endParaRPr lang="ru-RU" b="1" dirty="0"/>
          </a:p>
          <a:p>
            <a:pPr algn="just">
              <a:buFont typeface="Wingdings" panose="05000000000000000000" pitchFamily="2" charset="2"/>
              <a:buChar char="Ø"/>
            </a:pPr>
            <a:endParaRPr lang="ru-RU" b="1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smtClean="0"/>
              <a:t>Воспаление вены - </a:t>
            </a:r>
            <a:r>
              <a:rPr lang="en-US" b="1" i="1" dirty="0">
                <a:solidFill>
                  <a:srgbClr val="FF0000"/>
                </a:solidFill>
                <a:latin typeface="Arial" panose="020B0604020202020204" pitchFamily="34" charset="0"/>
              </a:rPr>
              <a:t>phlebitis</a:t>
            </a:r>
            <a:endParaRPr lang="ru-RU" b="1" i="1" dirty="0" smtClean="0">
              <a:solidFill>
                <a:srgbClr val="FF000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6525" r="31483" b="45858"/>
          <a:stretch/>
        </p:blipFill>
        <p:spPr>
          <a:xfrm>
            <a:off x="2135561" y="1366537"/>
            <a:ext cx="2088232" cy="19783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3933057"/>
            <a:ext cx="6766341" cy="238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20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19536" y="2554537"/>
            <a:ext cx="8568952" cy="3024336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tx1"/>
                </a:solidFill>
              </a:rPr>
              <a:t>Практикум</a:t>
            </a:r>
          </a:p>
          <a:p>
            <a:r>
              <a:rPr lang="ru-RU" sz="4000" b="1" dirty="0">
                <a:solidFill>
                  <a:schemeClr val="tx1"/>
                </a:solidFill>
              </a:rPr>
              <a:t>по латинскому языку к лекции №5 </a:t>
            </a:r>
            <a:r>
              <a:rPr lang="ru-RU" sz="4000" b="1" dirty="0">
                <a:solidFill>
                  <a:srgbClr val="FF0000"/>
                </a:solidFill>
              </a:rPr>
              <a:t>«Структура рецепта».</a:t>
            </a:r>
          </a:p>
          <a:p>
            <a:endParaRPr lang="ru-RU" sz="4000" b="1" dirty="0">
              <a:solidFill>
                <a:schemeClr val="tx1"/>
              </a:solidFill>
            </a:endParaRPr>
          </a:p>
          <a:p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775520" y="188640"/>
          <a:ext cx="8424936" cy="1584176"/>
        </p:xfrm>
        <a:graphic>
          <a:graphicData uri="http://schemas.openxmlformats.org/drawingml/2006/table">
            <a:tbl>
              <a:tblPr firstRow="1" firstCol="1" bandRow="1"/>
              <a:tblGrid>
                <a:gridCol w="1715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09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841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краевое государственное бюджетное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профессиональное образовательное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учреждение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"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Ачинский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медицинский техникум"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1" descr="логотип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5" t="18742" r="4324" b="24901"/>
          <a:stretch>
            <a:fillRect/>
          </a:stretch>
        </p:blipFill>
        <p:spPr bwMode="auto">
          <a:xfrm>
            <a:off x="1847529" y="260648"/>
            <a:ext cx="1574975" cy="135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57897" y="6470902"/>
            <a:ext cx="1649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Trebuchet MS"/>
              </a:rPr>
              <a:t>Ачинск – 2020</a:t>
            </a:r>
          </a:p>
          <a:p>
            <a:pPr algn="ctr"/>
            <a:endParaRPr lang="ru-RU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52184" y="5304509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Calibri"/>
              </a:rPr>
              <a:t>А.А. Дорофеева</a:t>
            </a:r>
          </a:p>
        </p:txBody>
      </p:sp>
    </p:spTree>
    <p:extLst>
      <p:ext uri="{BB962C8B-B14F-4D97-AF65-F5344CB8AC3E}">
        <p14:creationId xmlns:p14="http://schemas.microsoft.com/office/powerpoint/2010/main" val="271956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3472" y="-243408"/>
            <a:ext cx="9324528" cy="980728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400" b="1" dirty="0">
                <a:solidFill>
                  <a:srgbClr val="FF0000"/>
                </a:solidFill>
              </a:rPr>
              <a:t>Образец форм рецептурных бланков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7093" y="908050"/>
            <a:ext cx="4193755" cy="59499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1742" r="13033"/>
          <a:stretch/>
        </p:blipFill>
        <p:spPr>
          <a:xfrm>
            <a:off x="5602726" y="1124744"/>
            <a:ext cx="4992567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21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Arial" panose="020B0604020202020204" pitchFamily="34" charset="0"/>
              </a:rPr>
              <a:t>Интернет-ресурсы </a:t>
            </a:r>
            <a:r>
              <a:rPr lang="ru-RU" sz="2400" b="1" i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онлайн</a:t>
            </a:r>
            <a:br>
              <a:rPr lang="ru-RU" sz="2400" b="1" i="1" dirty="0" smtClean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2400" b="1" i="1" dirty="0" smtClean="0">
                <a:latin typeface="Arial" panose="020B0604020202020204" pitchFamily="34" charset="0"/>
              </a:rPr>
              <a:t>Работа с системой информационно-правового обеспечения ГАРАНТ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191" t="6758" r="6537" b="6168"/>
          <a:stretch/>
        </p:blipFill>
        <p:spPr>
          <a:xfrm>
            <a:off x="1159100" y="1417638"/>
            <a:ext cx="9607638" cy="526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1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498094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FF0000"/>
                </a:solidFill>
                <a:latin typeface="Arial" panose="020B0604020202020204" pitchFamily="34" charset="0"/>
              </a:rPr>
              <a:t>Интернет-ресурсы онлайн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591" t="7326" r="6537" b="5599"/>
          <a:stretch/>
        </p:blipFill>
        <p:spPr>
          <a:xfrm>
            <a:off x="952405" y="772732"/>
            <a:ext cx="10287190" cy="57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83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388" y="184486"/>
            <a:ext cx="109728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Приказ Министерства здравоохранения РФ от 14 января 2019 г. N 4н "Об утверждении порядка назначения лекарственных препаратов, форм рецептурных бланков на лекарственные препараты, порядка оформления указанных бланков, их учета и хранения"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91" t="6474" r="7657" b="8159"/>
          <a:stretch/>
        </p:blipFill>
        <p:spPr>
          <a:xfrm>
            <a:off x="1171977" y="1417638"/>
            <a:ext cx="9852338" cy="531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13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Arial" panose="020B0604020202020204" pitchFamily="34" charset="0"/>
              </a:rPr>
              <a:t>Интернет-ресурсы онлайн</a:t>
            </a:r>
            <a:br>
              <a:rPr lang="ru-RU" sz="2400" b="1" i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2400" b="1" i="1" dirty="0">
                <a:solidFill>
                  <a:prstClr val="black"/>
                </a:solidFill>
                <a:latin typeface="Arial" panose="020B0604020202020204" pitchFamily="34" charset="0"/>
              </a:rPr>
              <a:t>Работа с </a:t>
            </a:r>
            <a:r>
              <a:rPr lang="ru-RU" sz="24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энциклопедией лекарственных препаратов РЛС</a:t>
            </a:r>
            <a:br>
              <a:rPr lang="ru-RU" sz="24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ru-RU" sz="24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sz="2400" b="1" i="1" dirty="0">
                <a:solidFill>
                  <a:prstClr val="black"/>
                </a:solidFill>
                <a:latin typeface="Arial" panose="020B0604020202020204" pitchFamily="34" charset="0"/>
                <a:hlinkClick r:id="rId2"/>
              </a:rPr>
              <a:t>https://</a:t>
            </a:r>
            <a:r>
              <a:rPr lang="en-US" sz="2400" b="1" i="1" dirty="0" smtClean="0">
                <a:solidFill>
                  <a:prstClr val="black"/>
                </a:solidFill>
                <a:latin typeface="Arial" panose="020B0604020202020204" pitchFamily="34" charset="0"/>
                <a:hlinkClick r:id="rId2"/>
              </a:rPr>
              <a:t>www.rlsnet.ru/mnn_index_id_1680.htm</a:t>
            </a:r>
            <a:r>
              <a:rPr lang="ru-RU" sz="24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831" t="7612" r="1898" b="7590"/>
          <a:stretch/>
        </p:blipFill>
        <p:spPr>
          <a:xfrm>
            <a:off x="889910" y="1284686"/>
            <a:ext cx="10412180" cy="532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6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Arial" panose="020B0604020202020204" pitchFamily="34" charset="0"/>
              </a:rPr>
              <a:t>Интернет-ресурсы онлайн</a:t>
            </a:r>
            <a:br>
              <a:rPr lang="ru-RU" sz="2400" b="1" i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2400" b="1" i="1" dirty="0">
                <a:solidFill>
                  <a:prstClr val="black"/>
                </a:solidFill>
                <a:latin typeface="Arial" panose="020B0604020202020204" pitchFamily="34" charset="0"/>
              </a:rPr>
              <a:t>Работа с энциклопедией лекарственных препаратов РЛС </a:t>
            </a:r>
            <a:r>
              <a:rPr lang="ru-RU" sz="24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/>
            </a:r>
            <a:br>
              <a:rPr lang="ru-RU" sz="24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ru-RU" sz="24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Фармакологическое действие. Механизм действия.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352" t="7042" r="2218" b="7022"/>
          <a:stretch/>
        </p:blipFill>
        <p:spPr>
          <a:xfrm>
            <a:off x="1043189" y="1619253"/>
            <a:ext cx="9478850" cy="490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18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i="1" dirty="0">
                <a:solidFill>
                  <a:srgbClr val="FF0000"/>
                </a:solidFill>
                <a:latin typeface="Arial" panose="020B0604020202020204" pitchFamily="34" charset="0"/>
              </a:rPr>
              <a:t>Интернет-ресурсы онлайн</a:t>
            </a:r>
            <a:br>
              <a:rPr lang="ru-RU" sz="2200" b="1" i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2200" b="1" i="1" dirty="0">
                <a:solidFill>
                  <a:prstClr val="black"/>
                </a:solidFill>
                <a:latin typeface="Arial" panose="020B0604020202020204" pitchFamily="34" charset="0"/>
              </a:rPr>
              <a:t>Работа </a:t>
            </a:r>
            <a:r>
              <a:rPr lang="ru-RU" sz="22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со справочником лекарственных средств </a:t>
            </a:r>
            <a:r>
              <a:rPr lang="en-US" sz="2200" b="1" i="1" dirty="0">
                <a:solidFill>
                  <a:prstClr val="black"/>
                </a:solidFill>
                <a:latin typeface="Arial" panose="020B0604020202020204" pitchFamily="34" charset="0"/>
                <a:hlinkClick r:id="rId2"/>
              </a:rPr>
              <a:t>https://</a:t>
            </a:r>
            <a:r>
              <a:rPr lang="en-US" sz="2200" b="1" i="1" dirty="0" smtClean="0">
                <a:solidFill>
                  <a:prstClr val="black"/>
                </a:solidFill>
                <a:latin typeface="Arial" panose="020B0604020202020204" pitchFamily="34" charset="0"/>
                <a:hlinkClick r:id="rId2"/>
              </a:rPr>
              <a:t>www.vidal.ru/drugs/molecule/2975</a:t>
            </a:r>
            <a:r>
              <a:rPr lang="ru-RU" sz="22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ru-RU" sz="2200" b="1" i="1" dirty="0">
                <a:solidFill>
                  <a:prstClr val="black"/>
                </a:solidFill>
                <a:latin typeface="Arial" panose="020B0604020202020204" pitchFamily="34" charset="0"/>
              </a:rPr>
              <a:t/>
            </a:r>
            <a:br>
              <a:rPr lang="ru-RU" sz="2200" b="1" i="1" dirty="0">
                <a:solidFill>
                  <a:prstClr val="black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031" t="6758" r="2378" b="5883"/>
          <a:stretch/>
        </p:blipFill>
        <p:spPr>
          <a:xfrm>
            <a:off x="565230" y="985084"/>
            <a:ext cx="10368933" cy="544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56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4279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Электронная библиотека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11" t="7327" r="1738" b="7022"/>
          <a:stretch/>
        </p:blipFill>
        <p:spPr>
          <a:xfrm>
            <a:off x="850006" y="1157834"/>
            <a:ext cx="10586433" cy="539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7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47233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Классификация ЭОР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450761"/>
            <a:ext cx="10972800" cy="6407239"/>
          </a:xfrm>
        </p:spPr>
        <p:txBody>
          <a:bodyPr>
            <a:normAutofit fontScale="40000" lnSpcReduction="20000"/>
          </a:bodyPr>
          <a:lstStyle/>
          <a:p>
            <a:r>
              <a:rPr lang="ru-RU" sz="4000" b="1" dirty="0">
                <a:solidFill>
                  <a:srgbClr val="283769"/>
                </a:solidFill>
                <a:latin typeface="Arial" panose="020B0604020202020204" pitchFamily="34" charset="0"/>
              </a:rPr>
              <a:t>1. По технологии создания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 err="1">
                <a:solidFill>
                  <a:srgbClr val="283769"/>
                </a:solidFill>
                <a:latin typeface="Arial" panose="020B0604020202020204" pitchFamily="34" charset="0"/>
              </a:rPr>
              <a:t>текстографические</a:t>
            </a:r>
            <a:r>
              <a:rPr lang="ru-RU" sz="4000" dirty="0">
                <a:solidFill>
                  <a:srgbClr val="283769"/>
                </a:solidFill>
                <a:latin typeface="Arial" panose="020B0604020202020204" pitchFamily="34" charset="0"/>
              </a:rPr>
              <a:t> ресурсы –  отличаются от книг в основном базой предъявления текстов и иллюстраций – материал представляется на экране компьютера, а не на бумаге, также они  имеют существенные отличия в навигации по тексту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мультимедиа ЭОР - </a:t>
            </a:r>
            <a:r>
              <a:rPr lang="ru-RU" sz="4000" dirty="0">
                <a:solidFill>
                  <a:srgbClr val="283769"/>
                </a:solidFill>
                <a:latin typeface="Arial" panose="020B0604020202020204" pitchFamily="34" charset="0"/>
              </a:rPr>
              <a:t> ресурсы, состоящие из визуального или звукового содержания. Принципиальные отличия от книги здесь очевидны: ни кино, ни анимация (мультфильм), ни звук для полиграфического издания невозможны.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r>
              <a:rPr lang="ru-RU" sz="4000" b="1" dirty="0">
                <a:solidFill>
                  <a:srgbClr val="283769"/>
                </a:solidFill>
                <a:latin typeface="Arial" panose="020B0604020202020204" pitchFamily="34" charset="0"/>
              </a:rPr>
              <a:t>2. По среде распространения и использования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Интернет-ресурсы онлайн – работающие только в режиме подключения к сети Интернет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Интернет-ресурсы </a:t>
            </a:r>
            <a:r>
              <a:rPr lang="ru-RU" sz="4000" i="1" dirty="0" err="1">
                <a:solidFill>
                  <a:srgbClr val="283769"/>
                </a:solidFill>
                <a:latin typeface="Arial" panose="020B0604020202020204" pitchFamily="34" charset="0"/>
              </a:rPr>
              <a:t>оффлайн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 – их можно скачать,  инсталлировать на компьютер и использовать без Интернета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ресурсы</a:t>
            </a:r>
            <a:r>
              <a:rPr lang="ru-RU" sz="4000" dirty="0">
                <a:solidFill>
                  <a:srgbClr val="283769"/>
                </a:solidFill>
                <a:latin typeface="Arial" panose="020B0604020202020204" pitchFamily="34" charset="0"/>
              </a:rPr>
              <a:t>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для «электронных досок»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r>
              <a:rPr lang="ru-RU" sz="4000" b="1" dirty="0">
                <a:solidFill>
                  <a:srgbClr val="283769"/>
                </a:solidFill>
                <a:latin typeface="Arial" panose="020B0604020202020204" pitchFamily="34" charset="0"/>
              </a:rPr>
              <a:t>3. По содержанию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учебники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рабочие тетради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лабораторные работы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электронные справочники и словари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викторины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r>
              <a:rPr lang="ru-RU" sz="4000" b="1" dirty="0">
                <a:solidFill>
                  <a:srgbClr val="283769"/>
                </a:solidFill>
                <a:latin typeface="Arial" panose="020B0604020202020204" pitchFamily="34" charset="0"/>
              </a:rPr>
              <a:t>4. По принципу реализации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мультимедиа-ресурсы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презентационные ресурсы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системы обучения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r>
              <a:rPr lang="ru-RU" sz="4000" b="1" dirty="0">
                <a:solidFill>
                  <a:srgbClr val="283769"/>
                </a:solidFill>
                <a:latin typeface="Arial" panose="020B0604020202020204" pitchFamily="34" charset="0"/>
              </a:rPr>
              <a:t>5. По составляющим входящего в них содержания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лекционные ресурсы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практические ресурсы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ресурсы-имитаторы (тренажеры)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pPr marL="450215"/>
            <a:r>
              <a:rPr lang="ru-RU" sz="4000" dirty="0">
                <a:solidFill>
                  <a:srgbClr val="283769"/>
                </a:solidFill>
                <a:latin typeface="Wingdings" panose="05000000000000000000" pitchFamily="2" charset="2"/>
              </a:rPr>
              <a:t>§</a:t>
            </a:r>
            <a:r>
              <a:rPr lang="ru-RU" sz="4000" dirty="0">
                <a:solidFill>
                  <a:srgbClr val="283769"/>
                </a:solidFill>
                <a:latin typeface="Times New Roman" panose="02020603050405020304" pitchFamily="18" charset="0"/>
              </a:rPr>
              <a:t>   </a:t>
            </a:r>
            <a:r>
              <a:rPr lang="ru-RU" sz="4000" i="1" dirty="0">
                <a:solidFill>
                  <a:srgbClr val="283769"/>
                </a:solidFill>
                <a:latin typeface="Arial" panose="020B0604020202020204" pitchFamily="34" charset="0"/>
              </a:rPr>
              <a:t>контрольно-измерительные материалы</a:t>
            </a:r>
            <a:endParaRPr lang="ru-RU" sz="4000" dirty="0">
              <a:solidFill>
                <a:srgbClr val="283769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260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85000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Рабочая тетрадь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149" t="23230" r="23496" b="15274"/>
          <a:stretch/>
        </p:blipFill>
        <p:spPr>
          <a:xfrm>
            <a:off x="1017942" y="631065"/>
            <a:ext cx="10156116" cy="683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7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963" y="184486"/>
            <a:ext cx="10972800" cy="768551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</a:rPr>
              <a:t>Рабочая </a:t>
            </a:r>
            <a:r>
              <a:rPr lang="ru-RU" sz="2800" b="1" dirty="0" smtClean="0">
                <a:solidFill>
                  <a:srgbClr val="FF0000"/>
                </a:solidFill>
              </a:rPr>
              <a:t>тетрадь. Фрагмент задания.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190" t="22124" r="16936" b="6737"/>
          <a:stretch/>
        </p:blipFill>
        <p:spPr>
          <a:xfrm>
            <a:off x="1027116" y="1197735"/>
            <a:ext cx="9057042" cy="541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8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17035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</a:rPr>
              <a:t>Рабочая тетрадь. Фрагмент задания.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510" t="22124" r="15817" b="7875"/>
          <a:stretch/>
        </p:blipFill>
        <p:spPr>
          <a:xfrm>
            <a:off x="631851" y="991673"/>
            <a:ext cx="9735642" cy="566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34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6873" y="44810"/>
            <a:ext cx="10972800" cy="639762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</a:rPr>
              <a:t>Рабочая тетрадь.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310" t="21853" r="20456" b="7376"/>
          <a:stretch/>
        </p:blipFill>
        <p:spPr>
          <a:xfrm>
            <a:off x="1485362" y="684572"/>
            <a:ext cx="8779099" cy="617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71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964" y="0"/>
            <a:ext cx="10972800" cy="811369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</a:rPr>
              <a:t>Рабочая тетрадь</a:t>
            </a:r>
            <a:r>
              <a:rPr lang="ru-RU" sz="2800" b="1" dirty="0" smtClean="0">
                <a:solidFill>
                  <a:srgbClr val="FF0000"/>
                </a:solidFill>
              </a:rPr>
              <a:t>. Информационный блок.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749" t="34360" r="20936" b="7590"/>
          <a:stretch/>
        </p:blipFill>
        <p:spPr>
          <a:xfrm>
            <a:off x="840663" y="811369"/>
            <a:ext cx="10433401" cy="604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0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9701" y="94335"/>
            <a:ext cx="10972800" cy="58824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Рабочая тетрадь. Информационный блок</a:t>
            </a:r>
            <a:r>
              <a:rPr lang="ru-RU" sz="2800" b="1" dirty="0" smtClean="0">
                <a:solidFill>
                  <a:srgbClr val="FF0000"/>
                </a:solidFill>
              </a:rPr>
              <a:t>. Классификация.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389" t="23263" r="21896" b="10436"/>
          <a:stretch/>
        </p:blipFill>
        <p:spPr>
          <a:xfrm>
            <a:off x="1352282" y="880660"/>
            <a:ext cx="8886422" cy="605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95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614004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УМП для студентов по рецептуре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390" t="24401" r="19976" b="6168"/>
          <a:stretch/>
        </p:blipFill>
        <p:spPr>
          <a:xfrm>
            <a:off x="609600" y="616573"/>
            <a:ext cx="9694676" cy="624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7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32970"/>
            <a:ext cx="10972800" cy="5715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УМП для студентов по рецептуре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189" t="23547" r="19496" b="7590"/>
          <a:stretch/>
        </p:blipFill>
        <p:spPr>
          <a:xfrm>
            <a:off x="953036" y="704470"/>
            <a:ext cx="9710671" cy="62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0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29405"/>
            <a:ext cx="10972800" cy="62688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УМП. Краткая характеристика. Образец рецепта.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749" t="25255" r="20616" b="6737"/>
          <a:stretch/>
        </p:blipFill>
        <p:spPr>
          <a:xfrm>
            <a:off x="1300766" y="756288"/>
            <a:ext cx="9247031" cy="624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34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358" y="0"/>
            <a:ext cx="10972800" cy="56667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УМП для студентов по </a:t>
            </a:r>
            <a:r>
              <a:rPr lang="ru-RU" sz="2800" b="1" dirty="0" smtClean="0">
                <a:solidFill>
                  <a:srgbClr val="FF0000"/>
                </a:solidFill>
              </a:rPr>
              <a:t>разведению антибиотиков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470" t="22978" r="19496" b="6452"/>
          <a:stretch/>
        </p:blipFill>
        <p:spPr>
          <a:xfrm>
            <a:off x="1146220" y="566670"/>
            <a:ext cx="9556124" cy="6422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3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lit-dieta.ru/wp-content/uploads/2019/08/r2si4vf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6"/>
          <a:stretch/>
        </p:blipFill>
        <p:spPr bwMode="auto">
          <a:xfrm>
            <a:off x="0" y="0"/>
            <a:ext cx="5305067" cy="288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906" y="1803569"/>
            <a:ext cx="9144000" cy="2754178"/>
          </a:xfrm>
        </p:spPr>
        <p:txBody>
          <a:bodyPr>
            <a:normAutofit/>
          </a:bodyPr>
          <a:lstStyle/>
          <a:p>
            <a:r>
              <a:rPr lang="ru-RU" sz="4400" u="sng" dirty="0" smtClean="0">
                <a:latin typeface="+mn-lt"/>
              </a:rPr>
              <a:t>Лекция № 13. </a:t>
            </a:r>
            <a:br>
              <a:rPr lang="ru-RU" sz="4400" u="sng" dirty="0" smtClean="0">
                <a:latin typeface="+mn-lt"/>
              </a:rPr>
            </a:br>
            <a:r>
              <a:rPr lang="ru-RU" sz="4400" dirty="0" smtClean="0">
                <a:solidFill>
                  <a:srgbClr val="FF0000"/>
                </a:solidFill>
                <a:latin typeface="+mn-lt"/>
              </a:rPr>
              <a:t>Тема:</a:t>
            </a:r>
            <a:r>
              <a:rPr lang="ru-RU" sz="4400" dirty="0" smtClean="0">
                <a:latin typeface="+mn-lt"/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  <a:latin typeface="+mn-lt"/>
              </a:rPr>
              <a:t>Опиоидные и </a:t>
            </a:r>
            <a:r>
              <a:rPr lang="ru-RU" sz="4400" b="1" dirty="0" err="1" smtClean="0">
                <a:solidFill>
                  <a:srgbClr val="FF0000"/>
                </a:solidFill>
                <a:latin typeface="+mn-lt"/>
              </a:rPr>
              <a:t>неопиоидные</a:t>
            </a:r>
            <a:r>
              <a:rPr lang="ru-RU" sz="4400" b="1" dirty="0" smtClean="0">
                <a:solidFill>
                  <a:srgbClr val="FF0000"/>
                </a:solidFill>
                <a:latin typeface="+mn-lt"/>
              </a:rPr>
              <a:t> анальгетики. НПВП.</a:t>
            </a:r>
            <a:br>
              <a:rPr lang="ru-RU" sz="4400" b="1" dirty="0" smtClean="0">
                <a:solidFill>
                  <a:srgbClr val="FF0000"/>
                </a:solidFill>
                <a:latin typeface="+mn-lt"/>
              </a:rPr>
            </a:br>
            <a:r>
              <a:rPr lang="ru-RU" sz="2400" dirty="0">
                <a:latin typeface="+mn-lt"/>
              </a:rPr>
              <a:t>д</a:t>
            </a:r>
            <a:r>
              <a:rPr lang="ru-RU" sz="2400" dirty="0" smtClean="0">
                <a:latin typeface="+mn-lt"/>
              </a:rPr>
              <a:t>ля специальности 31.02.01. Лечебное дело</a:t>
            </a:r>
            <a:endParaRPr lang="ru-RU" sz="44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68236" y="5061398"/>
            <a:ext cx="4181341" cy="917620"/>
          </a:xfrm>
        </p:spPr>
        <p:txBody>
          <a:bodyPr/>
          <a:lstStyle/>
          <a:p>
            <a:r>
              <a:rPr lang="ru-RU" dirty="0" smtClean="0"/>
              <a:t>А.А. Дорофеева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60382" y="6361316"/>
            <a:ext cx="2653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г</a:t>
            </a:r>
            <a:r>
              <a:rPr lang="ru-RU" b="1" dirty="0" smtClean="0"/>
              <a:t>. Ачинск, 2020 г.</a:t>
            </a:r>
            <a:endParaRPr lang="ru-RU" b="1" dirty="0"/>
          </a:p>
        </p:txBody>
      </p:sp>
      <p:pic>
        <p:nvPicPr>
          <p:cNvPr id="1030" name="Picture 6" descr="https://cf.ppt-online.org/files1/slide/1/1ZlDKdMnpkcRwv3Nm87ugqPtbSe5Hz4GjOVhTrCyL/slide-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333" y="127941"/>
            <a:ext cx="3893715" cy="291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britvs.com/wp-content/uploads/2016/05/morphine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571" y="4564243"/>
            <a:ext cx="3497216" cy="180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48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2385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УМП для студентов по разведению антибиотиков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149" t="26961" r="21256" b="8444"/>
          <a:stretch/>
        </p:blipFill>
        <p:spPr>
          <a:xfrm>
            <a:off x="1416676" y="798490"/>
            <a:ext cx="9105363" cy="574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8824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Работа с БТЗ.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949" t="22978" r="21096" b="7306"/>
          <a:stretch/>
        </p:blipFill>
        <p:spPr>
          <a:xfrm>
            <a:off x="1192584" y="862885"/>
            <a:ext cx="8711269" cy="599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69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2688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789" t="22125" r="20776" b="9582"/>
          <a:stretch/>
        </p:blipFill>
        <p:spPr>
          <a:xfrm>
            <a:off x="1287888" y="815333"/>
            <a:ext cx="9038822" cy="604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0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Эталон ответов на БТЗ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830" t="20133" r="20296" b="7875"/>
          <a:stretch/>
        </p:blipFill>
        <p:spPr>
          <a:xfrm>
            <a:off x="1232860" y="914400"/>
            <a:ext cx="8645236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47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807187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Видеофрагмент «Транспорт ЛВ через мембрану клеток», </a:t>
            </a:r>
            <a:r>
              <a:rPr lang="ru-RU" sz="2800" b="1" dirty="0" err="1" smtClean="0">
                <a:solidFill>
                  <a:srgbClr val="FF0000"/>
                </a:solidFill>
              </a:rPr>
              <a:t>г.Томск</a:t>
            </a:r>
            <a:r>
              <a:rPr lang="ru-RU" sz="2800" b="1" dirty="0" smtClean="0">
                <a:solidFill>
                  <a:srgbClr val="FF0000"/>
                </a:solidFill>
              </a:rPr>
              <a:t> СГМУ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218" y="1167188"/>
            <a:ext cx="6035563" cy="452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1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4 Натрий-калиевый насос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73400" y="1600200"/>
            <a:ext cx="6045200" cy="4525963"/>
          </a:xfrm>
        </p:spPr>
      </p:pic>
    </p:spTree>
    <p:extLst>
      <p:ext uri="{BB962C8B-B14F-4D97-AF65-F5344CB8AC3E}">
        <p14:creationId xmlns:p14="http://schemas.microsoft.com/office/powerpoint/2010/main" val="172069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9752" y="827469"/>
            <a:ext cx="10972800" cy="4525963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Благодарю за внимание!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Будьте здоровы!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s017.radikal.ru/i440/1212/2d/ff3e926e16c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003" y="3132308"/>
            <a:ext cx="1836978" cy="232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yapx.ru/HyOi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403" y="0"/>
            <a:ext cx="9414456" cy="7060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46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84" y="193250"/>
            <a:ext cx="11474606" cy="645446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78" y="0"/>
            <a:ext cx="4970254" cy="686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805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5826"/>
            <a:ext cx="4425569" cy="583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43421"/>
            <a:ext cx="9821147" cy="211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https://abritvs.com/wp-content/uploads/2016/05/morphine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028" y="4914633"/>
            <a:ext cx="2948239" cy="152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7" descr="https://offshoremedspharmacy.com/wp-content/uploads/2018/04/Morphine-Sulfat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9" name="Picture 11" descr="https://chemsales247.com/wp-content/uploads/2013/06/Buy-Morphine-Sulfate-100mg-Watson-Capsules-Onlin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541" y="7937"/>
            <a:ext cx="3644726" cy="433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https://im0-tub-ru.yandex.net/i?id=8922ea0062f028e5abbc54919eaebf13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907" y="1467371"/>
            <a:ext cx="4028281" cy="268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012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5973" y="3772758"/>
            <a:ext cx="4113657" cy="3085243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47528" y="1865962"/>
            <a:ext cx="8568952" cy="3024336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tx1"/>
                </a:solidFill>
              </a:rPr>
              <a:t>Практикум</a:t>
            </a:r>
          </a:p>
          <a:p>
            <a:r>
              <a:rPr lang="ru-RU" sz="4000" b="1" dirty="0">
                <a:solidFill>
                  <a:schemeClr val="tx1"/>
                </a:solidFill>
              </a:rPr>
              <a:t>по латинскому языку к лекции №</a:t>
            </a:r>
            <a:r>
              <a:rPr lang="ru-RU" sz="4000" b="1" dirty="0" smtClean="0">
                <a:solidFill>
                  <a:schemeClr val="tx1"/>
                </a:solidFill>
              </a:rPr>
              <a:t>7 </a:t>
            </a:r>
            <a:r>
              <a:rPr lang="ru-RU" sz="4000" b="1" dirty="0">
                <a:solidFill>
                  <a:srgbClr val="FF0000"/>
                </a:solidFill>
              </a:rPr>
              <a:t>«Клиническая терминология».</a:t>
            </a:r>
          </a:p>
          <a:p>
            <a:endParaRPr lang="ru-RU" sz="4000" b="1" dirty="0">
              <a:solidFill>
                <a:schemeClr val="tx1"/>
              </a:solidFill>
            </a:endParaRPr>
          </a:p>
          <a:p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775520" y="188640"/>
          <a:ext cx="8424936" cy="1584176"/>
        </p:xfrm>
        <a:graphic>
          <a:graphicData uri="http://schemas.openxmlformats.org/drawingml/2006/table">
            <a:tbl>
              <a:tblPr firstRow="1" firstCol="1" bandRow="1"/>
              <a:tblGrid>
                <a:gridCol w="1715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09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841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краевое государственное бюджетное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профессиональное образовательное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учреждение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"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Ачинский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медицинский техникум"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1" descr="логотип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5" t="18742" r="4324" b="24901"/>
          <a:stretch>
            <a:fillRect/>
          </a:stretch>
        </p:blipFill>
        <p:spPr bwMode="auto">
          <a:xfrm>
            <a:off x="1847529" y="260648"/>
            <a:ext cx="1574975" cy="135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57897" y="6470902"/>
            <a:ext cx="1649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Trebuchet MS"/>
              </a:rPr>
              <a:t>Ачинск – 2020</a:t>
            </a:r>
          </a:p>
          <a:p>
            <a:pPr algn="ctr"/>
            <a:endParaRPr lang="ru-RU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52184" y="5304509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Calibri"/>
              </a:rPr>
              <a:t>А.А. Дорофеева</a:t>
            </a:r>
          </a:p>
        </p:txBody>
      </p:sp>
    </p:spTree>
    <p:extLst>
      <p:ext uri="{BB962C8B-B14F-4D97-AF65-F5344CB8AC3E}">
        <p14:creationId xmlns:p14="http://schemas.microsoft.com/office/powerpoint/2010/main" val="147295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8" y="274638"/>
            <a:ext cx="8568952" cy="922114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Способ суффиксации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017204" y="908720"/>
            <a:ext cx="8229600" cy="57606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Греческий ТЭ (ЛМ10 Общая анатомия) +суффикс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b="1" dirty="0" smtClean="0"/>
              <a:t>                                                  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                   </a:t>
            </a:r>
            <a:r>
              <a:rPr lang="ru-RU" b="1" dirty="0" smtClean="0"/>
              <a:t>Воспаление – </a:t>
            </a:r>
            <a:r>
              <a:rPr lang="en-US" b="1" dirty="0" smtClean="0">
                <a:solidFill>
                  <a:srgbClr val="FF0000"/>
                </a:solidFill>
              </a:rPr>
              <a:t>-itis</a:t>
            </a: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          </a:t>
            </a:r>
            <a:r>
              <a:rPr lang="ru-RU" b="1" dirty="0" smtClean="0"/>
              <a:t>Опухоль –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-oma</a:t>
            </a: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/>
          </a:p>
          <a:p>
            <a:pPr>
              <a:buNone/>
            </a:pPr>
            <a:r>
              <a:rPr lang="en-US" b="1" dirty="0" smtClean="0"/>
              <a:t>                                     </a:t>
            </a:r>
            <a:r>
              <a:rPr lang="ru-RU" b="1" dirty="0" smtClean="0"/>
              <a:t>Дегенеративные </a:t>
            </a:r>
            <a:r>
              <a:rPr lang="en-US" b="1" dirty="0" smtClean="0"/>
              <a:t>                 </a:t>
            </a:r>
            <a:r>
              <a:rPr lang="ru-RU" b="1" dirty="0" smtClean="0"/>
              <a:t>изменения -</a:t>
            </a:r>
            <a:r>
              <a:rPr lang="en-US" b="1" dirty="0" smtClean="0"/>
              <a:t>  </a:t>
            </a:r>
            <a:r>
              <a:rPr lang="en-US" b="1" dirty="0" smtClean="0">
                <a:solidFill>
                  <a:srgbClr val="FF0000"/>
                </a:solidFill>
              </a:rPr>
              <a:t>-osis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570428"/>
            <a:ext cx="2270026" cy="1510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1" y="3081257"/>
            <a:ext cx="2473403" cy="1852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1" y="4723791"/>
            <a:ext cx="3030115" cy="128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5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3288" y="3789040"/>
            <a:ext cx="5354712" cy="29523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3472" y="-243408"/>
            <a:ext cx="9324528" cy="980728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400" b="1" dirty="0">
                <a:solidFill>
                  <a:srgbClr val="FF0000"/>
                </a:solidFill>
              </a:rPr>
              <a:t>Составьте клинический термин со значением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631504" y="908720"/>
            <a:ext cx="8640960" cy="594928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Пример. </a:t>
            </a:r>
            <a:r>
              <a:rPr lang="ru-RU" i="1" dirty="0" smtClean="0"/>
              <a:t>Воспаление одного или нескольких позвонков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Осуществляем поиск (вспоминаем) ТЭ – ЛМ 10.</a:t>
            </a:r>
          </a:p>
          <a:p>
            <a:pPr marL="514350" indent="-514350" algn="just">
              <a:buAutoNum type="arabicPeriod"/>
            </a:pPr>
            <a:r>
              <a:rPr lang="en-US" b="1" u="sng" dirty="0" err="1" smtClean="0">
                <a:solidFill>
                  <a:srgbClr val="FF0000"/>
                </a:solidFill>
              </a:rPr>
              <a:t>Spondyl</a:t>
            </a:r>
            <a:r>
              <a:rPr lang="ru-RU" b="1" u="sng" dirty="0" smtClean="0">
                <a:solidFill>
                  <a:srgbClr val="FF0000"/>
                </a:solidFill>
              </a:rPr>
              <a:t> </a:t>
            </a:r>
            <a:r>
              <a:rPr lang="en-US" b="1" u="sng" dirty="0" smtClean="0">
                <a:solidFill>
                  <a:srgbClr val="FF0000"/>
                </a:solidFill>
              </a:rPr>
              <a:t>-</a:t>
            </a:r>
            <a:r>
              <a:rPr lang="ru-RU" b="1" i="1" dirty="0" smtClean="0"/>
              <a:t> </a:t>
            </a:r>
            <a:r>
              <a:rPr lang="ru-RU" b="1" dirty="0" smtClean="0"/>
              <a:t>ТЭ со значением позвонок.</a:t>
            </a:r>
            <a:endParaRPr lang="en-US" b="1" dirty="0">
              <a:solidFill>
                <a:prstClr val="black"/>
              </a:solidFill>
            </a:endParaRPr>
          </a:p>
          <a:p>
            <a:pPr marL="0" indent="0" algn="just">
              <a:buNone/>
            </a:pPr>
            <a:r>
              <a:rPr lang="en-US" b="1" dirty="0" smtClean="0">
                <a:solidFill>
                  <a:srgbClr val="C00000"/>
                </a:solidFill>
              </a:rPr>
              <a:t>2. </a:t>
            </a:r>
            <a:r>
              <a:rPr lang="en-US" b="1" dirty="0">
                <a:solidFill>
                  <a:srgbClr val="C00000"/>
                </a:solidFill>
              </a:rPr>
              <a:t>–</a:t>
            </a:r>
            <a:r>
              <a:rPr lang="en-US" b="1" dirty="0" smtClean="0">
                <a:solidFill>
                  <a:srgbClr val="C00000"/>
                </a:solidFill>
              </a:rPr>
              <a:t>itis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/>
              <a:t>– </a:t>
            </a:r>
            <a:r>
              <a:rPr lang="ru-RU" b="1" dirty="0" smtClean="0"/>
              <a:t>ТЭ со значением воспаление.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514350" indent="-514350" algn="just">
              <a:buNone/>
            </a:pPr>
            <a:endParaRPr lang="ru-RU" b="1" dirty="0" smtClean="0"/>
          </a:p>
          <a:p>
            <a:pPr marL="514350" indent="-514350" algn="just">
              <a:buNone/>
            </a:pPr>
            <a:r>
              <a:rPr lang="ru-RU" b="1" dirty="0" smtClean="0"/>
              <a:t>Получаем</a:t>
            </a:r>
            <a:r>
              <a:rPr lang="ru-RU" b="1" dirty="0"/>
              <a:t>: </a:t>
            </a:r>
          </a:p>
          <a:p>
            <a:pPr marL="514350" indent="-514350" algn="just">
              <a:buNone/>
            </a:pPr>
            <a:r>
              <a:rPr lang="en-US" b="1" dirty="0">
                <a:solidFill>
                  <a:srgbClr val="FF0000"/>
                </a:solidFill>
                <a:latin typeface="YS Text"/>
              </a:rPr>
              <a:t>Spondyl</a:t>
            </a:r>
            <a:r>
              <a:rPr lang="en-US" b="1" dirty="0">
                <a:solidFill>
                  <a:srgbClr val="C00000"/>
                </a:solidFill>
                <a:latin typeface="YS Text"/>
              </a:rPr>
              <a:t>itis</a:t>
            </a:r>
            <a:r>
              <a:rPr lang="en-US" dirty="0">
                <a:solidFill>
                  <a:srgbClr val="333333"/>
                </a:solidFill>
                <a:latin typeface="YS Text"/>
              </a:rPr>
              <a:t> </a:t>
            </a:r>
            <a:endParaRPr lang="ru-RU" dirty="0" smtClean="0">
              <a:solidFill>
                <a:srgbClr val="333333"/>
              </a:solidFill>
              <a:latin typeface="YS Text"/>
            </a:endParaRPr>
          </a:p>
          <a:p>
            <a:pPr marL="514350" indent="-514350" algn="just">
              <a:buNone/>
            </a:pPr>
            <a:r>
              <a:rPr lang="ru-RU" b="1" u="sng" dirty="0" smtClean="0">
                <a:solidFill>
                  <a:srgbClr val="C00000"/>
                </a:solidFill>
              </a:rPr>
              <a:t>(</a:t>
            </a:r>
            <a:r>
              <a:rPr lang="ru-RU" b="1" u="sng" dirty="0">
                <a:solidFill>
                  <a:srgbClr val="C00000"/>
                </a:solidFill>
              </a:rPr>
              <a:t>русс. спондилит)</a:t>
            </a:r>
            <a:endParaRPr lang="ru-RU" b="1" dirty="0"/>
          </a:p>
          <a:p>
            <a:pPr marL="514350" indent="-514350" algn="just">
              <a:buNone/>
            </a:pPr>
            <a:endParaRPr lang="ru-RU" sz="2400" b="1" dirty="0">
              <a:solidFill>
                <a:srgbClr val="0070C0"/>
              </a:solidFill>
            </a:endParaRPr>
          </a:p>
          <a:p>
            <a:pPr marL="514350" indent="-514350" algn="just">
              <a:buNone/>
            </a:pPr>
            <a:r>
              <a:rPr lang="ru-RU" sz="2600" b="1" dirty="0">
                <a:solidFill>
                  <a:srgbClr val="0070C0"/>
                </a:solidFill>
              </a:rPr>
              <a:t>Болезнь Бехтерева – </a:t>
            </a:r>
          </a:p>
          <a:p>
            <a:pPr marL="514350" indent="-514350" algn="just">
              <a:buNone/>
            </a:pPr>
            <a:r>
              <a:rPr lang="ru-RU" sz="2600" b="1" dirty="0" err="1">
                <a:solidFill>
                  <a:srgbClr val="0070C0"/>
                </a:solidFill>
              </a:rPr>
              <a:t>анкилозирующий</a:t>
            </a:r>
            <a:r>
              <a:rPr lang="ru-RU" sz="2600" b="1" dirty="0">
                <a:solidFill>
                  <a:srgbClr val="0070C0"/>
                </a:solidFill>
              </a:rPr>
              <a:t> спондилоартрит</a:t>
            </a:r>
          </a:p>
          <a:p>
            <a:pPr marL="514350" indent="-514350" algn="just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0725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3472" y="-243408"/>
            <a:ext cx="9324528" cy="980728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400" b="1" dirty="0">
                <a:solidFill>
                  <a:srgbClr val="FF0000"/>
                </a:solidFill>
              </a:rPr>
              <a:t>Составьте клинический термин со значением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631504" y="908720"/>
            <a:ext cx="5184576" cy="5949280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smtClean="0"/>
              <a:t>Воспаление сустава –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b="1" dirty="0" smtClean="0"/>
          </a:p>
          <a:p>
            <a:pPr algn="just">
              <a:buFont typeface="Wingdings" panose="05000000000000000000" pitchFamily="2" charset="2"/>
              <a:buChar char="Ø"/>
            </a:pPr>
            <a:endParaRPr lang="ru-RU" b="1" dirty="0"/>
          </a:p>
          <a:p>
            <a:pPr algn="just">
              <a:buFont typeface="Wingdings" panose="05000000000000000000" pitchFamily="2" charset="2"/>
              <a:buChar char="Ø"/>
            </a:pPr>
            <a:endParaRPr lang="ru-RU" b="1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smtClean="0"/>
              <a:t>Воспаление вены - 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6525" r="31483" b="45858"/>
          <a:stretch/>
        </p:blipFill>
        <p:spPr>
          <a:xfrm>
            <a:off x="2135561" y="1366537"/>
            <a:ext cx="2088232" cy="19783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3933057"/>
            <a:ext cx="6766341" cy="238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5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344</Words>
  <Application>Microsoft Office PowerPoint</Application>
  <PresentationFormat>Широкоэкранный</PresentationFormat>
  <Paragraphs>107</Paragraphs>
  <Slides>36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36</vt:i4>
      </vt:variant>
    </vt:vector>
  </HeadingPairs>
  <TitlesOfParts>
    <vt:vector size="53" baseType="lpstr">
      <vt:lpstr>Arial</vt:lpstr>
      <vt:lpstr>Arial</vt:lpstr>
      <vt:lpstr>Calibri</vt:lpstr>
      <vt:lpstr>Calibri Light</vt:lpstr>
      <vt:lpstr>Times New Roman</vt:lpstr>
      <vt:lpstr>Trebuchet MS</vt:lpstr>
      <vt:lpstr>Wingdings</vt:lpstr>
      <vt:lpstr>YS Text</vt:lpstr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Презентация PowerPoint</vt:lpstr>
      <vt:lpstr>Классификация ЭОР </vt:lpstr>
      <vt:lpstr>Лекция № 13.  Тема: Опиоидные и неопиоидные анальгетики. НПВП. для специальности 31.02.01. Лечебное дело</vt:lpstr>
      <vt:lpstr>Презентация PowerPoint</vt:lpstr>
      <vt:lpstr>Презентация PowerPoint</vt:lpstr>
      <vt:lpstr>Презентация PowerPoint</vt:lpstr>
      <vt:lpstr>Способ суффиксации</vt:lpstr>
      <vt:lpstr> Составьте клинический термин со значением</vt:lpstr>
      <vt:lpstr> Составьте клинический термин со значением</vt:lpstr>
      <vt:lpstr> Составьте клинический термин со значением</vt:lpstr>
      <vt:lpstr>Презентация PowerPoint</vt:lpstr>
      <vt:lpstr> Образец форм рецептурных бланков</vt:lpstr>
      <vt:lpstr>Интернет-ресурсы онлайн Работа с системой информационно-правового обеспечения ГАРАНТ</vt:lpstr>
      <vt:lpstr>Интернет-ресурсы онлайн</vt:lpstr>
      <vt:lpstr>Приказ Министерства здравоохранения РФ от 14 января 2019 г. N 4н "Об утверждении порядка назначения лекарственных препаратов, форм рецептурных бланков на лекарственные препараты, порядка оформления указанных бланков, их учета и хранения"</vt:lpstr>
      <vt:lpstr>Интернет-ресурсы онлайн Работа с энциклопедией лекарственных препаратов РЛС  https://www.rlsnet.ru/mnn_index_id_1680.htm </vt:lpstr>
      <vt:lpstr>Интернет-ресурсы онлайн Работа с энциклопедией лекарственных препаратов РЛС  Фармакологическое действие. Механизм действия.</vt:lpstr>
      <vt:lpstr>Интернет-ресурсы онлайн Работа со справочником лекарственных средств https://www.vidal.ru/drugs/molecule/2975  </vt:lpstr>
      <vt:lpstr>Электронная библиотека </vt:lpstr>
      <vt:lpstr>Рабочая тетрадь</vt:lpstr>
      <vt:lpstr>Рабочая тетрадь. Фрагмент задания.</vt:lpstr>
      <vt:lpstr>Рабочая тетрадь. Фрагмент задания.</vt:lpstr>
      <vt:lpstr>Рабочая тетрадь.</vt:lpstr>
      <vt:lpstr>Рабочая тетрадь. Информационный блок.</vt:lpstr>
      <vt:lpstr>Рабочая тетрадь. Информационный блок. Классификация.</vt:lpstr>
      <vt:lpstr>УМП для студентов по рецептуре</vt:lpstr>
      <vt:lpstr>УМП для студентов по рецептуре</vt:lpstr>
      <vt:lpstr>УМП. Краткая характеристика. Образец рецепта.</vt:lpstr>
      <vt:lpstr>УМП для студентов по разведению антибиотиков</vt:lpstr>
      <vt:lpstr>УМП для студентов по разведению антибиотиков</vt:lpstr>
      <vt:lpstr>Работа с БТЗ.</vt:lpstr>
      <vt:lpstr>Презентация PowerPoint</vt:lpstr>
      <vt:lpstr>Эталон ответов на БТЗ</vt:lpstr>
      <vt:lpstr>Видеофрагмент «Транспорт ЛВ через мембрану клеток», г.Томск СГМУ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№ 13.  Опиоидные и неопиоидные анальгетики. НПВП. для специальности 31.02.01. Лечебное дело</dc:title>
  <dc:creator>Пользователь</dc:creator>
  <cp:lastModifiedBy>Пользователь</cp:lastModifiedBy>
  <cp:revision>32</cp:revision>
  <dcterms:created xsi:type="dcterms:W3CDTF">2020-09-23T13:59:31Z</dcterms:created>
  <dcterms:modified xsi:type="dcterms:W3CDTF">2022-04-13T16:55:09Z</dcterms:modified>
</cp:coreProperties>
</file>