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80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Ирина Копыленко" userId="c13f61a90a613f13" providerId="LiveId" clId="{83F7BFDA-CCC9-47B6-ABED-4C0984DF984F}"/>
    <pc:docChg chg="delSld">
      <pc:chgData name="Ирина Копыленко" userId="c13f61a90a613f13" providerId="LiveId" clId="{83F7BFDA-CCC9-47B6-ABED-4C0984DF984F}" dt="2022-04-14T13:18:37.314" v="1" actId="2696"/>
      <pc:docMkLst>
        <pc:docMk/>
      </pc:docMkLst>
      <pc:sldChg chg="del">
        <pc:chgData name="Ирина Копыленко" userId="c13f61a90a613f13" providerId="LiveId" clId="{83F7BFDA-CCC9-47B6-ABED-4C0984DF984F}" dt="2022-04-14T13:18:29.508" v="0" actId="2696"/>
        <pc:sldMkLst>
          <pc:docMk/>
          <pc:sldMk cId="298078386" sldId="257"/>
        </pc:sldMkLst>
      </pc:sldChg>
      <pc:sldChg chg="del">
        <pc:chgData name="Ирина Копыленко" userId="c13f61a90a613f13" providerId="LiveId" clId="{83F7BFDA-CCC9-47B6-ABED-4C0984DF984F}" dt="2022-04-14T13:18:37.314" v="1" actId="2696"/>
        <pc:sldMkLst>
          <pc:docMk/>
          <pc:sldMk cId="1509356947" sldId="25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30006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C9F0-B6CF-4ABC-A595-EFA84E4E1F4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86A9A-2063-4136-B216-06887E587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94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C9F0-B6CF-4ABC-A595-EFA84E4E1F4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86A9A-2063-4136-B216-06887E587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58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C9F0-B6CF-4ABC-A595-EFA84E4E1F4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86A9A-2063-4136-B216-06887E587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20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C9F0-B6CF-4ABC-A595-EFA84E4E1F4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86A9A-2063-4136-B216-06887E587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952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25121"/>
            <a:ext cx="10515600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4004846"/>
            <a:ext cx="10515600" cy="1500187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30006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C9F0-B6CF-4ABC-A595-EFA84E4E1F4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86A9A-2063-4136-B216-06887E587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8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C9F0-B6CF-4ABC-A595-EFA84E4E1F4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86A9A-2063-4136-B216-06887E587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02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C9F0-B6CF-4ABC-A595-EFA84E4E1F4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86A9A-2063-4136-B216-06887E587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26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C9F0-B6CF-4ABC-A595-EFA84E4E1F4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86A9A-2063-4136-B216-06887E587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38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C9F0-B6CF-4ABC-A595-EFA84E4E1F4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86A9A-2063-4136-B216-06887E587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053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C9F0-B6CF-4ABC-A595-EFA84E4E1F4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86A9A-2063-4136-B216-06887E587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2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C9F0-B6CF-4ABC-A595-EFA84E4E1F4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86A9A-2063-4136-B216-06887E587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99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695" y="434715"/>
            <a:ext cx="11242623" cy="12559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chilly" dir="t"/>
            </a:scene3d>
            <a:sp3d extrusionH="57150" contourW="12700" prstMaterial="matte">
              <a:bevelT w="38100" h="38100"/>
              <a:contourClr>
                <a:srgbClr val="300060"/>
              </a:contourClr>
            </a:sp3d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4695" y="1825625"/>
            <a:ext cx="1124262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8C9F0-B6CF-4ABC-A595-EFA84E4E1F4E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286A9A-2063-4136-B216-06887E587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984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6600FF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4137795"/>
          </a:xfrm>
        </p:spPr>
        <p:txBody>
          <a:bodyPr>
            <a:noAutofit/>
          </a:bodyPr>
          <a:lstStyle/>
          <a:p>
            <a:r>
              <a:rPr lang="ru-RU" sz="4800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ОПЫТ ОРГАНИЗАЦИИ ИССЛЕДОВАТЕЛЬСКОЙ И ПРОЕКТНОЙ ДЕЯТЕЛЬНОСТИ У МЛАДШИХ ШКОЛЬНИКОВ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62528" y="5010912"/>
            <a:ext cx="7680960" cy="86563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32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kern="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ПРОБЛЕМА  ПРОЕКТА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4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актуальная,</a:t>
            </a:r>
          </a:p>
          <a:p>
            <a:pPr lvl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4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исследовательская,</a:t>
            </a:r>
          </a:p>
          <a:p>
            <a:pPr lvl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4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информационная, </a:t>
            </a:r>
          </a:p>
          <a:p>
            <a:pPr lvl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4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практическая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  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</a:t>
            </a:r>
            <a:r>
              <a:rPr lang="ru-RU" sz="3200" b="1" kern="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(</a:t>
            </a:r>
            <a:r>
              <a:rPr lang="ru-RU" sz="3200" b="1" i="1" kern="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Она обуславливает мотив деятельности, направленный на разрешение проблемы)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96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695" y="304800"/>
            <a:ext cx="11242623" cy="1292352"/>
          </a:xfrm>
        </p:spPr>
        <p:txBody>
          <a:bodyPr>
            <a:normAutofit fontScale="90000"/>
          </a:bodyPr>
          <a:lstStyle/>
          <a:p>
            <a:br>
              <a:rPr lang="ru-RU" sz="4000" dirty="0">
                <a:solidFill>
                  <a:schemeClr val="accent4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</a:br>
            <a:r>
              <a:rPr lang="ru-RU" dirty="0">
                <a:solidFill>
                  <a:schemeClr val="accent4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«Портрет выпускника начальной школы</a:t>
            </a:r>
            <a:r>
              <a:rPr lang="ru-RU" b="0" dirty="0">
                <a:solidFill>
                  <a:schemeClr val="accent4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»</a:t>
            </a:r>
            <a:br>
              <a:rPr lang="ru-RU" b="0" dirty="0">
                <a:solidFill>
                  <a:schemeClr val="accent4">
                    <a:lumMod val="50000"/>
                  </a:schemeClr>
                </a:solidFill>
                <a:effectLst/>
                <a:latin typeface="Calibri"/>
              </a:rPr>
            </a:b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5488" y="1463040"/>
            <a:ext cx="11326368" cy="5035296"/>
          </a:xfrm>
        </p:spPr>
        <p:txBody>
          <a:bodyPr>
            <a:noAutofit/>
          </a:bodyPr>
          <a:lstStyle/>
          <a:p>
            <a:pPr lvl="0" algn="just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975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любящий свой народ, свой край и свою Родину;</a:t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уважающий и принимающий ценности семьи и общества;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975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любознательный, активно и заинтересованно познающий мир;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975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владеющий основами умения учиться, способный к организации собственной деятельности;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975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готовый самостоятельно действовать и отвечать за свои поступки перед семьей и обществом;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975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доброжелательный, умеющий слушать и слышать собеседника, обосновывать свою позицию, высказывать свое мнение;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algn="just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975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выполняющий правила здорового и безопасного для себя и окружающих образа жизни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06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695" y="434715"/>
            <a:ext cx="11242623" cy="967365"/>
          </a:xfrm>
        </p:spPr>
        <p:txBody>
          <a:bodyPr/>
          <a:lstStyle/>
          <a:p>
            <a:r>
              <a:rPr lang="ru-RU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ЦЕЛЬ / ЗАДАЧИ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695" y="1304544"/>
            <a:ext cx="11242623" cy="5218176"/>
          </a:xfrm>
        </p:spPr>
        <p:txBody>
          <a:bodyPr>
            <a:normAutofit fontScale="92500" lnSpcReduction="10000"/>
          </a:bodyPr>
          <a:lstStyle/>
          <a:p>
            <a:pPr lvl="0" fontAlgn="base">
              <a:lnSpc>
                <a:spcPct val="16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2400" b="1" kern="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Цель</a:t>
            </a:r>
            <a:r>
              <a:rPr lang="ru-RU" sz="24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: обучение умениям и навыкам </a:t>
            </a:r>
            <a:r>
              <a:rPr lang="ru-RU" sz="2400" kern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проблематизации</a:t>
            </a:r>
            <a:r>
              <a:rPr lang="ru-RU" sz="24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, целеполагания, выдвижения гипотез, структурирования и систематизации, планирования, организации мышления и деятельности по решению разнообразных теоретических и практических задач.</a:t>
            </a:r>
          </a:p>
          <a:p>
            <a:pPr lvl="0" algn="ctr" fontAlgn="base">
              <a:lnSpc>
                <a:spcPct val="16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2400" b="1" kern="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Задачи:</a:t>
            </a:r>
          </a:p>
          <a:p>
            <a:pPr marL="0" lvl="0" indent="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sz="24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</a:t>
            </a:r>
            <a:r>
              <a:rPr lang="ru-RU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исследовательские;</a:t>
            </a:r>
          </a:p>
          <a:p>
            <a:pPr marL="0" lvl="0" indent="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инновационные; </a:t>
            </a:r>
          </a:p>
          <a:p>
            <a:pPr marL="0" lvl="0" indent="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экономические; </a:t>
            </a:r>
          </a:p>
          <a:p>
            <a:pPr marL="0" lvl="0" indent="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обучающие; </a:t>
            </a:r>
          </a:p>
          <a:p>
            <a:pPr marL="0" lvl="0" indent="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экологические; </a:t>
            </a:r>
          </a:p>
          <a:p>
            <a:pPr marL="0" lvl="0" indent="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эстетические; </a:t>
            </a:r>
          </a:p>
          <a:p>
            <a:pPr marL="0" lvl="0" indent="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развивающие;</a:t>
            </a:r>
          </a:p>
          <a:p>
            <a:pPr marL="0" lvl="0" indent="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творческие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53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ПРОЕКТИРОВАНИЕ: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695" y="1475232"/>
            <a:ext cx="11242623" cy="4701731"/>
          </a:xfrm>
        </p:spPr>
        <p:txBody>
          <a:bodyPr>
            <a:normAutofit fontScale="92500"/>
          </a:bodyPr>
          <a:lstStyle/>
          <a:p>
            <a:pPr lvl="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4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планирование, </a:t>
            </a:r>
          </a:p>
          <a:p>
            <a:pPr lvl="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4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пооперационная разработка, </a:t>
            </a:r>
          </a:p>
          <a:p>
            <a:pPr lvl="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4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реализация,</a:t>
            </a:r>
          </a:p>
          <a:p>
            <a:pPr lvl="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4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оценка проектов</a:t>
            </a:r>
          </a:p>
          <a:p>
            <a:pPr marL="0" lvl="0" indent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endParaRPr lang="ru-RU" sz="3200" kern="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/>
            </a:endParaRPr>
          </a:p>
          <a:p>
            <a:pPr marL="0" lvl="0" indent="0" algn="ctr" fontAlgn="base">
              <a:lnSpc>
                <a:spcPct val="16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b="1" i="1" kern="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(</a:t>
            </a:r>
            <a:r>
              <a:rPr lang="ru-RU" b="1" i="1" kern="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Степень самостоятельности зависит от возрастных и индивидуальных особенностей, от и предыдущего опыта проектной деятельности, от сложности темы проекта, от характера отношений в группе)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60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ПОИСК ИНФОРМАЦИИ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4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найдена, </a:t>
            </a:r>
          </a:p>
          <a:p>
            <a:pPr lvl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4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обработана,</a:t>
            </a:r>
          </a:p>
          <a:p>
            <a:pPr lvl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4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осмыслена; </a:t>
            </a:r>
          </a:p>
          <a:p>
            <a:pPr lvl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4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представлена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21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695" y="434715"/>
            <a:ext cx="11242623" cy="1637925"/>
          </a:xfrm>
        </p:spPr>
        <p:txBody>
          <a:bodyPr/>
          <a:lstStyle/>
          <a:p>
            <a:r>
              <a:rPr lang="ru-RU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ПРОДУКТ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695" y="1304544"/>
            <a:ext cx="11242623" cy="4872419"/>
          </a:xfrm>
        </p:spPr>
        <p:txBody>
          <a:bodyPr/>
          <a:lstStyle/>
          <a:p>
            <a:pPr marL="0" indent="0" algn="ctr">
              <a:buNone/>
            </a:pPr>
            <a:endParaRPr lang="ru-RU" sz="4400" kern="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/>
            </a:endParaRPr>
          </a:p>
          <a:p>
            <a:pPr marL="0" indent="0" algn="ctr">
              <a:buNone/>
            </a:pPr>
            <a:r>
              <a:rPr lang="ru-RU" sz="44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это средство, которое разработали участники проекта для разрешения поставленной проблемы,</a:t>
            </a:r>
          </a:p>
          <a:p>
            <a:pPr marL="0" indent="0" algn="ctr">
              <a:buNone/>
            </a:pPr>
            <a:r>
              <a:rPr lang="ru-RU" sz="44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это  воплощенный замысел</a:t>
            </a:r>
          </a:p>
          <a:p>
            <a:pPr marL="0" indent="0" algn="ctr">
              <a:buNone/>
            </a:pPr>
            <a:r>
              <a:rPr lang="ru-RU" sz="66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? ? ? ? ? ?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75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2744">
            <a:off x="452747" y="981393"/>
            <a:ext cx="3548435" cy="5540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cheltsova-nn\Desktop\2580_1265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779739"/>
            <a:ext cx="3936492" cy="555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cheltsova-nn\Desktop\xPnWXcS7Yd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3660">
            <a:off x="8204827" y="1088555"/>
            <a:ext cx="3455867" cy="5325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638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ПРЕЗЕНТАЦИЯ</a:t>
            </a:r>
            <a:r>
              <a:rPr lang="ru-RU" kern="0" dirty="0">
                <a:solidFill>
                  <a:srgbClr val="A26D1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695" y="1402080"/>
            <a:ext cx="11242623" cy="4774883"/>
          </a:xfrm>
        </p:spPr>
        <p:txBody>
          <a:bodyPr/>
          <a:lstStyle/>
          <a:p>
            <a:pPr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представление продукта своей деятельности, хода работы. </a:t>
            </a:r>
          </a:p>
          <a:p>
            <a:pPr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«рефлексия деятельности»</a:t>
            </a:r>
          </a:p>
          <a:p>
            <a:endParaRPr lang="ru-RU" dirty="0"/>
          </a:p>
        </p:txBody>
      </p:sp>
      <p:pic>
        <p:nvPicPr>
          <p:cNvPr id="3074" name="Picture 2" descr="C:\Users\cheltsova-nn\Desktop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744" y="2414016"/>
            <a:ext cx="10363200" cy="4120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74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cheltsova-nn\Desktop\hello_html_76b64c4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736" y="475489"/>
            <a:ext cx="9851136" cy="613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34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695" y="434715"/>
            <a:ext cx="11242623" cy="1077093"/>
          </a:xfrm>
        </p:spPr>
        <p:txBody>
          <a:bodyPr>
            <a:normAutofit/>
          </a:bodyPr>
          <a:lstStyle/>
          <a:p>
            <a:r>
              <a:rPr lang="ru-RU" sz="4800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ПОРТФОЛИО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695" y="1962911"/>
            <a:ext cx="11242623" cy="4214051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4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Папка с рабочими материалами проекта, в том числе черновики, планы, отчеты, критерий оценки (индивидуальный –групповой) и другая информация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393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Тезаурус</a:t>
            </a:r>
            <a:br>
              <a:rPr lang="ru-RU" sz="4800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3200" b="1" kern="0" dirty="0">
                <a:solidFill>
                  <a:srgbClr val="FFE4B5">
                    <a:lumMod val="25000"/>
                  </a:srgb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Проектирование </a:t>
            </a:r>
            <a:endParaRPr lang="ru-RU" sz="3200" kern="0" dirty="0">
              <a:solidFill>
                <a:srgbClr val="FFE4B5">
                  <a:lumMod val="25000"/>
                </a:srgbClr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3200" u="sng" kern="0" dirty="0">
                <a:solidFill>
                  <a:srgbClr val="A26D1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(</a:t>
            </a:r>
            <a:r>
              <a:rPr lang="ru-RU" sz="3200" u="sng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в широком смысле)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 – это деятельность по осуществлению изменений в окружающей среде. </a:t>
            </a: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3200" b="1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Проектирование 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– это вид деятельности, дающий начало изменениям в искусственной среде (Дж. К. Джонс,1976).</a:t>
            </a: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endParaRPr lang="ru-RU" sz="3200" kern="0" dirty="0">
              <a:solidFill>
                <a:srgbClr val="A26D18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3200" b="1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Проект</a:t>
            </a:r>
            <a:r>
              <a:rPr lang="ru-RU" sz="3200" kern="0" dirty="0">
                <a:solidFill>
                  <a:srgbClr val="A26D1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– (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от латинского),</a:t>
            </a:r>
            <a:r>
              <a:rPr lang="ru-RU" sz="36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 брошенный вперед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973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Требования к работе педагога: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695" y="1987295"/>
            <a:ext cx="11242623" cy="4189667"/>
          </a:xfrm>
        </p:spPr>
        <p:txBody>
          <a:bodyPr>
            <a:normAutofit lnSpcReduction="10000"/>
          </a:bodyPr>
          <a:lstStyle/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36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создания условий:</a:t>
            </a:r>
          </a:p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36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для расширения познавательных интересов; </a:t>
            </a: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36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возможности самообразования в процессе практического применения знаний  </a:t>
            </a: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sz="36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sz="3200" b="1" i="1" kern="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(педагог активизирует самостоятельность и изобретательность детей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</a:t>
            </a:r>
            <a:r>
              <a:rPr lang="ru-RU" sz="3200" kern="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410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kern="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Анализ работы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sz="36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(Чему научились дети?)</a:t>
            </a:r>
          </a:p>
          <a:p>
            <a:pPr marL="342900" lvl="0" indent="-3429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endParaRPr lang="ru-RU" b="1" i="1" kern="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/>
            </a:endParaRPr>
          </a:p>
          <a:p>
            <a:pPr lv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b="1" i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Использоваться приобретенными знаниями для решения познавательных и практических задач в нестандартных условиях.</a:t>
            </a:r>
          </a:p>
          <a:p>
            <a:pPr lv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b="1" i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Самостоятельно приобретать недостающие знания  из разных источников.</a:t>
            </a:r>
          </a:p>
          <a:p>
            <a:pPr lv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b="1" i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Приобретать коммуникативные умения.</a:t>
            </a:r>
          </a:p>
          <a:p>
            <a:pPr lv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b="1" i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Развивать системное мышление, разрабатывать программу действий в соответствии с собственными возможностями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162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kern="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Анализ работы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3200" b="1" u="sng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Сформированы социальные компетенции:</a:t>
            </a:r>
          </a:p>
          <a:p>
            <a:pPr lvl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endParaRPr lang="ru-RU" sz="3200" b="1" u="sng" kern="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/>
            </a:endParaRPr>
          </a:p>
          <a:p>
            <a:pPr lv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3200" i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Способности к работе в команде.</a:t>
            </a:r>
          </a:p>
          <a:p>
            <a:pPr lv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3200" i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Социальная ответственность.</a:t>
            </a:r>
          </a:p>
          <a:p>
            <a:pPr lv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3200" i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Толерантное отношение к замечаниям, пожеланиям и советам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163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Ресурсы: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Е. С. </a:t>
            </a:r>
            <a:r>
              <a:rPr lang="ru-RU" kern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Полат</a:t>
            </a:r>
            <a:r>
              <a:rPr lang="ru-RU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«Метод проектов»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Современная гимназия: взгляд теоретика и практика/ Под ред. </a:t>
            </a:r>
            <a:r>
              <a:rPr lang="ru-RU" kern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Е.С.Полат</a:t>
            </a:r>
            <a:r>
              <a:rPr lang="ru-RU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– М., 2000.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Новые педагогические и информационные технологии в системе образования/ Под ред. </a:t>
            </a:r>
            <a:r>
              <a:rPr lang="ru-RU" kern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Е.С.Полат</a:t>
            </a:r>
            <a:r>
              <a:rPr lang="ru-RU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– М., 2000.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en-US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Open class.ru&gt; </a:t>
            </a:r>
            <a:r>
              <a:rPr lang="en-US" kern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proekt</a:t>
            </a:r>
            <a:r>
              <a:rPr lang="en-US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;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en-US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festival.1september.ru;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en-US" kern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Bg</a:t>
            </a:r>
            <a:r>
              <a:rPr lang="en-US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-prestige. narog.ru;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en-US" kern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Pedsovet</a:t>
            </a:r>
            <a:r>
              <a:rPr lang="en-US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. </a:t>
            </a:r>
            <a:r>
              <a:rPr lang="en-US" kern="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ru</a:t>
            </a:r>
            <a:endParaRPr lang="ru-RU" kern="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241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ТИПОЛОГИЯ ПРОЕКТОВ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695" y="2109215"/>
            <a:ext cx="11242623" cy="4067747"/>
          </a:xfrm>
        </p:spPr>
        <p:txBody>
          <a:bodyPr/>
          <a:lstStyle/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32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Исследовательский;</a:t>
            </a: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32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Творческий;</a:t>
            </a: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32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Игровой;</a:t>
            </a: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32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Приключенческий;</a:t>
            </a: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32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Практико-ориентированный;</a:t>
            </a: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defRPr/>
            </a:pPr>
            <a:r>
              <a:rPr lang="ru-RU" sz="32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Информационный (теоретический)</a:t>
            </a:r>
            <a:endParaRPr lang="ru-RU" sz="3200" kern="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547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kern="0" dirty="0">
                <a:solidFill>
                  <a:srgbClr val="A26D1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cs typeface="Times New Roman" pitchFamily="18" charset="0"/>
              </a:rPr>
            </a:br>
            <a:r>
              <a:rPr lang="ru-RU" sz="4900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Kozuka Mincho Pro R" pitchFamily="18" charset="-128"/>
                <a:cs typeface="Times New Roman" pitchFamily="18" charset="0"/>
              </a:rPr>
              <a:t>Виды проектов </a:t>
            </a:r>
            <a:br>
              <a:rPr lang="ru-RU" sz="4900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Kozuka Mincho Pro R" pitchFamily="18" charset="-128"/>
                <a:cs typeface="Times New Roman" pitchFamily="18" charset="0"/>
              </a:rPr>
            </a:br>
            <a:r>
              <a:rPr lang="ru-RU" sz="4900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Kozuka Mincho Pro R" pitchFamily="18" charset="-128"/>
                <a:cs typeface="Times New Roman" pitchFamily="18" charset="0"/>
              </a:rPr>
              <a:t>(вариант классификации):</a:t>
            </a:r>
            <a:br>
              <a:rPr lang="ru-RU" sz="4900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Kozuka Mincho Pro R" pitchFamily="18" charset="-128"/>
                <a:cs typeface="Times New Roman" pitchFamily="18" charset="0"/>
              </a:rPr>
            </a:br>
            <a:endParaRPr lang="ru-RU" sz="49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695" y="1938527"/>
            <a:ext cx="11242623" cy="4238435"/>
          </a:xfrm>
        </p:spPr>
        <p:txBody>
          <a:bodyPr/>
          <a:lstStyle/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kumimoji="1" lang="ru-RU" sz="3200" b="1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cs typeface="Times New Roman" pitchFamily="18" charset="0"/>
              </a:rPr>
              <a:t>По основным сферам деятельности, 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kumimoji="1" lang="ru-RU" sz="3200" b="1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cs typeface="Times New Roman" pitchFamily="18" charset="0"/>
              </a:rPr>
              <a:t>в которых осуществляется проект</a:t>
            </a:r>
            <a:r>
              <a:rPr kumimoji="1" lang="ru-RU" sz="3200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  <a:cs typeface="Times New Roman" pitchFamily="18" charset="0"/>
              </a:rPr>
              <a:t>: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60000"/>
              <a:buFont typeface="Wingdings" pitchFamily="2" charset="2"/>
              <a:buChar char="ü"/>
              <a:defRPr/>
            </a:pPr>
            <a:r>
              <a:rPr lang="ru-RU" sz="32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Технические;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60000"/>
              <a:buFont typeface="Wingdings" pitchFamily="2" charset="2"/>
              <a:buChar char="ü"/>
              <a:defRPr/>
            </a:pPr>
            <a:r>
              <a:rPr lang="ru-RU" sz="32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Социальные;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60000"/>
              <a:buFont typeface="Wingdings" pitchFamily="2" charset="2"/>
              <a:buChar char="ü"/>
              <a:defRPr/>
            </a:pPr>
            <a:r>
              <a:rPr lang="ru-RU" sz="32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Экономические;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60000"/>
              <a:buFont typeface="Wingdings" pitchFamily="2" charset="2"/>
              <a:buChar char="ü"/>
              <a:defRPr/>
            </a:pPr>
            <a:r>
              <a:rPr lang="ru-RU" sz="32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Образовательные;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60000"/>
              <a:buFont typeface="Wingdings" pitchFamily="2" charset="2"/>
              <a:buChar char="ü"/>
              <a:defRPr/>
            </a:pPr>
            <a:r>
              <a:rPr lang="ru-RU" sz="32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Смешанные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35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695" y="434715"/>
            <a:ext cx="11242623" cy="1552581"/>
          </a:xfrm>
        </p:spPr>
        <p:txBody>
          <a:bodyPr>
            <a:noAutofit/>
          </a:bodyPr>
          <a:lstStyle/>
          <a:p>
            <a:br>
              <a:rPr lang="ru-RU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cs typeface="Times New Roman" pitchFamily="18" charset="0"/>
              </a:rPr>
            </a:br>
            <a:r>
              <a:rPr lang="ru-RU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cs typeface="Times New Roman" pitchFamily="18" charset="0"/>
              </a:rPr>
              <a:t>Виды проектов </a:t>
            </a:r>
            <a:br>
              <a:rPr lang="ru-RU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cs typeface="Times New Roman" pitchFamily="18" charset="0"/>
              </a:rPr>
            </a:br>
            <a:r>
              <a:rPr lang="ru-RU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cs typeface="Times New Roman" pitchFamily="18" charset="0"/>
              </a:rPr>
              <a:t>(вариант классификации):</a:t>
            </a:r>
            <a:br>
              <a:rPr lang="ru-RU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695" y="2036063"/>
            <a:ext cx="11242623" cy="4413505"/>
          </a:xfrm>
        </p:spPr>
        <p:txBody>
          <a:bodyPr/>
          <a:lstStyle/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sz="3200" b="1" kern="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По доминирующей в проекте 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sz="3200" b="1" kern="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деятельности: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60000"/>
              <a:buFont typeface="Wingdings" pitchFamily="2" charset="2"/>
              <a:buChar char="ü"/>
              <a:defRPr/>
            </a:pP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Исследовательские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60000"/>
              <a:buFont typeface="Wingdings" pitchFamily="2" charset="2"/>
              <a:buChar char="ü"/>
              <a:defRPr/>
            </a:pP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Творческие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60000"/>
              <a:buFont typeface="Wingdings" pitchFamily="2" charset="2"/>
              <a:buChar char="ü"/>
              <a:defRPr/>
            </a:pP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Ролевые, игровые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60000"/>
              <a:buFont typeface="Wingdings" pitchFamily="2" charset="2"/>
              <a:buChar char="ü"/>
              <a:defRPr/>
            </a:pP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Информационные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60000"/>
              <a:buFont typeface="Wingdings" pitchFamily="2" charset="2"/>
              <a:buChar char="ü"/>
              <a:defRPr/>
            </a:pP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Практико-ориентированные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39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695" y="434715"/>
            <a:ext cx="11242623" cy="1394085"/>
          </a:xfrm>
        </p:spPr>
        <p:txBody>
          <a:bodyPr>
            <a:noAutofit/>
          </a:bodyPr>
          <a:lstStyle/>
          <a:p>
            <a:r>
              <a:rPr lang="ru-RU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Виды проектов </a:t>
            </a:r>
            <a:br>
              <a:rPr lang="ru-RU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</a:br>
            <a:r>
              <a:rPr lang="ru-RU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(вариант классификации)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695" y="2011679"/>
            <a:ext cx="11242623" cy="4165283"/>
          </a:xfrm>
        </p:spPr>
        <p:txBody>
          <a:bodyPr/>
          <a:lstStyle/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60000"/>
              <a:buNone/>
              <a:defRPr/>
            </a:pPr>
            <a:r>
              <a:rPr kumimoji="1" lang="ru-RU" sz="4400" b="1" kern="0" dirty="0">
                <a:solidFill>
                  <a:srgbClr val="A26D18">
                    <a:lumMod val="75000"/>
                  </a:srgb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По характеру возникновения: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60000"/>
              <a:buNone/>
              <a:defRPr/>
            </a:pPr>
            <a:endParaRPr kumimoji="1" lang="ru-RU" sz="3200" b="1" kern="0" dirty="0">
              <a:solidFill>
                <a:srgbClr val="A26D18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60000"/>
              <a:buFont typeface="Wingdings" pitchFamily="2" charset="2"/>
              <a:buChar char="ü"/>
              <a:defRPr/>
            </a:pPr>
            <a:r>
              <a:rPr lang="ru-RU" sz="4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Инициативные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60000"/>
              <a:buFont typeface="Wingdings" pitchFamily="2" charset="2"/>
              <a:buChar char="ü"/>
              <a:defRPr/>
            </a:pPr>
            <a:endParaRPr lang="ru-RU" sz="4800" kern="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60000"/>
              <a:buFont typeface="Wingdings" pitchFamily="2" charset="2"/>
              <a:buChar char="ü"/>
              <a:defRPr/>
            </a:pPr>
            <a:r>
              <a:rPr lang="ru-RU" sz="4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Заказные</a:t>
            </a:r>
            <a:endParaRPr lang="ru-RU" sz="4800" kern="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125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kern="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Виды проектов</a:t>
            </a:r>
            <a:endParaRPr lang="ru-RU" sz="4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2974847"/>
            <a:ext cx="4879848" cy="3621025"/>
          </a:xfrm>
        </p:spPr>
        <p:txBody>
          <a:bodyPr>
            <a:noAutofit/>
          </a:bodyPr>
          <a:lstStyle/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EE1A8"/>
              </a:buClr>
              <a:buSzPct val="80000"/>
              <a:buNone/>
              <a:defRPr/>
            </a:pPr>
            <a:r>
              <a:rPr kumimoji="1" lang="ru-RU" sz="4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Международные,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80000"/>
              <a:buNone/>
              <a:defRPr/>
            </a:pPr>
            <a:r>
              <a:rPr kumimoji="1" lang="ru-RU" sz="4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Межгосударственные,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80000"/>
              <a:buNone/>
              <a:defRPr/>
            </a:pPr>
            <a:r>
              <a:rPr kumimoji="1" lang="ru-RU" sz="4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Национальные,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80000"/>
              <a:buNone/>
              <a:defRPr/>
            </a:pPr>
            <a:r>
              <a:rPr kumimoji="1" lang="ru-RU" sz="4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Межрегиональные,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Pct val="80000"/>
              <a:buNone/>
              <a:defRPr/>
            </a:pPr>
            <a:r>
              <a:rPr kumimoji="1" lang="ru-RU" sz="4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Региональные,</a:t>
            </a:r>
          </a:p>
          <a:p>
            <a:pPr marL="0" indent="0">
              <a:buNone/>
            </a:pPr>
            <a:endParaRPr lang="ru-RU" sz="4000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6717792" y="2804159"/>
            <a:ext cx="4962144" cy="3706369"/>
          </a:xfrm>
        </p:spPr>
        <p:txBody>
          <a:bodyPr>
            <a:normAutofit fontScale="55000" lnSpcReduction="20000"/>
          </a:bodyPr>
          <a:lstStyle/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60000"/>
              <a:buNone/>
              <a:defRPr/>
            </a:pPr>
            <a:endParaRPr kumimoji="1" lang="ru-RU" sz="4600" kern="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60000"/>
              <a:buNone/>
              <a:defRPr/>
            </a:pPr>
            <a:r>
              <a:rPr kumimoji="1" lang="ru-RU" sz="73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Межотраслевые, </a:t>
            </a: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60000"/>
              <a:buNone/>
              <a:defRPr/>
            </a:pPr>
            <a:r>
              <a:rPr kumimoji="1" lang="ru-RU" sz="73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Отраслевые,</a:t>
            </a: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60000"/>
              <a:buNone/>
              <a:defRPr/>
            </a:pPr>
            <a:r>
              <a:rPr kumimoji="1" lang="ru-RU" sz="73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Корпоративные,</a:t>
            </a: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60000"/>
              <a:buNone/>
              <a:defRPr/>
            </a:pPr>
            <a:r>
              <a:rPr kumimoji="1" lang="ru-RU" sz="73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 Ведомственные, </a:t>
            </a: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60000"/>
              <a:buNone/>
              <a:defRPr/>
            </a:pPr>
            <a:r>
              <a:rPr kumimoji="1" lang="ru-RU" sz="73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Индивидуальные</a:t>
            </a:r>
            <a:endParaRPr lang="ru-RU" sz="7300" kern="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Monotype Corsiva" panose="03010101010201010101" pitchFamily="66" charset="0"/>
            </a:endParaRPr>
          </a:p>
          <a:p>
            <a:endParaRPr lang="ru-RU" sz="7300" dirty="0">
              <a:latin typeface="Monotype Corsiva" panose="03010101010201010101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0976" y="1792224"/>
            <a:ext cx="106070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размерам самого проекта, количеству участников, и влиянию на окружающий мир</a:t>
            </a:r>
          </a:p>
        </p:txBody>
      </p:sp>
    </p:spTree>
    <p:extLst>
      <p:ext uri="{BB962C8B-B14F-4D97-AF65-F5344CB8AC3E}">
        <p14:creationId xmlns:p14="http://schemas.microsoft.com/office/powerpoint/2010/main" val="23847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Сущность проектного метода</a:t>
            </a:r>
            <a:endParaRPr lang="ru-RU" sz="48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sz="4000" b="1" i="1" u="sng" kern="0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Триада: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endParaRPr lang="ru-RU" sz="4000" b="1" kern="0" dirty="0">
              <a:solidFill>
                <a:srgbClr val="FF0000"/>
              </a:solidFill>
              <a:latin typeface="Times New Roman"/>
            </a:endParaRP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sz="4400" b="1" kern="0" dirty="0">
                <a:solidFill>
                  <a:srgbClr val="C00000"/>
                </a:solidFill>
                <a:latin typeface="Times New Roman"/>
              </a:rPr>
              <a:t>Замысел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sz="4400" b="1" kern="0" dirty="0">
                <a:solidFill>
                  <a:srgbClr val="C00000"/>
                </a:solidFill>
                <a:latin typeface="Times New Roman"/>
              </a:rPr>
              <a:t>Реализация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sz="4400" b="1" kern="0" dirty="0">
                <a:solidFill>
                  <a:srgbClr val="C00000"/>
                </a:solidFill>
                <a:latin typeface="Times New Roman"/>
              </a:rPr>
              <a:t>Продукт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863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Творческий проект (6 п)</a:t>
            </a:r>
            <a:r>
              <a:rPr lang="ru-RU" kern="0" dirty="0">
                <a:solidFill>
                  <a:srgbClr val="FEE1A8">
                    <a:lumMod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 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695" y="1536192"/>
            <a:ext cx="11242623" cy="4986527"/>
          </a:xfrm>
        </p:spPr>
        <p:txBody>
          <a:bodyPr>
            <a:normAutofit/>
          </a:bodyPr>
          <a:lstStyle/>
          <a:p>
            <a:pPr marL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sz="3600" b="1" u="sng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«от идеи до конечного результата»:</a:t>
            </a:r>
            <a:r>
              <a:rPr lang="ru-RU" sz="32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sz="36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Проблема – 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sz="36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Проектирование – 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sz="36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Поиск информации – 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sz="36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Продукт – 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sz="36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Презентация – </a:t>
            </a:r>
          </a:p>
          <a:p>
            <a:pPr marL="34290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None/>
              <a:defRPr/>
            </a:pPr>
            <a:r>
              <a:rPr lang="ru-RU" sz="36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Портфолио</a:t>
            </a:r>
            <a:r>
              <a:rPr lang="ru-RU" sz="36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/>
              </a:rPr>
              <a:t>  </a:t>
            </a:r>
            <a:r>
              <a:rPr lang="ru-RU" sz="36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проекта – </a:t>
            </a:r>
            <a:endParaRPr lang="ru-RU" sz="3600" kern="0" dirty="0">
              <a:solidFill>
                <a:srgbClr val="C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412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сиреневый туман 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80963FA7-0C59-4E8E-AF3C-5DC0B2EFA9FC}" vid="{7FDEC69F-122C-48A7-AE5E-95C4E243AD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сиреневый туман 1</Template>
  <TotalTime>185</TotalTime>
  <Words>664</Words>
  <Application>Microsoft Office PowerPoint</Application>
  <PresentationFormat>Широкоэкранный</PresentationFormat>
  <Paragraphs>137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Georgia</vt:lpstr>
      <vt:lpstr>Monotype Corsiva</vt:lpstr>
      <vt:lpstr>Times New Roman</vt:lpstr>
      <vt:lpstr>Wingdings</vt:lpstr>
      <vt:lpstr>сиреневый туман 1</vt:lpstr>
      <vt:lpstr>ОПЫТ ОРГАНИЗАЦИИ ИССЛЕДОВАТЕЛЬСКОЙ И ПРОЕКТНОЙ ДЕЯТЕЛЬНОСТИ У МЛАДШИХ ШКОЛЬНИКОВ</vt:lpstr>
      <vt:lpstr> Тезаурус </vt:lpstr>
      <vt:lpstr>ТИПОЛОГИЯ ПРОЕКТОВ</vt:lpstr>
      <vt:lpstr> Виды проектов  (вариант классификации): </vt:lpstr>
      <vt:lpstr> Виды проектов  (вариант классификации): </vt:lpstr>
      <vt:lpstr>Виды проектов  (вариант классификации)</vt:lpstr>
      <vt:lpstr>Виды проектов</vt:lpstr>
      <vt:lpstr>Сущность проектного метода</vt:lpstr>
      <vt:lpstr>Творческий проект (6 п) :</vt:lpstr>
      <vt:lpstr>ПРОБЛЕМА  ПРОЕКТА</vt:lpstr>
      <vt:lpstr> «Портрет выпускника начальной школы» </vt:lpstr>
      <vt:lpstr>ЦЕЛЬ / ЗАДАЧИ ПРОЕКТА</vt:lpstr>
      <vt:lpstr>ПРОЕКТИРОВАНИЕ:</vt:lpstr>
      <vt:lpstr>ПОИСК ИНФОРМАЦИИ </vt:lpstr>
      <vt:lpstr>ПРОДУКТ</vt:lpstr>
      <vt:lpstr>Презентация PowerPoint</vt:lpstr>
      <vt:lpstr>ПРЕЗЕНТАЦИЯ </vt:lpstr>
      <vt:lpstr>Презентация PowerPoint</vt:lpstr>
      <vt:lpstr>ПОРТФОЛИО</vt:lpstr>
      <vt:lpstr>Требования к работе педагога:</vt:lpstr>
      <vt:lpstr>Анализ работы</vt:lpstr>
      <vt:lpstr>Анализ работы</vt:lpstr>
      <vt:lpstr>Ресурсы: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Сиреневый туман</dc:title>
  <dc:creator>User</dc:creator>
  <cp:lastModifiedBy>Ирина Копыленко</cp:lastModifiedBy>
  <cp:revision>27</cp:revision>
  <dcterms:created xsi:type="dcterms:W3CDTF">2017-03-26T17:50:57Z</dcterms:created>
  <dcterms:modified xsi:type="dcterms:W3CDTF">2022-04-14T13:18:42Z</dcterms:modified>
</cp:coreProperties>
</file>