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0"/>
  </p:notesMasterIdLst>
  <p:handoutMasterIdLst>
    <p:handoutMasterId r:id="rId31"/>
  </p:handoutMasterIdLst>
  <p:sldIdLst>
    <p:sldId id="257" r:id="rId2"/>
    <p:sldId id="258" r:id="rId3"/>
    <p:sldId id="262" r:id="rId4"/>
    <p:sldId id="263" r:id="rId5"/>
    <p:sldId id="261" r:id="rId6"/>
    <p:sldId id="286"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6C16"/>
    <a:srgbClr val="0033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6397" autoAdjust="0"/>
  </p:normalViewPr>
  <p:slideViewPr>
    <p:cSldViewPr>
      <p:cViewPr varScale="1">
        <p:scale>
          <a:sx n="75" d="100"/>
          <a:sy n="75" d="100"/>
        </p:scale>
        <p:origin x="-1522" y="-72"/>
      </p:cViewPr>
      <p:guideLst>
        <p:guide orient="horz" pos="2160"/>
        <p:guide pos="2880"/>
      </p:guideLst>
    </p:cSldViewPr>
  </p:slideViewPr>
  <p:outlineViewPr>
    <p:cViewPr>
      <p:scale>
        <a:sx n="33" d="100"/>
        <a:sy n="33" d="100"/>
      </p:scale>
      <p:origin x="274" y="376027"/>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mn-cs"/>
              </a:defRPr>
            </a:lvl1pPr>
          </a:lstStyle>
          <a:p>
            <a:pPr>
              <a:defRPr/>
            </a:pPr>
            <a:r>
              <a:rPr lang="ru-RU"/>
              <a:t>Межрегиональная научно-практическая интернет-конференция " Современные технологии и инновации подготовки специалистов для инновационной экономики : опыт практического применения"</a:t>
            </a:r>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cs typeface="+mn-cs"/>
              </a:defRPr>
            </a:lvl1pPr>
          </a:lstStyle>
          <a:p>
            <a:pPr>
              <a:defRPr/>
            </a:pPr>
            <a:fld id="{0FEE8584-5780-452C-9406-43E385C05604}" type="datetimeFigureOut">
              <a:rPr lang="ru-RU"/>
              <a:pPr>
                <a:defRPr/>
              </a:pPr>
              <a:t>15.03.2022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cs typeface="+mn-cs"/>
              </a:defRPr>
            </a:lvl1pPr>
          </a:lstStyle>
          <a:p>
            <a:pPr>
              <a:defRPr/>
            </a:pPr>
            <a:fld id="{90FB595A-8414-4A97-8BF5-226A1D3B7C78}" type="slidenum">
              <a:rPr lang="ru-RU"/>
              <a:pPr>
                <a:defRPr/>
              </a:pPr>
              <a:t>‹#›</a:t>
            </a:fld>
            <a:endParaRPr lang="ru-RU"/>
          </a:p>
        </p:txBody>
      </p:sp>
    </p:spTree>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mn-cs"/>
              </a:defRPr>
            </a:lvl1pPr>
          </a:lstStyle>
          <a:p>
            <a:pPr>
              <a:defRPr/>
            </a:pPr>
            <a:r>
              <a:rPr lang="ru-RU"/>
              <a:t>Межрегиональная научно-практическая интернет-конференция " Современные технологии и инновации подготовки специалистов для инновационной экономики : опыт практического применения"</a:t>
            </a: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cs typeface="+mn-cs"/>
              </a:defRPr>
            </a:lvl1pPr>
          </a:lstStyle>
          <a:p>
            <a:pPr>
              <a:defRPr/>
            </a:pPr>
            <a:fld id="{240B0698-C17A-4A82-9E59-279038B7ACC4}" type="datetimeFigureOut">
              <a:rPr lang="ru-RU"/>
              <a:pPr>
                <a:defRPr/>
              </a:pPr>
              <a:t>15.03.2022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cs typeface="+mn-cs"/>
              </a:defRPr>
            </a:lvl1pPr>
          </a:lstStyle>
          <a:p>
            <a:pPr>
              <a:defRPr/>
            </a:pPr>
            <a:fld id="{43CD6850-AEA9-43DB-B90F-607B359937AB}" type="slidenum">
              <a:rPr lang="ru-RU"/>
              <a:pPr>
                <a:defRPr/>
              </a:pPr>
              <a:t>‹#›</a:t>
            </a:fld>
            <a:endParaRPr lang="ru-RU"/>
          </a:p>
        </p:txBody>
      </p:sp>
    </p:spTree>
  </p:cSld>
  <p:clrMap bg1="lt1" tx1="dk1" bg2="lt2" tx2="dk2" accent1="accent1" accent2="accent2" accent3="accent3" accent4="accent4" accent5="accent5" accent6="accent6" hlink="hlink" folHlink="folHlink"/>
  <p:hf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72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5FBB1C-3A77-42DC-89E4-99C605891FFE}" type="slidenum">
              <a:rPr lang="ru-RU"/>
              <a:pPr/>
              <a:t>1</a:t>
            </a:fld>
            <a:endParaRPr lang="ru-RU"/>
          </a:p>
        </p:txBody>
      </p:sp>
      <p:sp>
        <p:nvSpPr>
          <p:cNvPr id="30725" name="Верхний колонтитул 4"/>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r>
              <a:rPr lang="ru-RU"/>
              <a:t>Межрегиональная научно-практическая интернет-конференция " Современные технологии и инновации подготовки специалистов для инновационной экономики : опыт практического применения"</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p:spPr>
      </p:sp>
      <p:sp>
        <p:nvSpPr>
          <p:cNvPr id="3174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748" name="Верхний колонтитул 3"/>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r>
              <a:rPr lang="ru-RU"/>
              <a:t>Межрегиональная научно-практическая интернет-конференция " Современные технологии и инновации подготовки специалистов для инновационной экономики : опыт практического применения"</a:t>
            </a:r>
          </a:p>
        </p:txBody>
      </p:sp>
      <p:sp>
        <p:nvSpPr>
          <p:cNvPr id="31749" name="Номер слайда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351E6DB-55F7-4726-B229-D6FC1A4261CA}" type="slidenum">
              <a:rPr lang="ru-RU"/>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06418BC-2668-4DAC-B8D1-006A170AB394}" type="slidenum">
              <a:rPr lang="es-ES"/>
              <a:pPr>
                <a:defRPr/>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9F315D2-669A-4926-9358-A43AB3D3E6E2}" type="slidenum">
              <a:rPr lang="es-ES"/>
              <a:pPr>
                <a:defRPr/>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A32BC96-80F2-43EA-B44C-F4995144F0F6}" type="slidenum">
              <a:rPr lang="es-ES"/>
              <a:pPr>
                <a:defRPr/>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5939BF2-10BC-4DE3-A71C-7BC5E151CA16}" type="slidenum">
              <a:rPr lang="es-ES"/>
              <a:pPr>
                <a:defRPr/>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2869A80-01EF-433D-A24F-C08C57C8CE2A}" type="slidenum">
              <a:rPr lang="es-ES"/>
              <a:pPr>
                <a:defRPr/>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34AE0FD6-2B29-45D5-926E-C5D6F20C15F1}"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4B401526-E0B1-4C3A-B9BE-48432AC06ED8}" type="slidenum">
              <a:rPr lang="es-ES"/>
              <a:pPr>
                <a:defRPr/>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5CC49C46-4B16-4B5C-8041-5888490631EE}" type="slidenum">
              <a:rPr lang="es-ES"/>
              <a:pPr>
                <a:defRPr/>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89FD4E46-34F5-4C09-B5AE-076CE695AA71}" type="slidenum">
              <a:rPr lang="es-ES"/>
              <a:pPr>
                <a:defRPr/>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05BA1733-B683-492D-8B9F-905F6098D528}" type="slidenum">
              <a:rPr lang="es-ES"/>
              <a:pPr>
                <a:defRPr/>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CCCA912-67CA-4A87-9A38-3D07353CFC3B}" type="slidenum">
              <a:rPr lang="es-ES"/>
              <a:pPr>
                <a:defRPr/>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AC3B2D80-8AC6-4670-9F23-135CAA599D65}"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kachestvo.pro/upload/medialibrary/e2a/7527_P03_1.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kachestvo.pro/upload/medialibrary/c1c/7527_P03_3.jp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kachestvo.pro/upload/medialibrary/f8a/7527_P03_4.jp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kachestvo.pro/upload/medialibrary/5bc/7527_P03_5.jp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kachestvo.pro/upload/medialibrary/c59/7527_P03_6.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kachestvo.pro/upload/medialibrary/f5d/7527_R03_Etapy-vnedreniya-5S.jpg"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457200" y="274638"/>
            <a:ext cx="8229600" cy="850900"/>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es-ES" sz="1200" smtClean="0">
              <a:latin typeface="Times New Roman" pitchFamily="18" charset="0"/>
              <a:cs typeface="Times New Roman" pitchFamily="18" charset="0"/>
            </a:endParaRPr>
          </a:p>
        </p:txBody>
      </p:sp>
      <p:sp>
        <p:nvSpPr>
          <p:cNvPr id="2051" name="Содержимое 2"/>
          <p:cNvSpPr>
            <a:spLocks noGrp="1"/>
          </p:cNvSpPr>
          <p:nvPr>
            <p:ph idx="1"/>
          </p:nvPr>
        </p:nvSpPr>
        <p:spPr>
          <a:xfrm>
            <a:off x="457200" y="2205038"/>
            <a:ext cx="8147050" cy="2447925"/>
          </a:xfrm>
        </p:spPr>
        <p:txBody>
          <a:bodyPr/>
          <a:lstStyle/>
          <a:p>
            <a:pPr algn="ctr" eaLnBrk="1" hangingPunct="1">
              <a:buFontTx/>
              <a:buNone/>
            </a:pPr>
            <a:r>
              <a:rPr lang="ru-RU" sz="4000" smtClean="0">
                <a:latin typeface="Times New Roman" pitchFamily="18" charset="0"/>
                <a:cs typeface="Times New Roman" pitchFamily="18" charset="0"/>
              </a:rPr>
              <a:t>Инструменты </a:t>
            </a:r>
            <a:r>
              <a:rPr lang="en-US" sz="4000" smtClean="0">
                <a:latin typeface="Times New Roman" pitchFamily="18" charset="0"/>
                <a:cs typeface="Times New Roman" pitchFamily="18" charset="0"/>
              </a:rPr>
              <a:t/>
            </a:r>
            <a:br>
              <a:rPr lang="en-US" sz="4000" smtClean="0">
                <a:latin typeface="Times New Roman" pitchFamily="18" charset="0"/>
                <a:cs typeface="Times New Roman" pitchFamily="18" charset="0"/>
              </a:rPr>
            </a:br>
            <a:r>
              <a:rPr lang="ru-RU" sz="4000" smtClean="0">
                <a:latin typeface="Times New Roman" pitchFamily="18" charset="0"/>
                <a:cs typeface="Times New Roman" pitchFamily="18" charset="0"/>
              </a:rPr>
              <a:t>«Бережливого производства»</a:t>
            </a:r>
            <a:r>
              <a:rPr lang="en-US" sz="4000" smtClean="0">
                <a:latin typeface="Times New Roman" pitchFamily="18" charset="0"/>
                <a:cs typeface="Times New Roman" pitchFamily="18" charset="0"/>
              </a:rPr>
              <a:t/>
            </a:r>
            <a:br>
              <a:rPr lang="en-US" sz="4000" smtClean="0">
                <a:latin typeface="Times New Roman" pitchFamily="18" charset="0"/>
                <a:cs typeface="Times New Roman" pitchFamily="18" charset="0"/>
              </a:rPr>
            </a:br>
            <a:r>
              <a:rPr lang="en-US" sz="4000" smtClean="0">
                <a:latin typeface="Times New Roman" pitchFamily="18" charset="0"/>
                <a:cs typeface="Times New Roman" pitchFamily="18" charset="0"/>
              </a:rPr>
              <a:t>C</a:t>
            </a:r>
            <a:r>
              <a:rPr lang="ru-RU" sz="4000" smtClean="0">
                <a:latin typeface="Times New Roman" pitchFamily="18" charset="0"/>
                <a:cs typeface="Times New Roman" pitchFamily="18" charset="0"/>
              </a:rPr>
              <a:t>истема 5</a:t>
            </a:r>
            <a:r>
              <a:rPr lang="en-US" sz="4000" smtClean="0">
                <a:latin typeface="Times New Roman" pitchFamily="18" charset="0"/>
                <a:cs typeface="Times New Roman" pitchFamily="18" charset="0"/>
              </a:rPr>
              <a:t> S.</a:t>
            </a:r>
            <a:endParaRPr lang="es-ES" sz="4000" smtClean="0">
              <a:latin typeface="Times New Roman" pitchFamily="18" charset="0"/>
              <a:cs typeface="Times New Roman" pitchFamily="18" charset="0"/>
            </a:endParaRPr>
          </a:p>
          <a:p>
            <a:pPr eaLnBrk="1" hangingPunct="1"/>
            <a:endParaRPr lang="ru-RU" smtClean="0"/>
          </a:p>
        </p:txBody>
      </p:sp>
      <p:sp>
        <p:nvSpPr>
          <p:cNvPr id="2052" name="Номер слайда 3"/>
          <p:cNvSpPr>
            <a:spLocks noGrp="1"/>
          </p:cNvSpPr>
          <p:nvPr>
            <p:ph type="sldNum" sz="quarter" idx="12"/>
          </p:nvPr>
        </p:nvSpPr>
        <p:spPr>
          <a:noFill/>
        </p:spPr>
        <p:txBody>
          <a:bodyPr/>
          <a:lstStyle/>
          <a:p>
            <a:fld id="{D831DB48-EB15-4C5D-9898-87FA199F62FC}" type="slidenum">
              <a:rPr lang="es-ES" smtClean="0"/>
              <a:pPr/>
              <a:t>1</a:t>
            </a:fld>
            <a:r>
              <a:rPr lang="ru-RU" smtClean="0"/>
              <a:t>/27</a:t>
            </a:r>
            <a:endParaRPr lang="es-E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457200" y="0"/>
            <a:ext cx="8229600" cy="692150"/>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10243" name="Содержимое 2"/>
          <p:cNvSpPr>
            <a:spLocks noGrp="1"/>
          </p:cNvSpPr>
          <p:nvPr>
            <p:ph idx="1"/>
          </p:nvPr>
        </p:nvSpPr>
        <p:spPr>
          <a:xfrm>
            <a:off x="457200" y="836613"/>
            <a:ext cx="8229600" cy="5289550"/>
          </a:xfrm>
        </p:spPr>
        <p:txBody>
          <a:bodyPr/>
          <a:lstStyle/>
          <a:p>
            <a:pPr eaLnBrk="1" hangingPunct="1">
              <a:buFontTx/>
              <a:buNone/>
            </a:pPr>
            <a:r>
              <a:rPr lang="ru-RU" smtClean="0"/>
              <a:t>На что влияет 5</a:t>
            </a:r>
            <a:r>
              <a:rPr lang="en-US" smtClean="0"/>
              <a:t>S?</a:t>
            </a:r>
            <a:endParaRPr lang="ru-RU" b="1" smtClean="0"/>
          </a:p>
        </p:txBody>
      </p:sp>
      <p:sp>
        <p:nvSpPr>
          <p:cNvPr id="10244" name="Номер слайда 4"/>
          <p:cNvSpPr>
            <a:spLocks noGrp="1"/>
          </p:cNvSpPr>
          <p:nvPr>
            <p:ph type="sldNum" sz="quarter" idx="12"/>
          </p:nvPr>
        </p:nvSpPr>
        <p:spPr>
          <a:noFill/>
        </p:spPr>
        <p:txBody>
          <a:bodyPr/>
          <a:lstStyle/>
          <a:p>
            <a:fld id="{B27D5B29-5B3D-402D-B249-041B7C4652D2}" type="slidenum">
              <a:rPr lang="es-ES" smtClean="0"/>
              <a:pPr/>
              <a:t>10</a:t>
            </a:fld>
            <a:r>
              <a:rPr lang="ru-RU" smtClean="0"/>
              <a:t>/27</a:t>
            </a:r>
            <a:endParaRPr lang="es-ES" smtClean="0"/>
          </a:p>
        </p:txBody>
      </p:sp>
      <p:sp>
        <p:nvSpPr>
          <p:cNvPr id="6" name="Стрелка вверх 5"/>
          <p:cNvSpPr/>
          <p:nvPr/>
        </p:nvSpPr>
        <p:spPr>
          <a:xfrm>
            <a:off x="5508625" y="1916113"/>
            <a:ext cx="1439863" cy="1800225"/>
          </a:xfrm>
          <a:prstGeom prst="upArrow">
            <a:avLst>
              <a:gd name="adj1" fmla="val 50000"/>
              <a:gd name="adj2" fmla="val 558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Стрелка вверх 8"/>
          <p:cNvSpPr/>
          <p:nvPr/>
        </p:nvSpPr>
        <p:spPr>
          <a:xfrm rot="6873972">
            <a:off x="6482557" y="3558381"/>
            <a:ext cx="1439862" cy="1800225"/>
          </a:xfrm>
          <a:prstGeom prst="upArrow">
            <a:avLst>
              <a:gd name="adj1" fmla="val 50000"/>
              <a:gd name="adj2" fmla="val 558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Стрелка вверх 9"/>
          <p:cNvSpPr/>
          <p:nvPr/>
        </p:nvSpPr>
        <p:spPr>
          <a:xfrm rot="14372373">
            <a:off x="4561682" y="3606006"/>
            <a:ext cx="1439862" cy="1800225"/>
          </a:xfrm>
          <a:prstGeom prst="upArrow">
            <a:avLst>
              <a:gd name="adj1" fmla="val 50000"/>
              <a:gd name="adj2" fmla="val 558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248" name="Прямоугольник 10"/>
          <p:cNvSpPr>
            <a:spLocks noChangeArrowheads="1"/>
          </p:cNvSpPr>
          <p:nvPr/>
        </p:nvSpPr>
        <p:spPr bwMode="auto">
          <a:xfrm rot="10800000" flipV="1">
            <a:off x="4932363" y="1557338"/>
            <a:ext cx="3168650" cy="368300"/>
          </a:xfrm>
          <a:prstGeom prst="rect">
            <a:avLst/>
          </a:prstGeom>
          <a:noFill/>
          <a:ln w="9525">
            <a:noFill/>
            <a:miter lim="800000"/>
            <a:headEnd/>
            <a:tailEnd/>
          </a:ln>
        </p:spPr>
        <p:txBody>
          <a:bodyPr>
            <a:spAutoFit/>
          </a:bodyPr>
          <a:lstStyle/>
          <a:p>
            <a:r>
              <a:rPr lang="ru-RU" b="1"/>
              <a:t>Производительность</a:t>
            </a:r>
          </a:p>
        </p:txBody>
      </p:sp>
      <p:sp>
        <p:nvSpPr>
          <p:cNvPr id="10249" name="Прямоугольник 11"/>
          <p:cNvSpPr>
            <a:spLocks noChangeArrowheads="1"/>
          </p:cNvSpPr>
          <p:nvPr/>
        </p:nvSpPr>
        <p:spPr bwMode="auto">
          <a:xfrm rot="-2715741">
            <a:off x="7116763" y="4638675"/>
            <a:ext cx="2127250" cy="368300"/>
          </a:xfrm>
          <a:prstGeom prst="rect">
            <a:avLst/>
          </a:prstGeom>
          <a:noFill/>
          <a:ln w="9525">
            <a:noFill/>
            <a:miter lim="800000"/>
            <a:headEnd/>
            <a:tailEnd/>
          </a:ln>
        </p:spPr>
        <p:txBody>
          <a:bodyPr>
            <a:spAutoFit/>
          </a:bodyPr>
          <a:lstStyle/>
          <a:p>
            <a:r>
              <a:rPr lang="ru-RU" b="1"/>
              <a:t>Безопасность</a:t>
            </a:r>
          </a:p>
        </p:txBody>
      </p:sp>
      <p:sp>
        <p:nvSpPr>
          <p:cNvPr id="10250" name="Прямоугольник 12"/>
          <p:cNvSpPr>
            <a:spLocks noChangeArrowheads="1"/>
          </p:cNvSpPr>
          <p:nvPr/>
        </p:nvSpPr>
        <p:spPr bwMode="auto">
          <a:xfrm rot="13954003" flipV="1">
            <a:off x="3597275" y="5105400"/>
            <a:ext cx="2046288" cy="369888"/>
          </a:xfrm>
          <a:prstGeom prst="rect">
            <a:avLst/>
          </a:prstGeom>
          <a:noFill/>
          <a:ln w="9525">
            <a:noFill/>
            <a:miter lim="800000"/>
            <a:headEnd/>
            <a:tailEnd/>
          </a:ln>
        </p:spPr>
        <p:txBody>
          <a:bodyPr>
            <a:spAutoFit/>
          </a:bodyPr>
          <a:lstStyle/>
          <a:p>
            <a:r>
              <a:rPr lang="ru-RU" b="1"/>
              <a:t>Качество</a:t>
            </a:r>
          </a:p>
        </p:txBody>
      </p:sp>
      <p:sp>
        <p:nvSpPr>
          <p:cNvPr id="10251" name="Прямоугольник 13"/>
          <p:cNvSpPr>
            <a:spLocks noChangeArrowheads="1"/>
          </p:cNvSpPr>
          <p:nvPr/>
        </p:nvSpPr>
        <p:spPr bwMode="auto">
          <a:xfrm>
            <a:off x="5867400" y="3644900"/>
            <a:ext cx="865188" cy="584200"/>
          </a:xfrm>
          <a:prstGeom prst="rect">
            <a:avLst/>
          </a:prstGeom>
          <a:noFill/>
          <a:ln w="9525">
            <a:noFill/>
            <a:miter lim="800000"/>
            <a:headEnd/>
            <a:tailEnd/>
          </a:ln>
        </p:spPr>
        <p:txBody>
          <a:bodyPr>
            <a:spAutoFit/>
          </a:bodyPr>
          <a:lstStyle/>
          <a:p>
            <a:r>
              <a:rPr lang="ru-RU" sz="3200" b="1">
                <a:latin typeface="Times New Roman" pitchFamily="18" charset="0"/>
                <a:cs typeface="Times New Roman" pitchFamily="18" charset="0"/>
              </a:rPr>
              <a:t> </a:t>
            </a:r>
            <a:r>
              <a:rPr lang="en-US" sz="3200" b="1">
                <a:latin typeface="Times New Roman" pitchFamily="18" charset="0"/>
                <a:cs typeface="Times New Roman" pitchFamily="18" charset="0"/>
              </a:rPr>
              <a:t>5S</a:t>
            </a:r>
            <a:endParaRPr lang="ru-RU" sz="32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468313" y="115888"/>
            <a:ext cx="8229600" cy="57626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11267" name="Содержимое 2"/>
          <p:cNvSpPr>
            <a:spLocks noGrp="1"/>
          </p:cNvSpPr>
          <p:nvPr>
            <p:ph idx="1"/>
          </p:nvPr>
        </p:nvSpPr>
        <p:spPr>
          <a:xfrm>
            <a:off x="457200" y="908050"/>
            <a:ext cx="8229600" cy="4608513"/>
          </a:xfrm>
        </p:spPr>
        <p:txBody>
          <a:bodyPr/>
          <a:lstStyle/>
          <a:p>
            <a:pPr eaLnBrk="1" hangingPunct="1">
              <a:buFontTx/>
              <a:buNone/>
            </a:pPr>
            <a:r>
              <a:rPr lang="ru-RU" sz="2800" b="1" smtClean="0">
                <a:solidFill>
                  <a:srgbClr val="D46C16"/>
                </a:solidFill>
                <a:latin typeface="Times New Roman" pitchFamily="18" charset="0"/>
                <a:cs typeface="Times New Roman" pitchFamily="18" charset="0"/>
              </a:rPr>
              <a:t>Когда нужно внедрять систему 5S</a:t>
            </a:r>
          </a:p>
          <a:p>
            <a:pPr eaLnBrk="1" hangingPunct="1"/>
            <a:r>
              <a:rPr lang="ru-RU" sz="1600" smtClean="0">
                <a:latin typeface="Times New Roman" pitchFamily="18" charset="0"/>
                <a:cs typeface="Times New Roman" pitchFamily="18" charset="0"/>
              </a:rPr>
              <a:t>Инструмент бережливого производства решает на предприятиях проблемы, связанные с рабочими процессами:</a:t>
            </a:r>
          </a:p>
          <a:p>
            <a:pPr eaLnBrk="1" hangingPunct="1"/>
            <a:r>
              <a:rPr lang="ru-RU" sz="1600" smtClean="0">
                <a:latin typeface="Times New Roman" pitchFamily="18" charset="0"/>
                <a:cs typeface="Times New Roman" pitchFamily="18" charset="0"/>
              </a:rPr>
              <a:t>сотрудники не занимаются работой, а устраняют проблемы и «тушат пожары»;</a:t>
            </a:r>
          </a:p>
          <a:p>
            <a:pPr eaLnBrk="1" hangingPunct="1"/>
            <a:r>
              <a:rPr lang="ru-RU" sz="1600" smtClean="0">
                <a:latin typeface="Times New Roman" pitchFamily="18" charset="0"/>
                <a:cs typeface="Times New Roman" pitchFamily="18" charset="0"/>
              </a:rPr>
              <a:t>в помещениях и на рабочих местах не хватает пространства; </a:t>
            </a:r>
          </a:p>
          <a:p>
            <a:pPr eaLnBrk="1" hangingPunct="1"/>
            <a:r>
              <a:rPr lang="ru-RU" sz="1600" smtClean="0">
                <a:latin typeface="Times New Roman" pitchFamily="18" charset="0"/>
                <a:cs typeface="Times New Roman" pitchFamily="18" charset="0"/>
              </a:rPr>
              <a:t>сотрудники долго ищут инструменты, запчасти или документы;</a:t>
            </a:r>
          </a:p>
          <a:p>
            <a:pPr eaLnBrk="1" hangingPunct="1"/>
            <a:r>
              <a:rPr lang="ru-RU" sz="1600" smtClean="0">
                <a:latin typeface="Times New Roman" pitchFamily="18" charset="0"/>
                <a:cs typeface="Times New Roman" pitchFamily="18" charset="0"/>
              </a:rPr>
              <a:t>персонал не понимает, где что находится на рабочем участке, складе или в кабинете;</a:t>
            </a:r>
          </a:p>
          <a:p>
            <a:pPr eaLnBrk="1" hangingPunct="1"/>
            <a:r>
              <a:rPr lang="ru-RU" sz="1600" smtClean="0">
                <a:latin typeface="Times New Roman" pitchFamily="18" charset="0"/>
                <a:cs typeface="Times New Roman" pitchFamily="18" charset="0"/>
              </a:rPr>
              <a:t>сотрудники много перемещаются из кабинета в кабинет или по соседним участкам;</a:t>
            </a:r>
          </a:p>
          <a:p>
            <a:pPr eaLnBrk="1" hangingPunct="1"/>
            <a:r>
              <a:rPr lang="ru-RU" sz="1600" smtClean="0">
                <a:latin typeface="Times New Roman" pitchFamily="18" charset="0"/>
                <a:cs typeface="Times New Roman" pitchFamily="18" charset="0"/>
              </a:rPr>
              <a:t>на рабочих местах хранятся вещи, которыми никто не пользуется;</a:t>
            </a:r>
          </a:p>
          <a:p>
            <a:pPr eaLnBrk="1" hangingPunct="1"/>
            <a:r>
              <a:rPr lang="ru-RU" sz="1600" smtClean="0">
                <a:latin typeface="Times New Roman" pitchFamily="18" charset="0"/>
                <a:cs typeface="Times New Roman" pitchFamily="18" charset="0"/>
              </a:rPr>
              <a:t>кругом беспорядок, мусор, грязь и пыль;</a:t>
            </a:r>
          </a:p>
          <a:p>
            <a:pPr eaLnBrk="1" hangingPunct="1"/>
            <a:r>
              <a:rPr lang="ru-RU" sz="1600" smtClean="0">
                <a:latin typeface="Times New Roman" pitchFamily="18" charset="0"/>
                <a:cs typeface="Times New Roman" pitchFamily="18" charset="0"/>
              </a:rPr>
              <a:t>часто ломается оборудование;</a:t>
            </a:r>
          </a:p>
          <a:p>
            <a:pPr eaLnBrk="1" hangingPunct="1"/>
            <a:r>
              <a:rPr lang="ru-RU" sz="1600" smtClean="0">
                <a:latin typeface="Times New Roman" pitchFamily="18" charset="0"/>
                <a:cs typeface="Times New Roman" pitchFamily="18" charset="0"/>
              </a:rPr>
              <a:t>в рабочих помещениях небезопасно: дыры в полу, трещины на стенах, свисают кабели;</a:t>
            </a:r>
          </a:p>
          <a:p>
            <a:pPr eaLnBrk="1" hangingPunct="1"/>
            <a:r>
              <a:rPr lang="ru-RU" sz="1600" smtClean="0">
                <a:latin typeface="Times New Roman" pitchFamily="18" charset="0"/>
                <a:cs typeface="Times New Roman" pitchFamily="18" charset="0"/>
              </a:rPr>
              <a:t>никто не несет ответственность за поддержания порядка.</a:t>
            </a:r>
          </a:p>
          <a:p>
            <a:pPr eaLnBrk="1" hangingPunct="1"/>
            <a:r>
              <a:rPr lang="ru-RU" sz="1600" smtClean="0">
                <a:latin typeface="Times New Roman" pitchFamily="18" charset="0"/>
                <a:cs typeface="Times New Roman" pitchFamily="18" charset="0"/>
              </a:rPr>
              <a:t>Среди всех инструментов бережливого производства 5S – один из самых доступных.</a:t>
            </a:r>
          </a:p>
        </p:txBody>
      </p:sp>
      <p:sp>
        <p:nvSpPr>
          <p:cNvPr id="11268" name="Номер слайда 4"/>
          <p:cNvSpPr>
            <a:spLocks noGrp="1"/>
          </p:cNvSpPr>
          <p:nvPr>
            <p:ph type="sldNum" sz="quarter" idx="12"/>
          </p:nvPr>
        </p:nvSpPr>
        <p:spPr>
          <a:noFill/>
        </p:spPr>
        <p:txBody>
          <a:bodyPr/>
          <a:lstStyle/>
          <a:p>
            <a:fld id="{BE9D6914-C52D-4A2B-A80E-0844C478F465}" type="slidenum">
              <a:rPr lang="es-ES" smtClean="0"/>
              <a:pPr/>
              <a:t>11</a:t>
            </a:fld>
            <a:r>
              <a:rPr lang="ru-RU" smtClean="0"/>
              <a:t>/27</a:t>
            </a:r>
            <a:endParaRPr lang="es-E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468313" y="115888"/>
            <a:ext cx="8229600" cy="64928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2291" name="Содержимое 2"/>
          <p:cNvSpPr>
            <a:spLocks noGrp="1"/>
          </p:cNvSpPr>
          <p:nvPr>
            <p:ph idx="1"/>
          </p:nvPr>
        </p:nvSpPr>
        <p:spPr>
          <a:xfrm>
            <a:off x="457200" y="836613"/>
            <a:ext cx="8229600" cy="5289550"/>
          </a:xfrm>
        </p:spPr>
        <p:txBody>
          <a:bodyPr/>
          <a:lstStyle/>
          <a:p>
            <a:pPr eaLnBrk="1" hangingPunct="1">
              <a:buFontTx/>
              <a:buNone/>
            </a:pPr>
            <a:r>
              <a:rPr lang="ru-RU" sz="2800" b="1" smtClean="0">
                <a:solidFill>
                  <a:srgbClr val="D46C16"/>
                </a:solidFill>
                <a:latin typeface="Times New Roman" pitchFamily="18" charset="0"/>
                <a:cs typeface="Times New Roman" pitchFamily="18" charset="0"/>
              </a:rPr>
              <a:t>Что может дать 5S</a:t>
            </a:r>
          </a:p>
          <a:p>
            <a:pPr eaLnBrk="1" hangingPunct="1"/>
            <a:r>
              <a:rPr lang="ru-RU" sz="1600" smtClean="0">
                <a:latin typeface="Times New Roman" pitchFamily="18" charset="0"/>
                <a:cs typeface="Times New Roman" pitchFamily="18" charset="0"/>
              </a:rPr>
              <a:t>Подходы и принципы бережливого производства, 5S в частности, направлены на устранение производственных потерь: ошибки в процессе работы, долгое ожидание, брак, лишние движения, перемещения и запасы.</a:t>
            </a:r>
          </a:p>
          <a:p>
            <a:pPr eaLnBrk="1" hangingPunct="1"/>
            <a:r>
              <a:rPr lang="ru-RU" sz="1600" smtClean="0">
                <a:latin typeface="Times New Roman" pitchFamily="18" charset="0"/>
                <a:cs typeface="Times New Roman" pitchFamily="18" charset="0"/>
              </a:rPr>
              <a:t>Сократив эти потери, организация заметно меняется. Вот на что влияет 5S в компании:</a:t>
            </a:r>
          </a:p>
          <a:p>
            <a:pPr eaLnBrk="1" hangingPunct="1"/>
            <a:r>
              <a:rPr lang="ru-RU" sz="1600" smtClean="0">
                <a:latin typeface="Times New Roman" pitchFamily="18" charset="0"/>
                <a:cs typeface="Times New Roman" pitchFamily="18" charset="0"/>
              </a:rPr>
              <a:t>на денежные затраты. Все потери на предприятии ведут к трате денег;</a:t>
            </a:r>
          </a:p>
          <a:p>
            <a:pPr eaLnBrk="1" hangingPunct="1"/>
            <a:r>
              <a:rPr lang="ru-RU" sz="1600" smtClean="0">
                <a:latin typeface="Times New Roman" pitchFamily="18" charset="0"/>
                <a:cs typeface="Times New Roman" pitchFamily="18" charset="0"/>
              </a:rPr>
              <a:t>на воспитание в сотрудниках самодисциплины и командного духа. Практика 5S мотивирует работников и руководство вместе развивать предприятие;</a:t>
            </a:r>
          </a:p>
          <a:p>
            <a:pPr eaLnBrk="1" hangingPunct="1"/>
            <a:r>
              <a:rPr lang="ru-RU" sz="1600" smtClean="0">
                <a:latin typeface="Times New Roman" pitchFamily="18" charset="0"/>
                <a:cs typeface="Times New Roman" pitchFamily="18" charset="0"/>
              </a:rPr>
              <a:t>на выявление проблем предприятия. Когда проблемы будут видны, их не получится игнорировать и придется решать;</a:t>
            </a:r>
          </a:p>
          <a:p>
            <a:pPr eaLnBrk="1" hangingPunct="1"/>
            <a:r>
              <a:rPr lang="ru-RU" sz="1600" smtClean="0">
                <a:latin typeface="Times New Roman" pitchFamily="18" charset="0"/>
                <a:cs typeface="Times New Roman" pitchFamily="18" charset="0"/>
              </a:rPr>
              <a:t>на скорость и качество работы предприятия. Сотрудники будут улучшать рабочие процессы и развивать компанию, а не решать повторяющиеся проблемы;</a:t>
            </a:r>
          </a:p>
          <a:p>
            <a:pPr eaLnBrk="1" hangingPunct="1"/>
            <a:r>
              <a:rPr lang="ru-RU" sz="1600" smtClean="0">
                <a:latin typeface="Times New Roman" pitchFamily="18" charset="0"/>
                <a:cs typeface="Times New Roman" pitchFamily="18" charset="0"/>
              </a:rPr>
              <a:t>на срок работы оборудования. 5S подталкивает сотрудников следить за состоянием своего оборудования, обслуживать его и нести за него ответственность;</a:t>
            </a:r>
          </a:p>
          <a:p>
            <a:pPr eaLnBrk="1" hangingPunct="1"/>
            <a:r>
              <a:rPr lang="ru-RU" sz="1600" smtClean="0">
                <a:latin typeface="Times New Roman" pitchFamily="18" charset="0"/>
                <a:cs typeface="Times New Roman" pitchFamily="18" charset="0"/>
              </a:rPr>
              <a:t>на безопасность на рабочих местах. Методология 5S устраняет проблемы, которые могут быть опасными для сотрудников и предприятия.</a:t>
            </a:r>
          </a:p>
          <a:p>
            <a:pPr eaLnBrk="1" hangingPunct="1"/>
            <a:r>
              <a:rPr lang="ru-RU" sz="1600" smtClean="0">
                <a:latin typeface="Times New Roman" pitchFamily="18" charset="0"/>
                <a:cs typeface="Times New Roman" pitchFamily="18" charset="0"/>
              </a:rPr>
              <a:t>Применять 5S можно в разных сферах: на заводах, складах, транспортных компаниях, лабораториях, в офисах и даже дома.</a:t>
            </a:r>
          </a:p>
          <a:p>
            <a:pPr eaLnBrk="1" hangingPunct="1"/>
            <a:endParaRPr lang="ru-RU" sz="1400" smtClean="0">
              <a:latin typeface="Times New Roman" pitchFamily="18" charset="0"/>
              <a:cs typeface="Times New Roman" pitchFamily="18" charset="0"/>
            </a:endParaRPr>
          </a:p>
        </p:txBody>
      </p:sp>
      <p:sp>
        <p:nvSpPr>
          <p:cNvPr id="12292" name="Номер слайда 4"/>
          <p:cNvSpPr>
            <a:spLocks noGrp="1"/>
          </p:cNvSpPr>
          <p:nvPr>
            <p:ph type="sldNum" sz="quarter" idx="12"/>
          </p:nvPr>
        </p:nvSpPr>
        <p:spPr>
          <a:noFill/>
        </p:spPr>
        <p:txBody>
          <a:bodyPr/>
          <a:lstStyle/>
          <a:p>
            <a:fld id="{4C63655F-BD56-442E-91FD-77DE6ABBE00A}" type="slidenum">
              <a:rPr lang="es-ES" smtClean="0"/>
              <a:pPr/>
              <a:t>12</a:t>
            </a:fld>
            <a:r>
              <a:rPr lang="ru-RU" smtClean="0"/>
              <a:t>/27</a:t>
            </a:r>
            <a:endParaRPr lang="es-E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57200" y="188913"/>
            <a:ext cx="8229600" cy="5032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3315" name="Номер слайда 4"/>
          <p:cNvSpPr>
            <a:spLocks noGrp="1"/>
          </p:cNvSpPr>
          <p:nvPr>
            <p:ph type="sldNum" sz="quarter" idx="12"/>
          </p:nvPr>
        </p:nvSpPr>
        <p:spPr>
          <a:noFill/>
        </p:spPr>
        <p:txBody>
          <a:bodyPr/>
          <a:lstStyle/>
          <a:p>
            <a:fld id="{1A4858D6-EE6A-4395-8E6D-29774EE362B6}" type="slidenum">
              <a:rPr lang="es-ES" smtClean="0"/>
              <a:pPr/>
              <a:t>13</a:t>
            </a:fld>
            <a:r>
              <a:rPr lang="ru-RU" smtClean="0"/>
              <a:t>/27</a:t>
            </a:r>
            <a:endParaRPr lang="es-ES" smtClean="0"/>
          </a:p>
        </p:txBody>
      </p:sp>
      <p:pic>
        <p:nvPicPr>
          <p:cNvPr id="13316" name="Содержимое 5" descr="5S.jpg">
            <a:hlinkClick r:id="rId2" tooltip="&quot;5S.jpg&quot;"/>
          </p:cNvPr>
          <p:cNvPicPr>
            <a:picLocks noGrp="1"/>
          </p:cNvPicPr>
          <p:nvPr>
            <p:ph idx="1"/>
          </p:nvPr>
        </p:nvPicPr>
        <p:blipFill>
          <a:blip r:embed="rId3" cstate="print"/>
          <a:srcRect/>
          <a:stretch>
            <a:fillRect/>
          </a:stretch>
        </p:blipFill>
        <p:spPr>
          <a:xfrm>
            <a:off x="1042988" y="836613"/>
            <a:ext cx="6923087" cy="4824412"/>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457200" y="115888"/>
            <a:ext cx="8229600" cy="720725"/>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4339" name="Содержимое 2"/>
          <p:cNvSpPr>
            <a:spLocks noGrp="1"/>
          </p:cNvSpPr>
          <p:nvPr>
            <p:ph idx="1"/>
          </p:nvPr>
        </p:nvSpPr>
        <p:spPr>
          <a:xfrm>
            <a:off x="457200" y="1196975"/>
            <a:ext cx="8229600" cy="4929188"/>
          </a:xfrm>
        </p:spPr>
        <p:txBody>
          <a:bodyPr/>
          <a:lstStyle/>
          <a:p>
            <a:pPr eaLnBrk="1" hangingPunct="1"/>
            <a:r>
              <a:rPr lang="ru-RU" sz="1800" smtClean="0">
                <a:latin typeface="Times New Roman" pitchFamily="18" charset="0"/>
                <a:cs typeface="Times New Roman" pitchFamily="18" charset="0"/>
              </a:rPr>
              <a:t>Сортировка начинается с разметки вещей на рабочем месте. На ненужные предметы крепят красные ярлыки. В Японии этот процесс называют «кампанией красных ярлыков».</a:t>
            </a:r>
          </a:p>
          <a:p>
            <a:pPr eaLnBrk="1" hangingPunct="1"/>
            <a:r>
              <a:rPr lang="ru-RU" sz="1800" smtClean="0">
                <a:latin typeface="Times New Roman" pitchFamily="18" charset="0"/>
                <a:cs typeface="Times New Roman" pitchFamily="18" charset="0"/>
              </a:rPr>
              <a:t>В офисе можно пользоваться цветными клейкими листками для заметок.</a:t>
            </a:r>
          </a:p>
          <a:p>
            <a:pPr eaLnBrk="1" hangingPunct="1"/>
            <a:r>
              <a:rPr lang="ru-RU" sz="1800" smtClean="0">
                <a:latin typeface="Times New Roman" pitchFamily="18" charset="0"/>
                <a:cs typeface="Times New Roman" pitchFamily="18" charset="0"/>
              </a:rPr>
              <a:t>Чтобы ненужные предметы были заметнее, стоит использовать большие ярлыки.</a:t>
            </a:r>
          </a:p>
          <a:p>
            <a:pPr eaLnBrk="1" hangingPunct="1"/>
            <a:r>
              <a:rPr lang="ru-RU" sz="1800" smtClean="0">
                <a:latin typeface="Times New Roman" pitchFamily="18" charset="0"/>
                <a:cs typeface="Times New Roman" pitchFamily="18" charset="0"/>
              </a:rPr>
              <a:t>Люди боятся считать предметы ненужным или не могут решить, нужна ли вещь. В этом случае нужно ответить на вопрос: зачем эта вещь нужна в повседневной работе. Если работнику тяжело ответить на этот вопрос — предмет можно убрать с рабочего места.</a:t>
            </a:r>
          </a:p>
          <a:p>
            <a:pPr eaLnBrk="1" hangingPunct="1"/>
            <a:r>
              <a:rPr lang="ru-RU" sz="1800" smtClean="0">
                <a:latin typeface="Times New Roman" pitchFamily="18" charset="0"/>
                <a:cs typeface="Times New Roman" pitchFamily="18" charset="0"/>
              </a:rPr>
              <a:t>Если вещи не нужны для ежедневной работы, но могут пригодиться в будущем, их можно убрать в выделенное для этого общедоступное место: на склад или в ящик для вещей.</a:t>
            </a:r>
          </a:p>
        </p:txBody>
      </p:sp>
      <p:sp>
        <p:nvSpPr>
          <p:cNvPr id="14340" name="Номер слайда 4"/>
          <p:cNvSpPr>
            <a:spLocks noGrp="1"/>
          </p:cNvSpPr>
          <p:nvPr>
            <p:ph type="sldNum" sz="quarter" idx="12"/>
          </p:nvPr>
        </p:nvSpPr>
        <p:spPr>
          <a:noFill/>
        </p:spPr>
        <p:txBody>
          <a:bodyPr/>
          <a:lstStyle/>
          <a:p>
            <a:fld id="{4C453370-31E5-40FD-A4D4-FFC5E3276051}" type="slidenum">
              <a:rPr lang="es-ES" smtClean="0"/>
              <a:pPr/>
              <a:t>14</a:t>
            </a:fld>
            <a:r>
              <a:rPr lang="ru-RU" smtClean="0"/>
              <a:t>/27</a:t>
            </a:r>
            <a:endParaRPr lang="es-E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457200" y="274638"/>
            <a:ext cx="8229600" cy="4905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5363" name="Содержимое 2"/>
          <p:cNvSpPr>
            <a:spLocks noGrp="1"/>
          </p:cNvSpPr>
          <p:nvPr>
            <p:ph idx="1"/>
          </p:nvPr>
        </p:nvSpPr>
        <p:spPr>
          <a:xfrm>
            <a:off x="457200" y="981075"/>
            <a:ext cx="8229600" cy="5145088"/>
          </a:xfrm>
        </p:spPr>
        <p:txBody>
          <a:bodyPr/>
          <a:lstStyle/>
          <a:p>
            <a:pPr algn="ctr" eaLnBrk="1" hangingPunct="1">
              <a:buFontTx/>
              <a:buNone/>
            </a:pPr>
            <a:r>
              <a:rPr lang="ru-RU" sz="1800" b="1" smtClean="0">
                <a:solidFill>
                  <a:srgbClr val="D46C16"/>
                </a:solidFill>
                <a:latin typeface="Times New Roman" pitchFamily="18" charset="0"/>
                <a:cs typeface="Times New Roman" pitchFamily="18" charset="0"/>
              </a:rPr>
              <a:t>Например:</a:t>
            </a:r>
          </a:p>
          <a:p>
            <a:pPr eaLnBrk="1" hangingPunct="1"/>
            <a:r>
              <a:rPr lang="ru-RU" sz="1800" smtClean="0">
                <a:latin typeface="Times New Roman" pitchFamily="18" charset="0"/>
                <a:cs typeface="Times New Roman" pitchFamily="18" charset="0"/>
              </a:rPr>
              <a:t>на производственном участке много комплектующих: как рабочие заказывают и получают комплектующие; </a:t>
            </a:r>
          </a:p>
          <a:p>
            <a:pPr eaLnBrk="1" hangingPunct="1"/>
            <a:r>
              <a:rPr lang="ru-RU" sz="1800" smtClean="0">
                <a:latin typeface="Times New Roman" pitchFamily="18" charset="0"/>
                <a:cs typeface="Times New Roman" pitchFamily="18" charset="0"/>
              </a:rPr>
              <a:t>у офисного сотрудника много документов на рабочем столе: что это за документы и почему он их хранит в такой доступности.</a:t>
            </a:r>
          </a:p>
          <a:p>
            <a:pPr eaLnBrk="1" hangingPunct="1"/>
            <a:r>
              <a:rPr lang="ru-RU" sz="1800" smtClean="0">
                <a:latin typeface="Times New Roman" pitchFamily="18" charset="0"/>
                <a:cs typeface="Times New Roman" pitchFamily="18" charset="0"/>
              </a:rPr>
              <a:t>Такой же подход работает и с продукцией, которую сделали раньше, чем она была нужна:</a:t>
            </a:r>
          </a:p>
          <a:p>
            <a:pPr eaLnBrk="1" hangingPunct="1"/>
            <a:r>
              <a:rPr lang="ru-RU" sz="1800" smtClean="0">
                <a:latin typeface="Times New Roman" pitchFamily="18" charset="0"/>
                <a:cs typeface="Times New Roman" pitchFamily="18" charset="0"/>
              </a:rPr>
              <a:t>почему сотрудники продолжают производить продукцию, в которой нет срочной необходимости;</a:t>
            </a:r>
          </a:p>
          <a:p>
            <a:pPr eaLnBrk="1" hangingPunct="1"/>
            <a:r>
              <a:rPr lang="ru-RU" sz="1800" smtClean="0">
                <a:latin typeface="Times New Roman" pitchFamily="18" charset="0"/>
                <a:cs typeface="Times New Roman" pitchFamily="18" charset="0"/>
              </a:rPr>
              <a:t>на каком основании сотрудники начинают что-либо производить.</a:t>
            </a:r>
          </a:p>
          <a:p>
            <a:pPr eaLnBrk="1" hangingPunct="1"/>
            <a:r>
              <a:rPr lang="ru-RU" sz="1800" smtClean="0">
                <a:latin typeface="Times New Roman" pitchFamily="18" charset="0"/>
                <a:cs typeface="Times New Roman" pitchFamily="18" charset="0"/>
              </a:rPr>
              <a:t>Ситуация указывает на фундаментальные проблемы в производственной системе предприятия.</a:t>
            </a:r>
          </a:p>
          <a:p>
            <a:pPr eaLnBrk="1" hangingPunct="1"/>
            <a:endParaRPr lang="ru-RU" sz="1400" smtClean="0">
              <a:latin typeface="Times New Roman" pitchFamily="18" charset="0"/>
              <a:cs typeface="Times New Roman" pitchFamily="18" charset="0"/>
            </a:endParaRPr>
          </a:p>
        </p:txBody>
      </p:sp>
      <p:sp>
        <p:nvSpPr>
          <p:cNvPr id="15364" name="Номер слайда 4"/>
          <p:cNvSpPr>
            <a:spLocks noGrp="1"/>
          </p:cNvSpPr>
          <p:nvPr>
            <p:ph type="sldNum" sz="quarter" idx="12"/>
          </p:nvPr>
        </p:nvSpPr>
        <p:spPr>
          <a:noFill/>
        </p:spPr>
        <p:txBody>
          <a:bodyPr/>
          <a:lstStyle/>
          <a:p>
            <a:fld id="{9AF7F63E-218C-4345-A9D4-081C61603556}" type="slidenum">
              <a:rPr lang="es-ES" smtClean="0"/>
              <a:pPr/>
              <a:t>15</a:t>
            </a:fld>
            <a:r>
              <a:rPr lang="ru-RU" smtClean="0"/>
              <a:t>/27</a:t>
            </a:r>
            <a:endParaRPr lang="es-E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457200" y="115888"/>
            <a:ext cx="8229600" cy="57626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16387" name="Содержимое 2"/>
          <p:cNvSpPr>
            <a:spLocks noGrp="1"/>
          </p:cNvSpPr>
          <p:nvPr>
            <p:ph idx="1"/>
          </p:nvPr>
        </p:nvSpPr>
        <p:spPr>
          <a:xfrm>
            <a:off x="457200" y="981075"/>
            <a:ext cx="8229600" cy="5145088"/>
          </a:xfrm>
        </p:spPr>
        <p:txBody>
          <a:bodyPr/>
          <a:lstStyle/>
          <a:p>
            <a:pPr eaLnBrk="1" hangingPunct="1"/>
            <a:r>
              <a:rPr lang="ru-RU" sz="1800" smtClean="0">
                <a:latin typeface="Times New Roman" pitchFamily="18" charset="0"/>
                <a:cs typeface="Times New Roman" pitchFamily="18" charset="0"/>
              </a:rPr>
              <a:t>Шаг 2. Соблюдать порядок (Set in order)</a:t>
            </a:r>
            <a:endParaRPr lang="ru-RU" sz="1800" b="1" smtClean="0">
              <a:latin typeface="Times New Roman" pitchFamily="18" charset="0"/>
              <a:cs typeface="Times New Roman" pitchFamily="18" charset="0"/>
            </a:endParaRPr>
          </a:p>
          <a:p>
            <a:pPr eaLnBrk="1" hangingPunct="1"/>
            <a:r>
              <a:rPr lang="ru-RU" sz="1800" smtClean="0">
                <a:latin typeface="Times New Roman" pitchFamily="18" charset="0"/>
                <a:cs typeface="Times New Roman" pitchFamily="18" charset="0"/>
              </a:rPr>
              <a:t>Отсортированным предметам нужно собственное место, чтобы их можно было быстро найти и достать. Для этого вещи группируют по назначению и выделяют для них пространство: склад, комнату, шкаф или ящик.</a:t>
            </a:r>
          </a:p>
          <a:p>
            <a:pPr eaLnBrk="1" hangingPunct="1"/>
            <a:r>
              <a:rPr lang="ru-RU" sz="1800" smtClean="0">
                <a:latin typeface="Times New Roman" pitchFamily="18" charset="0"/>
                <a:cs typeface="Times New Roman" pitchFamily="18" charset="0"/>
              </a:rPr>
              <a:t>Кроме места нужно определить максимальное число необходимых для работы предметов. </a:t>
            </a:r>
          </a:p>
          <a:p>
            <a:pPr eaLnBrk="1" hangingPunct="1">
              <a:buFontTx/>
              <a:buNone/>
            </a:pPr>
            <a:r>
              <a:rPr lang="ru-RU" sz="1800" smtClean="0">
                <a:latin typeface="Times New Roman" pitchFamily="18" charset="0"/>
                <a:cs typeface="Times New Roman" pitchFamily="18" charset="0"/>
              </a:rPr>
              <a:t>      </a:t>
            </a:r>
            <a:r>
              <a:rPr lang="ru-RU" sz="1800" b="1" smtClean="0">
                <a:solidFill>
                  <a:srgbClr val="D46C16"/>
                </a:solidFill>
                <a:latin typeface="Times New Roman" pitchFamily="18" charset="0"/>
                <a:cs typeface="Times New Roman" pitchFamily="18" charset="0"/>
              </a:rPr>
              <a:t>Например</a:t>
            </a:r>
            <a:r>
              <a:rPr lang="ru-RU" sz="1800" smtClean="0">
                <a:latin typeface="Times New Roman" pitchFamily="18" charset="0"/>
                <a:cs typeface="Times New Roman" pitchFamily="18" charset="0"/>
              </a:rPr>
              <a:t>, на производственном станке нужен только один молоток. А в офис не нужно закупать разные модели принтеров, чтобы людям не пришлось разбираться в маркировке картриджей. И тогда даже в отсутствие сисадмина они смогут найти и поставить картридж самостоятельно.</a:t>
            </a:r>
          </a:p>
          <a:p>
            <a:pPr eaLnBrk="1" hangingPunct="1"/>
            <a:r>
              <a:rPr lang="ru-RU" sz="1800" smtClean="0">
                <a:latin typeface="Times New Roman" pitchFamily="18" charset="0"/>
                <a:cs typeface="Times New Roman" pitchFamily="18" charset="0"/>
              </a:rPr>
              <a:t>На производстве тоже должен быть порядок, поэтому для каждой вещи нужно определить постоянное место. Проследите, как вы используете приложения и папки на компьютере или ключи в автомастерской. Если используете часто, оставьте на видном месте, редко — убирайте подальше. </a:t>
            </a:r>
          </a:p>
          <a:p>
            <a:pPr eaLnBrk="1" hangingPunct="1"/>
            <a:r>
              <a:rPr lang="ru-RU" sz="1800" b="1" smtClean="0">
                <a:solidFill>
                  <a:srgbClr val="D46C16"/>
                </a:solidFill>
                <a:latin typeface="Times New Roman" pitchFamily="18" charset="0"/>
                <a:cs typeface="Times New Roman" pitchFamily="18" charset="0"/>
              </a:rPr>
              <a:t>Например</a:t>
            </a:r>
            <a:r>
              <a:rPr lang="ru-RU" sz="1800" smtClean="0">
                <a:latin typeface="Times New Roman" pitchFamily="18" charset="0"/>
                <a:cs typeface="Times New Roman" pitchFamily="18" charset="0"/>
              </a:rPr>
              <a:t>, программы, которыми пользуетесь каждый день, поставьте на рабочий стол. А утвержденные документы или письма можно складывать в отдельную папку «Согласовано».</a:t>
            </a:r>
          </a:p>
        </p:txBody>
      </p:sp>
      <p:sp>
        <p:nvSpPr>
          <p:cNvPr id="16388" name="Номер слайда 4"/>
          <p:cNvSpPr>
            <a:spLocks noGrp="1"/>
          </p:cNvSpPr>
          <p:nvPr>
            <p:ph type="sldNum" sz="quarter" idx="12"/>
          </p:nvPr>
        </p:nvSpPr>
        <p:spPr>
          <a:noFill/>
        </p:spPr>
        <p:txBody>
          <a:bodyPr/>
          <a:lstStyle/>
          <a:p>
            <a:fld id="{68836386-753C-438B-88EF-C487EEC16BC6}" type="slidenum">
              <a:rPr lang="es-ES" smtClean="0"/>
              <a:pPr/>
              <a:t>16</a:t>
            </a:fld>
            <a:r>
              <a:rPr lang="ru-RU" smtClean="0"/>
              <a:t>/27</a:t>
            </a:r>
            <a:endParaRPr lang="es-E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457200" y="274638"/>
            <a:ext cx="8229600" cy="561975"/>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7411" name="Номер слайда 4"/>
          <p:cNvSpPr>
            <a:spLocks noGrp="1"/>
          </p:cNvSpPr>
          <p:nvPr>
            <p:ph type="sldNum" sz="quarter" idx="12"/>
          </p:nvPr>
        </p:nvSpPr>
        <p:spPr>
          <a:noFill/>
        </p:spPr>
        <p:txBody>
          <a:bodyPr/>
          <a:lstStyle/>
          <a:p>
            <a:fld id="{6AE75E9F-193F-4723-9182-553B8B5DFAD8}" type="slidenum">
              <a:rPr lang="es-ES" smtClean="0"/>
              <a:pPr/>
              <a:t>17</a:t>
            </a:fld>
            <a:r>
              <a:rPr lang="ru-RU" smtClean="0"/>
              <a:t>/27</a:t>
            </a:r>
            <a:endParaRPr lang="es-ES" smtClean="0"/>
          </a:p>
        </p:txBody>
      </p:sp>
      <p:pic>
        <p:nvPicPr>
          <p:cNvPr id="17412" name="Содержимое 5" descr="Склад">
            <a:hlinkClick r:id="rId2" tooltip="&quot;Склад&quot;"/>
          </p:cNvPr>
          <p:cNvPicPr>
            <a:picLocks noGrp="1"/>
          </p:cNvPicPr>
          <p:nvPr>
            <p:ph idx="1"/>
          </p:nvPr>
        </p:nvPicPr>
        <p:blipFill>
          <a:blip r:embed="rId3" cstate="print"/>
          <a:srcRect/>
          <a:stretch>
            <a:fillRect/>
          </a:stretch>
        </p:blipFill>
        <p:spPr>
          <a:xfrm>
            <a:off x="900113" y="1125538"/>
            <a:ext cx="7343775" cy="3887787"/>
          </a:xfrm>
        </p:spPr>
      </p:pic>
      <p:sp>
        <p:nvSpPr>
          <p:cNvPr id="17413" name="Прямоугольник 6"/>
          <p:cNvSpPr>
            <a:spLocks noChangeArrowheads="1"/>
          </p:cNvSpPr>
          <p:nvPr/>
        </p:nvSpPr>
        <p:spPr bwMode="auto">
          <a:xfrm rot="10800000" flipV="1">
            <a:off x="539750" y="5110163"/>
            <a:ext cx="8064500" cy="830262"/>
          </a:xfrm>
          <a:prstGeom prst="rect">
            <a:avLst/>
          </a:prstGeom>
          <a:noFill/>
          <a:ln w="9525">
            <a:noFill/>
            <a:miter lim="800000"/>
            <a:headEnd/>
            <a:tailEnd/>
          </a:ln>
        </p:spPr>
        <p:txBody>
          <a:bodyPr>
            <a:spAutoFit/>
          </a:bodyPr>
          <a:lstStyle/>
          <a:p>
            <a:r>
              <a:rPr lang="ru-RU" sz="1600">
                <a:latin typeface="Times New Roman" pitchFamily="18" charset="0"/>
                <a:cs typeface="Times New Roman" pitchFamily="18" charset="0"/>
              </a:rPr>
              <a:t>Каждой вещи дают место с собственным «адресом». Например, на складе нумеруют стены, стеллажи, полки и ячейки, где хранятся ящики с деталями. Эти номера формируют «адрес» хранения предметов.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457200" y="274638"/>
            <a:ext cx="8229600" cy="4905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p>
        </p:txBody>
      </p:sp>
      <p:sp>
        <p:nvSpPr>
          <p:cNvPr id="18435" name="Номер слайда 4"/>
          <p:cNvSpPr>
            <a:spLocks noGrp="1"/>
          </p:cNvSpPr>
          <p:nvPr>
            <p:ph type="sldNum" sz="quarter" idx="12"/>
          </p:nvPr>
        </p:nvSpPr>
        <p:spPr>
          <a:noFill/>
        </p:spPr>
        <p:txBody>
          <a:bodyPr/>
          <a:lstStyle/>
          <a:p>
            <a:fld id="{D3046CB7-8E26-44E9-AA81-C3AF3D3A5387}" type="slidenum">
              <a:rPr lang="es-ES" smtClean="0"/>
              <a:pPr/>
              <a:t>18</a:t>
            </a:fld>
            <a:r>
              <a:rPr lang="ru-RU" smtClean="0"/>
              <a:t>/27</a:t>
            </a:r>
            <a:endParaRPr lang="es-ES" smtClean="0"/>
          </a:p>
        </p:txBody>
      </p:sp>
      <p:pic>
        <p:nvPicPr>
          <p:cNvPr id="18436" name="Содержимое 5" descr="Зоны для хранения 5S">
            <a:hlinkClick r:id="rId2" tooltip="&quot;Зоны для хранения 5S&quot;"/>
          </p:cNvPr>
          <p:cNvPicPr>
            <a:picLocks noGrp="1"/>
          </p:cNvPicPr>
          <p:nvPr>
            <p:ph idx="1"/>
          </p:nvPr>
        </p:nvPicPr>
        <p:blipFill>
          <a:blip r:embed="rId3" cstate="print"/>
          <a:srcRect/>
          <a:stretch>
            <a:fillRect/>
          </a:stretch>
        </p:blipFill>
        <p:spPr>
          <a:xfrm>
            <a:off x="1042988" y="1125538"/>
            <a:ext cx="6799262" cy="3887787"/>
          </a:xfrm>
        </p:spPr>
      </p:pic>
      <p:sp>
        <p:nvSpPr>
          <p:cNvPr id="18437" name="Rectangle 2"/>
          <p:cNvSpPr>
            <a:spLocks noChangeArrowheads="1"/>
          </p:cNvSpPr>
          <p:nvPr/>
        </p:nvSpPr>
        <p:spPr bwMode="auto">
          <a:xfrm>
            <a:off x="468313" y="5143500"/>
            <a:ext cx="8207375" cy="954088"/>
          </a:xfrm>
          <a:prstGeom prst="rect">
            <a:avLst/>
          </a:prstGeom>
          <a:noFill/>
          <a:ln w="9525">
            <a:noFill/>
            <a:miter lim="800000"/>
            <a:headEnd/>
            <a:tailEnd/>
          </a:ln>
        </p:spPr>
        <p:txBody>
          <a:bodyPr anchor="ctr">
            <a:spAutoFit/>
          </a:bodyPr>
          <a:lstStyle/>
          <a:p>
            <a:r>
              <a:rPr lang="ru-RU" sz="1400">
                <a:solidFill>
                  <a:srgbClr val="555555"/>
                </a:solidFill>
                <a:latin typeface="Times New Roman" pitchFamily="18" charset="0"/>
                <a:cs typeface="Times New Roman" pitchFamily="18" charset="0"/>
              </a:rPr>
              <a:t>Зоны для расположения вещей выделяют с помощью маркировки: нарисованного прямоугольника и названия зоны. </a:t>
            </a:r>
          </a:p>
          <a:p>
            <a:r>
              <a:rPr lang="ru-RU" sz="1400">
                <a:solidFill>
                  <a:srgbClr val="555555"/>
                </a:solidFill>
                <a:latin typeface="Times New Roman" pitchFamily="18" charset="0"/>
                <a:cs typeface="Times New Roman" pitchFamily="18" charset="0"/>
              </a:rPr>
              <a:t>Так можно выделять зоны в цехе, в комнате, на столе и в ящиках. Здесь же можно указать максимальное число предметов.</a:t>
            </a:r>
            <a:r>
              <a:rPr lang="ru-RU" sz="900">
                <a:solidFill>
                  <a:srgbClr val="555555"/>
                </a:solidFill>
                <a:ea typeface="Times New Roman" pitchFamily="18" charset="0"/>
              </a:rPr>
              <a:t> </a:t>
            </a:r>
            <a:endParaRPr lang="ru-R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457200" y="115888"/>
            <a:ext cx="8229600" cy="57626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p>
        </p:txBody>
      </p:sp>
      <p:sp>
        <p:nvSpPr>
          <p:cNvPr id="19459" name="Номер слайда 4"/>
          <p:cNvSpPr>
            <a:spLocks noGrp="1"/>
          </p:cNvSpPr>
          <p:nvPr>
            <p:ph type="sldNum" sz="quarter" idx="12"/>
          </p:nvPr>
        </p:nvSpPr>
        <p:spPr>
          <a:noFill/>
        </p:spPr>
        <p:txBody>
          <a:bodyPr/>
          <a:lstStyle/>
          <a:p>
            <a:fld id="{1CF7CB4A-4E17-408E-9923-4BDD730AA2C0}" type="slidenum">
              <a:rPr lang="es-ES" smtClean="0"/>
              <a:pPr/>
              <a:t>19</a:t>
            </a:fld>
            <a:r>
              <a:rPr lang="ru-RU" smtClean="0"/>
              <a:t>/27</a:t>
            </a:r>
            <a:endParaRPr lang="es-ES" smtClean="0"/>
          </a:p>
        </p:txBody>
      </p:sp>
      <p:pic>
        <p:nvPicPr>
          <p:cNvPr id="19460" name="Содержимое 5" descr="Рабочее место по 5S">
            <a:hlinkClick r:id="rId2" tooltip="&quot;Рабочее место по 5S&quot;"/>
          </p:cNvPr>
          <p:cNvPicPr>
            <a:picLocks noGrp="1"/>
          </p:cNvPicPr>
          <p:nvPr>
            <p:ph idx="1"/>
          </p:nvPr>
        </p:nvPicPr>
        <p:blipFill>
          <a:blip r:embed="rId3" cstate="print"/>
          <a:srcRect/>
          <a:stretch>
            <a:fillRect/>
          </a:stretch>
        </p:blipFill>
        <p:spPr>
          <a:xfrm>
            <a:off x="1187450" y="765175"/>
            <a:ext cx="6797675" cy="3671888"/>
          </a:xfrm>
        </p:spPr>
      </p:pic>
      <p:sp>
        <p:nvSpPr>
          <p:cNvPr id="19461" name="Rectangle 1"/>
          <p:cNvSpPr>
            <a:spLocks noChangeArrowheads="1"/>
          </p:cNvSpPr>
          <p:nvPr/>
        </p:nvSpPr>
        <p:spPr bwMode="auto">
          <a:xfrm>
            <a:off x="395288" y="4797425"/>
            <a:ext cx="8424862" cy="584200"/>
          </a:xfrm>
          <a:prstGeom prst="rect">
            <a:avLst/>
          </a:prstGeom>
          <a:noFill/>
          <a:ln w="9525">
            <a:noFill/>
            <a:miter lim="800000"/>
            <a:headEnd/>
            <a:tailEnd/>
          </a:ln>
        </p:spPr>
        <p:txBody>
          <a:bodyPr anchor="ctr">
            <a:spAutoFit/>
          </a:bodyPr>
          <a:lstStyle/>
          <a:p>
            <a:r>
              <a:rPr lang="ru-RU" sz="1600">
                <a:solidFill>
                  <a:srgbClr val="555555"/>
                </a:solidFill>
                <a:latin typeface="Times New Roman" pitchFamily="18" charset="0"/>
                <a:cs typeface="Times New Roman" pitchFamily="18" charset="0"/>
              </a:rPr>
              <a:t>Инструменты размещают так, чтобы их можно было легко брать и возвращать на место. Чтобы увидеть наличие инструмента, на столы или настенные панели наносят его контуры.</a:t>
            </a:r>
            <a:endParaRPr lang="ru-RU" sz="160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Нижний колонтитул 4"/>
          <p:cNvSpPr>
            <a:spLocks noGrp="1"/>
          </p:cNvSpPr>
          <p:nvPr>
            <p:ph type="ftr" sz="quarter" idx="11"/>
          </p:nvPr>
        </p:nvSpPr>
        <p:spPr>
          <a:xfrm>
            <a:off x="323850" y="260350"/>
            <a:ext cx="8208963" cy="647700"/>
          </a:xfrm>
          <a:noFill/>
        </p:spPr>
        <p:txBody>
          <a:bodyPr/>
          <a:lstStyle/>
          <a:p>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es-ES" sz="1200" smtClean="0"/>
          </a:p>
        </p:txBody>
      </p:sp>
      <p:sp>
        <p:nvSpPr>
          <p:cNvPr id="3075" name="Номер слайда 3"/>
          <p:cNvSpPr>
            <a:spLocks noGrp="1"/>
          </p:cNvSpPr>
          <p:nvPr>
            <p:ph type="sldNum" sz="quarter" idx="12"/>
          </p:nvPr>
        </p:nvSpPr>
        <p:spPr>
          <a:noFill/>
        </p:spPr>
        <p:txBody>
          <a:bodyPr/>
          <a:lstStyle/>
          <a:p>
            <a:fld id="{5124E586-25DC-4C02-A323-3DB7D9BA4E9B}" type="slidenum">
              <a:rPr lang="es-ES" smtClean="0"/>
              <a:pPr/>
              <a:t>2</a:t>
            </a:fld>
            <a:r>
              <a:rPr lang="ru-RU" smtClean="0"/>
              <a:t>/27</a:t>
            </a:r>
            <a:endParaRPr lang="es-ES" smtClean="0"/>
          </a:p>
        </p:txBody>
      </p:sp>
      <p:sp>
        <p:nvSpPr>
          <p:cNvPr id="3076" name="Rectangle 3"/>
          <p:cNvSpPr>
            <a:spLocks noGrp="1" noChangeArrowheads="1"/>
          </p:cNvSpPr>
          <p:nvPr>
            <p:ph type="subTitle" idx="1"/>
          </p:nvPr>
        </p:nvSpPr>
        <p:spPr>
          <a:xfrm>
            <a:off x="4716463" y="3284538"/>
            <a:ext cx="3743325" cy="1944687"/>
          </a:xfrm>
        </p:spPr>
        <p:txBody>
          <a:bodyPr/>
          <a:lstStyle/>
          <a:p>
            <a:pPr algn="l" eaLnBrk="1" hangingPunct="1"/>
            <a:r>
              <a:rPr lang="ru-RU" sz="1600" smtClean="0">
                <a:latin typeface="Times New Roman" pitchFamily="18" charset="0"/>
                <a:cs typeface="Times New Roman" pitchFamily="18" charset="0"/>
              </a:rPr>
              <a:t>Маслова Оксана Сергеевна</a:t>
            </a:r>
          </a:p>
          <a:p>
            <a:pPr algn="l" eaLnBrk="1" hangingPunct="1"/>
            <a:r>
              <a:rPr lang="ru-RU" sz="1600" smtClean="0">
                <a:latin typeface="Times New Roman" pitchFamily="18" charset="0"/>
                <a:cs typeface="Times New Roman" pitchFamily="18" charset="0"/>
              </a:rPr>
              <a:t>Преподаватель спец.дисциплин</a:t>
            </a:r>
          </a:p>
          <a:p>
            <a:pPr algn="l" eaLnBrk="1" hangingPunct="1"/>
            <a:r>
              <a:rPr lang="ru-RU" sz="1600" smtClean="0">
                <a:latin typeface="Times New Roman" pitchFamily="18" charset="0"/>
                <a:cs typeface="Times New Roman" pitchFamily="18" charset="0"/>
              </a:rPr>
              <a:t>ОГБПОУ «УЭМК»</a:t>
            </a:r>
            <a:endParaRPr lang="es-ES" sz="16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457200" y="188913"/>
            <a:ext cx="8229600" cy="7191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latin typeface="Times New Roman" pitchFamily="18" charset="0"/>
              <a:cs typeface="Times New Roman" pitchFamily="18" charset="0"/>
            </a:endParaRPr>
          </a:p>
        </p:txBody>
      </p:sp>
      <p:sp>
        <p:nvSpPr>
          <p:cNvPr id="20483" name="Номер слайда 4"/>
          <p:cNvSpPr>
            <a:spLocks noGrp="1"/>
          </p:cNvSpPr>
          <p:nvPr>
            <p:ph type="sldNum" sz="quarter" idx="12"/>
          </p:nvPr>
        </p:nvSpPr>
        <p:spPr>
          <a:xfrm>
            <a:off x="6516688" y="6381750"/>
            <a:ext cx="2133600" cy="476250"/>
          </a:xfrm>
          <a:noFill/>
        </p:spPr>
        <p:txBody>
          <a:bodyPr/>
          <a:lstStyle/>
          <a:p>
            <a:fld id="{C5315889-F204-47D2-A7CF-1528EB0D6C5B}" type="slidenum">
              <a:rPr lang="es-ES" smtClean="0"/>
              <a:pPr/>
              <a:t>20</a:t>
            </a:fld>
            <a:r>
              <a:rPr lang="ru-RU" smtClean="0"/>
              <a:t>/27</a:t>
            </a:r>
            <a:endParaRPr lang="es-ES" smtClean="0"/>
          </a:p>
        </p:txBody>
      </p:sp>
      <p:pic>
        <p:nvPicPr>
          <p:cNvPr id="20484" name="Содержимое 5" descr="Разметка проходов 5S">
            <a:hlinkClick r:id="rId2" tooltip="&quot;Разметка проходов 5S&quot;"/>
          </p:cNvPr>
          <p:cNvPicPr>
            <a:picLocks noGrp="1"/>
          </p:cNvPicPr>
          <p:nvPr>
            <p:ph idx="1"/>
          </p:nvPr>
        </p:nvPicPr>
        <p:blipFill>
          <a:blip r:embed="rId3" cstate="print"/>
          <a:srcRect/>
          <a:stretch>
            <a:fillRect/>
          </a:stretch>
        </p:blipFill>
        <p:spPr>
          <a:xfrm>
            <a:off x="1173163" y="981075"/>
            <a:ext cx="6797675" cy="3816350"/>
          </a:xfrm>
        </p:spPr>
      </p:pic>
      <p:sp>
        <p:nvSpPr>
          <p:cNvPr id="20485" name="Rectangle 1"/>
          <p:cNvSpPr>
            <a:spLocks noChangeArrowheads="1"/>
          </p:cNvSpPr>
          <p:nvPr/>
        </p:nvSpPr>
        <p:spPr bwMode="auto">
          <a:xfrm>
            <a:off x="468313" y="4883150"/>
            <a:ext cx="7559675" cy="584200"/>
          </a:xfrm>
          <a:prstGeom prst="rect">
            <a:avLst/>
          </a:prstGeom>
          <a:noFill/>
          <a:ln w="9525">
            <a:noFill/>
            <a:miter lim="800000"/>
            <a:headEnd/>
            <a:tailEnd/>
          </a:ln>
        </p:spPr>
        <p:txBody>
          <a:bodyPr anchor="ctr">
            <a:spAutoFit/>
          </a:bodyPr>
          <a:lstStyle/>
          <a:p>
            <a:r>
              <a:rPr lang="ru-RU" sz="1600">
                <a:solidFill>
                  <a:srgbClr val="555555"/>
                </a:solidFill>
                <a:latin typeface="Times New Roman" pitchFamily="18" charset="0"/>
                <a:cs typeface="Times New Roman" pitchFamily="18" charset="0"/>
              </a:rPr>
              <a:t>Также можно размечать проходы между рабочими местами, которые предназначены для перемещения. </a:t>
            </a:r>
            <a:endParaRPr lang="ru-RU" sz="160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457200" y="274638"/>
            <a:ext cx="8229600" cy="41751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21507" name="Содержимое 2"/>
          <p:cNvSpPr>
            <a:spLocks noGrp="1"/>
          </p:cNvSpPr>
          <p:nvPr>
            <p:ph idx="1"/>
          </p:nvPr>
        </p:nvSpPr>
        <p:spPr/>
        <p:txBody>
          <a:bodyPr/>
          <a:lstStyle/>
          <a:p>
            <a:pPr algn="ctr" eaLnBrk="1" hangingPunct="1">
              <a:buFontTx/>
              <a:buNone/>
            </a:pPr>
            <a:r>
              <a:rPr lang="ru-RU" sz="1800" b="1" smtClean="0">
                <a:solidFill>
                  <a:srgbClr val="D46C16"/>
                </a:solidFill>
                <a:latin typeface="Times New Roman" pitchFamily="18" charset="0"/>
                <a:cs typeface="Times New Roman" pitchFamily="18" charset="0"/>
              </a:rPr>
              <a:t>Шаг 3. Содержать в чистоте (Shine)</a:t>
            </a:r>
          </a:p>
          <a:p>
            <a:pPr eaLnBrk="1" hangingPunct="1"/>
            <a:r>
              <a:rPr lang="ru-RU" sz="1800" smtClean="0">
                <a:latin typeface="Times New Roman" pitchFamily="18" charset="0"/>
                <a:cs typeface="Times New Roman" pitchFamily="18" charset="0"/>
              </a:rPr>
              <a:t>Рабочее пространство должно быть чистым. Это касается оборудования, инструментов, полов, стен и других поверхностей. Если сотрудник лично следит за чистотой своего рабочего места, то он сможет найти проблемы, которые можно исправить и предотвратить. </a:t>
            </a:r>
          </a:p>
          <a:p>
            <a:pPr eaLnBrk="1" hangingPunct="1"/>
            <a:r>
              <a:rPr lang="ru-RU" sz="1800" smtClean="0">
                <a:latin typeface="Times New Roman" pitchFamily="18" charset="0"/>
                <a:cs typeface="Times New Roman" pitchFamily="18" charset="0"/>
              </a:rPr>
              <a:t>Представим завод, поделенный на участки со станками. Один из участков залит маслом, забит сажей и покрыт пылью. Станок на этом участке сломался, и когда техники его осмотрели, они увидели незакрученные гайки и трещину на кожухе. Станок сломался из-за вибраций и пыли. Если бы участок и станок чистили, эти проблемы можно было бы увидеть, а станок — спасти.</a:t>
            </a:r>
          </a:p>
          <a:p>
            <a:pPr eaLnBrk="1" hangingPunct="1">
              <a:buFontTx/>
              <a:buNone/>
            </a:pPr>
            <a:r>
              <a:rPr lang="ru-RU" sz="2000" b="1" smtClean="0">
                <a:solidFill>
                  <a:srgbClr val="D46C16"/>
                </a:solidFill>
                <a:latin typeface="Times New Roman" pitchFamily="18" charset="0"/>
                <a:cs typeface="Times New Roman" pitchFamily="18" charset="0"/>
              </a:rPr>
              <a:t>            А еще на чистом рабочем месте приятнее работать.</a:t>
            </a:r>
          </a:p>
        </p:txBody>
      </p:sp>
      <p:sp>
        <p:nvSpPr>
          <p:cNvPr id="21508" name="Номер слайда 4"/>
          <p:cNvSpPr>
            <a:spLocks noGrp="1"/>
          </p:cNvSpPr>
          <p:nvPr>
            <p:ph type="sldNum" sz="quarter" idx="12"/>
          </p:nvPr>
        </p:nvSpPr>
        <p:spPr>
          <a:noFill/>
        </p:spPr>
        <p:txBody>
          <a:bodyPr/>
          <a:lstStyle/>
          <a:p>
            <a:fld id="{0EB22A41-C44D-4899-B89A-B9845EE159DB}" type="slidenum">
              <a:rPr lang="es-ES" smtClean="0"/>
              <a:pPr/>
              <a:t>21</a:t>
            </a:fld>
            <a:r>
              <a:rPr lang="ru-RU" smtClean="0"/>
              <a:t>/27</a:t>
            </a:r>
            <a:endParaRPr lang="es-E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eaLnBrk="1" hangingPunct="1"/>
            <a:endParaRPr lang="ru-RU" smtClean="0"/>
          </a:p>
        </p:txBody>
      </p:sp>
      <p:sp>
        <p:nvSpPr>
          <p:cNvPr id="22531" name="Содержимое 2"/>
          <p:cNvSpPr>
            <a:spLocks noGrp="1"/>
          </p:cNvSpPr>
          <p:nvPr>
            <p:ph idx="1"/>
          </p:nvPr>
        </p:nvSpPr>
        <p:spPr/>
        <p:txBody>
          <a:bodyPr/>
          <a:lstStyle/>
          <a:p>
            <a:pPr algn="ctr" eaLnBrk="1" hangingPunct="1">
              <a:buFontTx/>
              <a:buNone/>
            </a:pPr>
            <a:r>
              <a:rPr lang="ru-RU" sz="1800" b="1" smtClean="0">
                <a:solidFill>
                  <a:srgbClr val="D46C16"/>
                </a:solidFill>
                <a:latin typeface="Times New Roman" pitchFamily="18" charset="0"/>
                <a:cs typeface="Times New Roman" pitchFamily="18" charset="0"/>
              </a:rPr>
              <a:t>Шаг 4. Стандартизировать порядок (Standardize)</a:t>
            </a:r>
          </a:p>
          <a:p>
            <a:pPr eaLnBrk="1" hangingPunct="1"/>
            <a:r>
              <a:rPr lang="ru-RU" sz="1800" smtClean="0">
                <a:latin typeface="Times New Roman" pitchFamily="18" charset="0"/>
                <a:cs typeface="Times New Roman" pitchFamily="18" charset="0"/>
              </a:rPr>
              <a:t>Чтобы получить от 5S заметные результаты, повторять первые три шага нужно постоянно. Чтобы каждый раз не приходилось думать, как эти шаги выполнять, составляют стандарт поддержания порядка, которому работники будут следовать.</a:t>
            </a:r>
          </a:p>
          <a:p>
            <a:pPr eaLnBrk="1" hangingPunct="1"/>
            <a:r>
              <a:rPr lang="ru-RU" sz="1800" smtClean="0">
                <a:latin typeface="Times New Roman" pitchFamily="18" charset="0"/>
                <a:cs typeface="Times New Roman" pitchFamily="18" charset="0"/>
              </a:rPr>
              <a:t>Для этого необходимо описать ежедневные действия, составить инструкции и контрольные листы для оценки порядка и соблюдения стандарта. Эти документы должны быть простыми и понятными каждому. </a:t>
            </a:r>
          </a:p>
          <a:p>
            <a:pPr eaLnBrk="1" hangingPunct="1"/>
            <a:r>
              <a:rPr lang="ru-RU" sz="1800" smtClean="0">
                <a:latin typeface="Times New Roman" pitchFamily="18" charset="0"/>
                <a:cs typeface="Times New Roman" pitchFamily="18" charset="0"/>
              </a:rPr>
              <a:t>Рабочие должны пользоваться контрольными листами и отвечать за их ведение, а руководители — регулярно за этим следить. Оценивать соблюдение правил 5S могут сами рабочие. Оценку работника нужно вывешивать рядом с его рабочим местом, чтобы он знал, над чем надо работать.</a:t>
            </a:r>
          </a:p>
          <a:p>
            <a:pPr eaLnBrk="1" hangingPunct="1">
              <a:buFontTx/>
              <a:buNone/>
            </a:pPr>
            <a:endParaRPr lang="ru-RU" sz="1400" smtClean="0">
              <a:latin typeface="Times New Roman" pitchFamily="18" charset="0"/>
              <a:cs typeface="Times New Roman" pitchFamily="18" charset="0"/>
            </a:endParaRPr>
          </a:p>
        </p:txBody>
      </p:sp>
      <p:sp>
        <p:nvSpPr>
          <p:cNvPr id="22532" name="Номер слайда 4"/>
          <p:cNvSpPr>
            <a:spLocks noGrp="1"/>
          </p:cNvSpPr>
          <p:nvPr>
            <p:ph type="sldNum" sz="quarter" idx="12"/>
          </p:nvPr>
        </p:nvSpPr>
        <p:spPr>
          <a:noFill/>
        </p:spPr>
        <p:txBody>
          <a:bodyPr/>
          <a:lstStyle/>
          <a:p>
            <a:fld id="{444D2329-4DF3-4ACD-A4EC-7D2220A26811}" type="slidenum">
              <a:rPr lang="es-ES" smtClean="0"/>
              <a:pPr/>
              <a:t>22</a:t>
            </a:fld>
            <a:r>
              <a:rPr lang="ru-RU" smtClean="0"/>
              <a:t>/27</a:t>
            </a:r>
            <a:endParaRPr lang="es-ES"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457200" y="274638"/>
            <a:ext cx="8229600" cy="41751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p>
        </p:txBody>
      </p:sp>
      <p:sp>
        <p:nvSpPr>
          <p:cNvPr id="23555" name="Содержимое 2"/>
          <p:cNvSpPr>
            <a:spLocks noGrp="1"/>
          </p:cNvSpPr>
          <p:nvPr>
            <p:ph idx="1"/>
          </p:nvPr>
        </p:nvSpPr>
        <p:spPr/>
        <p:txBody>
          <a:bodyPr/>
          <a:lstStyle/>
          <a:p>
            <a:pPr algn="ctr" eaLnBrk="1" hangingPunct="1">
              <a:buFontTx/>
              <a:buNone/>
            </a:pPr>
            <a:r>
              <a:rPr lang="ru-RU" sz="1800" b="1" smtClean="0">
                <a:solidFill>
                  <a:srgbClr val="D46C16"/>
                </a:solidFill>
                <a:latin typeface="Times New Roman" pitchFamily="18" charset="0"/>
                <a:cs typeface="Times New Roman" pitchFamily="18" charset="0"/>
              </a:rPr>
              <a:t>Шаг 5. Самодисциплина (Sustain)</a:t>
            </a:r>
          </a:p>
          <a:p>
            <a:pPr eaLnBrk="1" hangingPunct="1"/>
            <a:r>
              <a:rPr lang="ru-RU" sz="1800" smtClean="0">
                <a:latin typeface="Times New Roman" pitchFamily="18" charset="0"/>
                <a:cs typeface="Times New Roman" pitchFamily="18" charset="0"/>
              </a:rPr>
              <a:t>Чтобы каждый рабочий понимал ценности 5S на производстве, знал стандарты и требования к поддержанию порядка, нужно обучать и проверять знания всех: от дворника до директора компании. Только так выполнение требований 5S станет культурной нормой в организации.</a:t>
            </a:r>
          </a:p>
          <a:p>
            <a:pPr eaLnBrk="1" hangingPunct="1">
              <a:buFontTx/>
              <a:buNone/>
            </a:pPr>
            <a:endParaRPr lang="ru-RU" sz="1400" smtClean="0"/>
          </a:p>
        </p:txBody>
      </p:sp>
      <p:sp>
        <p:nvSpPr>
          <p:cNvPr id="23556" name="Номер слайда 4"/>
          <p:cNvSpPr>
            <a:spLocks noGrp="1"/>
          </p:cNvSpPr>
          <p:nvPr>
            <p:ph type="sldNum" sz="quarter" idx="12"/>
          </p:nvPr>
        </p:nvSpPr>
        <p:spPr>
          <a:noFill/>
        </p:spPr>
        <p:txBody>
          <a:bodyPr/>
          <a:lstStyle/>
          <a:p>
            <a:fld id="{2C2CD19B-7A40-46F5-A972-DE6134DB9E27}" type="slidenum">
              <a:rPr lang="es-ES" smtClean="0"/>
              <a:pPr/>
              <a:t>23</a:t>
            </a:fld>
            <a:r>
              <a:rPr lang="ru-RU" smtClean="0"/>
              <a:t>/27</a:t>
            </a:r>
            <a:endParaRPr lang="es-ES"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457200" y="274638"/>
            <a:ext cx="8229600" cy="346075"/>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p>
        </p:txBody>
      </p:sp>
      <p:sp>
        <p:nvSpPr>
          <p:cNvPr id="24579" name="Номер слайда 4"/>
          <p:cNvSpPr>
            <a:spLocks noGrp="1"/>
          </p:cNvSpPr>
          <p:nvPr>
            <p:ph type="sldNum" sz="quarter" idx="12"/>
          </p:nvPr>
        </p:nvSpPr>
        <p:spPr>
          <a:noFill/>
        </p:spPr>
        <p:txBody>
          <a:bodyPr/>
          <a:lstStyle/>
          <a:p>
            <a:fld id="{157B7E8F-A0D4-41B4-85AD-435F2EC046B1}" type="slidenum">
              <a:rPr lang="es-ES" smtClean="0"/>
              <a:pPr/>
              <a:t>24</a:t>
            </a:fld>
            <a:r>
              <a:rPr lang="ru-RU" smtClean="0"/>
              <a:t>/27</a:t>
            </a:r>
            <a:endParaRPr lang="es-ES" smtClean="0"/>
          </a:p>
        </p:txBody>
      </p:sp>
      <p:pic>
        <p:nvPicPr>
          <p:cNvPr id="24580" name="Содержимое 5" descr="Этапы внедрения 5S.jpg">
            <a:hlinkClick r:id="rId2" tooltip="&quot;Этапы внедрения 5S.jpg&quot;"/>
          </p:cNvPr>
          <p:cNvPicPr>
            <a:picLocks noGrp="1"/>
          </p:cNvPicPr>
          <p:nvPr>
            <p:ph idx="1"/>
          </p:nvPr>
        </p:nvPicPr>
        <p:blipFill>
          <a:blip r:embed="rId3" cstate="print"/>
          <a:srcRect/>
          <a:stretch>
            <a:fillRect/>
          </a:stretch>
        </p:blipFill>
        <p:spPr>
          <a:xfrm>
            <a:off x="611188" y="908050"/>
            <a:ext cx="7581900" cy="50419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title"/>
          </p:nvPr>
        </p:nvSpPr>
        <p:spPr>
          <a:xfrm>
            <a:off x="457200" y="115888"/>
            <a:ext cx="8229600" cy="504825"/>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p>
        </p:txBody>
      </p:sp>
      <p:sp>
        <p:nvSpPr>
          <p:cNvPr id="25603" name="Содержимое 2"/>
          <p:cNvSpPr>
            <a:spLocks noGrp="1"/>
          </p:cNvSpPr>
          <p:nvPr>
            <p:ph idx="1"/>
          </p:nvPr>
        </p:nvSpPr>
        <p:spPr>
          <a:xfrm>
            <a:off x="457200" y="692150"/>
            <a:ext cx="8229600" cy="5434013"/>
          </a:xfrm>
        </p:spPr>
        <p:txBody>
          <a:bodyPr/>
          <a:lstStyle/>
          <a:p>
            <a:pPr eaLnBrk="1" hangingPunct="1">
              <a:buFontTx/>
              <a:buNone/>
            </a:pPr>
            <a:r>
              <a:rPr lang="ru-RU" sz="1600" smtClean="0">
                <a:latin typeface="Times New Roman" pitchFamily="18" charset="0"/>
                <a:cs typeface="Times New Roman" pitchFamily="18" charset="0"/>
              </a:rPr>
              <a:t>Как внедрить 5S бережливого производства</a:t>
            </a:r>
            <a:endParaRPr lang="ru-RU" sz="1600" b="1" smtClean="0">
              <a:latin typeface="Times New Roman" pitchFamily="18" charset="0"/>
              <a:cs typeface="Times New Roman" pitchFamily="18" charset="0"/>
            </a:endParaRPr>
          </a:p>
          <a:p>
            <a:pPr eaLnBrk="1" hangingPunct="1">
              <a:buFontTx/>
              <a:buNone/>
            </a:pPr>
            <a:r>
              <a:rPr lang="ru-RU" sz="1600" smtClean="0">
                <a:latin typeface="Times New Roman" pitchFamily="18" charset="0"/>
                <a:cs typeface="Times New Roman" pitchFamily="18" charset="0"/>
              </a:rPr>
              <a:t>Приняв выгоды и правила, можно начинать внедрение системы 5S, которое состоит из четырех этапов.</a:t>
            </a:r>
          </a:p>
          <a:p>
            <a:pPr eaLnBrk="1" hangingPunct="1"/>
            <a:r>
              <a:rPr lang="ru-RU" sz="1600" b="1" smtClean="0">
                <a:solidFill>
                  <a:srgbClr val="D46C16"/>
                </a:solidFill>
                <a:latin typeface="Times New Roman" pitchFamily="18" charset="0"/>
                <a:cs typeface="Times New Roman" pitchFamily="18" charset="0"/>
              </a:rPr>
              <a:t>Этап 1: подготовка.</a:t>
            </a:r>
            <a:r>
              <a:rPr lang="ru-RU" sz="1600" smtClean="0">
                <a:latin typeface="Times New Roman" pitchFamily="18" charset="0"/>
                <a:cs typeface="Times New Roman" pitchFamily="18" charset="0"/>
              </a:rPr>
              <a:t> Начинается с разработки плана системы 5S. В этом плане учитывают:</a:t>
            </a:r>
          </a:p>
          <a:p>
            <a:pPr eaLnBrk="1" hangingPunct="1"/>
            <a:r>
              <a:rPr lang="ru-RU" sz="1600" smtClean="0">
                <a:latin typeface="Times New Roman" pitchFamily="18" charset="0"/>
                <a:cs typeface="Times New Roman" pitchFamily="18" charset="0"/>
              </a:rPr>
              <a:t>кто будет лидером проекта по внедрению;</a:t>
            </a:r>
          </a:p>
          <a:p>
            <a:pPr eaLnBrk="1" hangingPunct="1"/>
            <a:r>
              <a:rPr lang="ru-RU" sz="1600" smtClean="0">
                <a:latin typeface="Times New Roman" pitchFamily="18" charset="0"/>
                <a:cs typeface="Times New Roman" pitchFamily="18" charset="0"/>
              </a:rPr>
              <a:t>кто будет участвовать в проекте;</a:t>
            </a:r>
          </a:p>
          <a:p>
            <a:pPr eaLnBrk="1" hangingPunct="1"/>
            <a:r>
              <a:rPr lang="ru-RU" sz="1600" smtClean="0">
                <a:latin typeface="Times New Roman" pitchFamily="18" charset="0"/>
                <a:cs typeface="Times New Roman" pitchFamily="18" charset="0"/>
              </a:rPr>
              <a:t>где будет внедряться 5S;</a:t>
            </a:r>
          </a:p>
          <a:p>
            <a:pPr eaLnBrk="1" hangingPunct="1"/>
            <a:r>
              <a:rPr lang="ru-RU" sz="1600" smtClean="0">
                <a:latin typeface="Times New Roman" pitchFamily="18" charset="0"/>
                <a:cs typeface="Times New Roman" pitchFamily="18" charset="0"/>
              </a:rPr>
              <a:t>каково текущее состояние этого места;</a:t>
            </a:r>
          </a:p>
          <a:p>
            <a:pPr eaLnBrk="1" hangingPunct="1"/>
            <a:r>
              <a:rPr lang="ru-RU" sz="1600" smtClean="0">
                <a:latin typeface="Times New Roman" pitchFamily="18" charset="0"/>
                <a:cs typeface="Times New Roman" pitchFamily="18" charset="0"/>
              </a:rPr>
              <a:t>что должно измениться после внедрения и какими показателями эти изменения измерять;</a:t>
            </a:r>
          </a:p>
          <a:p>
            <a:pPr eaLnBrk="1" hangingPunct="1"/>
            <a:r>
              <a:rPr lang="ru-RU" sz="1600" smtClean="0">
                <a:latin typeface="Times New Roman" pitchFamily="18" charset="0"/>
                <a:cs typeface="Times New Roman" pitchFamily="18" charset="0"/>
              </a:rPr>
              <a:t>как объяснить ценность и обучить людей.</a:t>
            </a:r>
          </a:p>
          <a:p>
            <a:pPr eaLnBrk="1" hangingPunct="1"/>
            <a:r>
              <a:rPr lang="ru-RU" sz="1600" b="1" smtClean="0">
                <a:solidFill>
                  <a:srgbClr val="D46C16"/>
                </a:solidFill>
                <a:latin typeface="Times New Roman" pitchFamily="18" charset="0"/>
                <a:cs typeface="Times New Roman" pitchFamily="18" charset="0"/>
              </a:rPr>
              <a:t>Этап 2: выполнение плана</a:t>
            </a:r>
            <a:r>
              <a:rPr lang="ru-RU" sz="1600" b="1" smtClean="0">
                <a:latin typeface="Times New Roman" pitchFamily="18" charset="0"/>
                <a:cs typeface="Times New Roman" pitchFamily="18" charset="0"/>
              </a:rPr>
              <a:t>.</a:t>
            </a:r>
            <a:r>
              <a:rPr lang="ru-RU" sz="1600" smtClean="0">
                <a:latin typeface="Times New Roman" pitchFamily="18" charset="0"/>
                <a:cs typeface="Times New Roman" pitchFamily="18" charset="0"/>
              </a:rPr>
              <a:t> Здесь команда внедрения начинает практиковать инструмент 5S, объяснять коллегам его ценность и обучать их.</a:t>
            </a:r>
          </a:p>
          <a:p>
            <a:pPr eaLnBrk="1" hangingPunct="1"/>
            <a:r>
              <a:rPr lang="ru-RU" sz="1600" b="1" smtClean="0">
                <a:solidFill>
                  <a:srgbClr val="D46C16"/>
                </a:solidFill>
                <a:latin typeface="Times New Roman" pitchFamily="18" charset="0"/>
                <a:cs typeface="Times New Roman" pitchFamily="18" charset="0"/>
              </a:rPr>
              <a:t>Этап 3: оценка результатов</a:t>
            </a:r>
            <a:r>
              <a:rPr lang="ru-RU" sz="1600" b="1" smtClean="0">
                <a:latin typeface="Times New Roman" pitchFamily="18" charset="0"/>
                <a:cs typeface="Times New Roman" pitchFamily="18" charset="0"/>
              </a:rPr>
              <a:t>.</a:t>
            </a:r>
            <a:r>
              <a:rPr lang="ru-RU" sz="1600" smtClean="0">
                <a:latin typeface="Times New Roman" pitchFamily="18" charset="0"/>
                <a:cs typeface="Times New Roman" pitchFamily="18" charset="0"/>
              </a:rPr>
              <a:t> Результаты каждого шага 5S нужно оценивать каждый день. Оценка побуждает работников постоянно практиковать принципы бережливого производства.</a:t>
            </a:r>
          </a:p>
          <a:p>
            <a:pPr eaLnBrk="1" hangingPunct="1"/>
            <a:r>
              <a:rPr lang="ru-RU" sz="1600" b="1" smtClean="0">
                <a:solidFill>
                  <a:srgbClr val="D46C16"/>
                </a:solidFill>
                <a:latin typeface="Times New Roman" pitchFamily="18" charset="0"/>
                <a:cs typeface="Times New Roman" pitchFamily="18" charset="0"/>
              </a:rPr>
              <a:t>Этап 4: реакция и улучшение практики.</a:t>
            </a:r>
            <a:r>
              <a:rPr lang="ru-RU" sz="1600" b="1" smtClean="0">
                <a:latin typeface="Times New Roman" pitchFamily="18" charset="0"/>
                <a:cs typeface="Times New Roman" pitchFamily="18" charset="0"/>
              </a:rPr>
              <a:t> </a:t>
            </a:r>
            <a:r>
              <a:rPr lang="ru-RU" sz="1600" smtClean="0">
                <a:latin typeface="Times New Roman" pitchFamily="18" charset="0"/>
                <a:cs typeface="Times New Roman" pitchFamily="18" charset="0"/>
              </a:rPr>
              <a:t>Оценка показывает прогресс внедрения 5S. Если что-то не работает, то нужно пробовать искать объективные препятствия и устранять их. Если все получается, то практику 5S нужно развивать и распространять на другие участки.</a:t>
            </a:r>
          </a:p>
        </p:txBody>
      </p:sp>
      <p:sp>
        <p:nvSpPr>
          <p:cNvPr id="25604" name="Номер слайда 4"/>
          <p:cNvSpPr>
            <a:spLocks noGrp="1"/>
          </p:cNvSpPr>
          <p:nvPr>
            <p:ph type="sldNum" sz="quarter" idx="12"/>
          </p:nvPr>
        </p:nvSpPr>
        <p:spPr>
          <a:noFill/>
        </p:spPr>
        <p:txBody>
          <a:bodyPr/>
          <a:lstStyle/>
          <a:p>
            <a:fld id="{47E2F289-5615-4716-8271-AA8C95A9F0B4}" type="slidenum">
              <a:rPr lang="es-ES" smtClean="0"/>
              <a:pPr/>
              <a:t>25</a:t>
            </a:fld>
            <a:r>
              <a:rPr lang="ru-RU" smtClean="0"/>
              <a:t>/27</a:t>
            </a:r>
            <a:endParaRPr lang="es-E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468313" y="115888"/>
            <a:ext cx="8229600" cy="460375"/>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p>
        </p:txBody>
      </p:sp>
      <p:sp>
        <p:nvSpPr>
          <p:cNvPr id="26627" name="Содержимое 2"/>
          <p:cNvSpPr>
            <a:spLocks noGrp="1"/>
          </p:cNvSpPr>
          <p:nvPr>
            <p:ph idx="1"/>
          </p:nvPr>
        </p:nvSpPr>
        <p:spPr>
          <a:xfrm>
            <a:off x="457200" y="981075"/>
            <a:ext cx="8229600" cy="5145088"/>
          </a:xfrm>
        </p:spPr>
        <p:txBody>
          <a:bodyPr/>
          <a:lstStyle/>
          <a:p>
            <a:pPr eaLnBrk="1" hangingPunct="1"/>
            <a:r>
              <a:rPr lang="ru-RU" sz="1800" b="1" smtClean="0">
                <a:solidFill>
                  <a:srgbClr val="D46C16"/>
                </a:solidFill>
                <a:latin typeface="Times New Roman" pitchFamily="18" charset="0"/>
                <a:cs typeface="Times New Roman" pitchFamily="18" charset="0"/>
              </a:rPr>
              <a:t>Сложности и ошибки внедрения 5S</a:t>
            </a:r>
          </a:p>
          <a:p>
            <a:pPr eaLnBrk="1" hangingPunct="1"/>
            <a:r>
              <a:rPr lang="ru-RU" sz="1600" smtClean="0">
                <a:latin typeface="Times New Roman" pitchFamily="18" charset="0"/>
                <a:cs typeface="Times New Roman" pitchFamily="18" charset="0"/>
              </a:rPr>
              <a:t>Как часть бережливого производства 5S требует нового образа мышления. Поэтому основная сложность внедрения связана с людьми и рабочей культурой.</a:t>
            </a:r>
          </a:p>
          <a:p>
            <a:pPr eaLnBrk="1" hangingPunct="1"/>
            <a:r>
              <a:rPr lang="ru-RU" sz="1600" smtClean="0">
                <a:latin typeface="Times New Roman" pitchFamily="18" charset="0"/>
                <a:cs typeface="Times New Roman" pitchFamily="18" charset="0"/>
              </a:rPr>
              <a:t>Сложности внедрения</a:t>
            </a:r>
            <a:endParaRPr lang="ru-RU" sz="1600" b="1" smtClean="0">
              <a:latin typeface="Times New Roman" pitchFamily="18" charset="0"/>
              <a:cs typeface="Times New Roman" pitchFamily="18" charset="0"/>
            </a:endParaRPr>
          </a:p>
          <a:p>
            <a:pPr eaLnBrk="1" hangingPunct="1"/>
            <a:r>
              <a:rPr lang="ru-RU" sz="1600" b="1" smtClean="0">
                <a:latin typeface="Times New Roman" pitchFamily="18" charset="0"/>
                <a:cs typeface="Times New Roman" pitchFamily="18" charset="0"/>
              </a:rPr>
              <a:t>Людям тяжело меняться.</a:t>
            </a:r>
            <a:r>
              <a:rPr lang="ru-RU" sz="1600" smtClean="0">
                <a:latin typeface="Times New Roman" pitchFamily="18" charset="0"/>
                <a:cs typeface="Times New Roman" pitchFamily="18" charset="0"/>
              </a:rPr>
              <a:t> Изменения требуют времени и усилий. Если работников все устраивает, то они не увидят смысла что-либо менять. В этой ситуации нужно показать, как новый подход поможет им лучше работать.</a:t>
            </a:r>
          </a:p>
          <a:p>
            <a:pPr eaLnBrk="1" hangingPunct="1"/>
            <a:r>
              <a:rPr lang="ru-RU" sz="1600" b="1" smtClean="0">
                <a:latin typeface="Times New Roman" pitchFamily="18" charset="0"/>
                <a:cs typeface="Times New Roman" pitchFamily="18" charset="0"/>
              </a:rPr>
              <a:t>Бережливое производство требует лидерства.</a:t>
            </a:r>
            <a:r>
              <a:rPr lang="ru-RU" sz="1600" smtClean="0">
                <a:latin typeface="Times New Roman" pitchFamily="18" charset="0"/>
                <a:cs typeface="Times New Roman" pitchFamily="18" charset="0"/>
              </a:rPr>
              <a:t> Без примера и действий со стороны руководства сотрудники не поверят в идеи бережливого производства и намерения компании им следовать. Чтобы люди поверили, руководители должны лично участвовать в улучшениях, приходить на рабочие места и помогать сотрудникам практиковать 5S.</a:t>
            </a:r>
            <a:r>
              <a:rPr lang="ru-RU" sz="1600" b="1" smtClean="0">
                <a:latin typeface="Times New Roman" pitchFamily="18" charset="0"/>
                <a:cs typeface="Times New Roman" pitchFamily="18" charset="0"/>
              </a:rPr>
              <a:t> Заметные изменения не появляются сразу. </a:t>
            </a:r>
          </a:p>
          <a:p>
            <a:pPr eaLnBrk="1" hangingPunct="1"/>
            <a:r>
              <a:rPr lang="ru-RU" sz="1600" smtClean="0">
                <a:latin typeface="Times New Roman" pitchFamily="18" charset="0"/>
                <a:cs typeface="Times New Roman" pitchFamily="18" charset="0"/>
              </a:rPr>
              <a:t>Так как 5S — один из многих инструментов lean, то сначала он дает небольшие результаты. Но с каждым днем они копятся и становятся заметными. Поэтому здесь нужно проявлять терпение и продолжать практиковать 5S.</a:t>
            </a:r>
          </a:p>
          <a:p>
            <a:pPr eaLnBrk="1" hangingPunct="1"/>
            <a:r>
              <a:rPr lang="ru-RU" sz="1600" smtClean="0">
                <a:latin typeface="Times New Roman" pitchFamily="18" charset="0"/>
                <a:cs typeface="Times New Roman" pitchFamily="18" charset="0"/>
              </a:rPr>
              <a:t>Сталкиваясь со сложностями, можно совершить несколько ошибок, которые замедлят или погубят развитие культуры постоянных улучшений.</a:t>
            </a:r>
          </a:p>
          <a:p>
            <a:pPr eaLnBrk="1" hangingPunct="1"/>
            <a:endParaRPr lang="ru-RU" sz="1400" smtClean="0"/>
          </a:p>
        </p:txBody>
      </p:sp>
      <p:sp>
        <p:nvSpPr>
          <p:cNvPr id="26628" name="Номер слайда 4"/>
          <p:cNvSpPr>
            <a:spLocks noGrp="1"/>
          </p:cNvSpPr>
          <p:nvPr>
            <p:ph type="sldNum" sz="quarter" idx="12"/>
          </p:nvPr>
        </p:nvSpPr>
        <p:spPr>
          <a:noFill/>
        </p:spPr>
        <p:txBody>
          <a:bodyPr/>
          <a:lstStyle/>
          <a:p>
            <a:fld id="{56823F44-A65F-44EE-AB21-925932023396}" type="slidenum">
              <a:rPr lang="es-ES" smtClean="0"/>
              <a:pPr/>
              <a:t>26</a:t>
            </a:fld>
            <a:r>
              <a:rPr lang="ru-RU" smtClean="0"/>
              <a:t>/27</a:t>
            </a:r>
            <a:endParaRPr lang="es-E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457200" y="188913"/>
            <a:ext cx="8229600" cy="431800"/>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ru-RU" sz="1400" smtClean="0">
                <a:latin typeface="Times New Roman" pitchFamily="18" charset="0"/>
                <a:cs typeface="Times New Roman" pitchFamily="18" charset="0"/>
              </a:rPr>
              <a:t>»</a:t>
            </a:r>
            <a:endParaRPr lang="ru-RU" sz="1200" smtClean="0"/>
          </a:p>
        </p:txBody>
      </p:sp>
      <p:sp>
        <p:nvSpPr>
          <p:cNvPr id="27651" name="Содержимое 2"/>
          <p:cNvSpPr>
            <a:spLocks noGrp="1"/>
          </p:cNvSpPr>
          <p:nvPr>
            <p:ph idx="1"/>
          </p:nvPr>
        </p:nvSpPr>
        <p:spPr>
          <a:xfrm>
            <a:off x="457200" y="981075"/>
            <a:ext cx="8229600" cy="5145088"/>
          </a:xfrm>
        </p:spPr>
        <p:txBody>
          <a:bodyPr/>
          <a:lstStyle/>
          <a:p>
            <a:pPr eaLnBrk="1" hangingPunct="1"/>
            <a:r>
              <a:rPr lang="ru-RU" sz="1800" b="1" smtClean="0">
                <a:solidFill>
                  <a:srgbClr val="D46C16"/>
                </a:solidFill>
                <a:latin typeface="Times New Roman" pitchFamily="18" charset="0"/>
                <a:cs typeface="Times New Roman" pitchFamily="18" charset="0"/>
              </a:rPr>
              <a:t>Ошибки. Чего делать НЕ нужно</a:t>
            </a:r>
          </a:p>
          <a:p>
            <a:pPr eaLnBrk="1" hangingPunct="1"/>
            <a:r>
              <a:rPr lang="ru-RU" sz="1800" b="1" smtClean="0">
                <a:latin typeface="Times New Roman" pitchFamily="18" charset="0"/>
                <a:cs typeface="Times New Roman" pitchFamily="18" charset="0"/>
              </a:rPr>
              <a:t>Нельзя наказывать сотрудников за неудачи. </a:t>
            </a:r>
            <a:r>
              <a:rPr lang="ru-RU" sz="1800" smtClean="0">
                <a:latin typeface="Times New Roman" pitchFamily="18" charset="0"/>
                <a:cs typeface="Times New Roman" pitchFamily="18" charset="0"/>
              </a:rPr>
              <a:t>Чтобы преодолевать трудности, людям нужна поддержка. Если же их наказывать и штрафовать, то они потеряют мотивацию и будут агрессивно настроены к изменениям. Поэтому лучше награждать работников за поддержание порядка, а сомневающимся — помогать.</a:t>
            </a:r>
          </a:p>
          <a:p>
            <a:pPr eaLnBrk="1" hangingPunct="1"/>
            <a:r>
              <a:rPr lang="ru-RU" sz="1800" b="1" smtClean="0">
                <a:latin typeface="Times New Roman" pitchFamily="18" charset="0"/>
                <a:cs typeface="Times New Roman" pitchFamily="18" charset="0"/>
              </a:rPr>
              <a:t>Не стоит возлагать ответственность за улучшения только на рядовых работников. </a:t>
            </a:r>
            <a:r>
              <a:rPr lang="ru-RU" sz="1800" smtClean="0">
                <a:latin typeface="Times New Roman" pitchFamily="18" charset="0"/>
                <a:cs typeface="Times New Roman" pitchFamily="18" charset="0"/>
              </a:rPr>
              <a:t>Сотрудники не примут ценностей бережливого производства и не будут практиковать 5S, если их просто поставить перед фактом: «теперь вы должны использовать 5S». Люди посчитают это прихотью и будут относиться к этой идее формально. Чтобы создать культуру постоянных улучшений, менять компанию должен в первую очередь руководитель, в том числе практически.</a:t>
            </a:r>
          </a:p>
          <a:p>
            <a:pPr eaLnBrk="1" hangingPunct="1"/>
            <a:r>
              <a:rPr lang="ru-RU" sz="1800" b="1" smtClean="0">
                <a:latin typeface="Times New Roman" pitchFamily="18" charset="0"/>
                <a:cs typeface="Times New Roman" pitchFamily="18" charset="0"/>
              </a:rPr>
              <a:t>Не считайте 5S решением всех проблем.</a:t>
            </a:r>
            <a:r>
              <a:rPr lang="ru-RU" sz="1800" smtClean="0">
                <a:latin typeface="Times New Roman" pitchFamily="18" charset="0"/>
                <a:cs typeface="Times New Roman" pitchFamily="18" charset="0"/>
              </a:rPr>
              <a:t> 5S дает результаты, но это только первый шаг к развитию культуры постоянных улучшений. Без других инструментов бережливого производства 5S будет обычной уборкой.</a:t>
            </a:r>
          </a:p>
        </p:txBody>
      </p:sp>
      <p:sp>
        <p:nvSpPr>
          <p:cNvPr id="27652" name="Номер слайда 4"/>
          <p:cNvSpPr>
            <a:spLocks noGrp="1"/>
          </p:cNvSpPr>
          <p:nvPr>
            <p:ph type="sldNum" sz="quarter" idx="12"/>
          </p:nvPr>
        </p:nvSpPr>
        <p:spPr>
          <a:noFill/>
        </p:spPr>
        <p:txBody>
          <a:bodyPr/>
          <a:lstStyle/>
          <a:p>
            <a:fld id="{E9982FE3-C004-4F29-AC9A-EABC4BB75DAE}" type="slidenum">
              <a:rPr lang="es-ES" smtClean="0"/>
              <a:pPr/>
              <a:t>27</a:t>
            </a:fld>
            <a:r>
              <a:rPr lang="ru-RU" smtClean="0"/>
              <a:t>/27</a:t>
            </a:r>
            <a:endParaRPr lang="es-ES"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468313" y="115888"/>
            <a:ext cx="7920037" cy="576262"/>
          </a:xfrm>
        </p:spPr>
        <p:txBody>
          <a:bodyPr/>
          <a:lstStyle/>
          <a:p>
            <a:pPr eaLnBrk="1" hangingPunct="1"/>
            <a:r>
              <a:rPr lang="ru-RU" sz="1200" b="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b="0" smtClean="0"/>
          </a:p>
        </p:txBody>
      </p:sp>
      <p:pic>
        <p:nvPicPr>
          <p:cNvPr id="28675" name="Рисунок 6" descr="65-1.jpg"/>
          <p:cNvPicPr>
            <a:picLocks noGrp="1" noChangeAspect="1"/>
          </p:cNvPicPr>
          <p:nvPr>
            <p:ph type="pic" idx="1"/>
          </p:nvPr>
        </p:nvPicPr>
        <p:blipFill>
          <a:blip r:embed="rId2" cstate="print"/>
          <a:srcRect/>
          <a:stretch>
            <a:fillRect/>
          </a:stretch>
        </p:blipFill>
        <p:spPr>
          <a:xfrm>
            <a:off x="0" y="692150"/>
            <a:ext cx="9144000" cy="5473700"/>
          </a:xfrm>
        </p:spPr>
      </p:pic>
      <p:sp>
        <p:nvSpPr>
          <p:cNvPr id="28676" name="Текст 3"/>
          <p:cNvSpPr>
            <a:spLocks noGrp="1"/>
          </p:cNvSpPr>
          <p:nvPr>
            <p:ph type="body" sz="half" idx="2"/>
          </p:nvPr>
        </p:nvSpPr>
        <p:spPr>
          <a:xfrm>
            <a:off x="4787900" y="5367338"/>
            <a:ext cx="3960813" cy="804862"/>
          </a:xfrm>
        </p:spPr>
        <p:txBody>
          <a:bodyPr/>
          <a:lstStyle/>
          <a:p>
            <a:pPr eaLnBrk="1" hangingPunct="1"/>
            <a:r>
              <a:rPr lang="ru-RU" smtClean="0"/>
              <a:t>Маслова О.С. </a:t>
            </a:r>
            <a:r>
              <a:rPr lang="en-US" smtClean="0"/>
              <a:t>oksana.maslova22@mail.ru</a:t>
            </a:r>
            <a:endParaRPr lang="ru-RU" smtClean="0"/>
          </a:p>
        </p:txBody>
      </p:sp>
      <p:sp>
        <p:nvSpPr>
          <p:cNvPr id="28677" name="Номер слайда 5"/>
          <p:cNvSpPr>
            <a:spLocks noGrp="1"/>
          </p:cNvSpPr>
          <p:nvPr>
            <p:ph type="sldNum" sz="quarter" idx="12"/>
          </p:nvPr>
        </p:nvSpPr>
        <p:spPr>
          <a:noFill/>
        </p:spPr>
        <p:txBody>
          <a:bodyPr/>
          <a:lstStyle/>
          <a:p>
            <a:fld id="{524E3200-7F18-4440-9536-EA74FEA483E0}" type="slidenum">
              <a:rPr lang="es-ES" smtClean="0"/>
              <a:pPr/>
              <a:t>28</a:t>
            </a:fld>
            <a:r>
              <a:rPr lang="ru-RU" smtClean="0"/>
              <a:t>/27</a:t>
            </a:r>
            <a:endParaRPr lang="es-E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50825" y="188913"/>
            <a:ext cx="8569325" cy="7191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es-ES" sz="1200" smtClean="0">
              <a:latin typeface="Times New Roman" pitchFamily="18" charset="0"/>
              <a:cs typeface="Times New Roman" pitchFamily="18" charset="0"/>
            </a:endParaRPr>
          </a:p>
        </p:txBody>
      </p:sp>
      <p:sp>
        <p:nvSpPr>
          <p:cNvPr id="4099" name="Rectangle 3"/>
          <p:cNvSpPr>
            <a:spLocks noGrp="1" noChangeArrowheads="1"/>
          </p:cNvSpPr>
          <p:nvPr>
            <p:ph type="body" idx="1"/>
          </p:nvPr>
        </p:nvSpPr>
        <p:spPr>
          <a:xfrm>
            <a:off x="250825" y="2060575"/>
            <a:ext cx="8642350" cy="2160588"/>
          </a:xfrm>
        </p:spPr>
        <p:txBody>
          <a:bodyPr/>
          <a:lstStyle/>
          <a:p>
            <a:pPr marL="539750" eaLnBrk="1" hangingPunct="1">
              <a:buFontTx/>
              <a:buNone/>
            </a:pPr>
            <a:r>
              <a:rPr lang="ru-RU" sz="1800" smtClean="0">
                <a:latin typeface="Times New Roman" pitchFamily="18" charset="0"/>
                <a:cs typeface="Times New Roman" pitchFamily="18" charset="0"/>
              </a:rPr>
              <a:t>БЕРЕЖЛИВОЕ ПРОИЗВОДСТВО И СИСТЕМА 5 С</a:t>
            </a:r>
          </a:p>
          <a:p>
            <a:pPr marL="539750" eaLnBrk="1" hangingPunct="1">
              <a:buFontTx/>
              <a:buNone/>
            </a:pPr>
            <a:r>
              <a:rPr lang="ru-RU" sz="1800" smtClean="0">
                <a:latin typeface="Times New Roman" pitchFamily="18" charset="0"/>
                <a:cs typeface="Times New Roman" pitchFamily="18" charset="0"/>
              </a:rPr>
              <a:t>ЦЕЛИ 5 С</a:t>
            </a:r>
          </a:p>
          <a:p>
            <a:pPr marL="539750" eaLnBrk="1" hangingPunct="1">
              <a:buFontTx/>
              <a:buNone/>
            </a:pPr>
            <a:r>
              <a:rPr lang="ru-RU" sz="1800" smtClean="0">
                <a:latin typeface="Times New Roman" pitchFamily="18" charset="0"/>
                <a:cs typeface="Times New Roman" pitchFamily="18" charset="0"/>
              </a:rPr>
              <a:t>ВНЕДРЕНИЕ СИСТЕМЫ 5S БЕРЕЖЛИВОЕ ПРОИЗВОДСТВО</a:t>
            </a:r>
          </a:p>
          <a:p>
            <a:pPr marL="539750" eaLnBrk="1" hangingPunct="1">
              <a:buFontTx/>
              <a:buNone/>
            </a:pPr>
            <a:r>
              <a:rPr lang="ru-RU" sz="1800" smtClean="0">
                <a:latin typeface="Times New Roman" pitchFamily="18" charset="0"/>
                <a:cs typeface="Times New Roman" pitchFamily="18" charset="0"/>
              </a:rPr>
              <a:t>ПОЭТАПНОЕ ВНЕДРЕНИЕ СИСТЕМЫ 5S БЕРЕЖЛИВОЕ ПРОИЗВОДСТВО</a:t>
            </a:r>
            <a:endParaRPr lang="es-ES" sz="1800" smtClean="0">
              <a:latin typeface="Times New Roman" pitchFamily="18" charset="0"/>
              <a:cs typeface="Times New Roman" pitchFamily="18" charset="0"/>
            </a:endParaRPr>
          </a:p>
        </p:txBody>
      </p:sp>
      <p:sp>
        <p:nvSpPr>
          <p:cNvPr id="4100" name="Номер слайда 3"/>
          <p:cNvSpPr>
            <a:spLocks noGrp="1"/>
          </p:cNvSpPr>
          <p:nvPr>
            <p:ph type="sldNum" sz="quarter" idx="12"/>
          </p:nvPr>
        </p:nvSpPr>
        <p:spPr>
          <a:noFill/>
        </p:spPr>
        <p:txBody>
          <a:bodyPr/>
          <a:lstStyle/>
          <a:p>
            <a:fld id="{1222881A-4370-401B-A26F-E7D5074DD9B7}" type="slidenum">
              <a:rPr lang="es-ES" smtClean="0"/>
              <a:pPr/>
              <a:t>3</a:t>
            </a:fld>
            <a:r>
              <a:rPr lang="ru-RU" smtClean="0"/>
              <a:t>/27</a:t>
            </a:r>
            <a:endParaRPr lang="es-E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457200" y="188913"/>
            <a:ext cx="8229600" cy="71913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5123" name="Номер слайда 3"/>
          <p:cNvSpPr>
            <a:spLocks noGrp="1"/>
          </p:cNvSpPr>
          <p:nvPr>
            <p:ph type="sldNum" sz="quarter" idx="12"/>
          </p:nvPr>
        </p:nvSpPr>
        <p:spPr>
          <a:noFill/>
        </p:spPr>
        <p:txBody>
          <a:bodyPr/>
          <a:lstStyle/>
          <a:p>
            <a:fld id="{8EB217CC-1D85-4BDE-9398-C59546EB4044}" type="slidenum">
              <a:rPr lang="es-ES" smtClean="0"/>
              <a:pPr/>
              <a:t>4</a:t>
            </a:fld>
            <a:r>
              <a:rPr lang="ru-RU" smtClean="0"/>
              <a:t>/27</a:t>
            </a:r>
            <a:endParaRPr lang="es-ES" smtClean="0"/>
          </a:p>
        </p:txBody>
      </p:sp>
      <p:sp>
        <p:nvSpPr>
          <p:cNvPr id="5124" name="Прямоугольник 4"/>
          <p:cNvSpPr>
            <a:spLocks noChangeArrowheads="1"/>
          </p:cNvSpPr>
          <p:nvPr/>
        </p:nvSpPr>
        <p:spPr bwMode="auto">
          <a:xfrm>
            <a:off x="468313" y="1484313"/>
            <a:ext cx="8135937" cy="3048000"/>
          </a:xfrm>
          <a:prstGeom prst="rect">
            <a:avLst/>
          </a:prstGeom>
          <a:noFill/>
          <a:ln w="9525">
            <a:noFill/>
            <a:miter lim="800000"/>
            <a:headEnd/>
            <a:tailEnd/>
          </a:ln>
        </p:spPr>
        <p:txBody>
          <a:bodyPr>
            <a:spAutoFit/>
          </a:bodyPr>
          <a:lstStyle/>
          <a:p>
            <a:r>
              <a:rPr lang="ru-RU" sz="2400" b="1">
                <a:solidFill>
                  <a:srgbClr val="D46C16"/>
                </a:solidFill>
                <a:latin typeface="Times New Roman" pitchFamily="18" charset="0"/>
                <a:cs typeface="Times New Roman" pitchFamily="18" charset="0"/>
              </a:rPr>
              <a:t>Что такое бережливое производство</a:t>
            </a:r>
            <a:r>
              <a:rPr lang="ru-RU" sz="2400">
                <a:latin typeface="Times New Roman" pitchFamily="18" charset="0"/>
                <a:cs typeface="Times New Roman" pitchFamily="18" charset="0"/>
              </a:rPr>
              <a:t>? </a:t>
            </a:r>
          </a:p>
          <a:p>
            <a:endParaRPr lang="ru-RU" sz="2400">
              <a:latin typeface="Times New Roman" pitchFamily="18" charset="0"/>
              <a:cs typeface="Times New Roman" pitchFamily="18" charset="0"/>
            </a:endParaRPr>
          </a:p>
          <a:p>
            <a:r>
              <a:rPr lang="ru-RU" sz="2400" b="1">
                <a:solidFill>
                  <a:srgbClr val="D46C16"/>
                </a:solidFill>
                <a:latin typeface="Times New Roman" pitchFamily="18" charset="0"/>
                <a:cs typeface="Times New Roman" pitchFamily="18" charset="0"/>
              </a:rPr>
              <a:t>Бережливое производство </a:t>
            </a:r>
            <a:r>
              <a:rPr lang="ru-RU" sz="2400">
                <a:latin typeface="Times New Roman" pitchFamily="18" charset="0"/>
                <a:cs typeface="Times New Roman" pitchFamily="18" charset="0"/>
              </a:rPr>
              <a:t>― это реализация принципов бережливого мышления на производстве. </a:t>
            </a:r>
          </a:p>
          <a:p>
            <a:endParaRPr lang="ru-RU" sz="2400">
              <a:latin typeface="Times New Roman" pitchFamily="18" charset="0"/>
              <a:cs typeface="Times New Roman" pitchFamily="18" charset="0"/>
            </a:endParaRPr>
          </a:p>
          <a:p>
            <a:r>
              <a:rPr lang="ru-RU" sz="2400" b="1">
                <a:solidFill>
                  <a:srgbClr val="D46C16"/>
                </a:solidFill>
                <a:latin typeface="Times New Roman" pitchFamily="18" charset="0"/>
                <a:cs typeface="Times New Roman" pitchFamily="18" charset="0"/>
              </a:rPr>
              <a:t>Бережливое производство </a:t>
            </a:r>
            <a:r>
              <a:rPr lang="ru-RU" sz="2400">
                <a:latin typeface="Times New Roman" pitchFamily="18" charset="0"/>
                <a:cs typeface="Times New Roman" pitchFamily="18" charset="0"/>
              </a:rPr>
              <a:t>― это стратегия поддержания конкурентоспособности и создания ценности посредством постоянного стремления к устранению потерь.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250825" y="908050"/>
            <a:ext cx="8642350" cy="5257800"/>
          </a:xfrm>
        </p:spPr>
        <p:txBody>
          <a:bodyPr/>
          <a:lstStyle/>
          <a:p>
            <a:pPr eaLnBrk="1" hangingPunct="1">
              <a:buFontTx/>
              <a:buNone/>
            </a:pPr>
            <a:r>
              <a:rPr lang="ru-RU" sz="2400" b="1" smtClean="0">
                <a:solidFill>
                  <a:srgbClr val="D46C16"/>
                </a:solidFill>
                <a:latin typeface="Times New Roman" pitchFamily="18" charset="0"/>
                <a:cs typeface="Times New Roman" pitchFamily="18" charset="0"/>
              </a:rPr>
              <a:t>Система 5S </a:t>
            </a:r>
            <a:r>
              <a:rPr lang="ru-RU" sz="1400" smtClean="0">
                <a:latin typeface="Times New Roman" pitchFamily="18" charset="0"/>
                <a:cs typeface="Times New Roman" pitchFamily="18" charset="0"/>
              </a:rPr>
              <a:t>– </a:t>
            </a:r>
            <a:r>
              <a:rPr lang="ru-RU" sz="2400" smtClean="0">
                <a:latin typeface="Times New Roman" pitchFamily="18" charset="0"/>
                <a:cs typeface="Times New Roman" pitchFamily="18" charset="0"/>
              </a:rPr>
              <a:t>это одна из наиболее эффективных технологий бережливого производства, нацеленная на оптимизацию всех производственных процессов, снижение потерь, повышение производительности труда за счет рациональной организации рабочей зоны. Специальные визуальные подсказки позволяют повысить результативность деятельности. Все рабочие инструменты размещаются так, чтобы было удобно их использовать. Непрерывное совершенство производственных процессов является частью бережливой культуры и значительно облегчает внедрение других методов обеспечения бережливого производства. </a:t>
            </a:r>
            <a:endParaRPr lang="es-ES" sz="2400" smtClean="0">
              <a:latin typeface="Times New Roman" pitchFamily="18" charset="0"/>
              <a:cs typeface="Times New Roman" pitchFamily="18" charset="0"/>
            </a:endParaRPr>
          </a:p>
        </p:txBody>
      </p:sp>
      <p:sp>
        <p:nvSpPr>
          <p:cNvPr id="6147" name="Номер слайда 3"/>
          <p:cNvSpPr>
            <a:spLocks noGrp="1"/>
          </p:cNvSpPr>
          <p:nvPr>
            <p:ph type="sldNum" sz="quarter" idx="12"/>
          </p:nvPr>
        </p:nvSpPr>
        <p:spPr>
          <a:noFill/>
        </p:spPr>
        <p:txBody>
          <a:bodyPr/>
          <a:lstStyle/>
          <a:p>
            <a:fld id="{C0E2076B-9AE2-4A5C-A3A7-20C6D29F9888}" type="slidenum">
              <a:rPr lang="es-ES" smtClean="0"/>
              <a:pPr/>
              <a:t>5</a:t>
            </a:fld>
            <a:r>
              <a:rPr lang="ru-RU" smtClean="0"/>
              <a:t>/27</a:t>
            </a:r>
            <a:endParaRPr lang="es-ES" smtClean="0"/>
          </a:p>
        </p:txBody>
      </p:sp>
      <p:sp>
        <p:nvSpPr>
          <p:cNvPr id="6148" name="Нижний колонтитул 4"/>
          <p:cNvSpPr>
            <a:spLocks noGrp="1"/>
          </p:cNvSpPr>
          <p:nvPr>
            <p:ph type="ftr" sz="quarter" idx="11"/>
          </p:nvPr>
        </p:nvSpPr>
        <p:spPr>
          <a:xfrm>
            <a:off x="0" y="260350"/>
            <a:ext cx="9036050" cy="576263"/>
          </a:xfrm>
          <a:noFill/>
        </p:spPr>
        <p:txBody>
          <a:bodyPr/>
          <a:lstStyle/>
          <a:p>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es-ES" sz="12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lstStyle/>
          <a:p>
            <a:r>
              <a:rPr lang="ru-RU" sz="1200" dirty="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dirty="0"/>
          </a:p>
        </p:txBody>
      </p:sp>
      <p:sp>
        <p:nvSpPr>
          <p:cNvPr id="3" name="Содержимое 2"/>
          <p:cNvSpPr>
            <a:spLocks noGrp="1"/>
          </p:cNvSpPr>
          <p:nvPr>
            <p:ph idx="1"/>
          </p:nvPr>
        </p:nvSpPr>
        <p:spPr>
          <a:xfrm>
            <a:off x="457200" y="1052737"/>
            <a:ext cx="8229600" cy="4752528"/>
          </a:xfrm>
        </p:spPr>
        <p:txBody>
          <a:bodyPr/>
          <a:lstStyle/>
          <a:p>
            <a:r>
              <a:rPr lang="ru-RU" sz="1800" dirty="0" smtClean="0">
                <a:solidFill>
                  <a:srgbClr val="C00000"/>
                </a:solidFill>
                <a:latin typeface="Times New Roman" pitchFamily="18" charset="0"/>
                <a:cs typeface="Times New Roman" pitchFamily="18" charset="0"/>
              </a:rPr>
              <a:t>Методика 5S</a:t>
            </a:r>
          </a:p>
          <a:p>
            <a:r>
              <a:rPr lang="ru-RU" sz="1800" dirty="0" smtClean="0">
                <a:latin typeface="Times New Roman" pitchFamily="18" charset="0"/>
                <a:cs typeface="Times New Roman" pitchFamily="18" charset="0"/>
              </a:rPr>
              <a:t>Инструмент системы бережливого производства, позволяющий улучшать производственный процесс, уменьшать потери, организовывать рабочие места, тем самым повышать производительность труда предприятия, в целом.</a:t>
            </a:r>
          </a:p>
          <a:p>
            <a:r>
              <a:rPr lang="ru-RU" sz="1800" dirty="0" smtClean="0">
                <a:latin typeface="Times New Roman" pitchFamily="18" charset="0"/>
                <a:cs typeface="Times New Roman" pitchFamily="18" charset="0"/>
              </a:rPr>
              <a:t>Подразумевает организацию каждого рабочего места с использованием визуальных подсказок для достижения оптимальных результатов деятельности.</a:t>
            </a:r>
          </a:p>
          <a:p>
            <a:r>
              <a:rPr lang="ru-RU" sz="1800" dirty="0" smtClean="0">
                <a:latin typeface="Times New Roman" pitchFamily="18" charset="0"/>
                <a:cs typeface="Times New Roman" pitchFamily="18" charset="0"/>
              </a:rPr>
              <a:t>Является одним из основополагающих инструментов бережливого производства и позволяет облегчить процесс внедрения последующих методик бережливого производства, оптимизирующих рабочие и технологические процессы.</a:t>
            </a:r>
          </a:p>
          <a:p>
            <a:endParaRPr lang="ru-RU" sz="1600" dirty="0">
              <a:latin typeface="Times New Roman" pitchFamily="18" charset="0"/>
              <a:cs typeface="Times New Roman" pitchFamily="18" charset="0"/>
            </a:endParaRPr>
          </a:p>
        </p:txBody>
      </p:sp>
      <p:sp>
        <p:nvSpPr>
          <p:cNvPr id="4" name="Нижний колонтитул 3"/>
          <p:cNvSpPr>
            <a:spLocks noGrp="1"/>
          </p:cNvSpPr>
          <p:nvPr>
            <p:ph type="ftr" sz="quarter" idx="11"/>
          </p:nvPr>
        </p:nvSpPr>
        <p:spPr/>
        <p:txBody>
          <a:bodyPr/>
          <a:lstStyle/>
          <a:p>
            <a:pPr>
              <a:defRPr/>
            </a:pPr>
            <a:endParaRPr lang="es-ES"/>
          </a:p>
        </p:txBody>
      </p:sp>
      <p:sp>
        <p:nvSpPr>
          <p:cNvPr id="5" name="Номер слайда 4"/>
          <p:cNvSpPr>
            <a:spLocks noGrp="1"/>
          </p:cNvSpPr>
          <p:nvPr>
            <p:ph type="sldNum" sz="quarter" idx="12"/>
          </p:nvPr>
        </p:nvSpPr>
        <p:spPr/>
        <p:txBody>
          <a:bodyPr/>
          <a:lstStyle/>
          <a:p>
            <a:pPr>
              <a:defRPr/>
            </a:pPr>
            <a:fld id="{55939BF2-10BC-4DE3-A71C-7BC5E151CA16}" type="slidenum">
              <a:rPr lang="es-ES" smtClean="0"/>
              <a:pPr>
                <a:defRPr/>
              </a:pPr>
              <a:t>6</a:t>
            </a:fld>
            <a:r>
              <a:rPr lang="ru-RU" dirty="0" smtClean="0"/>
              <a:t>/27</a:t>
            </a:r>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39750" y="260350"/>
            <a:ext cx="8147050" cy="647700"/>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r>
              <a:rPr lang="es-ES" smtClean="0"/>
              <a:t/>
            </a:r>
            <a:br>
              <a:rPr lang="es-ES" smtClean="0"/>
            </a:br>
            <a:endParaRPr lang="ru-RU" smtClean="0"/>
          </a:p>
        </p:txBody>
      </p:sp>
      <p:sp>
        <p:nvSpPr>
          <p:cNvPr id="3" name="Содержимое 2"/>
          <p:cNvSpPr>
            <a:spLocks noGrp="1"/>
          </p:cNvSpPr>
          <p:nvPr>
            <p:ph idx="1"/>
          </p:nvPr>
        </p:nvSpPr>
        <p:spPr>
          <a:xfrm>
            <a:off x="539750" y="620713"/>
            <a:ext cx="8229600" cy="5256212"/>
          </a:xfrm>
        </p:spPr>
        <p:txBody>
          <a:bodyPr/>
          <a:lstStyle/>
          <a:p>
            <a:pPr marL="144000" eaLnBrk="1" hangingPunct="1">
              <a:buFontTx/>
              <a:buNone/>
              <a:defRPr/>
            </a:pPr>
            <a:r>
              <a:rPr lang="ru-RU" sz="2400" dirty="0" smtClean="0">
                <a:latin typeface="Times New Roman" pitchFamily="18" charset="0"/>
                <a:cs typeface="Times New Roman" pitchFamily="18" charset="0"/>
              </a:rPr>
              <a:t>В настоящее время 5S широко применяется во всем мире, и является признанным методом, способствующим повышению производительности и безопасности труда. В чем его суть, практическая польза, а также сложности применения на практике? </a:t>
            </a:r>
          </a:p>
          <a:p>
            <a:pPr eaLnBrk="1" hangingPunct="1">
              <a:defRPr/>
            </a:pPr>
            <a:r>
              <a:rPr lang="ru-RU" sz="1400" dirty="0" smtClean="0">
                <a:latin typeface="Times New Roman" pitchFamily="18" charset="0"/>
                <a:cs typeface="Times New Roman" pitchFamily="18" charset="0"/>
              </a:rPr>
              <a:t>Система 5S – это способ организации рабочего пространства, основанный на следующих принципах (см. таблицу 1 и рисунок 1).</a:t>
            </a:r>
          </a:p>
          <a:p>
            <a:pPr eaLnBrk="1" hangingPunct="1">
              <a:defRPr/>
            </a:pPr>
            <a:r>
              <a:rPr lang="ru-RU" sz="1600" dirty="0" smtClean="0"/>
              <a:t>Таблица 1. Принципы 5S</a:t>
            </a:r>
          </a:p>
          <a:p>
            <a:pPr marL="144000" eaLnBrk="1" hangingPunct="1">
              <a:buFontTx/>
              <a:buNone/>
              <a:defRPr/>
            </a:pPr>
            <a:endParaRPr lang="ru-RU" sz="1600" dirty="0" smtClean="0">
              <a:latin typeface="Times New Roman" pitchFamily="18" charset="0"/>
              <a:cs typeface="Times New Roman" pitchFamily="18" charset="0"/>
            </a:endParaRPr>
          </a:p>
          <a:p>
            <a:pPr eaLnBrk="1" hangingPunct="1">
              <a:buFontTx/>
              <a:buNone/>
              <a:defRPr/>
            </a:pPr>
            <a:endParaRPr lang="ru-RU" sz="1800" dirty="0">
              <a:latin typeface="Times New Roman" pitchFamily="18" charset="0"/>
              <a:cs typeface="Times New Roman" pitchFamily="18" charset="0"/>
            </a:endParaRPr>
          </a:p>
        </p:txBody>
      </p:sp>
      <p:sp>
        <p:nvSpPr>
          <p:cNvPr id="7172" name="Номер слайда 4"/>
          <p:cNvSpPr>
            <a:spLocks noGrp="1"/>
          </p:cNvSpPr>
          <p:nvPr>
            <p:ph type="sldNum" sz="quarter" idx="12"/>
          </p:nvPr>
        </p:nvSpPr>
        <p:spPr>
          <a:noFill/>
        </p:spPr>
        <p:txBody>
          <a:bodyPr/>
          <a:lstStyle/>
          <a:p>
            <a:fld id="{EE8D2916-59EE-4969-AB2D-4119986E17E9}" type="slidenum">
              <a:rPr lang="es-ES" smtClean="0"/>
              <a:pPr/>
              <a:t>7</a:t>
            </a:fld>
            <a:r>
              <a:rPr lang="ru-RU" smtClean="0"/>
              <a:t>/27</a:t>
            </a:r>
            <a:endParaRPr lang="es-ES" smtClean="0"/>
          </a:p>
        </p:txBody>
      </p:sp>
      <p:graphicFrame>
        <p:nvGraphicFramePr>
          <p:cNvPr id="6" name="Таблица 5"/>
          <p:cNvGraphicFramePr>
            <a:graphicFrameLocks noGrp="1"/>
          </p:cNvGraphicFramePr>
          <p:nvPr/>
        </p:nvGraphicFramePr>
        <p:xfrm>
          <a:off x="827088" y="3573463"/>
          <a:ext cx="7129462" cy="2014538"/>
        </p:xfrm>
        <a:graphic>
          <a:graphicData uri="http://schemas.openxmlformats.org/drawingml/2006/table">
            <a:tbl>
              <a:tblPr/>
              <a:tblGrid>
                <a:gridCol w="1512887"/>
                <a:gridCol w="1871663"/>
                <a:gridCol w="2016125"/>
                <a:gridCol w="1728787"/>
              </a:tblGrid>
              <a:tr h="287338">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Японский</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Английский</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Русский</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31800">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1</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Seiri</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Sort</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Сортировка</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431800">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2</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Seiton</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Set in Order</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Соблюдение порядка</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431800">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3</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Seiso</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Shine</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Содержание в чистоте</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431800">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4</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Seiketsu</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Standartise</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0" i="0" u="none" strike="noStrike" cap="none" normalizeH="0" baseline="0" smtClean="0">
                          <a:ln>
                            <a:noFill/>
                          </a:ln>
                          <a:solidFill>
                            <a:srgbClr val="404040"/>
                          </a:solidFill>
                          <a:effectLst/>
                          <a:latin typeface="Times New Roman" pitchFamily="18" charset="0"/>
                          <a:cs typeface="Times New Roman" pitchFamily="18" charset="0"/>
                        </a:rPr>
                        <a:t>Стандартизация</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graphicFrame>
        <p:nvGraphicFramePr>
          <p:cNvPr id="7" name="Таблица 6"/>
          <p:cNvGraphicFramePr>
            <a:graphicFrameLocks noGrp="1"/>
          </p:cNvGraphicFramePr>
          <p:nvPr/>
        </p:nvGraphicFramePr>
        <p:xfrm>
          <a:off x="827088" y="5589588"/>
          <a:ext cx="7129462" cy="504825"/>
        </p:xfrm>
        <a:graphic>
          <a:graphicData uri="http://schemas.openxmlformats.org/drawingml/2006/table">
            <a:tbl>
              <a:tblPr/>
              <a:tblGrid>
                <a:gridCol w="1524000"/>
                <a:gridCol w="1860550"/>
                <a:gridCol w="2016125"/>
                <a:gridCol w="1728787"/>
              </a:tblGrid>
              <a:tr h="504825">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5</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Shitsuke</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Sustain</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4925" marR="0" lvl="0" indent="0" algn="l" defTabSz="914400" rtl="0" eaLnBrk="1" fontAlgn="base" latinLnBrk="0" hangingPunct="1">
                        <a:lnSpc>
                          <a:spcPct val="100000"/>
                        </a:lnSpc>
                        <a:spcBef>
                          <a:spcPts val="1288"/>
                        </a:spcBef>
                        <a:spcAft>
                          <a:spcPts val="1288"/>
                        </a:spcAft>
                        <a:buClrTx/>
                        <a:buSzTx/>
                        <a:buFontTx/>
                        <a:buNone/>
                        <a:tabLst/>
                      </a:pPr>
                      <a:r>
                        <a:rPr kumimoji="0" lang="ru-RU" sz="1200" b="1" i="0" u="none" strike="noStrike" cap="none" normalizeH="0" baseline="0" smtClean="0">
                          <a:ln>
                            <a:noFill/>
                          </a:ln>
                          <a:solidFill>
                            <a:srgbClr val="404040"/>
                          </a:solidFill>
                          <a:effectLst/>
                          <a:latin typeface="Times New Roman" pitchFamily="18" charset="0"/>
                          <a:cs typeface="Times New Roman" pitchFamily="18" charset="0"/>
                        </a:rPr>
                        <a:t>Совершенствование</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43815" marR="43815" marT="43815" marB="438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457200" y="115888"/>
            <a:ext cx="8229600" cy="576262"/>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8195" name="Содержимое 2"/>
          <p:cNvSpPr>
            <a:spLocks noGrp="1"/>
          </p:cNvSpPr>
          <p:nvPr>
            <p:ph idx="1"/>
          </p:nvPr>
        </p:nvSpPr>
        <p:spPr>
          <a:xfrm>
            <a:off x="457200" y="836613"/>
            <a:ext cx="8229600" cy="5289550"/>
          </a:xfrm>
        </p:spPr>
        <p:txBody>
          <a:bodyPr/>
          <a:lstStyle/>
          <a:p>
            <a:pPr marL="0" eaLnBrk="1" hangingPunct="1">
              <a:buFontTx/>
              <a:buNone/>
            </a:pPr>
            <a:r>
              <a:rPr lang="ru-RU" sz="1800" smtClean="0">
                <a:latin typeface="Times New Roman" pitchFamily="18" charset="0"/>
                <a:cs typeface="Times New Roman" pitchFamily="18" charset="0"/>
              </a:rPr>
              <a:t>Являясь, на первый взгляд, набором простых и очевидных правил, 5S призван сформировать определенную культуру. Это больше чем инструкции, это часть идеологии бережливого отношения к самому себе и своему рабочему окружению.</a:t>
            </a:r>
          </a:p>
          <a:p>
            <a:pPr marL="0" eaLnBrk="1" hangingPunct="1">
              <a:buFontTx/>
              <a:buNone/>
            </a:pPr>
            <a:endParaRPr lang="ru-RU" sz="1100" smtClean="0">
              <a:latin typeface="Times New Roman" pitchFamily="18" charset="0"/>
              <a:cs typeface="Times New Roman" pitchFamily="18" charset="0"/>
            </a:endParaRPr>
          </a:p>
        </p:txBody>
      </p:sp>
      <p:sp>
        <p:nvSpPr>
          <p:cNvPr id="8196" name="Номер слайда 4"/>
          <p:cNvSpPr>
            <a:spLocks noGrp="1"/>
          </p:cNvSpPr>
          <p:nvPr>
            <p:ph type="sldNum" sz="quarter" idx="12"/>
          </p:nvPr>
        </p:nvSpPr>
        <p:spPr>
          <a:noFill/>
        </p:spPr>
        <p:txBody>
          <a:bodyPr/>
          <a:lstStyle/>
          <a:p>
            <a:fld id="{21A08840-8D05-40F0-A10C-7142602711EC}" type="slidenum">
              <a:rPr lang="es-ES" smtClean="0"/>
              <a:pPr/>
              <a:t>8</a:t>
            </a:fld>
            <a:r>
              <a:rPr lang="ru-RU" smtClean="0"/>
              <a:t>/27</a:t>
            </a:r>
            <a:endParaRPr lang="es-ES" smtClean="0"/>
          </a:p>
        </p:txBody>
      </p:sp>
      <p:pic>
        <p:nvPicPr>
          <p:cNvPr id="8197" name="Рисунок 6" descr="5S_titul.jpg"/>
          <p:cNvPicPr>
            <a:picLocks noChangeAspect="1"/>
          </p:cNvPicPr>
          <p:nvPr/>
        </p:nvPicPr>
        <p:blipFill>
          <a:blip r:embed="rId2" cstate="print"/>
          <a:srcRect/>
          <a:stretch>
            <a:fillRect/>
          </a:stretch>
        </p:blipFill>
        <p:spPr bwMode="auto">
          <a:xfrm>
            <a:off x="2268538" y="1844675"/>
            <a:ext cx="4751387" cy="4248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115888"/>
            <a:ext cx="8229600" cy="649287"/>
          </a:xfrm>
        </p:spPr>
        <p:txBody>
          <a:bodyPr/>
          <a:lstStyle/>
          <a:p>
            <a:pPr eaLnBrk="1" hangingPunct="1"/>
            <a:r>
              <a:rPr lang="ru-RU" sz="1200" smtClean="0">
                <a:latin typeface="Times New Roman" pitchFamily="18" charset="0"/>
                <a:cs typeface="Times New Roman" pitchFamily="18" charset="0"/>
              </a:rPr>
              <a:t>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a:t>
            </a:r>
            <a:endParaRPr lang="ru-RU" sz="1200" smtClean="0"/>
          </a:p>
        </p:txBody>
      </p:sp>
      <p:sp>
        <p:nvSpPr>
          <p:cNvPr id="9219" name="Содержимое 2"/>
          <p:cNvSpPr>
            <a:spLocks noGrp="1"/>
          </p:cNvSpPr>
          <p:nvPr>
            <p:ph idx="1"/>
          </p:nvPr>
        </p:nvSpPr>
        <p:spPr>
          <a:xfrm>
            <a:off x="457200" y="1125538"/>
            <a:ext cx="8229600" cy="5000625"/>
          </a:xfrm>
        </p:spPr>
        <p:txBody>
          <a:bodyPr/>
          <a:lstStyle/>
          <a:p>
            <a:pPr algn="ctr" eaLnBrk="1" hangingPunct="1">
              <a:buFontTx/>
              <a:buNone/>
            </a:pPr>
            <a:r>
              <a:rPr lang="ru-RU" sz="2400" smtClean="0">
                <a:latin typeface="Times New Roman" pitchFamily="18" charset="0"/>
                <a:cs typeface="Times New Roman" pitchFamily="18" charset="0"/>
              </a:rPr>
              <a:t> Система 5С</a:t>
            </a:r>
          </a:p>
          <a:p>
            <a:pPr eaLnBrk="1" hangingPunct="1"/>
            <a:r>
              <a:rPr lang="ru-RU" sz="2400" smtClean="0">
                <a:latin typeface="Times New Roman" pitchFamily="18" charset="0"/>
                <a:cs typeface="Times New Roman" pitchFamily="18" charset="0"/>
              </a:rPr>
              <a:t>1С- Сортировка…………. …(удаление ненужного)</a:t>
            </a:r>
          </a:p>
          <a:p>
            <a:pPr eaLnBrk="1" hangingPunct="1"/>
            <a:r>
              <a:rPr lang="ru-RU" sz="2400" smtClean="0">
                <a:latin typeface="Times New Roman" pitchFamily="18" charset="0"/>
                <a:cs typeface="Times New Roman" pitchFamily="18" charset="0"/>
              </a:rPr>
              <a:t>2С- Систематизация…. (рациональное размещение)</a:t>
            </a:r>
          </a:p>
          <a:p>
            <a:pPr eaLnBrk="1" hangingPunct="1"/>
            <a:r>
              <a:rPr lang="ru-RU" sz="2400" smtClean="0">
                <a:latin typeface="Times New Roman" pitchFamily="18" charset="0"/>
                <a:cs typeface="Times New Roman" pitchFamily="18" charset="0"/>
              </a:rPr>
              <a:t>3С- Систематическая уборка</a:t>
            </a:r>
          </a:p>
          <a:p>
            <a:pPr eaLnBrk="1" hangingPunct="1"/>
            <a:r>
              <a:rPr lang="ru-RU" sz="2400" smtClean="0">
                <a:latin typeface="Times New Roman" pitchFamily="18" charset="0"/>
                <a:cs typeface="Times New Roman" pitchFamily="18" charset="0"/>
              </a:rPr>
              <a:t>4С- Стандартизация…...(стандарты рабочего места)</a:t>
            </a:r>
          </a:p>
          <a:p>
            <a:pPr eaLnBrk="1" hangingPunct="1"/>
            <a:r>
              <a:rPr lang="ru-RU" sz="2400" smtClean="0">
                <a:latin typeface="Times New Roman" pitchFamily="18" charset="0"/>
                <a:cs typeface="Times New Roman" pitchFamily="18" charset="0"/>
              </a:rPr>
              <a:t>5С- Совершенствование(вырабатывание привычки</a:t>
            </a:r>
          </a:p>
        </p:txBody>
      </p:sp>
      <p:sp>
        <p:nvSpPr>
          <p:cNvPr id="9220" name="Номер слайда 4"/>
          <p:cNvSpPr>
            <a:spLocks noGrp="1"/>
          </p:cNvSpPr>
          <p:nvPr>
            <p:ph type="sldNum" sz="quarter" idx="12"/>
          </p:nvPr>
        </p:nvSpPr>
        <p:spPr>
          <a:noFill/>
        </p:spPr>
        <p:txBody>
          <a:bodyPr/>
          <a:lstStyle/>
          <a:p>
            <a:fld id="{9148B800-0D9F-4065-9234-52F3B058E53B}" type="slidenum">
              <a:rPr lang="es-ES" smtClean="0"/>
              <a:pPr/>
              <a:t>9</a:t>
            </a:fld>
            <a:r>
              <a:rPr lang="ru-RU" smtClean="0"/>
              <a:t>/27</a:t>
            </a:r>
            <a:endParaRPr lang="es-E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689</TotalTime>
  <Words>1853</Words>
  <Application>Microsoft Office PowerPoint</Application>
  <PresentationFormat>Экран (4:3)</PresentationFormat>
  <Paragraphs>196</Paragraphs>
  <Slides>28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Diseño predeterminado</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Слайд 2</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Слайд 5</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 </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Слайд 22</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lpstr>Межрегиональная научно-практическая интернет-конференция « Современные технологии и инновации подготовки специалистов для инновационной экономики :опыт практического применения»</vt:lpstr>
    </vt:vector>
  </TitlesOfParts>
  <Company>Siracusa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Texto</dc:title>
  <dc:creator>Mariajose</dc:creator>
  <cp:lastModifiedBy>HP</cp:lastModifiedBy>
  <cp:revision>84</cp:revision>
  <dcterms:created xsi:type="dcterms:W3CDTF">2008-10-16T00:38:52Z</dcterms:created>
  <dcterms:modified xsi:type="dcterms:W3CDTF">2022-03-15T05:37:43Z</dcterms:modified>
</cp:coreProperties>
</file>