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1" r:id="rId2"/>
    <p:sldId id="272" r:id="rId3"/>
    <p:sldId id="277" r:id="rId4"/>
    <p:sldId id="257" r:id="rId5"/>
    <p:sldId id="258" r:id="rId6"/>
    <p:sldId id="259" r:id="rId7"/>
    <p:sldId id="260" r:id="rId8"/>
    <p:sldId id="261" r:id="rId9"/>
    <p:sldId id="262" r:id="rId10"/>
    <p:sldId id="278" r:id="rId11"/>
    <p:sldId id="263" r:id="rId12"/>
    <p:sldId id="273" r:id="rId13"/>
    <p:sldId id="274" r:id="rId14"/>
    <p:sldId id="275" r:id="rId15"/>
    <p:sldId id="264" r:id="rId16"/>
    <p:sldId id="265" r:id="rId17"/>
    <p:sldId id="267" r:id="rId18"/>
    <p:sldId id="266" r:id="rId19"/>
    <p:sldId id="268" r:id="rId20"/>
  </p:sldIdLst>
  <p:sldSz cx="9906000" cy="6858000" type="A4"/>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44" autoAdjust="0"/>
    <p:restoredTop sz="94660"/>
  </p:normalViewPr>
  <p:slideViewPr>
    <p:cSldViewPr snapToGrid="0">
      <p:cViewPr>
        <p:scale>
          <a:sx n="85" d="100"/>
          <a:sy n="85" d="100"/>
        </p:scale>
        <p:origin x="-528" y="408"/>
      </p:cViewPr>
      <p:guideLst>
        <p:guide orient="horz" pos="2160"/>
        <p:guide pos="312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9"/>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575800" y="274642"/>
            <a:ext cx="29718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60400" y="274642"/>
            <a:ext cx="87503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4"/>
            <a:ext cx="84201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6040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686550" y="1600204"/>
            <a:ext cx="58610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3" y="1535113"/>
            <a:ext cx="4378589"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3" y="2174875"/>
            <a:ext cx="4378589"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2" y="273050"/>
            <a:ext cx="3259006"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872971" y="273054"/>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2"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31B80BB-0812-4585-993F-9B4219B388BE}" type="datetimeFigureOut">
              <a:rPr lang="ru-RU" smtClean="0"/>
              <a:pPr/>
              <a:t>22.05.2022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C0E95EB-10EA-4A93-96FF-F59FEB00BF3D}" type="slidenum">
              <a:rPr lang="ru-RU" smtClean="0"/>
              <a:pPr/>
              <a:t>‹#›</a:t>
            </a:fld>
            <a:endParaRPr lang="ru-RU"/>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4"/>
            <a:ext cx="89154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4"/>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1B80BB-0812-4585-993F-9B4219B388BE}" type="datetimeFigureOut">
              <a:rPr lang="ru-RU" smtClean="0"/>
              <a:pPr/>
              <a:t>22.05.2022</a:t>
            </a:fld>
            <a:endParaRPr lang="ru-RU"/>
          </a:p>
        </p:txBody>
      </p:sp>
      <p:sp>
        <p:nvSpPr>
          <p:cNvPr id="5" name="Нижний колонтитул 4"/>
          <p:cNvSpPr>
            <a:spLocks noGrp="1"/>
          </p:cNvSpPr>
          <p:nvPr>
            <p:ph type="ftr" sz="quarter" idx="3"/>
          </p:nvPr>
        </p:nvSpPr>
        <p:spPr>
          <a:xfrm>
            <a:off x="3384550" y="6356354"/>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7099300" y="6356354"/>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E95EB-10EA-4A93-96FF-F59FEB00BF3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hyperlink" Target="https://ru.depositphotos.com/stock-photos/%D1%80%D1%83%D1%81%D1%81%D0%BA%D0%B8%D0%B5-%D1%85%D0%BE%D1%80%D0%BE%D0%B2%D0%BE%D0%B4%D1%8B.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13" name="Подзаголовок 3"/>
          <p:cNvSpPr txBox="1">
            <a:spLocks/>
          </p:cNvSpPr>
          <p:nvPr/>
        </p:nvSpPr>
        <p:spPr>
          <a:xfrm>
            <a:off x="1795346" y="1458876"/>
            <a:ext cx="6122019" cy="1446550"/>
          </a:xfrm>
          <a:prstGeom prst="rect">
            <a:avLst/>
          </a:prstGeom>
        </p:spPr>
        <p:txBody>
          <a:bodyPr vert="horz" wrap="square" lIns="91440" tIns="45720" rIns="91440" bIns="45720" rtlCol="0">
            <a:spAutoFit/>
          </a:bodyPr>
          <a:lstStyle/>
          <a:p>
            <a:pPr lvl="0" algn="ctr">
              <a:spcBef>
                <a:spcPct val="20000"/>
              </a:spcBef>
              <a:defRPr/>
            </a:pPr>
            <a:r>
              <a:rPr kumimoji="0" lang="ru-RU" sz="44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uLnTx/>
                <a:uFillTx/>
                <a:latin typeface="Times New Roman" pitchFamily="18" charset="0"/>
                <a:ea typeface="+mn-ea"/>
                <a:cs typeface="Times New Roman" pitchFamily="18" charset="0"/>
              </a:rPr>
              <a:t>Элементы Хоровода</a:t>
            </a:r>
            <a:endParaRPr kumimoji="0" lang="ru-RU" sz="4400" b="1" i="0" u="none" strike="noStrike" kern="1200" cap="all" normalizeH="0" baseline="0" noProof="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uLnTx/>
              <a:uFillTx/>
              <a:latin typeface="Times New Roman" pitchFamily="18" charset="0"/>
              <a:ea typeface="+mn-ea"/>
              <a:cs typeface="Times New Roman" pitchFamily="18" charset="0"/>
            </a:endParaRPr>
          </a:p>
        </p:txBody>
      </p:sp>
      <p:sp>
        <p:nvSpPr>
          <p:cNvPr id="15" name="Заголовок 1"/>
          <p:cNvSpPr txBox="1">
            <a:spLocks/>
          </p:cNvSpPr>
          <p:nvPr/>
        </p:nvSpPr>
        <p:spPr>
          <a:xfrm>
            <a:off x="786346" y="6200078"/>
            <a:ext cx="8286808" cy="459989"/>
          </a:xfrm>
          <a:prstGeom prst="rect">
            <a:avLst/>
          </a:prstGeom>
          <a:effectLst/>
        </p:spPr>
        <p:txBody>
          <a:bodyPr vert="horz" lIns="91440" tIns="45720" rIns="91440" bIns="45720" rtlCol="0" anchor="ctr">
            <a:noAutofit/>
          </a:bodyPr>
          <a:lstStyle/>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Райчихинск</a:t>
            </a:r>
          </a:p>
          <a:p>
            <a:pPr lvl="0" algn="ctr">
              <a:spcBef>
                <a:spcPct val="0"/>
              </a:spcBef>
              <a:defRPr/>
            </a:pP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2022 </a:t>
            </a:r>
            <a:r>
              <a:rPr lang="ru-RU" sz="1600" dirty="0" smtClean="0">
                <a:solidFill>
                  <a:prstClr val="black">
                    <a:lumMod val="85000"/>
                    <a:lumOff val="15000"/>
                  </a:prstClr>
                </a:solidFill>
                <a:latin typeface="Times New Roman" panose="02020603050405020304" pitchFamily="18" charset="0"/>
                <a:cs typeface="Times New Roman" panose="02020603050405020304" pitchFamily="18" charset="0"/>
              </a:rPr>
              <a:t>г.</a:t>
            </a:r>
            <a:endParaRPr kumimoji="0" lang="ru-RU" sz="1600" i="0" u="none" strike="noStrike" kern="1200" cap="none" spc="0" normalizeH="0" baseline="0" noProof="0" dirty="0" smtClean="0">
              <a:ln>
                <a:noFill/>
              </a:ln>
              <a:solidFill>
                <a:prstClr val="black">
                  <a:lumMod val="85000"/>
                  <a:lumOff val="15000"/>
                </a:prstClr>
              </a:solidFill>
              <a:effectLst/>
              <a:uLnTx/>
              <a:uFillTx/>
              <a:latin typeface="Times New Roman" panose="02020603050405020304" pitchFamily="18" charset="0"/>
              <a:ea typeface="+mj-ea"/>
              <a:cs typeface="Times New Roman" panose="02020603050405020304" pitchFamily="18" charset="0"/>
            </a:endParaRPr>
          </a:p>
        </p:txBody>
      </p:sp>
      <p:sp>
        <p:nvSpPr>
          <p:cNvPr id="10" name="Заголовок 1"/>
          <p:cNvSpPr txBox="1">
            <a:spLocks/>
          </p:cNvSpPr>
          <p:nvPr/>
        </p:nvSpPr>
        <p:spPr>
          <a:xfrm>
            <a:off x="642910" y="285728"/>
            <a:ext cx="8286808" cy="1196894"/>
          </a:xfrm>
          <a:prstGeom prst="rect">
            <a:avLst/>
          </a:prstGeom>
          <a:effectLst/>
        </p:spPr>
        <p:txBody>
          <a:bodyPr vert="horz" lIns="91440" tIns="45720" rIns="91440" bIns="45720" rtlCol="0" anchor="ctr">
            <a:normAutofit/>
          </a:bodyPr>
          <a:lstStyle/>
          <a:p>
            <a:pPr algn="ctr">
              <a:lnSpc>
                <a:spcPct val="115000"/>
              </a:lnSpc>
              <a:spcAft>
                <a:spcPts val="0"/>
              </a:spcAft>
            </a:pPr>
            <a:r>
              <a:rPr lang="ru-RU" sz="1400" dirty="0" smtClean="0">
                <a:latin typeface="Times New Roman"/>
                <a:ea typeface="Calibri"/>
                <a:cs typeface="Times New Roman"/>
              </a:rPr>
              <a:t>Муниципальное образовательное автономное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учреждение дополнительного образования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«Дворец детей и юношества» </a:t>
            </a:r>
            <a:endParaRPr lang="ru-RU" sz="1100" dirty="0" smtClean="0">
              <a:ea typeface="Calibri"/>
              <a:cs typeface="Times New Roman"/>
            </a:endParaRPr>
          </a:p>
          <a:p>
            <a:pPr algn="ctr">
              <a:lnSpc>
                <a:spcPct val="115000"/>
              </a:lnSpc>
              <a:spcAft>
                <a:spcPts val="0"/>
              </a:spcAft>
            </a:pPr>
            <a:r>
              <a:rPr lang="ru-RU" sz="1400" dirty="0" smtClean="0">
                <a:latin typeface="Times New Roman"/>
                <a:ea typeface="Calibri"/>
                <a:cs typeface="Times New Roman"/>
              </a:rPr>
              <a:t>городского округа города Райчихинска Амурской области</a:t>
            </a:r>
            <a:endParaRPr lang="ru-RU" sz="1100" dirty="0">
              <a:ea typeface="Calibri"/>
              <a:cs typeface="Times New Roman"/>
            </a:endParaRPr>
          </a:p>
        </p:txBody>
      </p:sp>
      <p:sp>
        <p:nvSpPr>
          <p:cNvPr id="11" name="Подзаголовок 3"/>
          <p:cNvSpPr txBox="1">
            <a:spLocks/>
          </p:cNvSpPr>
          <p:nvPr/>
        </p:nvSpPr>
        <p:spPr>
          <a:xfrm>
            <a:off x="2868639" y="2795119"/>
            <a:ext cx="4000528" cy="566309"/>
          </a:xfrm>
          <a:prstGeom prst="rect">
            <a:avLst/>
          </a:prstGeom>
        </p:spPr>
        <p:txBody>
          <a:bodyPr vert="horz" wrap="square" lIns="91440" tIns="45720" rIns="91440" bIns="45720" rtlCol="0">
            <a:spAutoFit/>
          </a:bodyPr>
          <a:lstStyle/>
          <a:p>
            <a:pPr lvl="0" algn="ctr">
              <a:spcBef>
                <a:spcPct val="20000"/>
              </a:spcBef>
              <a:defRPr/>
            </a:pPr>
            <a:r>
              <a:rPr lang="ru-RU" sz="1400" dirty="0" smtClean="0">
                <a:latin typeface="Times New Roman" pitchFamily="18" charset="0"/>
                <a:cs typeface="Times New Roman" pitchFamily="18" charset="0"/>
              </a:rPr>
              <a:t>Методическое пособие для постановки хоровода</a:t>
            </a:r>
          </a:p>
          <a:p>
            <a:pPr lvl="0" algn="ctr">
              <a:spcBef>
                <a:spcPct val="20000"/>
              </a:spcBef>
              <a:defRPr/>
            </a:pPr>
            <a:r>
              <a:rPr lang="ru-RU" sz="1400" dirty="0" smtClean="0">
                <a:latin typeface="Times New Roman" pitchFamily="18" charset="0"/>
                <a:cs typeface="Times New Roman" pitchFamily="18" charset="0"/>
              </a:rPr>
              <a:t>в  художественных коллективах</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16" name="Подзаголовок 3"/>
          <p:cNvSpPr txBox="1">
            <a:spLocks/>
          </p:cNvSpPr>
          <p:nvPr/>
        </p:nvSpPr>
        <p:spPr>
          <a:xfrm>
            <a:off x="5528915" y="4935818"/>
            <a:ext cx="4000528" cy="781752"/>
          </a:xfrm>
          <a:prstGeom prst="rect">
            <a:avLst/>
          </a:prstGeom>
        </p:spPr>
        <p:txBody>
          <a:bodyPr vert="horz" wrap="square" lIns="91440" tIns="45720" rIns="91440" bIns="45720" rtlCol="0">
            <a:spAutoFit/>
          </a:bodyPr>
          <a:lstStyle/>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Выполнила:</a:t>
            </a: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a:t>
            </a:r>
          </a:p>
          <a:p>
            <a:pPr marL="0" marR="0" lvl="0" indent="0" algn="r"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1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Педагог дополнительного образования Черепанова Елизавета Дмитриевна</a:t>
            </a:r>
            <a:endParaRPr kumimoji="0" lang="ru-RU" sz="1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7" y="2288950"/>
            <a:ext cx="8767482" cy="4242832"/>
          </a:xfrm>
        </p:spPr>
        <p:txBody>
          <a:bodyPr>
            <a:noAutofit/>
          </a:bodyPr>
          <a:lstStyle/>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СТЕНКА </a:t>
            </a:r>
            <a:r>
              <a:rPr lang="ru-RU" altLang="ru-RU" sz="1800" b="1" i="1" u="sng" dirty="0">
                <a:latin typeface="Times New Roman" panose="02020603050405020304" pitchFamily="18" charset="0"/>
                <a:cs typeface="Times New Roman" panose="02020603050405020304" pitchFamily="18" charset="0"/>
              </a:rPr>
              <a:t>НА </a:t>
            </a:r>
            <a:r>
              <a:rPr lang="ru-RU" altLang="ru-RU" sz="1800" b="1" i="1" u="sng" dirty="0" smtClean="0">
                <a:latin typeface="Times New Roman" panose="02020603050405020304" pitchFamily="18" charset="0"/>
                <a:cs typeface="Times New Roman" panose="02020603050405020304" pitchFamily="18" charset="0"/>
              </a:rPr>
              <a:t>СТЕНКУ</a:t>
            </a:r>
            <a:endParaRPr lang="ru-RU" altLang="ru-RU" sz="1800" b="1" i="1" u="sng"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Такие </a:t>
            </a:r>
            <a:r>
              <a:rPr lang="ru-RU" altLang="ru-RU" sz="1800" dirty="0">
                <a:solidFill>
                  <a:prstClr val="black"/>
                </a:solidFill>
                <a:latin typeface="Times New Roman" panose="02020603050405020304" pitchFamily="18" charset="0"/>
                <a:cs typeface="Times New Roman" panose="02020603050405020304" pitchFamily="18" charset="0"/>
              </a:rPr>
              <a:t>хороводы берут свое начало от кулачных боев, когда молодые парни выстраивались «стеною» и «деревней» на «деревню» выходили меряться силами.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ctr"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ПЛЕТЕНИЯ</a:t>
            </a: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Его иногда называют петлеобразным. Виды движения здесь встречаются самые разнообразные, каждый раз мы как бы наблюдаем за тончайшим переплетением узорной вязи. В этом типе хоровода сказывается тесная связь с народным традиционным бытом русской деревни – с прядением, ткачеством, вышивкой. Отсюда и богатство, и разнообразие движений.</a:t>
            </a: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0" y="233083"/>
            <a:ext cx="9906000" cy="865632"/>
          </a:xfrm>
        </p:spPr>
        <p:txBody>
          <a:bodyPr>
            <a:noAutofit/>
          </a:bodyPr>
          <a:lstStyle/>
          <a:p>
            <a:pPr algn="ctr"/>
            <a:r>
              <a:rPr lang="ru-RU" altLang="ru-RU" sz="28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Особенности взаимосвязи движений и рисунка в хороводе</a:t>
            </a:r>
            <a:endPar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466165" y="1193104"/>
            <a:ext cx="9161929" cy="4354344"/>
          </a:xfrm>
        </p:spPr>
        <p:txBody>
          <a:bodyPr>
            <a:noAutofit/>
          </a:bodyPr>
          <a:lstStyle/>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 содержанию, характеру, форме, времени русские хороводы делятся на четыре группы: </a:t>
            </a:r>
            <a:r>
              <a:rPr lang="ru-RU" altLang="ru-RU" sz="1800" b="1" dirty="0">
                <a:latin typeface="Times New Roman" panose="02020603050405020304" pitchFamily="18" charset="0"/>
                <a:cs typeface="Times New Roman" panose="02020603050405020304" pitchFamily="18" charset="0"/>
              </a:rPr>
              <a:t>весенние, летние, осенние, зимние. </a:t>
            </a:r>
            <a:r>
              <a:rPr lang="ru-RU" altLang="ru-RU" sz="1800" dirty="0">
                <a:solidFill>
                  <a:prstClr val="black"/>
                </a:solidFill>
                <a:latin typeface="Times New Roman" panose="02020603050405020304" pitchFamily="18" charset="0"/>
                <a:cs typeface="Times New Roman" panose="02020603050405020304" pitchFamily="18" charset="0"/>
              </a:rPr>
              <a:t>Хороводы бывают </a:t>
            </a:r>
            <a:r>
              <a:rPr lang="ru-RU" altLang="ru-RU" sz="1800" b="1" dirty="0">
                <a:latin typeface="Times New Roman" panose="02020603050405020304" pitchFamily="18" charset="0"/>
                <a:cs typeface="Times New Roman" panose="02020603050405020304" pitchFamily="18" charset="0"/>
              </a:rPr>
              <a:t>сомкнутые</a:t>
            </a:r>
            <a:r>
              <a:rPr lang="ru-RU" altLang="ru-RU" sz="1800" dirty="0">
                <a:solidFill>
                  <a:prstClr val="black"/>
                </a:solidFill>
                <a:latin typeface="Times New Roman" panose="02020603050405020304" pitchFamily="18" charset="0"/>
                <a:cs typeface="Times New Roman" panose="02020603050405020304" pitchFamily="18" charset="0"/>
              </a:rPr>
              <a:t> (круг) и </a:t>
            </a:r>
            <a:r>
              <a:rPr lang="ru-RU" altLang="ru-RU" sz="1800" b="1" dirty="0">
                <a:latin typeface="Times New Roman" panose="02020603050405020304" pitchFamily="18" charset="0"/>
                <a:cs typeface="Times New Roman" panose="02020603050405020304" pitchFamily="18" charset="0"/>
              </a:rPr>
              <a:t>разомкнутые</a:t>
            </a:r>
            <a:r>
              <a:rPr lang="ru-RU" altLang="ru-RU" sz="1800" dirty="0">
                <a:solidFill>
                  <a:prstClr val="black"/>
                </a:solidFill>
                <a:latin typeface="Times New Roman" panose="02020603050405020304" pitchFamily="18" charset="0"/>
                <a:cs typeface="Times New Roman" panose="02020603050405020304" pitchFamily="18" charset="0"/>
              </a:rPr>
              <a:t> (линия на линию, змейка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Хороводы весьма разнообразны в своих построениях большинство хороводов являются круговыми.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Часто </a:t>
            </a:r>
            <a:r>
              <a:rPr lang="ru-RU" altLang="ru-RU" sz="1800" dirty="0">
                <a:solidFill>
                  <a:prstClr val="black"/>
                </a:solidFill>
                <a:latin typeface="Times New Roman" panose="02020603050405020304" pitchFamily="18" charset="0"/>
                <a:cs typeface="Times New Roman" panose="02020603050405020304" pitchFamily="18" charset="0"/>
              </a:rPr>
              <a:t>можно встретить двойной круг-круг в круге. Иногда танцующие образуют два круга рядом, а иногда эти круги как бы переливаются один в другой и движение их образует рисунок «восьмерка». Большие круги и маленькие кружочки – очень распространённая форма построения русского хоровода. Но движение хоровода не ограничивается круговым рисунком. Круг разрывается, образуются новые построения, новые рисунки – зигзаги, линии и т.д. </a:t>
            </a:r>
            <a:endParaRPr lang="ru-RU" altLang="ru-RU" sz="18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dirty="0" smtClean="0">
                <a:solidFill>
                  <a:prstClr val="black"/>
                </a:solidFill>
                <a:latin typeface="Times New Roman" panose="02020603050405020304" pitchFamily="18" charset="0"/>
                <a:cs typeface="Times New Roman" panose="02020603050405020304" pitchFamily="18" charset="0"/>
              </a:rPr>
              <a:t> Каждый </a:t>
            </a:r>
            <a:r>
              <a:rPr lang="ru-RU" altLang="ru-RU" sz="1800" dirty="0">
                <a:solidFill>
                  <a:prstClr val="black"/>
                </a:solidFill>
                <a:latin typeface="Times New Roman" panose="02020603050405020304" pitchFamily="18" charset="0"/>
                <a:cs typeface="Times New Roman" panose="02020603050405020304" pitchFamily="18" charset="0"/>
              </a:rPr>
              <a:t>рисунок, каждое построение хоровода имеет свое определенное название например: «круг», «воротца», «восьмерка», «колонка», «корзиночка», «карусель» и т.д. </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Эти определенные построения называются </a:t>
            </a:r>
            <a:r>
              <a:rPr lang="ru-RU" altLang="ru-RU" sz="1800" b="1" u="sng" dirty="0">
                <a:latin typeface="Times New Roman" panose="02020603050405020304" pitchFamily="18" charset="0"/>
                <a:cs typeface="Times New Roman" panose="02020603050405020304" pitchFamily="18" charset="0"/>
              </a:rPr>
              <a:t>фигурами хоровода </a:t>
            </a:r>
            <a:r>
              <a:rPr lang="ru-RU" altLang="ru-RU" sz="1800" dirty="0">
                <a:solidFill>
                  <a:prstClr val="black"/>
                </a:solidFill>
                <a:latin typeface="Times New Roman" panose="02020603050405020304" pitchFamily="18" charset="0"/>
                <a:cs typeface="Times New Roman" panose="02020603050405020304" pitchFamily="18" charset="0"/>
              </a:rPr>
              <a:t>и являются составной частью. </a:t>
            </a:r>
          </a:p>
          <a:p>
            <a:pPr algn="just"/>
            <a:endParaRPr lang="ru-RU" sz="1800" dirty="0"/>
          </a:p>
        </p:txBody>
      </p:sp>
    </p:spTree>
    <p:extLst>
      <p:ext uri="{BB962C8B-B14F-4D97-AF65-F5344CB8AC3E}">
        <p14:creationId xmlns="" xmlns:p14="http://schemas.microsoft.com/office/powerpoint/2010/main" val="3484395814"/>
      </p:ext>
    </p:extLst>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horovod.jpg"/>
          <p:cNvPicPr>
            <a:picLocks noChangeAspect="1"/>
          </p:cNvPicPr>
          <p:nvPr/>
        </p:nvPicPr>
        <p:blipFill>
          <a:blip r:embed="rId3" cstate="print"/>
          <a:stretch>
            <a:fillRect/>
          </a:stretch>
        </p:blipFill>
        <p:spPr>
          <a:xfrm>
            <a:off x="5513295" y="3989113"/>
            <a:ext cx="4186518" cy="2868887"/>
          </a:xfrm>
          <a:prstGeom prst="rect">
            <a:avLst/>
          </a:prstGeom>
          <a:effectLst>
            <a:softEdge rad="127000"/>
          </a:effectLst>
        </p:spPr>
      </p:pic>
      <p:sp>
        <p:nvSpPr>
          <p:cNvPr id="2" name="Заголовок 1"/>
          <p:cNvSpPr>
            <a:spLocks noGrp="1"/>
          </p:cNvSpPr>
          <p:nvPr>
            <p:ph type="title"/>
          </p:nvPr>
        </p:nvSpPr>
        <p:spPr>
          <a:xfrm>
            <a:off x="461952" y="1905138"/>
            <a:ext cx="8915400" cy="1143000"/>
          </a:xfrm>
        </p:spPr>
        <p:txBody>
          <a:bodyPr>
            <a:noAutofit/>
          </a:bodyPr>
          <a:lstStyle/>
          <a:p>
            <a:pPr algn="just"/>
            <a:r>
              <a:rPr lang="ru-RU" sz="1800" dirty="0" smtClean="0">
                <a:latin typeface="Times New Roman" pitchFamily="18" charset="0"/>
                <a:cs typeface="Times New Roman" pitchFamily="18" charset="0"/>
              </a:rPr>
              <a:t>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a:t>
            </a:r>
            <a:r>
              <a:rPr lang="ru-RU" sz="1800" dirty="0" smtClean="0">
                <a:solidFill>
                  <a:schemeClr val="bg1"/>
                </a:solidFill>
                <a:latin typeface="Times New Roman" pitchFamily="18" charset="0"/>
                <a:cs typeface="Times New Roman" pitchFamily="18" charset="0"/>
              </a:rPr>
              <a:t>.</a:t>
            </a:r>
            <a:br>
              <a:rPr lang="ru-RU" sz="1800" dirty="0" smtClean="0">
                <a:solidFill>
                  <a:schemeClr val="bg1"/>
                </a:solidFill>
                <a:latin typeface="Times New Roman" pitchFamily="18" charset="0"/>
                <a:cs typeface="Times New Roman" pitchFamily="18" charset="0"/>
              </a:rPr>
            </a:br>
            <a:r>
              <a:rPr lang="ru-RU" sz="1800" dirty="0" smtClean="0">
                <a:solidFill>
                  <a:schemeClr val="bg1"/>
                </a:solidFill>
                <a:latin typeface="Times New Roman" pitchFamily="18" charset="0"/>
                <a:cs typeface="Times New Roman" pitchFamily="18" charset="0"/>
              </a:rPr>
              <a:t/>
            </a:r>
            <a:br>
              <a:rPr lang="ru-RU" sz="1800" dirty="0" smtClean="0">
                <a:solidFill>
                  <a:schemeClr val="bg1"/>
                </a:solidFill>
                <a:latin typeface="Times New Roman" pitchFamily="18" charset="0"/>
                <a:cs typeface="Times New Roman" pitchFamily="18" charset="0"/>
              </a:rPr>
            </a:br>
            <a:r>
              <a:rPr lang="ru-RU" sz="1800" dirty="0" smtClean="0">
                <a:latin typeface="Times New Roman" pitchFamily="18" charset="0"/>
                <a:cs typeface="Times New Roman" pitchFamily="18" charset="0"/>
              </a:rPr>
              <a:t>     Первые </a:t>
            </a:r>
            <a:r>
              <a:rPr lang="ru-RU" sz="1800" b="1" dirty="0" smtClean="0">
                <a:latin typeface="Times New Roman" pitchFamily="18" charset="0"/>
                <a:cs typeface="Times New Roman" pitchFamily="18" charset="0"/>
              </a:rPr>
              <a:t>весенние хороводы </a:t>
            </a:r>
            <a:r>
              <a:rPr lang="ru-RU" sz="1800" dirty="0" smtClean="0">
                <a:latin typeface="Times New Roman" pitchFamily="18" charset="0"/>
                <a:cs typeface="Times New Roman" pitchFamily="18" charset="0"/>
              </a:rPr>
              <a:t>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a:t>
            </a:r>
            <a:r>
              <a:rPr lang="ru-RU" sz="1800" dirty="0" err="1" smtClean="0">
                <a:latin typeface="Times New Roman" pitchFamily="18" charset="0"/>
                <a:cs typeface="Times New Roman" pitchFamily="18" charset="0"/>
              </a:rPr>
              <a:t>Радуницкие</a:t>
            </a:r>
            <a:r>
              <a:rPr lang="ru-RU" sz="1800" dirty="0" smtClean="0">
                <a:latin typeface="Times New Roman" pitchFamily="18" charset="0"/>
                <a:cs typeface="Times New Roman" pitchFamily="18" charset="0"/>
              </a:rPr>
              <a:t>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a:t>
            </a:r>
            <a:endParaRPr lang="ru-RU" sz="1800" dirty="0">
              <a:latin typeface="Times New Roman" pitchFamily="18" charset="0"/>
              <a:cs typeface="Times New Roman" pitchFamily="18" charset="0"/>
            </a:endParaRPr>
          </a:p>
        </p:txBody>
      </p:sp>
      <p:sp>
        <p:nvSpPr>
          <p:cNvPr id="6" name="Прямоугольник 5"/>
          <p:cNvSpPr/>
          <p:nvPr/>
        </p:nvSpPr>
        <p:spPr>
          <a:xfrm>
            <a:off x="522193" y="4357771"/>
            <a:ext cx="5017995" cy="1477328"/>
          </a:xfrm>
          <a:prstGeom prst="rect">
            <a:avLst/>
          </a:prstGeom>
        </p:spPr>
        <p:txBody>
          <a:bodyPr wrap="square">
            <a:spAutoFit/>
          </a:bodyPr>
          <a:lstStyle/>
          <a:p>
            <a:pPr algn="just"/>
            <a:r>
              <a:rPr lang="ru-RU" dirty="0" smtClean="0">
                <a:latin typeface="Times New Roman" pitchFamily="18" charset="0"/>
                <a:cs typeface="Times New Roman" pitchFamily="18" charset="0"/>
              </a:rPr>
              <a:t>В этот день к хороводам присоединяются гудочники – люди, умеющие играть на рожке все сельские песни. Последними весенними хороводами считаются Никольские.    </a:t>
            </a:r>
            <a:r>
              <a:rPr lang="ru-RU" dirty="0" smtClean="0">
                <a:solidFill>
                  <a:schemeClr val="bg1">
                    <a:lumMod val="95000"/>
                  </a:schemeClr>
                </a:solidFill>
                <a:latin typeface="Times New Roman" pitchFamily="18" charset="0"/>
                <a:cs typeface="Times New Roman" pitchFamily="18" charset="0"/>
              </a:rPr>
              <a:t>.</a:t>
            </a:r>
            <a:br>
              <a:rPr lang="ru-RU" dirty="0" smtClean="0">
                <a:solidFill>
                  <a:schemeClr val="bg1">
                    <a:lumMod val="95000"/>
                  </a:schemeClr>
                </a:solidFill>
                <a:latin typeface="Times New Roman" pitchFamily="18" charset="0"/>
                <a:cs typeface="Times New Roman" pitchFamily="18" charset="0"/>
              </a:rPr>
            </a:br>
            <a:endParaRPr lang="ru-RU" dirty="0">
              <a:solidFill>
                <a:schemeClr val="bg1">
                  <a:lumMod val="95000"/>
                </a:schemeClr>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5" name="Рисунок 4" descr="images.jpg"/>
          <p:cNvPicPr>
            <a:picLocks noChangeAspect="1"/>
          </p:cNvPicPr>
          <p:nvPr/>
        </p:nvPicPr>
        <p:blipFill>
          <a:blip r:embed="rId3" cstate="print"/>
          <a:stretch>
            <a:fillRect/>
          </a:stretch>
        </p:blipFill>
        <p:spPr>
          <a:xfrm>
            <a:off x="5292625" y="3609631"/>
            <a:ext cx="4613375" cy="3248369"/>
          </a:xfrm>
          <a:prstGeom prst="rect">
            <a:avLst/>
          </a:prstGeom>
          <a:effectLst>
            <a:softEdge rad="127000"/>
          </a:effectLst>
        </p:spPr>
      </p:pic>
      <p:pic>
        <p:nvPicPr>
          <p:cNvPr id="4" name="Рисунок 3" descr="unnamed.jpg"/>
          <p:cNvPicPr>
            <a:picLocks noChangeAspect="1"/>
          </p:cNvPicPr>
          <p:nvPr/>
        </p:nvPicPr>
        <p:blipFill>
          <a:blip r:embed="rId4" cstate="print"/>
          <a:stretch>
            <a:fillRect/>
          </a:stretch>
        </p:blipFill>
        <p:spPr>
          <a:xfrm>
            <a:off x="5291329" y="0"/>
            <a:ext cx="4614671" cy="3553297"/>
          </a:xfrm>
          <a:prstGeom prst="rect">
            <a:avLst/>
          </a:prstGeom>
          <a:effectLst>
            <a:softEdge rad="317500"/>
          </a:effectLst>
        </p:spPr>
      </p:pic>
      <p:sp>
        <p:nvSpPr>
          <p:cNvPr id="2" name="Заголовок 1"/>
          <p:cNvSpPr>
            <a:spLocks noGrp="1"/>
          </p:cNvSpPr>
          <p:nvPr>
            <p:ph type="title"/>
          </p:nvPr>
        </p:nvSpPr>
        <p:spPr>
          <a:xfrm>
            <a:off x="336804" y="2749614"/>
            <a:ext cx="5185455" cy="1143000"/>
          </a:xfrm>
        </p:spPr>
        <p:txBody>
          <a:bodyPr>
            <a:noAutofit/>
          </a:bodyPr>
          <a:lstStyle/>
          <a:p>
            <a:pPr algn="just"/>
            <a:r>
              <a:rPr lang="ru-RU" sz="2000" b="1" dirty="0" smtClean="0">
                <a:latin typeface="Times New Roman" pitchFamily="18" charset="0"/>
                <a:cs typeface="Times New Roman" pitchFamily="18" charset="0"/>
              </a:rPr>
              <a:t>   Летние хороводы </a:t>
            </a:r>
            <a:r>
              <a:rPr lang="ru-RU" sz="2000" dirty="0" smtClean="0">
                <a:latin typeface="Times New Roman" pitchFamily="18" charset="0"/>
                <a:cs typeface="Times New Roman" pitchFamily="18" charset="0"/>
              </a:rPr>
              <a:t>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a:t>
            </a: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unnamed (1).jpg"/>
          <p:cNvPicPr>
            <a:picLocks noChangeAspect="1"/>
          </p:cNvPicPr>
          <p:nvPr/>
        </p:nvPicPr>
        <p:blipFill>
          <a:blip r:embed="rId3" cstate="print"/>
          <a:stretch>
            <a:fillRect/>
          </a:stretch>
        </p:blipFill>
        <p:spPr>
          <a:xfrm>
            <a:off x="5417070" y="3096768"/>
            <a:ext cx="4488930" cy="3761232"/>
          </a:xfrm>
          <a:prstGeom prst="rect">
            <a:avLst/>
          </a:prstGeom>
          <a:effectLst>
            <a:softEdge rad="317500"/>
          </a:effectLst>
        </p:spPr>
      </p:pic>
      <p:pic>
        <p:nvPicPr>
          <p:cNvPr id="5" name="Рисунок 4" descr="0Cav5rrE9DA.jpg"/>
          <p:cNvPicPr>
            <a:picLocks noChangeAspect="1"/>
          </p:cNvPicPr>
          <p:nvPr/>
        </p:nvPicPr>
        <p:blipFill>
          <a:blip r:embed="rId4" cstate="print"/>
          <a:stretch>
            <a:fillRect/>
          </a:stretch>
        </p:blipFill>
        <p:spPr>
          <a:xfrm>
            <a:off x="5370771" y="0"/>
            <a:ext cx="4535229" cy="3267456"/>
          </a:xfrm>
          <a:prstGeom prst="rect">
            <a:avLst/>
          </a:prstGeom>
          <a:effectLst>
            <a:softEdge rad="317500"/>
          </a:effectLst>
        </p:spPr>
      </p:pic>
      <p:sp>
        <p:nvSpPr>
          <p:cNvPr id="2" name="Заголовок 1"/>
          <p:cNvSpPr>
            <a:spLocks noGrp="1"/>
          </p:cNvSpPr>
          <p:nvPr>
            <p:ph type="title"/>
          </p:nvPr>
        </p:nvSpPr>
        <p:spPr>
          <a:xfrm>
            <a:off x="313496" y="2907393"/>
            <a:ext cx="5280481" cy="1143000"/>
          </a:xfrm>
        </p:spPr>
        <p:txBody>
          <a:bodyPr>
            <a:noAutofit/>
          </a:bodyPr>
          <a:lstStyle/>
          <a:p>
            <a:pPr algn="just"/>
            <a:r>
              <a:rPr lang="ru-RU" sz="2000" b="1" dirty="0" smtClean="0">
                <a:latin typeface="Times New Roman" pitchFamily="18" charset="0"/>
                <a:cs typeface="Times New Roman" pitchFamily="18" charset="0"/>
              </a:rPr>
              <a:t>   Осенние  городские хороводы</a:t>
            </a:r>
            <a:r>
              <a:rPr lang="ru-RU" sz="2000" dirty="0" smtClean="0">
                <a:latin typeface="Times New Roman" pitchFamily="18" charset="0"/>
                <a:cs typeface="Times New Roman" pitchFamily="18" charset="0"/>
              </a:rPr>
              <a:t>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a:t>
            </a:r>
            <a:br>
              <a:rPr lang="ru-RU" sz="2000" dirty="0" smtClean="0">
                <a:latin typeface="Times New Roman" pitchFamily="18" charset="0"/>
                <a:cs typeface="Times New Roman" pitchFamily="18" charset="0"/>
              </a:rPr>
            </a:br>
            <a:r>
              <a:rPr lang="ru-RU" sz="2000" dirty="0" err="1" smtClean="0">
                <a:latin typeface="Times New Roman" pitchFamily="18" charset="0"/>
                <a:cs typeface="Times New Roman" pitchFamily="18" charset="0"/>
              </a:rPr>
              <a:t>Семенинские</a:t>
            </a:r>
            <a:r>
              <a:rPr lang="ru-RU" sz="2000" dirty="0" smtClean="0">
                <a:latin typeface="Times New Roman" pitchFamily="18" charset="0"/>
                <a:cs typeface="Times New Roman" pitchFamily="18" charset="0"/>
              </a:rPr>
              <a:t> хороводы отправляются по всей России с разными обрядами  и продолжаются целую неделю. </a:t>
            </a:r>
            <a:r>
              <a:rPr lang="ru-RU" sz="2000" dirty="0" err="1" smtClean="0">
                <a:latin typeface="Times New Roman" pitchFamily="18" charset="0"/>
                <a:cs typeface="Times New Roman" pitchFamily="18" charset="0"/>
              </a:rPr>
              <a:t>Капустинские</a:t>
            </a:r>
            <a:r>
              <a:rPr lang="ru-RU" sz="2000" dirty="0" smtClean="0">
                <a:latin typeface="Times New Roman" pitchFamily="18" charset="0"/>
                <a:cs typeface="Times New Roman" pitchFamily="18" charset="0"/>
              </a:rPr>
              <a:t>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a:t>
            </a:r>
            <a:r>
              <a:rPr lang="ru-RU" sz="2000" b="1" dirty="0" smtClean="0">
                <a:latin typeface="Times New Roman" pitchFamily="18" charset="0"/>
                <a:cs typeface="Times New Roman" pitchFamily="18" charset="0"/>
              </a:rPr>
              <a:t>даже зимой</a:t>
            </a:r>
            <a:r>
              <a:rPr lang="ru-RU" sz="2000" dirty="0" smtClean="0">
                <a:latin typeface="Times New Roman" pitchFamily="18" charset="0"/>
                <a:cs typeface="Times New Roman" pitchFamily="18" charset="0"/>
              </a:rPr>
              <a:t>.)</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03548" y="134471"/>
            <a:ext cx="8915400" cy="899160"/>
          </a:xfrm>
        </p:spPr>
        <p:txBody>
          <a:bodyPr>
            <a:normAutofit/>
          </a:bodyPr>
          <a:lstStyle/>
          <a:p>
            <a:pPr algn="ctr"/>
            <a:r>
              <a:rPr lang="ru-RU" altLang="ru-RU" sz="36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Фигуры (рисунки) </a:t>
            </a:r>
            <a:r>
              <a:rPr lang="ru-RU" altLang="ru-RU" sz="36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хоровода </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64776" y="1865233"/>
            <a:ext cx="7324165" cy="4023360"/>
          </a:xfrm>
        </p:spPr>
        <p:txBody>
          <a:bodyPr>
            <a:noAutofit/>
          </a:bodyPr>
          <a:lstStyle/>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Круг</a:t>
            </a:r>
            <a:r>
              <a:rPr lang="ru-RU" altLang="ru-RU" sz="2000" b="1" dirty="0" smtClean="0">
                <a:solidFill>
                  <a:prstClr val="black"/>
                </a:solidFill>
                <a:latin typeface="Times New Roman" panose="02020603050405020304" pitchFamily="18" charset="0"/>
                <a:cs typeface="Times New Roman" panose="02020603050405020304" pitchFamily="18" charset="0"/>
              </a:rPr>
              <a:t> </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его называют коло</a:t>
            </a:r>
            <a:r>
              <a:rPr lang="ru-RU" altLang="ru-RU" sz="2000" dirty="0" smtClean="0">
                <a:solidFill>
                  <a:prstClr val="black"/>
                </a:solidFill>
                <a:latin typeface="Times New Roman" panose="02020603050405020304" pitchFamily="18" charset="0"/>
                <a:cs typeface="Times New Roman" panose="02020603050405020304" pitchFamily="18" charset="0"/>
              </a:rPr>
              <a:t>, колесо </a:t>
            </a:r>
            <a:r>
              <a:rPr lang="ru-RU" altLang="ru-RU" sz="2000" dirty="0">
                <a:solidFill>
                  <a:prstClr val="black"/>
                </a:solidFill>
                <a:latin typeface="Times New Roman" panose="02020603050405020304" pitchFamily="18" charset="0"/>
                <a:cs typeface="Times New Roman" panose="02020603050405020304" pitchFamily="18" charset="0"/>
              </a:rPr>
              <a:t>или шина. По кругу можно пройти различными шагами, можно пройти </a:t>
            </a:r>
            <a:r>
              <a:rPr lang="ru-RU" altLang="ru-RU" sz="2000" dirty="0" smtClean="0">
                <a:solidFill>
                  <a:prstClr val="black"/>
                </a:solidFill>
                <a:latin typeface="Times New Roman" panose="02020603050405020304" pitchFamily="18" charset="0"/>
                <a:cs typeface="Times New Roman" panose="02020603050405020304" pitchFamily="18" charset="0"/>
              </a:rPr>
              <a:t>парами</a:t>
            </a:r>
          </a:p>
          <a:p>
            <a:pPr marL="0" lvl="0" indent="0" algn="just" fontAlgn="base">
              <a:lnSpc>
                <a:spcPct val="100000"/>
              </a:lnSpc>
              <a:spcBef>
                <a:spcPct val="0"/>
              </a:spcBef>
              <a:spcAft>
                <a:spcPct val="0"/>
              </a:spcAft>
              <a:buClrTx/>
              <a:buSzTx/>
              <a:buNone/>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solidFill>
                <a:prstClr val="black"/>
              </a:solidFill>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Круг в круге </a:t>
            </a:r>
            <a:r>
              <a:rPr lang="ru-RU" altLang="ru-RU" sz="2000" dirty="0">
                <a:latin typeface="Times New Roman" panose="02020603050405020304" pitchFamily="18" charset="0"/>
                <a:cs typeface="Times New Roman" panose="02020603050405020304" pitchFamily="18" charset="0"/>
              </a:rPr>
              <a:t>- большой круг идет по часовой стрелке, маленький в другую сторону</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a:latin typeface="Times New Roman" panose="02020603050405020304" pitchFamily="18" charset="0"/>
                <a:cs typeface="Times New Roman" panose="02020603050405020304" pitchFamily="18" charset="0"/>
              </a:rPr>
              <a:t>Два круга </a:t>
            </a:r>
            <a:r>
              <a:rPr lang="ru-RU" altLang="ru-RU" sz="2000" dirty="0">
                <a:latin typeface="Times New Roman" panose="02020603050405020304" pitchFamily="18" charset="0"/>
                <a:cs typeface="Times New Roman" panose="02020603050405020304" pitchFamily="18" charset="0"/>
              </a:rPr>
              <a:t>- ходить в этих кругах можно в одну сторону, а можно в противоположные</a:t>
            </a:r>
            <a:r>
              <a:rPr lang="ru-RU" altLang="ru-RU" sz="2000" dirty="0" smtClean="0">
                <a:latin typeface="Times New Roman" panose="02020603050405020304" pitchFamily="18" charset="0"/>
                <a:cs typeface="Times New Roman" panose="02020603050405020304" pitchFamily="18" charset="0"/>
              </a:rPr>
              <a:t>.</a:t>
            </a: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smtClean="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latin typeface="Times New Roman" panose="02020603050405020304" pitchFamily="18" charset="0"/>
              <a:cs typeface="Times New Roman" panose="02020603050405020304" pitchFamily="18" charset="0"/>
            </a:endParaRPr>
          </a:p>
          <a:p>
            <a:pPr marL="0" indent="0" algn="just" fontAlgn="base">
              <a:lnSpc>
                <a:spcPct val="100000"/>
              </a:lnSpc>
              <a:spcBef>
                <a:spcPct val="0"/>
              </a:spcBef>
              <a:spcAft>
                <a:spcPct val="0"/>
              </a:spcAft>
              <a:buClrTx/>
              <a:buSzTx/>
              <a:buNone/>
            </a:pPr>
            <a:r>
              <a:rPr lang="ru-RU" altLang="ru-RU" sz="2000" b="1" u="sng" dirty="0" smtClean="0">
                <a:latin typeface="Times New Roman" panose="02020603050405020304" pitchFamily="18" charset="0"/>
                <a:cs typeface="Times New Roman" panose="02020603050405020304" pitchFamily="18" charset="0"/>
              </a:rPr>
              <a:t>Восьмерка</a:t>
            </a:r>
            <a:r>
              <a:rPr lang="ru-RU" altLang="ru-RU" sz="2000" b="1" dirty="0" smtClean="0">
                <a:latin typeface="Times New Roman" panose="02020603050405020304" pitchFamily="18" charset="0"/>
                <a:cs typeface="Times New Roman" panose="02020603050405020304" pitchFamily="18" charset="0"/>
              </a:rPr>
              <a:t> </a:t>
            </a:r>
            <a:r>
              <a:rPr lang="ru-RU" altLang="ru-RU" sz="2000" dirty="0">
                <a:latin typeface="Times New Roman" panose="02020603050405020304" pitchFamily="18" charset="0"/>
                <a:cs typeface="Times New Roman" panose="02020603050405020304" pitchFamily="18" charset="0"/>
              </a:rPr>
              <a:t>- два круга вместе. Исполнитель из одного круга переходит в другой</a:t>
            </a:r>
          </a:p>
          <a:p>
            <a:pPr marL="0" lvl="0" indent="0" algn="just" fontAlgn="base">
              <a:lnSpc>
                <a:spcPct val="100000"/>
              </a:lnSpc>
              <a:spcBef>
                <a:spcPct val="0"/>
              </a:spcBef>
              <a:spcAft>
                <a:spcPct val="0"/>
              </a:spcAft>
              <a:buClrTx/>
              <a:buSzTx/>
              <a:buFont typeface="Wingdings" panose="05000000000000000000" pitchFamily="2" charset="2"/>
              <a:buChar char="Ø"/>
            </a:pPr>
            <a:endParaRPr lang="ru-RU" altLang="ru-RU" sz="2000" dirty="0">
              <a:solidFill>
                <a:prstClr val="black"/>
              </a:solidFill>
              <a:latin typeface="Times New Roman" panose="02020603050405020304" pitchFamily="18" charset="0"/>
              <a:cs typeface="Times New Roman" panose="02020603050405020304" pitchFamily="18" charset="0"/>
            </a:endParaRPr>
          </a:p>
          <a:p>
            <a:pPr algn="just"/>
            <a:endParaRPr lang="ru-RU" sz="2000" dirty="0"/>
          </a:p>
        </p:txBody>
      </p:sp>
      <p:pic>
        <p:nvPicPr>
          <p:cNvPr id="4" name="Picture 12" descr="Копия рис4"/>
          <p:cNvPicPr>
            <a:picLocks noChangeAspect="1" noChangeArrowheads="1"/>
          </p:cNvPicPr>
          <p:nvPr/>
        </p:nvPicPr>
        <p:blipFill>
          <a:blip r:embed="rId3" cstate="print">
            <a:clrChange>
              <a:clrFrom>
                <a:srgbClr val="FBFDFA"/>
              </a:clrFrom>
              <a:clrTo>
                <a:srgbClr val="FBFDFA">
                  <a:alpha val="0"/>
                </a:srgbClr>
              </a:clrTo>
            </a:clrChange>
            <a:extLst>
              <a:ext uri="{28A0092B-C50C-407E-A947-70E740481C1C}">
                <a14:useLocalDpi xmlns="" xmlns:a14="http://schemas.microsoft.com/office/drawing/2010/main" val="0"/>
              </a:ext>
            </a:extLst>
          </a:blip>
          <a:srcRect/>
          <a:stretch>
            <a:fillRect/>
          </a:stretch>
        </p:blipFill>
        <p:spPr bwMode="auto">
          <a:xfrm>
            <a:off x="7696075" y="1518897"/>
            <a:ext cx="1203335" cy="10635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3" descr="рис4"/>
          <p:cNvPicPr>
            <a:picLocks noChangeAspect="1" noChangeArrowheads="1"/>
          </p:cNvPicPr>
          <p:nvPr/>
        </p:nvPicPr>
        <p:blipFill>
          <a:blip r:embed="rId4" cstate="print">
            <a:clrChange>
              <a:clrFrom>
                <a:srgbClr val="FAFFFB"/>
              </a:clrFrom>
              <a:clrTo>
                <a:srgbClr val="FAFFFB">
                  <a:alpha val="0"/>
                </a:srgbClr>
              </a:clrTo>
            </a:clrChange>
            <a:extLst>
              <a:ext uri="{28A0092B-C50C-407E-A947-70E740481C1C}">
                <a14:useLocalDpi xmlns="" xmlns:a14="http://schemas.microsoft.com/office/drawing/2010/main" val="0"/>
              </a:ext>
            </a:extLst>
          </a:blip>
          <a:srcRect/>
          <a:stretch>
            <a:fillRect/>
          </a:stretch>
        </p:blipFill>
        <p:spPr bwMode="auto">
          <a:xfrm>
            <a:off x="7842034" y="2806223"/>
            <a:ext cx="962154" cy="976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1" descr="Копия Копия рис4"/>
          <p:cNvPicPr>
            <a:picLocks noChangeAspect="1" noChangeArrowheads="1"/>
          </p:cNvPicPr>
          <p:nvPr/>
        </p:nvPicPr>
        <p:blipFill>
          <a:blip r:embed="rId5"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l="3868" b="8333"/>
          <a:stretch>
            <a:fillRect/>
          </a:stretch>
        </p:blipFill>
        <p:spPr bwMode="auto">
          <a:xfrm rot="682356">
            <a:off x="7942785" y="4007295"/>
            <a:ext cx="987642" cy="1076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0" descr="Копия (4) рис4"/>
          <p:cNvPicPr>
            <a:picLocks noChangeAspect="1" noChangeArrowheads="1"/>
          </p:cNvPicPr>
          <p:nvPr/>
        </p:nvPicPr>
        <p:blipFill>
          <a:blip r:embed="rId6" cstate="print">
            <a:clrChange>
              <a:clrFrom>
                <a:srgbClr val="FBFDF8"/>
              </a:clrFrom>
              <a:clrTo>
                <a:srgbClr val="FBFDF8">
                  <a:alpha val="0"/>
                </a:srgbClr>
              </a:clrTo>
            </a:clrChange>
            <a:extLst>
              <a:ext uri="{28A0092B-C50C-407E-A947-70E740481C1C}">
                <a14:useLocalDpi xmlns="" xmlns:a14="http://schemas.microsoft.com/office/drawing/2010/main" val="0"/>
              </a:ext>
            </a:extLst>
          </a:blip>
          <a:srcRect t="7050" r="6271"/>
          <a:stretch>
            <a:fillRect/>
          </a:stretch>
        </p:blipFill>
        <p:spPr bwMode="auto">
          <a:xfrm>
            <a:off x="8136513" y="5394261"/>
            <a:ext cx="1052716" cy="1185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Прямоугольник 7"/>
          <p:cNvSpPr/>
          <p:nvPr/>
        </p:nvSpPr>
        <p:spPr>
          <a:xfrm>
            <a:off x="1679269" y="1010962"/>
            <a:ext cx="6608064" cy="707886"/>
          </a:xfrm>
          <a:prstGeom prst="rect">
            <a:avLst/>
          </a:prstGeom>
        </p:spPr>
        <p:txBody>
          <a:bodyPr wrap="square">
            <a:spAutoFit/>
          </a:bodyPr>
          <a:lstStyle/>
          <a:p>
            <a:pPr algn="ctr"/>
            <a:r>
              <a:rPr lang="ru-RU" sz="2000" b="1" i="1" u="sng" dirty="0" smtClean="0">
                <a:latin typeface="Times New Roman" pitchFamily="18" charset="0"/>
                <a:cs typeface="Times New Roman" pitchFamily="18" charset="0"/>
              </a:rPr>
              <a:t>Рисунок танца состоит из композиционного рисунка и композиционного перехода.</a:t>
            </a:r>
            <a:endParaRPr lang="ru-RU" sz="2000" u="sng" dirty="0">
              <a:latin typeface="Times New Roman" pitchFamily="18" charset="0"/>
              <a:cs typeface="Times New Roman" pitchFamily="18" charset="0"/>
            </a:endParaRPr>
          </a:p>
        </p:txBody>
      </p:sp>
    </p:spTree>
    <p:extLst>
      <p:ext uri="{BB962C8B-B14F-4D97-AF65-F5344CB8AC3E}">
        <p14:creationId xmlns="" xmlns:p14="http://schemas.microsoft.com/office/powerpoint/2010/main" val="1179646338"/>
      </p:ext>
    </p:extLst>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3716408" y="779929"/>
            <a:ext cx="5813074" cy="5419493"/>
          </a:xfrm>
        </p:spPr>
        <p:txBody>
          <a:bodyPr>
            <a:noAutofit/>
          </a:bodyPr>
          <a:lstStyle/>
          <a:p>
            <a:pPr marL="0" lvl="0" indent="0" fontAlgn="base">
              <a:lnSpc>
                <a:spcPct val="100000"/>
              </a:lnSpc>
              <a:spcBef>
                <a:spcPct val="0"/>
              </a:spcBef>
              <a:spcAft>
                <a:spcPct val="0"/>
              </a:spcAft>
              <a:buClrTx/>
              <a:buSzTx/>
              <a:buNone/>
            </a:pPr>
            <a:r>
              <a:rPr lang="ru-RU" altLang="ru-RU" sz="2000" b="1" u="sng" dirty="0">
                <a:solidFill>
                  <a:prstClr val="black"/>
                </a:solidFill>
                <a:latin typeface="Times New Roman" panose="02020603050405020304" pitchFamily="18" charset="0"/>
                <a:cs typeface="Times New Roman" panose="02020603050405020304" pitchFamily="18" charset="0"/>
              </a:rPr>
              <a:t>«ВОРОТА» </a:t>
            </a:r>
            <a:r>
              <a:rPr lang="ru-RU" altLang="ru-RU" sz="2000" b="1" dirty="0">
                <a:solidFill>
                  <a:prstClr val="black"/>
                </a:solidFill>
                <a:latin typeface="Times New Roman" panose="02020603050405020304" pitchFamily="18" charset="0"/>
                <a:cs typeface="Times New Roman" panose="02020603050405020304" pitchFamily="18" charset="0"/>
              </a:rPr>
              <a:t>(«</a:t>
            </a:r>
            <a:r>
              <a:rPr lang="ru-RU" altLang="ru-RU" sz="2000" dirty="0">
                <a:solidFill>
                  <a:prstClr val="black"/>
                </a:solidFill>
                <a:latin typeface="Times New Roman" panose="02020603050405020304" pitchFamily="18" charset="0"/>
                <a:cs typeface="Times New Roman" panose="02020603050405020304" pitchFamily="18" charset="0"/>
              </a:rPr>
              <a:t>воротца»,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a:t>
            </a:r>
          </a:p>
          <a:p>
            <a:pPr marL="0" lvl="0" indent="0" algn="just" fontAlgn="base">
              <a:lnSpc>
                <a:spcPct val="100000"/>
              </a:lnSpc>
              <a:spcBef>
                <a:spcPct val="0"/>
              </a:spcBef>
              <a:spcAft>
                <a:spcPct val="0"/>
              </a:spcAft>
              <a:buClrTx/>
              <a:buSzTx/>
              <a:buNone/>
            </a:pPr>
            <a:r>
              <a:rPr lang="ru-RU" altLang="ru-RU" sz="2000" dirty="0">
                <a:solidFill>
                  <a:prstClr val="black"/>
                </a:solidFill>
                <a:latin typeface="Times New Roman" panose="02020603050405020304" pitchFamily="18" charset="0"/>
                <a:cs typeface="Times New Roman" panose="02020603050405020304" pitchFamily="18" charset="0"/>
              </a:rPr>
              <a:t>Пары, стоящие в одной линии, образуют ворота, пары, стоящие в другой линии, проходят под воротами.  Часто все пары одной линии образуют непрерывные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a:solidFill>
                  <a:prstClr val="black"/>
                </a:solidFill>
                <a:latin typeface="Times New Roman" panose="02020603050405020304" pitchFamily="18" charset="0"/>
                <a:cs typeface="Times New Roman" panose="02020603050405020304" pitchFamily="18" charset="0"/>
              </a:rPr>
              <a:t>», другая линия с разъединенными руками проходит по одному под каждые «</a:t>
            </a:r>
            <a:r>
              <a:rPr lang="ru-RU" altLang="ru-RU" sz="2000" dirty="0" err="1">
                <a:solidFill>
                  <a:prstClr val="black"/>
                </a:solidFill>
                <a:latin typeface="Times New Roman" panose="02020603050405020304" pitchFamily="18" charset="0"/>
                <a:cs typeface="Times New Roman" panose="02020603050405020304" pitchFamily="18" charset="0"/>
              </a:rPr>
              <a:t>воротики</a:t>
            </a:r>
            <a:r>
              <a:rPr lang="ru-RU" altLang="ru-RU" sz="2000" dirty="0" smtClean="0">
                <a:solidFill>
                  <a:prstClr val="black"/>
                </a:solidFill>
                <a:latin typeface="Times New Roman" panose="02020603050405020304" pitchFamily="18" charset="0"/>
                <a:cs typeface="Times New Roman" panose="02020603050405020304" pitchFamily="18" charset="0"/>
              </a:rPr>
              <a:t>».</a:t>
            </a:r>
            <a:endParaRPr lang="ru-RU" sz="2000" dirty="0" smtClean="0"/>
          </a:p>
          <a:p>
            <a:pPr algn="just"/>
            <a:endParaRPr lang="ru-RU" sz="2000" dirty="0"/>
          </a:p>
          <a:p>
            <a:pPr marL="0" lvl="0" indent="0" algn="just" fontAlgn="base">
              <a:lnSpc>
                <a:spcPct val="100000"/>
              </a:lnSpc>
              <a:spcBef>
                <a:spcPct val="0"/>
              </a:spcBef>
              <a:spcAft>
                <a:spcPct val="0"/>
              </a:spcAft>
              <a:buClrTx/>
              <a:buSzTx/>
              <a:buNone/>
            </a:pPr>
            <a:r>
              <a:rPr lang="ru-RU" altLang="ru-RU" sz="2000" b="1" u="sng" dirty="0" smtClean="0">
                <a:solidFill>
                  <a:prstClr val="black"/>
                </a:solidFill>
                <a:latin typeface="Times New Roman" panose="02020603050405020304" pitchFamily="18" charset="0"/>
                <a:cs typeface="Times New Roman" panose="02020603050405020304" pitchFamily="18" charset="0"/>
              </a:rPr>
              <a:t>«</a:t>
            </a:r>
            <a:r>
              <a:rPr lang="ru-RU" altLang="ru-RU" sz="2000" b="1" u="sng" dirty="0">
                <a:solidFill>
                  <a:prstClr val="black"/>
                </a:solidFill>
                <a:latin typeface="Times New Roman" panose="02020603050405020304" pitchFamily="18" charset="0"/>
                <a:cs typeface="Times New Roman" panose="02020603050405020304" pitchFamily="18" charset="0"/>
              </a:rPr>
              <a:t>КОРЗИНОЧКА»</a:t>
            </a:r>
            <a:r>
              <a:rPr lang="ru-RU" altLang="ru-RU" sz="2000" b="1" dirty="0">
                <a:solidFill>
                  <a:prstClr val="black"/>
                </a:solidFill>
                <a:latin typeface="Times New Roman" panose="02020603050405020304" pitchFamily="18" charset="0"/>
                <a:cs typeface="Times New Roman" panose="02020603050405020304" pitchFamily="18" charset="0"/>
              </a:rPr>
              <a:t>  </a:t>
            </a:r>
            <a:r>
              <a:rPr lang="ru-RU" altLang="ru-RU" sz="2000" dirty="0">
                <a:solidFill>
                  <a:prstClr val="black"/>
                </a:solidFill>
                <a:latin typeface="Times New Roman" panose="02020603050405020304" pitchFamily="18" charset="0"/>
                <a:cs typeface="Times New Roman" panose="02020603050405020304" pitchFamily="18" charset="0"/>
              </a:rPr>
              <a:t>движется различными шагами – или «гармошкой», или «</a:t>
            </a:r>
            <a:r>
              <a:rPr lang="ru-RU" altLang="ru-RU" sz="2000" dirty="0" err="1">
                <a:solidFill>
                  <a:prstClr val="black"/>
                </a:solidFill>
                <a:latin typeface="Times New Roman" panose="02020603050405020304" pitchFamily="18" charset="0"/>
                <a:cs typeface="Times New Roman" panose="02020603050405020304" pitchFamily="18" charset="0"/>
              </a:rPr>
              <a:t>припаданием</a:t>
            </a:r>
            <a:r>
              <a:rPr lang="ru-RU" altLang="ru-RU" sz="2000" dirty="0">
                <a:solidFill>
                  <a:prstClr val="black"/>
                </a:solidFill>
                <a:latin typeface="Times New Roman" panose="02020603050405020304" pitchFamily="18" charset="0"/>
                <a:cs typeface="Times New Roman" panose="02020603050405020304" pitchFamily="18" charset="0"/>
              </a:rPr>
              <a:t>» в любую сторону. Головы исполнителей в момент движения могут быть повернуты по ходу движения, к своим партнерам или же к центру круга. Руки исполнителей могут находиться не только внутри круга, но и с внешней его стороны, со стороны спины всех его участников.</a:t>
            </a:r>
          </a:p>
          <a:p>
            <a:pPr algn="just"/>
            <a:endParaRPr lang="ru-RU" sz="2000" dirty="0"/>
          </a:p>
        </p:txBody>
      </p:sp>
      <p:pic>
        <p:nvPicPr>
          <p:cNvPr id="4" name="Picture 7" descr="Копия рис1"/>
          <p:cNvPicPr>
            <a:picLocks noChangeAspect="1" noChangeArrowheads="1"/>
          </p:cNvPicPr>
          <p:nvPr/>
        </p:nvPicPr>
        <p:blipFill>
          <a:blip r:embed="rId3" cstate="print">
            <a:clrChange>
              <a:clrFrom>
                <a:srgbClr val="F9F9FB"/>
              </a:clrFrom>
              <a:clrTo>
                <a:srgbClr val="F9F9FB">
                  <a:alpha val="0"/>
                </a:srgbClr>
              </a:clrTo>
            </a:clrChange>
            <a:extLst>
              <a:ext uri="{28A0092B-C50C-407E-A947-70E740481C1C}">
                <a14:useLocalDpi xmlns="" xmlns:a14="http://schemas.microsoft.com/office/drawing/2010/main" val="0"/>
              </a:ext>
            </a:extLst>
          </a:blip>
          <a:srcRect/>
          <a:stretch>
            <a:fillRect/>
          </a:stretch>
        </p:blipFill>
        <p:spPr bwMode="auto">
          <a:xfrm>
            <a:off x="182880" y="304800"/>
            <a:ext cx="2283087" cy="19026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8" descr="рис1"/>
          <p:cNvPicPr>
            <a:picLocks noChangeAspect="1" noChangeArrowheads="1"/>
          </p:cNvPicPr>
          <p:nvPr/>
        </p:nvPicPr>
        <p:blipFill>
          <a:blip r:embed="rId4" cstate="print">
            <a:clrChange>
              <a:clrFrom>
                <a:srgbClr val="F8F8FA"/>
              </a:clrFrom>
              <a:clrTo>
                <a:srgbClr val="F8F8FA">
                  <a:alpha val="0"/>
                </a:srgbClr>
              </a:clrTo>
            </a:clrChange>
            <a:extLst>
              <a:ext uri="{28A0092B-C50C-407E-A947-70E740481C1C}">
                <a14:useLocalDpi xmlns="" xmlns:a14="http://schemas.microsoft.com/office/drawing/2010/main" val="0"/>
              </a:ext>
            </a:extLst>
          </a:blip>
          <a:srcRect/>
          <a:stretch>
            <a:fillRect/>
          </a:stretch>
        </p:blipFill>
        <p:spPr bwMode="auto">
          <a:xfrm>
            <a:off x="292608" y="4476203"/>
            <a:ext cx="2380464" cy="18331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9" descr="рис2"/>
          <p:cNvPicPr>
            <a:picLocks noChangeAspect="1" noChangeArrowheads="1"/>
          </p:cNvPicPr>
          <p:nvPr/>
        </p:nvPicPr>
        <p:blipFill>
          <a:blip r:embed="rId5" cstate="print">
            <a:clrChange>
              <a:clrFrom>
                <a:srgbClr val="EFF4F8"/>
              </a:clrFrom>
              <a:clrTo>
                <a:srgbClr val="EFF4F8">
                  <a:alpha val="0"/>
                </a:srgbClr>
              </a:clrTo>
            </a:clrChange>
            <a:extLst>
              <a:ext uri="{28A0092B-C50C-407E-A947-70E740481C1C}">
                <a14:useLocalDpi xmlns="" xmlns:a14="http://schemas.microsoft.com/office/drawing/2010/main" val="0"/>
              </a:ext>
            </a:extLst>
          </a:blip>
          <a:srcRect/>
          <a:stretch>
            <a:fillRect/>
          </a:stretch>
        </p:blipFill>
        <p:spPr bwMode="auto">
          <a:xfrm>
            <a:off x="1600498" y="1996218"/>
            <a:ext cx="2080518" cy="2419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58645875"/>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48235" y="271451"/>
            <a:ext cx="8749553" cy="5498592"/>
          </a:xfrm>
        </p:spPr>
        <p:txBody>
          <a:bodyPr>
            <a:noAutofit/>
          </a:bodyPr>
          <a:lstStyle/>
          <a:p>
            <a:pPr marL="0" lvl="0" indent="0" algn="just" fontAlgn="base">
              <a:lnSpc>
                <a:spcPct val="100000"/>
              </a:lnSpc>
              <a:spcBef>
                <a:spcPct val="0"/>
              </a:spcBef>
              <a:spcAft>
                <a:spcPct val="0"/>
              </a:spcAft>
              <a:buClrTx/>
              <a:buSzTx/>
              <a:buNone/>
            </a:pPr>
            <a:r>
              <a:rPr lang="ru-RU" altLang="ru-RU" sz="1800" b="1" dirty="0" smtClean="0">
                <a:solidFill>
                  <a:prstClr val="black"/>
                </a:solidFill>
                <a:latin typeface="Times New Roman" panose="02020603050405020304" pitchFamily="18" charset="0"/>
                <a:cs typeface="Times New Roman" panose="02020603050405020304" pitchFamily="18" charset="0"/>
              </a:rPr>
              <a:t>«</a:t>
            </a:r>
            <a:r>
              <a:rPr lang="ru-RU" altLang="ru-RU" sz="1800" b="1" dirty="0">
                <a:solidFill>
                  <a:prstClr val="black"/>
                </a:solidFill>
                <a:latin typeface="Times New Roman" panose="02020603050405020304" pitchFamily="18" charset="0"/>
                <a:cs typeface="Times New Roman" panose="02020603050405020304" pitchFamily="18" charset="0"/>
              </a:rPr>
              <a:t>КОЛОННА»</a:t>
            </a:r>
          </a:p>
          <a:p>
            <a:pPr marL="0" lvl="0" indent="0" algn="just"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  Это построение рядами. Каждый ряд может состоять из нескольких человек, но не менее двух. В каждом ряду должно быть одинаковое количество участников, стоящих на небольшом расстоянии друг от друга.. Несколько рядов, находящихся на небольшом расстоянии друг от друга, и образуют фигуру «колонна». Ряды стоят в затылок один другому. «Колонна» представляет собой вытянутые прямоугольник, в котором ширина рядов всегда меньше длины «колонны». Чаше всего в этом построении за руки не держатся. </a:t>
            </a:r>
            <a:r>
              <a:rPr lang="ru-RU" altLang="ru-RU" sz="1800" dirty="0" smtClean="0">
                <a:solidFill>
                  <a:prstClr val="black"/>
                </a:solidFill>
                <a:latin typeface="Times New Roman" panose="02020603050405020304" pitchFamily="18" charset="0"/>
                <a:cs typeface="Times New Roman" panose="02020603050405020304" pitchFamily="18" charset="0"/>
              </a:rPr>
              <a:t>Самая маленькая «колонна», где каждый ряд состоит из двух человек, а общее количество рядов – три- четыре. Такое построение «колонной» в две линии </a:t>
            </a:r>
          </a:p>
          <a:p>
            <a:pPr marL="0" lvl="0" indent="0" algn="just" fontAlgn="base">
              <a:lnSpc>
                <a:spcPct val="100000"/>
              </a:lnSpc>
              <a:spcBef>
                <a:spcPct val="0"/>
              </a:spcBef>
              <a:spcAft>
                <a:spcPct val="0"/>
              </a:spcAft>
              <a:buClrTx/>
              <a:buSzTx/>
              <a:buNone/>
            </a:pPr>
            <a:endParaRPr lang="ru-RU" altLang="ru-RU" sz="1800" dirty="0" smtClean="0">
              <a:solidFill>
                <a:prstClr val="black"/>
              </a:solidFill>
              <a:latin typeface="Times New Roman" panose="02020603050405020304" pitchFamily="18" charset="0"/>
              <a:cs typeface="Times New Roman" panose="02020603050405020304" pitchFamily="18" charset="0"/>
            </a:endParaRPr>
          </a:p>
        </p:txBody>
      </p:sp>
      <p:pic>
        <p:nvPicPr>
          <p:cNvPr id="5" name="Рисунок 4" descr="115.jpg"/>
          <p:cNvPicPr>
            <a:picLocks noChangeAspect="1"/>
          </p:cNvPicPr>
          <p:nvPr/>
        </p:nvPicPr>
        <p:blipFill>
          <a:blip r:embed="rId3" cstate="print"/>
          <a:stretch>
            <a:fillRect/>
          </a:stretch>
        </p:blipFill>
        <p:spPr>
          <a:xfrm>
            <a:off x="8543364" y="2430397"/>
            <a:ext cx="1362636" cy="1384733"/>
          </a:xfrm>
          <a:prstGeom prst="rect">
            <a:avLst/>
          </a:prstGeom>
          <a:effectLst>
            <a:softEdge rad="127000"/>
          </a:effectLst>
        </p:spPr>
      </p:pic>
      <p:pic>
        <p:nvPicPr>
          <p:cNvPr id="7" name="Рисунок 6" descr="змейка.jpg"/>
          <p:cNvPicPr>
            <a:picLocks noChangeAspect="1"/>
          </p:cNvPicPr>
          <p:nvPr/>
        </p:nvPicPr>
        <p:blipFill>
          <a:blip r:embed="rId4" cstate="print"/>
          <a:stretch>
            <a:fillRect/>
          </a:stretch>
        </p:blipFill>
        <p:spPr>
          <a:xfrm>
            <a:off x="6660776" y="4696630"/>
            <a:ext cx="3245224" cy="2161370"/>
          </a:xfrm>
          <a:prstGeom prst="rect">
            <a:avLst/>
          </a:prstGeom>
          <a:effectLst>
            <a:softEdge rad="127000"/>
          </a:effectLst>
        </p:spPr>
      </p:pic>
      <p:sp>
        <p:nvSpPr>
          <p:cNvPr id="8" name="Прямоугольник 7"/>
          <p:cNvSpPr/>
          <p:nvPr/>
        </p:nvSpPr>
        <p:spPr>
          <a:xfrm>
            <a:off x="477369" y="3480259"/>
            <a:ext cx="8845926" cy="1200329"/>
          </a:xfrm>
          <a:prstGeom prst="rect">
            <a:avLst/>
          </a:prstGeom>
        </p:spPr>
        <p:txBody>
          <a:bodyPr wrap="square">
            <a:spAutoFit/>
          </a:bodyPr>
          <a:lstStyle/>
          <a:p>
            <a:pPr lvl="0" algn="just" fontAlgn="base">
              <a:spcBef>
                <a:spcPct val="0"/>
              </a:spcBef>
              <a:spcAft>
                <a:spcPct val="0"/>
              </a:spcAft>
            </a:pPr>
            <a:r>
              <a:rPr lang="ru-RU" altLang="ru-RU" b="1" dirty="0" smtClean="0">
                <a:solidFill>
                  <a:prstClr val="black"/>
                </a:solidFill>
                <a:latin typeface="Times New Roman" panose="02020603050405020304" pitchFamily="18" charset="0"/>
                <a:cs typeface="Times New Roman" panose="02020603050405020304" pitchFamily="18" charset="0"/>
              </a:rPr>
              <a:t>«ЗМЕЙКА»</a:t>
            </a:r>
            <a:endParaRPr lang="ru-RU" altLang="ru-RU" dirty="0" smtClean="0">
              <a:solidFill>
                <a:prstClr val="black"/>
              </a:solidFill>
              <a:latin typeface="Times New Roman" panose="02020603050405020304" pitchFamily="18" charset="0"/>
              <a:cs typeface="Times New Roman" panose="02020603050405020304" pitchFamily="18" charset="0"/>
            </a:endParaRPr>
          </a:p>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Фигура «змейка» может начинаться из линии, но чаще она является развитием круга. Ведущий хоровода, разорвав круг и продолжая двигаться внутри него, начинает делать повороты влево и вправо, подражая изгибам змеи. Все исполнители, на разрывая рук, </a:t>
            </a:r>
            <a:endParaRPr lang="ru-RU" dirty="0"/>
          </a:p>
        </p:txBody>
      </p:sp>
      <p:sp>
        <p:nvSpPr>
          <p:cNvPr id="9" name="Прямоугольник 8"/>
          <p:cNvSpPr/>
          <p:nvPr/>
        </p:nvSpPr>
        <p:spPr>
          <a:xfrm>
            <a:off x="457201" y="4602557"/>
            <a:ext cx="6230468" cy="2031325"/>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следуют за ведущим. «Змейка» исполняется в основном на площадке, занимаемой хороводом. Иногда «змейка» исполняется в основном на площади вокруг стогов или деревьев и т.д. Двигаться «змейка» может и медленно и довольно быстро, простым или переменным шагом, шагом с притопом и даже дробной дорожкой.</a:t>
            </a:r>
          </a:p>
          <a:p>
            <a:pPr lvl="0" algn="just" fontAlgn="base">
              <a:spcBef>
                <a:spcPct val="0"/>
              </a:spcBef>
              <a:spcAft>
                <a:spcPct val="0"/>
              </a:spcAft>
            </a:pPr>
            <a:endParaRPr lang="ru-RU" dirty="0"/>
          </a:p>
        </p:txBody>
      </p:sp>
      <p:sp>
        <p:nvSpPr>
          <p:cNvPr id="10" name="Прямоугольник 9"/>
          <p:cNvSpPr/>
          <p:nvPr/>
        </p:nvSpPr>
        <p:spPr>
          <a:xfrm>
            <a:off x="421341" y="2752182"/>
            <a:ext cx="8274424" cy="646331"/>
          </a:xfrm>
          <a:prstGeom prst="rect">
            <a:avLst/>
          </a:prstGeom>
        </p:spPr>
        <p:txBody>
          <a:bodyPr wrap="square">
            <a:spAutoFit/>
          </a:bodyPr>
          <a:lstStyle/>
          <a:p>
            <a:pPr lvl="0" algn="just" fontAlgn="base">
              <a:spcBef>
                <a:spcPct val="0"/>
              </a:spcBef>
              <a:spcAft>
                <a:spcPct val="0"/>
              </a:spcAft>
            </a:pPr>
            <a:r>
              <a:rPr lang="ru-RU" altLang="ru-RU" dirty="0" smtClean="0">
                <a:solidFill>
                  <a:prstClr val="black"/>
                </a:solidFill>
                <a:latin typeface="Times New Roman" panose="02020603050405020304" pitchFamily="18" charset="0"/>
                <a:cs typeface="Times New Roman" panose="02020603050405020304" pitchFamily="18" charset="0"/>
              </a:rPr>
              <a:t>называют «застенок». «Колонна» движется чаще всего простым шагом, торжественно.</a:t>
            </a:r>
          </a:p>
        </p:txBody>
      </p:sp>
    </p:spTree>
    <p:extLst>
      <p:ext uri="{BB962C8B-B14F-4D97-AF65-F5344CB8AC3E}">
        <p14:creationId xmlns="" xmlns:p14="http://schemas.microsoft.com/office/powerpoint/2010/main" val="1446523723"/>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51104" y="231648"/>
            <a:ext cx="5242560" cy="4595196"/>
          </a:xfrm>
        </p:spPr>
        <p:txBody>
          <a:bodyPr>
            <a:noAutofit/>
          </a:bodyPr>
          <a:lstStyle/>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«ЗВЕЗДОЧКА»</a:t>
            </a:r>
          </a:p>
          <a:p>
            <a:pPr marL="0" lvl="0" indent="0" fontAlgn="base">
              <a:lnSpc>
                <a:spcPct val="100000"/>
              </a:lnSpc>
              <a:spcBef>
                <a:spcPct val="0"/>
              </a:spcBef>
              <a:spcAft>
                <a:spcPct val="0"/>
              </a:spcAft>
              <a:buClrTx/>
              <a:buSzTx/>
              <a:buNone/>
            </a:pPr>
            <a:r>
              <a:rPr lang="ru-RU" altLang="ru-RU" sz="1800" dirty="0">
                <a:solidFill>
                  <a:prstClr val="black"/>
                </a:solidFill>
                <a:latin typeface="Times New Roman" panose="02020603050405020304" pitchFamily="18" charset="0"/>
                <a:cs typeface="Times New Roman" panose="02020603050405020304" pitchFamily="18" charset="0"/>
              </a:rPr>
              <a:t>Построение может  быть из одних парней, девушек или пар, четного или нечетного числа участвующих, но не менее трех и не более восьми. «Звездочка» соединяется и правыми, и левыми руками. Можно двигаться простым, переменным шагами, дробной дорожкой и другими движениям.</a:t>
            </a:r>
          </a:p>
          <a:p>
            <a:endParaRPr lang="ru-RU" sz="1800" dirty="0" smtClean="0"/>
          </a:p>
          <a:p>
            <a:endParaRPr lang="ru-RU" sz="1800" b="1" u="sng" dirty="0" smtClean="0"/>
          </a:p>
          <a:p>
            <a:pPr marL="0" lvl="0" indent="0" fontAlgn="base">
              <a:lnSpc>
                <a:spcPct val="100000"/>
              </a:lnSpc>
              <a:spcBef>
                <a:spcPct val="0"/>
              </a:spcBef>
              <a:spcAft>
                <a:spcPct val="0"/>
              </a:spcAft>
              <a:buClrTx/>
              <a:buSzTx/>
              <a:buNone/>
            </a:pPr>
            <a:r>
              <a:rPr lang="ru-RU" altLang="ru-RU" sz="1800" b="1" u="sng" dirty="0">
                <a:solidFill>
                  <a:prstClr val="black"/>
                </a:solidFill>
                <a:latin typeface="Times New Roman" panose="02020603050405020304" pitchFamily="18" charset="0"/>
                <a:cs typeface="Times New Roman" panose="02020603050405020304" pitchFamily="18" charset="0"/>
              </a:rPr>
              <a:t>«УЛИЦА» </a:t>
            </a:r>
          </a:p>
          <a:p>
            <a:pPr marL="0" indent="0">
              <a:buNone/>
            </a:pPr>
            <a:r>
              <a:rPr lang="ru-RU" altLang="ru-RU" sz="1800" dirty="0" smtClean="0">
                <a:latin typeface="Times New Roman" panose="02020603050405020304" pitchFamily="18" charset="0"/>
                <a:cs typeface="Times New Roman" panose="02020603050405020304" pitchFamily="18" charset="0"/>
              </a:rPr>
              <a:t>Два </a:t>
            </a:r>
            <a:r>
              <a:rPr lang="ru-RU" altLang="ru-RU" sz="1800" dirty="0">
                <a:latin typeface="Times New Roman" panose="02020603050405020304" pitchFamily="18" charset="0"/>
                <a:cs typeface="Times New Roman" panose="02020603050405020304" pitchFamily="18" charset="0"/>
              </a:rPr>
              <a:t>ряда, две параллельные линии, стоящие на небольшом расстоянии лицом друг к другу, образуют фигуру «улица». Эти две линии сходятся либо одновременно, либо одна линия может стоять, а другая идти на нее, либо одна линия может отступать, другая идти на нее. В одной линии могут стоять парни, в другой – девушки, линии могут быть и смешанными. Чаще всего в этой фигуре участники держатся за руки и движутся простым или шаркающим шагом.</a:t>
            </a:r>
          </a:p>
          <a:p>
            <a:endParaRPr lang="ru-RU" sz="1800" dirty="0"/>
          </a:p>
        </p:txBody>
      </p:sp>
      <p:pic>
        <p:nvPicPr>
          <p:cNvPr id="4" name="Рисунок 3"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t="1997" r="76970" b="67046"/>
          <a:stretch>
            <a:fillRect/>
          </a:stretch>
        </p:blipFill>
        <p:spPr bwMode="auto">
          <a:xfrm>
            <a:off x="6247280" y="134471"/>
            <a:ext cx="2220863" cy="27188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Рисунок 4" descr="horovod.pn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 xmlns:a14="http://schemas.microsoft.com/office/drawing/2010/main" val="0"/>
              </a:ext>
            </a:extLst>
          </a:blip>
          <a:srcRect l="55000" t="51704" r="27499" b="26135"/>
          <a:stretch>
            <a:fillRect/>
          </a:stretch>
        </p:blipFill>
        <p:spPr bwMode="auto">
          <a:xfrm>
            <a:off x="6532260" y="2969145"/>
            <a:ext cx="1881914" cy="21514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Рисунок 5" descr="116.jpg"/>
          <p:cNvPicPr>
            <a:picLocks noChangeAspect="1"/>
          </p:cNvPicPr>
          <p:nvPr/>
        </p:nvPicPr>
        <p:blipFill>
          <a:blip r:embed="rId4" cstate="print"/>
          <a:stretch>
            <a:fillRect/>
          </a:stretch>
        </p:blipFill>
        <p:spPr>
          <a:xfrm>
            <a:off x="5205984" y="5413248"/>
            <a:ext cx="3075257" cy="1444752"/>
          </a:xfrm>
          <a:prstGeom prst="rect">
            <a:avLst/>
          </a:prstGeom>
        </p:spPr>
      </p:pic>
      <p:sp>
        <p:nvSpPr>
          <p:cNvPr id="7" name="Прямоугольник 6"/>
          <p:cNvSpPr/>
          <p:nvPr/>
        </p:nvSpPr>
        <p:spPr>
          <a:xfrm>
            <a:off x="5547360" y="6396335"/>
            <a:ext cx="2316480" cy="461665"/>
          </a:xfrm>
          <a:prstGeom prst="rect">
            <a:avLst/>
          </a:prstGeom>
        </p:spPr>
        <p:txBody>
          <a:bodyPr wrap="squar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ПОЛУ - КРУГ</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 name="Содержимое 3" descr="118.jpg"/>
          <p:cNvPicPr>
            <a:picLocks noChangeAspect="1"/>
          </p:cNvPicPr>
          <p:nvPr/>
        </p:nvPicPr>
        <p:blipFill>
          <a:blip r:embed="rId5" cstate="print"/>
          <a:stretch>
            <a:fillRect/>
          </a:stretch>
        </p:blipFill>
        <p:spPr>
          <a:xfrm>
            <a:off x="8144256" y="5096256"/>
            <a:ext cx="1761744" cy="1761744"/>
          </a:xfrm>
          <a:prstGeom prst="rect">
            <a:avLst/>
          </a:prstGeom>
        </p:spPr>
      </p:pic>
      <p:sp>
        <p:nvSpPr>
          <p:cNvPr id="9" name="Прямоугольник 8"/>
          <p:cNvSpPr/>
          <p:nvPr/>
        </p:nvSpPr>
        <p:spPr>
          <a:xfrm>
            <a:off x="8485632" y="5120640"/>
            <a:ext cx="1082348"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КЛИН</a:t>
            </a:r>
            <a:endParaRPr lang="ru-RU" sz="24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0" name="Прямоугольник 9"/>
          <p:cNvSpPr/>
          <p:nvPr/>
        </p:nvSpPr>
        <p:spPr>
          <a:xfrm>
            <a:off x="2749230" y="6237839"/>
            <a:ext cx="2391296" cy="461665"/>
          </a:xfrm>
          <a:prstGeom prst="rect">
            <a:avLst/>
          </a:prstGeom>
        </p:spPr>
        <p:txBody>
          <a:bodyPr wrap="none">
            <a:spAutoFit/>
          </a:bodyPr>
          <a:lstStyle/>
          <a:p>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Так же:     </a:t>
            </a:r>
            <a:r>
              <a:rPr lang="ru-RU" sz="2400" b="1" i="1" dirty="0" err="1" smtClean="0">
                <a:effectLst>
                  <a:outerShdw blurRad="38100" dist="38100" dir="2700000" algn="tl">
                    <a:srgbClr val="000000">
                      <a:alpha val="43137"/>
                    </a:srgbClr>
                  </a:outerShdw>
                </a:effectLst>
                <a:latin typeface="Times New Roman" pitchFamily="18" charset="0"/>
                <a:cs typeface="Times New Roman" pitchFamily="18" charset="0"/>
              </a:rPr>
              <a:t>Шен</a:t>
            </a:r>
            <a:r>
              <a:rPr lang="ru-RU" sz="2400" b="1" i="1" dirty="0" smtClean="0">
                <a:effectLst>
                  <a:outerShdw blurRad="38100" dist="38100" dir="2700000" algn="tl">
                    <a:srgbClr val="000000">
                      <a:alpha val="43137"/>
                    </a:srgbClr>
                  </a:outerShdw>
                </a:effectLst>
                <a:latin typeface="Times New Roman" pitchFamily="18" charset="0"/>
                <a:cs typeface="Times New Roman" pitchFamily="18" charset="0"/>
              </a:rPr>
              <a:t> </a:t>
            </a:r>
            <a:endParaRPr lang="ru-RU" sz="2400" b="1" i="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1753759623"/>
      </p:ext>
    </p:extLst>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rmAutofit/>
          </a:bodyPr>
          <a:lstStyle/>
          <a:p>
            <a:r>
              <a:rPr lang="ru-RU"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rPr>
              <a:t>Источники:</a:t>
            </a:r>
            <a:endParaRPr lang="ru-RU" sz="36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itchFamily="18" charset="0"/>
              <a:cs typeface="Times New Roman" pitchFamily="18" charset="0"/>
            </a:endParaRPr>
          </a:p>
        </p:txBody>
      </p:sp>
      <p:sp>
        <p:nvSpPr>
          <p:cNvPr id="3" name="Объект 2"/>
          <p:cNvSpPr>
            <a:spLocks noGrp="1"/>
          </p:cNvSpPr>
          <p:nvPr>
            <p:ph idx="1"/>
          </p:nvPr>
        </p:nvSpPr>
        <p:spPr>
          <a:xfrm>
            <a:off x="219456" y="1551436"/>
            <a:ext cx="8915400" cy="4525963"/>
          </a:xfrm>
        </p:spPr>
        <p:txBody>
          <a:bodyPr>
            <a:normAutofit/>
          </a:bodyPr>
          <a:lstStyle/>
          <a:p>
            <a:r>
              <a:rPr lang="en-US" sz="2400" dirty="0" smtClean="0">
                <a:latin typeface="Times New Roman" pitchFamily="18" charset="0"/>
                <a:cs typeface="Times New Roman" pitchFamily="18" charset="0"/>
                <a:hlinkClick r:id="rId3"/>
              </a:rPr>
              <a:t>https</a:t>
            </a:r>
            <a:r>
              <a:rPr lang="en-US" sz="2400" dirty="0">
                <a:latin typeface="Times New Roman" pitchFamily="18" charset="0"/>
                <a:cs typeface="Times New Roman" pitchFamily="18" charset="0"/>
                <a:hlinkClick r:id="rId3"/>
              </a:rPr>
              <a:t>://ru.depositphotos.com/stock-photos/%D1%80%D1%83%D1%81%D1%81%D0%BA%D0%B8%D0%B5-%</a:t>
            </a:r>
            <a:r>
              <a:rPr lang="en-US" sz="2400" dirty="0" smtClean="0">
                <a:latin typeface="Times New Roman" pitchFamily="18" charset="0"/>
                <a:cs typeface="Times New Roman" pitchFamily="18" charset="0"/>
                <a:hlinkClick r:id="rId3"/>
              </a:rPr>
              <a:t>D1%85%D0%BE%D1%80%D0%BE%D0%B2%D0%BE%D0%B4%D1%8B.html</a:t>
            </a:r>
            <a:endParaRPr lang="ru-RU" sz="2400" dirty="0" smtClean="0">
              <a:latin typeface="Times New Roman" pitchFamily="18" charset="0"/>
              <a:cs typeface="Times New Roman" pitchFamily="18" charset="0"/>
            </a:endParaRPr>
          </a:p>
          <a:p>
            <a:r>
              <a:rPr lang="ru-RU" sz="2400" dirty="0" smtClean="0">
                <a:latin typeface="Times New Roman" pitchFamily="18" charset="0"/>
                <a:cs typeface="Times New Roman" pitchFamily="18" charset="0"/>
              </a:rPr>
              <a:t>А.Климов «Основы русского народного танца»</a:t>
            </a:r>
          </a:p>
          <a:p>
            <a:endParaRPr lang="ru-RU" sz="2400" dirty="0">
              <a:latin typeface="Times New Roman" pitchFamily="18" charset="0"/>
              <a:cs typeface="Times New Roman" pitchFamily="18" charset="0"/>
            </a:endParaRPr>
          </a:p>
        </p:txBody>
      </p:sp>
      <p:pic>
        <p:nvPicPr>
          <p:cNvPr id="5" name="Picture 2" descr="Русский народный танец - Wikiwand"/>
          <p:cNvPicPr>
            <a:picLocks noChangeAspect="1" noChangeArrowheads="1"/>
          </p:cNvPicPr>
          <p:nvPr/>
        </p:nvPicPr>
        <p:blipFill>
          <a:blip r:embed="rId4" cstate="print"/>
          <a:srcRect/>
          <a:stretch>
            <a:fillRect/>
          </a:stretch>
        </p:blipFill>
        <p:spPr bwMode="auto">
          <a:xfrm>
            <a:off x="2554942" y="3857604"/>
            <a:ext cx="4546055" cy="3000396"/>
          </a:xfrm>
          <a:prstGeom prst="rect">
            <a:avLst/>
          </a:prstGeom>
          <a:noFill/>
          <a:effectLst>
            <a:softEdge rad="317500"/>
          </a:effectLst>
        </p:spPr>
      </p:pic>
    </p:spTree>
    <p:extLst>
      <p:ext uri="{BB962C8B-B14F-4D97-AF65-F5344CB8AC3E}">
        <p14:creationId xmlns="" xmlns:p14="http://schemas.microsoft.com/office/powerpoint/2010/main" val="1589104993"/>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537881" y="1518245"/>
            <a:ext cx="8686800" cy="1143000"/>
          </a:xfrm>
        </p:spPr>
        <p:txBody>
          <a:bodyPr>
            <a:noAutofit/>
          </a:bodyPr>
          <a:lstStyle/>
          <a:p>
            <a:pPr algn="just"/>
            <a:r>
              <a:rPr lang="ru-RU" sz="2000" b="1" u="sng" dirty="0" smtClean="0">
                <a:latin typeface="Times New Roman" pitchFamily="18" charset="0"/>
                <a:cs typeface="Times New Roman" pitchFamily="18" charset="0"/>
              </a:rPr>
              <a:t>Хоровод</a:t>
            </a:r>
            <a:r>
              <a:rPr lang="ru-RU" sz="2000" u="sng" dirty="0">
                <a:latin typeface="Times New Roman" pitchFamily="18" charset="0"/>
                <a:cs typeface="Times New Roman" pitchFamily="18" charset="0"/>
              </a:rPr>
              <a:t> </a:t>
            </a: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древний народный круговой массовый обрядовый танец </a:t>
            </a:r>
            <a:r>
              <a:rPr lang="ru-RU" sz="2000" dirty="0" smtClean="0">
                <a:latin typeface="Times New Roman" pitchFamily="18" charset="0"/>
                <a:cs typeface="Times New Roman" pitchFamily="18" charset="0"/>
              </a:rPr>
              <a:t>восточных </a:t>
            </a:r>
            <a:r>
              <a:rPr lang="ru-RU" sz="2000" dirty="0">
                <a:latin typeface="Times New Roman" pitchFamily="18" charset="0"/>
                <a:cs typeface="Times New Roman" pitchFamily="18" charset="0"/>
              </a:rPr>
              <a:t>славян, известный и в восточной Польше, содержащий в себе: обрядовое или </a:t>
            </a:r>
            <a:r>
              <a:rPr lang="ru-RU" sz="2000" dirty="0" err="1">
                <a:latin typeface="Times New Roman" pitchFamily="18" charset="0"/>
                <a:cs typeface="Times New Roman" pitchFamily="18" charset="0"/>
              </a:rPr>
              <a:t>необрядовое</a:t>
            </a:r>
            <a:r>
              <a:rPr lang="ru-RU" sz="2000" dirty="0">
                <a:latin typeface="Times New Roman" pitchFamily="18" charset="0"/>
                <a:cs typeface="Times New Roman" pitchFamily="18" charset="0"/>
              </a:rPr>
              <a:t> массовое игровое действо, танец, пение (хороводные песни) и/или игру на </a:t>
            </a:r>
            <a:r>
              <a:rPr lang="ru-RU" sz="2000" dirty="0" smtClean="0">
                <a:latin typeface="Times New Roman" pitchFamily="18" charset="0"/>
                <a:cs typeface="Times New Roman" pitchFamily="18" charset="0"/>
              </a:rPr>
              <a:t>инструментах.</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Круговой </a:t>
            </a:r>
            <a:r>
              <a:rPr lang="ru-RU" sz="2000" dirty="0" smtClean="0">
                <a:latin typeface="Times New Roman" pitchFamily="18" charset="0"/>
                <a:cs typeface="Times New Roman" pitchFamily="18" charset="0"/>
              </a:rPr>
              <a:t>танец</a:t>
            </a:r>
            <a:r>
              <a:rPr lang="ru-RU" sz="2000" dirty="0">
                <a:latin typeface="Times New Roman" pitchFamily="18" charset="0"/>
                <a:cs typeface="Times New Roman" pitchFamily="18" charset="0"/>
              </a:rPr>
              <a:t> распространён в основном у славян, но встречается (под разными названиями) и у других народов. Названия танца у разных славянских народов: коло (</a:t>
            </a:r>
            <a:r>
              <a:rPr lang="ru-RU" sz="2000" dirty="0" smtClean="0">
                <a:latin typeface="Times New Roman" pitchFamily="18" charset="0"/>
                <a:cs typeface="Times New Roman" pitchFamily="18" charset="0"/>
              </a:rPr>
              <a:t>сербское),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оро</a:t>
            </a:r>
            <a:r>
              <a:rPr lang="ru-RU" sz="2000" dirty="0">
                <a:latin typeface="Times New Roman" pitchFamily="18" charset="0"/>
                <a:cs typeface="Times New Roman" pitchFamily="18" charset="0"/>
              </a:rPr>
              <a:t> (македонское), </a:t>
            </a:r>
            <a:r>
              <a:rPr lang="ru-RU" sz="2000" dirty="0" smtClean="0">
                <a:latin typeface="Times New Roman" pitchFamily="18" charset="0"/>
                <a:cs typeface="Times New Roman" pitchFamily="18" charset="0"/>
              </a:rPr>
              <a:t>коло (</a:t>
            </a:r>
            <a:r>
              <a:rPr lang="ru-RU" sz="2000" dirty="0">
                <a:latin typeface="Times New Roman" pitchFamily="18" charset="0"/>
                <a:cs typeface="Times New Roman" pitchFamily="18" charset="0"/>
              </a:rPr>
              <a:t>хорватское), </a:t>
            </a:r>
            <a:r>
              <a:rPr lang="ru-RU" sz="2000" dirty="0" err="1">
                <a:latin typeface="Times New Roman" pitchFamily="18" charset="0"/>
                <a:cs typeface="Times New Roman" pitchFamily="18" charset="0"/>
              </a:rPr>
              <a:t>хоро</a:t>
            </a:r>
            <a:r>
              <a:rPr lang="ru-RU" sz="2000" dirty="0">
                <a:latin typeface="Times New Roman" pitchFamily="18" charset="0"/>
                <a:cs typeface="Times New Roman" pitchFamily="18" charset="0"/>
              </a:rPr>
              <a:t> (болгарское</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solidFill>
                  <a:schemeClr val="bg1">
                    <a:lumMod val="95000"/>
                  </a:schemeClr>
                </a:solidFill>
                <a:latin typeface="Times New Roman" pitchFamily="18" charset="0"/>
                <a:cs typeface="Times New Roman" pitchFamily="18" charset="0"/>
              </a:rPr>
              <a:t/>
            </a:r>
            <a:br>
              <a:rPr lang="ru-RU" sz="2000" dirty="0" smtClean="0">
                <a:solidFill>
                  <a:schemeClr val="bg1">
                    <a:lumMod val="95000"/>
                  </a:schemeClr>
                </a:solidFill>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6" name="Picture 6" descr="Государственный Академический хореографический ансамбль «Березка ..."/>
          <p:cNvPicPr>
            <a:picLocks noChangeAspect="1" noChangeArrowheads="1"/>
          </p:cNvPicPr>
          <p:nvPr/>
        </p:nvPicPr>
        <p:blipFill>
          <a:blip r:embed="rId3" cstate="print"/>
          <a:srcRect/>
          <a:stretch>
            <a:fillRect/>
          </a:stretch>
        </p:blipFill>
        <p:spPr bwMode="auto">
          <a:xfrm>
            <a:off x="2528047" y="3246611"/>
            <a:ext cx="5065059" cy="3611389"/>
          </a:xfrm>
          <a:prstGeom prst="rect">
            <a:avLst/>
          </a:prstGeom>
          <a:noFill/>
          <a:effectLst>
            <a:softEdge rad="317500"/>
          </a:effec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90283" y="1410668"/>
            <a:ext cx="8686800" cy="1143000"/>
          </a:xfrm>
        </p:spPr>
        <p:txBody>
          <a:bodyPr>
            <a:noAutofit/>
          </a:bodyPr>
          <a:lstStyle/>
          <a:p>
            <a:pPr algn="just"/>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b="1" dirty="0">
                <a:latin typeface="Times New Roman" pitchFamily="18" charset="0"/>
                <a:cs typeface="Times New Roman" pitchFamily="18" charset="0"/>
              </a:rPr>
              <a:t>Хоровод </a:t>
            </a:r>
            <a:r>
              <a:rPr lang="ru-RU" sz="2000" b="1" dirty="0" smtClean="0">
                <a:latin typeface="Times New Roman" pitchFamily="18" charset="0"/>
                <a:cs typeface="Times New Roman" pitchFamily="18" charset="0"/>
              </a:rPr>
              <a:t>—танец </a:t>
            </a:r>
            <a:r>
              <a:rPr lang="ru-RU" sz="2000" b="1" dirty="0">
                <a:latin typeface="Times New Roman" pitchFamily="18" charset="0"/>
                <a:cs typeface="Times New Roman" pitchFamily="18" charset="0"/>
              </a:rPr>
              <a:t>славян</a:t>
            </a:r>
            <a:r>
              <a:rPr lang="ru-RU" sz="2000" dirty="0">
                <a:latin typeface="Times New Roman" pitchFamily="18" charset="0"/>
                <a:cs typeface="Times New Roman" pitchFamily="18" charset="0"/>
              </a:rPr>
              <a:t>.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a:t>
            </a:r>
            <a:r>
              <a:rPr lang="ru-RU" sz="2000" b="1" dirty="0">
                <a:latin typeface="Times New Roman" pitchFamily="18" charset="0"/>
                <a:cs typeface="Times New Roman" pitchFamily="18" charset="0"/>
              </a:rPr>
              <a:t>популярность</a:t>
            </a:r>
            <a:r>
              <a:rPr lang="ru-RU" sz="2000" dirty="0">
                <a:latin typeface="Times New Roman" pitchFamily="18" charset="0"/>
                <a:cs typeface="Times New Roman" pitchFamily="18" charset="0"/>
              </a:rPr>
              <a:t> </a:t>
            </a:r>
            <a:r>
              <a:rPr lang="ru-RU" sz="2000" b="1" dirty="0">
                <a:latin typeface="Times New Roman" pitchFamily="18" charset="0"/>
                <a:cs typeface="Times New Roman" pitchFamily="18" charset="0"/>
              </a:rPr>
              <a:t>народный танец приобретает после Пасхи до Петрова дня</a:t>
            </a:r>
            <a:r>
              <a:rPr lang="ru-RU" sz="2000" dirty="0">
                <a:latin typeface="Times New Roman" pitchFamily="18" charset="0"/>
                <a:cs typeface="Times New Roman" pitchFamily="18" charset="0"/>
              </a:rPr>
              <a:t>. Это время, когда наши предки особенно часто водили хороводы. Поэтому художники чаще всего изображают хороводы в весенне-летний период</a:t>
            </a:r>
            <a:r>
              <a:rPr lang="ru-RU" sz="2000" dirty="0" smtClean="0">
                <a:latin typeface="Times New Roman" pitchFamily="18" charset="0"/>
                <a:cs typeface="Times New Roman" pitchFamily="18" charset="0"/>
              </a:rPr>
              <a:t>.                 </a:t>
            </a:r>
            <a:r>
              <a:rPr lang="ru-RU" sz="2000" dirty="0" smtClean="0">
                <a:solidFill>
                  <a:schemeClr val="bg1">
                    <a:lumMod val="85000"/>
                  </a:schemeClr>
                </a:solidFill>
                <a:latin typeface="Times New Roman" pitchFamily="18" charset="0"/>
                <a:cs typeface="Times New Roman" pitchFamily="18" charset="0"/>
              </a:rPr>
              <a:t>.</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pic>
        <p:nvPicPr>
          <p:cNvPr id="7" name="Picture 2" descr="Ансамбль `БЕРЁЗКА` — концерт 15 ноября 2019 в Санкт-Петербурге"/>
          <p:cNvPicPr>
            <a:picLocks noChangeAspect="1" noChangeArrowheads="1"/>
          </p:cNvPicPr>
          <p:nvPr/>
        </p:nvPicPr>
        <p:blipFill>
          <a:blip r:embed="rId3" cstate="print"/>
          <a:srcRect/>
          <a:stretch>
            <a:fillRect/>
          </a:stretch>
        </p:blipFill>
        <p:spPr bwMode="auto">
          <a:xfrm>
            <a:off x="2178424" y="3183585"/>
            <a:ext cx="5844988" cy="3539945"/>
          </a:xfrm>
          <a:prstGeom prst="rect">
            <a:avLst/>
          </a:prstGeom>
          <a:noFill/>
          <a:effectLst>
            <a:softEdge rad="127000"/>
          </a:effec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619125" y="1"/>
            <a:ext cx="8541006" cy="1450757"/>
          </a:xfrm>
        </p:spPr>
        <p:txBody>
          <a:bodyPr>
            <a:norm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 как жанр русского народного танца</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20878" y="5118847"/>
            <a:ext cx="9685123" cy="635182"/>
          </a:xfrm>
        </p:spPr>
        <p:txBody>
          <a:bodyPr>
            <a:noAutofit/>
          </a:bodyPr>
          <a:lstStyle/>
          <a:p>
            <a:pPr algn="just">
              <a:buNone/>
            </a:pPr>
            <a:r>
              <a:rPr lang="ru-RU" altLang="ru-RU" dirty="0">
                <a:solidFill>
                  <a:srgbClr val="000000"/>
                </a:solidFill>
                <a:latin typeface="Times New Roman" pitchFamily="18" charset="0"/>
                <a:cs typeface="Times New Roman" pitchFamily="18" charset="0"/>
              </a:rPr>
              <a:t> </a:t>
            </a:r>
            <a:r>
              <a:rPr lang="ru-RU" altLang="ru-RU" dirty="0" smtClean="0">
                <a:solidFill>
                  <a:srgbClr val="000000"/>
                </a:solidFill>
                <a:latin typeface="Times New Roman" pitchFamily="18" charset="0"/>
                <a:cs typeface="Times New Roman" pitchFamily="18" charset="0"/>
              </a:rPr>
              <a:t>   </a:t>
            </a:r>
            <a:endParaRPr lang="ru-RU" altLang="ru-RU" sz="1800" dirty="0" smtClean="0">
              <a:solidFill>
                <a:srgbClr val="000000"/>
              </a:solidFill>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
        <p:nvSpPr>
          <p:cNvPr id="5" name="Прямоугольник 4"/>
          <p:cNvSpPr/>
          <p:nvPr/>
        </p:nvSpPr>
        <p:spPr>
          <a:xfrm>
            <a:off x="502024" y="1337679"/>
            <a:ext cx="8740588" cy="5355312"/>
          </a:xfrm>
          <a:prstGeom prst="rect">
            <a:avLst/>
          </a:prstGeom>
        </p:spPr>
        <p:txBody>
          <a:bodyPr wrap="square">
            <a:spAutoFit/>
          </a:bodyPr>
          <a:lstStyle/>
          <a:p>
            <a:pPr algn="just">
              <a:buNone/>
            </a:pPr>
            <a:r>
              <a:rPr lang="ru-RU" altLang="ru-RU" dirty="0" smtClean="0">
                <a:solidFill>
                  <a:srgbClr val="000000"/>
                </a:solidFill>
                <a:latin typeface="Times New Roman" pitchFamily="18" charset="0"/>
                <a:cs typeface="Times New Roman" pitchFamily="18" charset="0"/>
              </a:rPr>
              <a:t>   Русские народные хороводы, как традиция, возникли еще в языческие времена, когда люди поклонялись Солнцу как главному божеству. Танцуя хоровод, люди прославляли источник тепла и света, благодарили природу за благосклонность и щедрый урожай, а также просили покровительства у сил природы. Русский народный хоровод традиционно водили весной, летом и осенью, а зимой танцы на природе приостанавливались до наступления теплых дней. Сейчас, так же как и в старину, водя хоровод, Россия танцует, играет и поет песни. Вариаций хороводов существует великое множество, их фигуры, мотивы и сюжеты различаются в зависимости от природных, климатических условий, особенностей быта и труда разных регионов России. </a:t>
            </a:r>
          </a:p>
          <a:p>
            <a:pPr algn="just" eaLnBrk="0" hangingPunct="0"/>
            <a:r>
              <a:rPr lang="ru-RU" altLang="ru-RU" dirty="0" smtClean="0">
                <a:solidFill>
                  <a:srgbClr val="000000"/>
                </a:solidFill>
                <a:latin typeface="Times New Roman" pitchFamily="18" charset="0"/>
                <a:cs typeface="Times New Roman" pitchFamily="18" charset="0"/>
              </a:rPr>
              <a:t>   В традиционном хороводе количество танцоров не имеет значения, оно может быть любым. Однако минимальное количество человек должно быть трое. Что касается техники танца, то для исполнения хоровода следует стать лицом в круг и взяться за руки. Руки не напряжены. Движение делают по часовой стрелке, сделав легкий полуоборот по ходу движения. Шаги могут быть простыми или переменными. </a:t>
            </a:r>
          </a:p>
          <a:p>
            <a:pPr algn="just" eaLnBrk="0" hangingPunct="0"/>
            <a:endParaRPr lang="ru-RU" altLang="ru-RU" dirty="0" smtClean="0">
              <a:solidFill>
                <a:srgbClr val="000000"/>
              </a:solidFill>
              <a:latin typeface="Times New Roman" pitchFamily="18" charset="0"/>
              <a:cs typeface="Times New Roman" pitchFamily="18" charset="0"/>
            </a:endParaRPr>
          </a:p>
          <a:p>
            <a:pPr algn="just" eaLnBrk="0" hangingPunct="0"/>
            <a:r>
              <a:rPr lang="ru-RU" altLang="ru-RU" dirty="0" smtClean="0">
                <a:solidFill>
                  <a:srgbClr val="000000"/>
                </a:solidFill>
                <a:latin typeface="Times New Roman" pitchFamily="18" charset="0"/>
                <a:cs typeface="Times New Roman" pitchFamily="18" charset="0"/>
              </a:rPr>
              <a:t>   Хоровод – танец массовый, в котором могли принять участие все желающие, но чаще всего основным участником и организатором была молодежь. </a:t>
            </a:r>
            <a:r>
              <a:rPr lang="ru-RU" altLang="ru-RU" b="1" dirty="0" smtClean="0">
                <a:latin typeface="Times New Roman" pitchFamily="18" charset="0"/>
                <a:cs typeface="Times New Roman" pitchFamily="18" charset="0"/>
              </a:rPr>
              <a:t>Хороводы исполняются в медленном, среднем и быстром темпах.</a:t>
            </a:r>
            <a:endParaRPr lang="ru-RU" altLang="ru-RU" b="1" dirty="0" smtClean="0">
              <a:solidFill>
                <a:srgbClr val="000000"/>
              </a:solidFill>
              <a:latin typeface="Times New Roman" pitchFamily="18" charset="0"/>
              <a:cs typeface="Times New Roman" pitchFamily="18" charset="0"/>
            </a:endParaRPr>
          </a:p>
          <a:p>
            <a:pPr algn="just" eaLnBrk="0" hangingPunct="0">
              <a:buNone/>
            </a:pPr>
            <a:endParaRPr lang="ru-RU" altLang="ru-RU" dirty="0" smtClean="0">
              <a:solidFill>
                <a:srgbClr val="0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41256183"/>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0" y="2626300"/>
            <a:ext cx="9368118" cy="3989653"/>
          </a:xfrm>
        </p:spPr>
        <p:txBody>
          <a:bodyPr>
            <a:noAutofit/>
          </a:bodyPr>
          <a:lstStyle/>
          <a:p>
            <a:pPr marL="0" indent="0"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a:t>
            </a: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всегда выделял из своей среды </a:t>
            </a:r>
            <a:r>
              <a:rPr lang="ru-RU" altLang="ru-RU" sz="2000" dirty="0" err="1" smtClean="0">
                <a:latin typeface="Times New Roman" panose="02020603050405020304" pitchFamily="18" charset="0"/>
                <a:cs typeface="Times New Roman" panose="02020603050405020304" pitchFamily="18" charset="0"/>
              </a:rPr>
              <a:t>организаторов-талантливых</a:t>
            </a:r>
            <a:r>
              <a:rPr lang="ru-RU" altLang="ru-RU" sz="2000" dirty="0" smtClean="0">
                <a:latin typeface="Times New Roman" panose="02020603050405020304" pitchFamily="18" charset="0"/>
                <a:cs typeface="Times New Roman" panose="02020603050405020304" pitchFamily="18" charset="0"/>
              </a:rPr>
              <a:t> певцов и певиц, плясунов и плясуний. Хороводник или хороводница-мастер ведения хоровода. У многих хороводниц и хороводников это занятие становилось профессией и передавалось из поколения в поколение. Это музыкально одаренные люди , наделенные </a:t>
            </a:r>
            <a:r>
              <a:rPr lang="ru-RU" altLang="ru-RU" sz="2000" dirty="0" err="1" smtClean="0">
                <a:latin typeface="Times New Roman" panose="02020603050405020304" pitchFamily="18" charset="0"/>
                <a:cs typeface="Times New Roman" panose="02020603050405020304" pitchFamily="18" charset="0"/>
              </a:rPr>
              <a:t>фантазиеей</a:t>
            </a:r>
            <a:r>
              <a:rPr lang="ru-RU" altLang="ru-RU" sz="2000" dirty="0" smtClean="0">
                <a:latin typeface="Times New Roman" panose="02020603050405020304" pitchFamily="18" charset="0"/>
                <a:cs typeface="Times New Roman" panose="02020603050405020304" pitchFamily="18" charset="0"/>
              </a:rPr>
              <a:t>, обладавшие хорошим голосом и артистическими способностями. От их умения вести хоровод зависят оригинальность и необычность переплетения, сложность рисунка хоровода. Движения хоровода , его рисунок или игровые моменты всегда исходят из конкретного содержания песни, сопровождающей хоровод. Содержание это влияет на построение хоровода, позволяя отнести его к тому или иному виду. Исходя из содержания песни , хороводы с точки зрения хореографии делят на две основные группы, на два вида - </a:t>
            </a:r>
            <a:r>
              <a:rPr lang="ru-RU" altLang="ru-RU" sz="2000" b="1" dirty="0" smtClean="0">
                <a:latin typeface="Times New Roman" panose="02020603050405020304" pitchFamily="18" charset="0"/>
                <a:cs typeface="Times New Roman" panose="02020603050405020304" pitchFamily="18" charset="0"/>
              </a:rPr>
              <a:t>орнаментальные и игровые. </a:t>
            </a:r>
          </a:p>
          <a:p>
            <a:pPr algn="just"/>
            <a:endParaRPr lang="ru-RU" sz="2000" dirty="0"/>
          </a:p>
        </p:txBody>
      </p:sp>
      <p:pic>
        <p:nvPicPr>
          <p:cNvPr id="5" name="Picture 2" descr="Картинки по запросу красивые фото берёзы для хоровода девушек ..."/>
          <p:cNvPicPr>
            <a:picLocks noChangeAspect="1" noChangeArrowheads="1"/>
          </p:cNvPicPr>
          <p:nvPr/>
        </p:nvPicPr>
        <p:blipFill>
          <a:blip r:embed="rId3" cstate="print"/>
          <a:srcRect/>
          <a:stretch>
            <a:fillRect/>
          </a:stretch>
        </p:blipFill>
        <p:spPr bwMode="auto">
          <a:xfrm>
            <a:off x="5520563" y="1"/>
            <a:ext cx="4385437" cy="3245224"/>
          </a:xfrm>
          <a:prstGeom prst="rect">
            <a:avLst/>
          </a:prstGeom>
          <a:noFill/>
          <a:effectLst>
            <a:softEdge rad="317500"/>
          </a:effectLst>
        </p:spPr>
      </p:pic>
      <p:sp>
        <p:nvSpPr>
          <p:cNvPr id="6" name="Прямоугольник 5"/>
          <p:cNvSpPr/>
          <p:nvPr/>
        </p:nvSpPr>
        <p:spPr>
          <a:xfrm>
            <a:off x="376517" y="592697"/>
            <a:ext cx="5396754" cy="2308324"/>
          </a:xfrm>
          <a:prstGeom prst="rect">
            <a:avLst/>
          </a:prstGeom>
        </p:spPr>
        <p:txBody>
          <a:bodyPr wrap="square">
            <a:spAutoFit/>
          </a:bodyPr>
          <a:lstStyle/>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Хороводы разнообразны  по своему построению,  по названиям : </a:t>
            </a:r>
            <a:r>
              <a:rPr lang="ru-RU" altLang="ru-RU" sz="2000" dirty="0" err="1" smtClean="0">
                <a:latin typeface="Times New Roman" panose="02020603050405020304" pitchFamily="18" charset="0"/>
                <a:cs typeface="Times New Roman" panose="02020603050405020304" pitchFamily="18" charset="0"/>
              </a:rPr>
              <a:t>карагод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курагод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караход</a:t>
            </a:r>
            <a:r>
              <a:rPr lang="ru-RU" altLang="ru-RU" sz="2000" dirty="0" smtClean="0">
                <a:latin typeface="Times New Roman" panose="02020603050405020304" pitchFamily="18" charset="0"/>
                <a:cs typeface="Times New Roman" panose="02020603050405020304" pitchFamily="18" charset="0"/>
              </a:rPr>
              <a:t>, </a:t>
            </a:r>
            <a:r>
              <a:rPr lang="ru-RU" altLang="ru-RU" sz="2000" dirty="0" err="1" smtClean="0">
                <a:latin typeface="Times New Roman" panose="02020603050405020304" pitchFamily="18" charset="0"/>
                <a:cs typeface="Times New Roman" panose="02020603050405020304" pitchFamily="18" charset="0"/>
              </a:rPr>
              <a:t>каравод</a:t>
            </a:r>
            <a:r>
              <a:rPr lang="ru-RU" altLang="ru-RU" sz="2000" dirty="0" smtClean="0">
                <a:latin typeface="Times New Roman" panose="02020603050405020304" pitchFamily="18" charset="0"/>
                <a:cs typeface="Times New Roman" panose="02020603050405020304" pitchFamily="18" charset="0"/>
              </a:rPr>
              <a:t>, круги, </a:t>
            </a:r>
            <a:r>
              <a:rPr lang="ru-RU" altLang="ru-RU" sz="2000" dirty="0" err="1" smtClean="0">
                <a:latin typeface="Times New Roman" panose="02020603050405020304" pitchFamily="18" charset="0"/>
                <a:cs typeface="Times New Roman" panose="02020603050405020304" pitchFamily="18" charset="0"/>
              </a:rPr>
              <a:t>танок</a:t>
            </a:r>
            <a:r>
              <a:rPr lang="ru-RU" altLang="ru-RU" sz="2000" dirty="0" smtClean="0">
                <a:latin typeface="Times New Roman" panose="02020603050405020304" pitchFamily="18" charset="0"/>
                <a:cs typeface="Times New Roman" panose="02020603050405020304" pitchFamily="18" charset="0"/>
              </a:rPr>
              <a:t>, улица, городок, город и другие местные названия.</a:t>
            </a:r>
          </a:p>
          <a:p>
            <a:pPr algn="just">
              <a:lnSpc>
                <a:spcPct val="80000"/>
              </a:lnSpc>
              <a:buNone/>
            </a:pPr>
            <a:endParaRPr lang="ru-RU" altLang="ru-RU" sz="2000" dirty="0" smtClean="0">
              <a:latin typeface="Times New Roman" panose="02020603050405020304" pitchFamily="18" charset="0"/>
              <a:cs typeface="Times New Roman" panose="02020603050405020304" pitchFamily="18" charset="0"/>
            </a:endParaRPr>
          </a:p>
          <a:p>
            <a:pPr algn="just">
              <a:lnSpc>
                <a:spcPct val="80000"/>
              </a:lnSpc>
              <a:buNone/>
            </a:pPr>
            <a:r>
              <a:rPr lang="ru-RU" altLang="ru-RU" sz="2000" dirty="0" smtClean="0">
                <a:latin typeface="Times New Roman" panose="02020603050405020304" pitchFamily="18" charset="0"/>
                <a:cs typeface="Times New Roman" panose="02020603050405020304" pitchFamily="18" charset="0"/>
              </a:rPr>
              <a:t>   Хоровод распространен по всей России, и каждая область вносит что-то свое, создавая разнообразие в стиле, композиции, характере и манере исполнения.</a:t>
            </a:r>
          </a:p>
        </p:txBody>
      </p:sp>
    </p:spTree>
    <p:extLst>
      <p:ext uri="{BB962C8B-B14F-4D97-AF65-F5344CB8AC3E}">
        <p14:creationId xmlns="" xmlns:p14="http://schemas.microsoft.com/office/powerpoint/2010/main" val="1005292681"/>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a:xfrm>
            <a:off x="483108" y="146304"/>
            <a:ext cx="8915400" cy="1143000"/>
          </a:xfrm>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Орнаментальный хоровод</a:t>
            </a:r>
            <a:b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243840" y="1034079"/>
            <a:ext cx="9485376" cy="4904740"/>
          </a:xfrm>
        </p:spPr>
        <p:txBody>
          <a:bodyPr>
            <a:noAutofit/>
          </a:bodyPr>
          <a:lstStyle/>
          <a:p>
            <a:pPr algn="just"/>
            <a:r>
              <a:rPr lang="ru-RU" sz="1800" dirty="0" smtClean="0">
                <a:latin typeface="Times New Roman" pitchFamily="18" charset="0"/>
                <a:cs typeface="Times New Roman" pitchFamily="18" charset="0"/>
              </a:rPr>
              <a:t>   Если </a:t>
            </a:r>
            <a:r>
              <a:rPr lang="ru-RU" sz="1800" dirty="0">
                <a:latin typeface="Times New Roman" pitchFamily="18" charset="0"/>
                <a:cs typeface="Times New Roman" pitchFamily="18" charset="0"/>
              </a:rPr>
              <a:t>в тексте песни, сопровождающей хоровод нет конкретного действия, ярко выраженного сюжета, действующих лиц, то это орнаментальный хоровод. Участники хоровода ходят кругами, рядами, заплетают из хороводной цепи различные фигуры, согласую свой шаг с ритмом песни, являющейся лишь музыкальным сопровождением. Иногда орнаментальные хороводы своим рисунком, построением раскрывают и передают содержание песни. Содержание песен, сопровождающих орнаментальные хороводы, чаще всего связанно с образами русской природы, с поэтическими обобщениями, коллективным трудом народа, его бытом. Эти песни отличаются более четким ритмическим построением, объединяющим участников хоровода в плавном или быстром плясовом движении. В рисунках орнаментальных хороводов очень силен элемент изобразительности - «завивание </a:t>
            </a:r>
            <a:r>
              <a:rPr lang="ru-RU" sz="1800" dirty="0" err="1">
                <a:latin typeface="Times New Roman" pitchFamily="18" charset="0"/>
                <a:cs typeface="Times New Roman" pitchFamily="18" charset="0"/>
              </a:rPr>
              <a:t>капустки</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заплетение</a:t>
            </a:r>
            <a:r>
              <a:rPr lang="ru-RU" sz="1800" dirty="0">
                <a:latin typeface="Times New Roman" pitchFamily="18" charset="0"/>
                <a:cs typeface="Times New Roman" pitchFamily="18" charset="0"/>
              </a:rPr>
              <a:t> плетня». Орнаментальные хороводы в различных областях России носят название фигурные, узорные, кружевные и т.д. Этот хоровод отличается строгостью форм и малым количеством фигур. Весь хоровод состоит лишь из нескольких фигур, которые органично переходят, переливаются, перестраиваются из одной в другую.</a:t>
            </a:r>
            <a:endParaRPr lang="ru-RU" altLang="ru-RU" sz="1800" dirty="0" smtClean="0">
              <a:latin typeface="Times New Roman" pitchFamily="18" charset="0"/>
              <a:cs typeface="Times New Roman" pitchFamily="18" charset="0"/>
            </a:endParaRPr>
          </a:p>
          <a:p>
            <a:pPr algn="just"/>
            <a:r>
              <a:rPr lang="ru-RU" altLang="ru-RU" sz="1800" dirty="0" smtClean="0">
                <a:latin typeface="Times New Roman" pitchFamily="18" charset="0"/>
                <a:cs typeface="Times New Roman" pitchFamily="18" charset="0"/>
              </a:rPr>
              <a:t>   Орнаментальные </a:t>
            </a:r>
            <a:r>
              <a:rPr lang="ru-RU" altLang="ru-RU" sz="1800" dirty="0">
                <a:latin typeface="Times New Roman" pitchFamily="18" charset="0"/>
                <a:cs typeface="Times New Roman" pitchFamily="18" charset="0"/>
              </a:rPr>
              <a:t>хороводы в различных областях России носят название </a:t>
            </a:r>
            <a:r>
              <a:rPr lang="ru-RU" altLang="ru-RU" sz="1800" b="1" u="sng" dirty="0">
                <a:latin typeface="Times New Roman" pitchFamily="18" charset="0"/>
                <a:cs typeface="Times New Roman" pitchFamily="18" charset="0"/>
              </a:rPr>
              <a:t>фигурные, узорные, рисунчатые, кружевные, узорчатые, </a:t>
            </a:r>
            <a:r>
              <a:rPr lang="ru-RU" altLang="ru-RU" sz="1800" u="sng" dirty="0">
                <a:latin typeface="Times New Roman" pitchFamily="18" charset="0"/>
                <a:cs typeface="Times New Roman" pitchFamily="18" charset="0"/>
              </a:rPr>
              <a:t>а иногда и </a:t>
            </a:r>
            <a:r>
              <a:rPr lang="ru-RU" altLang="ru-RU" sz="1800" b="1" u="sng" dirty="0">
                <a:latin typeface="Times New Roman" pitchFamily="18" charset="0"/>
                <a:cs typeface="Times New Roman" pitchFamily="18" charset="0"/>
              </a:rPr>
              <a:t>плясовые.</a:t>
            </a:r>
            <a:r>
              <a:rPr lang="ru-RU" altLang="ru-RU" sz="1800" u="sng" dirty="0">
                <a:latin typeface="Times New Roman" pitchFamily="18" charset="0"/>
                <a:cs typeface="Times New Roman" pitchFamily="18" charset="0"/>
              </a:rPr>
              <a:t> </a:t>
            </a:r>
          </a:p>
          <a:p>
            <a:pPr algn="just">
              <a:buNone/>
            </a:pPr>
            <a:r>
              <a:rPr lang="ru-RU" altLang="ru-RU" sz="1800" dirty="0">
                <a:latin typeface="Times New Roman" pitchFamily="18" charset="0"/>
                <a:cs typeface="Times New Roman" pitchFamily="18" charset="0"/>
              </a:rPr>
              <a:t/>
            </a:r>
            <a:br>
              <a:rPr lang="ru-RU" altLang="ru-RU" sz="1800" dirty="0">
                <a:latin typeface="Times New Roman" pitchFamily="18" charset="0"/>
                <a:cs typeface="Times New Roman" pitchFamily="18" charset="0"/>
              </a:rPr>
            </a:br>
            <a:endParaRPr lang="ru-RU" altLang="ru-RU" sz="1800" dirty="0">
              <a:latin typeface="Times New Roman" pitchFamily="18" charset="0"/>
              <a:cs typeface="Times New Roman" pitchFamily="18" charset="0"/>
            </a:endParaRPr>
          </a:p>
          <a:p>
            <a:pPr algn="just"/>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1966077759"/>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3" name="Объект 2"/>
          <p:cNvSpPr>
            <a:spLocks noGrp="1"/>
          </p:cNvSpPr>
          <p:nvPr>
            <p:ph idx="1"/>
          </p:nvPr>
        </p:nvSpPr>
        <p:spPr>
          <a:xfrm>
            <a:off x="412377" y="870152"/>
            <a:ext cx="4580965" cy="1639966"/>
          </a:xfrm>
        </p:spPr>
        <p:txBody>
          <a:bodyPr>
            <a:noAutofit/>
          </a:bodyPr>
          <a:lstStyle/>
          <a:p>
            <a:pPr algn="just">
              <a:buNone/>
            </a:pPr>
            <a:r>
              <a:rPr lang="ru-RU" sz="2000" dirty="0" smtClean="0">
                <a:latin typeface="Times New Roman" pitchFamily="18" charset="0"/>
                <a:cs typeface="Times New Roman" pitchFamily="18" charset="0"/>
              </a:rPr>
              <a:t>       В рисунках </a:t>
            </a:r>
            <a:r>
              <a:rPr lang="ru-RU" sz="2000" b="1" dirty="0" smtClean="0">
                <a:latin typeface="Times New Roman" pitchFamily="18" charset="0"/>
                <a:cs typeface="Times New Roman" pitchFamily="18" charset="0"/>
              </a:rPr>
              <a:t>орнаментальных хороводов </a:t>
            </a:r>
            <a:r>
              <a:rPr lang="ru-RU" sz="2000" dirty="0" smtClean="0">
                <a:latin typeface="Times New Roman" pitchFamily="18" charset="0"/>
                <a:cs typeface="Times New Roman" pitchFamily="18" charset="0"/>
              </a:rPr>
              <a:t>очень силен элемент изобразительности – «</a:t>
            </a:r>
            <a:r>
              <a:rPr lang="ru-RU" sz="2000" dirty="0" err="1" smtClean="0">
                <a:latin typeface="Times New Roman" pitchFamily="18" charset="0"/>
                <a:cs typeface="Times New Roman" pitchFamily="18" charset="0"/>
              </a:rPr>
              <a:t>заплетение</a:t>
            </a:r>
            <a:r>
              <a:rPr lang="ru-RU" sz="2000" dirty="0" smtClean="0">
                <a:latin typeface="Times New Roman" pitchFamily="18" charset="0"/>
                <a:cs typeface="Times New Roman" pitchFamily="18" charset="0"/>
              </a:rPr>
              <a:t> плетня», «завивание </a:t>
            </a:r>
            <a:r>
              <a:rPr lang="ru-RU" sz="2000" dirty="0" err="1" smtClean="0">
                <a:latin typeface="Times New Roman" pitchFamily="18" charset="0"/>
                <a:cs typeface="Times New Roman" pitchFamily="18" charset="0"/>
              </a:rPr>
              <a:t>капустки</a:t>
            </a:r>
            <a:r>
              <a:rPr lang="ru-RU" sz="2000" dirty="0" smtClean="0">
                <a:latin typeface="Times New Roman" pitchFamily="18" charset="0"/>
                <a:cs typeface="Times New Roman" pitchFamily="18" charset="0"/>
              </a:rPr>
              <a:t>», «переплетение хмеля».</a:t>
            </a:r>
          </a:p>
        </p:txBody>
      </p:sp>
      <p:pic>
        <p:nvPicPr>
          <p:cNvPr id="7" name="Рисунок 6" descr="скачанные файлы (2).jpg"/>
          <p:cNvPicPr>
            <a:picLocks noChangeAspect="1"/>
          </p:cNvPicPr>
          <p:nvPr/>
        </p:nvPicPr>
        <p:blipFill>
          <a:blip r:embed="rId3" cstate="print"/>
          <a:stretch>
            <a:fillRect/>
          </a:stretch>
        </p:blipFill>
        <p:spPr>
          <a:xfrm>
            <a:off x="5149638" y="0"/>
            <a:ext cx="4756362" cy="3096768"/>
          </a:xfrm>
          <a:prstGeom prst="rect">
            <a:avLst/>
          </a:prstGeom>
          <a:effectLst>
            <a:softEdge rad="127000"/>
          </a:effectLst>
        </p:spPr>
      </p:pic>
      <p:sp>
        <p:nvSpPr>
          <p:cNvPr id="8" name="Прямоугольник 7"/>
          <p:cNvSpPr/>
          <p:nvPr/>
        </p:nvSpPr>
        <p:spPr>
          <a:xfrm>
            <a:off x="4701450" y="3692507"/>
            <a:ext cx="4774244" cy="1938992"/>
          </a:xfrm>
          <a:prstGeom prst="rect">
            <a:avLst/>
          </a:prstGeom>
        </p:spPr>
        <p:txBody>
          <a:bodyPr wrap="square">
            <a:spAutoFit/>
          </a:bodyPr>
          <a:lstStyle/>
          <a:p>
            <a:pPr algn="just"/>
            <a:r>
              <a:rPr lang="ru-RU" sz="2000" dirty="0" smtClean="0">
                <a:latin typeface="Times New Roman" pitchFamily="18" charset="0"/>
                <a:cs typeface="Times New Roman" pitchFamily="18" charset="0"/>
              </a:rPr>
              <a:t>Изобретательности в построении фигур хоровода, его рисунка всегда придавалось большое значение. Часто хороводник или хороводница придумывали и сочиняли новые рисунки или фигуры хороводов, усложняя их в ходе исполнения. </a:t>
            </a:r>
            <a:endParaRPr lang="ru-RU" sz="2000" dirty="0">
              <a:latin typeface="Times New Roman" pitchFamily="18" charset="0"/>
              <a:cs typeface="Times New Roman" pitchFamily="18" charset="0"/>
            </a:endParaRPr>
          </a:p>
        </p:txBody>
      </p:sp>
      <p:pic>
        <p:nvPicPr>
          <p:cNvPr id="9" name="Рисунок 8" descr="Весенний х.jpg"/>
          <p:cNvPicPr>
            <a:picLocks noChangeAspect="1"/>
          </p:cNvPicPr>
          <p:nvPr/>
        </p:nvPicPr>
        <p:blipFill>
          <a:blip r:embed="rId4" cstate="print"/>
          <a:stretch>
            <a:fillRect/>
          </a:stretch>
        </p:blipFill>
        <p:spPr>
          <a:xfrm>
            <a:off x="0" y="2608728"/>
            <a:ext cx="4603377" cy="4249271"/>
          </a:xfrm>
          <a:prstGeom prst="rect">
            <a:avLst/>
          </a:prstGeom>
          <a:effectLst>
            <a:softEdge rad="317500"/>
          </a:effectLst>
        </p:spPr>
      </p:pic>
    </p:spTree>
    <p:extLst>
      <p:ext uri="{BB962C8B-B14F-4D97-AF65-F5344CB8AC3E}">
        <p14:creationId xmlns="" xmlns:p14="http://schemas.microsoft.com/office/powerpoint/2010/main" val="132628691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pic>
        <p:nvPicPr>
          <p:cNvPr id="4" name="Рисунок 3" descr="khorovod_1.jpg"/>
          <p:cNvPicPr>
            <a:picLocks noChangeAspect="1"/>
          </p:cNvPicPr>
          <p:nvPr/>
        </p:nvPicPr>
        <p:blipFill>
          <a:blip r:embed="rId3" cstate="print"/>
          <a:stretch>
            <a:fillRect/>
          </a:stretch>
        </p:blipFill>
        <p:spPr>
          <a:xfrm>
            <a:off x="6373905" y="0"/>
            <a:ext cx="3083859" cy="2055906"/>
          </a:xfrm>
          <a:prstGeom prst="rect">
            <a:avLst/>
          </a:prstGeom>
          <a:effectLst>
            <a:softEdge rad="127000"/>
          </a:effectLst>
        </p:spPr>
      </p:pic>
      <p:sp>
        <p:nvSpPr>
          <p:cNvPr id="2" name="Заголовок 1"/>
          <p:cNvSpPr>
            <a:spLocks noGrp="1"/>
          </p:cNvSpPr>
          <p:nvPr>
            <p:ph type="title"/>
          </p:nvPr>
        </p:nvSpPr>
        <p:spPr>
          <a:xfrm>
            <a:off x="213808" y="445191"/>
            <a:ext cx="8172450" cy="1391672"/>
          </a:xfrm>
        </p:spPr>
        <p:txBody>
          <a:bodyPr>
            <a:noAutofit/>
          </a:bodyPr>
          <a:lstStyle/>
          <a:p>
            <a:pPr algn="l"/>
            <a:r>
              <a:rPr lang="ru-RU" altLang="ru-RU" sz="40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      Игровой </a:t>
            </a:r>
            <a: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хоровод</a:t>
            </a:r>
            <a:br>
              <a:rPr lang="ru-RU" alt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br>
            <a:endParaRPr lang="ru-RU" sz="40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376517" y="1838910"/>
            <a:ext cx="9302496" cy="4482791"/>
          </a:xfrm>
        </p:spPr>
        <p:txBody>
          <a:bodyPr>
            <a:noAutofit/>
          </a:bodyPr>
          <a:lstStyle/>
          <a:p>
            <a:pPr algn="just"/>
            <a:r>
              <a:rPr lang="ru-RU" altLang="ru-RU" sz="1800" dirty="0">
                <a:latin typeface="Times New Roman" panose="02020603050405020304" pitchFamily="18" charset="0"/>
                <a:cs typeface="Times New Roman" panose="02020603050405020304" pitchFamily="18" charset="0"/>
              </a:rPr>
              <a:t> Если в песни имеются действующие лица, игровой сюжет, конкретное действие, то содержание песни разыгрывается в лицах и исполнители с помощью пляски, мимики, жестов создают различные образы и характеры героев. Иногда содержание песни разыгрывается всеми участниками хоровода одновременно. Часто персонажами песни являются животные, птицы и тогда участники хоровода, изображая птиц, зверей, подражают их движениям, поводкам. Такие хороводы называются  </a:t>
            </a:r>
            <a:r>
              <a:rPr lang="ru-RU" altLang="ru-RU" sz="1800" b="1" dirty="0">
                <a:latin typeface="Times New Roman" panose="02020603050405020304" pitchFamily="18" charset="0"/>
                <a:cs typeface="Times New Roman" panose="02020603050405020304" pitchFamily="18" charset="0"/>
              </a:rPr>
              <a:t>игровыми.</a:t>
            </a:r>
          </a:p>
          <a:p>
            <a:pPr algn="just"/>
            <a:r>
              <a:rPr lang="ru-RU" altLang="ru-RU" sz="1800" dirty="0">
                <a:latin typeface="Times New Roman" panose="02020603050405020304" pitchFamily="18" charset="0"/>
                <a:cs typeface="Times New Roman" panose="02020603050405020304" pitchFamily="18" charset="0"/>
              </a:rPr>
              <a:t> Больше всего тем для игровых хороводов содержится в песнях, отражающих жизнь и быт народа.  В игровых хороводах может выделяться исполнитель, играющий одну роль, а иногда две или три роли, но чаще всего в хороводе выделяется несколько действующих лиц. Бывает и так, что действующими лицами являются участники хоровода, и они одновременно разыгрывают сюжет песен</a:t>
            </a:r>
            <a:r>
              <a:rPr lang="ru-RU" altLang="ru-RU" sz="1800" dirty="0"/>
              <a:t>.</a:t>
            </a:r>
          </a:p>
          <a:p>
            <a:pPr algn="just"/>
            <a:r>
              <a:rPr lang="ru-RU" altLang="ru-RU" sz="1800" dirty="0">
                <a:latin typeface="Times New Roman" panose="02020603050405020304" pitchFamily="18" charset="0"/>
                <a:cs typeface="Times New Roman" panose="02020603050405020304" pitchFamily="18" charset="0"/>
              </a:rPr>
              <a:t> В каждой области, в каждом регионе существуют свои отличительные особенности исполнения хороводов, связанные с природными и климатическими условиями, со спецификой бытового уклада и труда. Эти особенности появляются и в составе исполнителей (женские и смешанные хороводы), и в ритме исполнения, и в содержании песен, под которыми идет хоровод, и главное в особой присущей только данной местности манере исполнения.</a:t>
            </a:r>
          </a:p>
          <a:p>
            <a:pPr algn="just"/>
            <a:endParaRPr lang="ru-RU" sz="1800" dirty="0"/>
          </a:p>
        </p:txBody>
      </p:sp>
    </p:spTree>
    <p:extLst>
      <p:ext uri="{BB962C8B-B14F-4D97-AF65-F5344CB8AC3E}">
        <p14:creationId xmlns="" xmlns:p14="http://schemas.microsoft.com/office/powerpoint/2010/main" val="1746012341"/>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Синяя ткань с боке светлый рефлекс размытие фона | Премиум Фото"/>
          <p:cNvPicPr>
            <a:picLocks noChangeAspect="1" noChangeArrowheads="1"/>
          </p:cNvPicPr>
          <p:nvPr/>
        </p:nvPicPr>
        <p:blipFill>
          <a:blip r:embed="rId2" cstate="print"/>
          <a:srcRect/>
          <a:stretch>
            <a:fillRect/>
          </a:stretch>
        </p:blipFill>
        <p:spPr bwMode="auto">
          <a:xfrm>
            <a:off x="0" y="0"/>
            <a:ext cx="9906000" cy="6858000"/>
          </a:xfrm>
          <a:prstGeom prst="rect">
            <a:avLst/>
          </a:prstGeom>
          <a:noFill/>
        </p:spPr>
      </p:pic>
      <p:sp>
        <p:nvSpPr>
          <p:cNvPr id="2" name="Заголовок 1"/>
          <p:cNvSpPr>
            <a:spLocks noGrp="1"/>
          </p:cNvSpPr>
          <p:nvPr>
            <p:ph type="title"/>
          </p:nvPr>
        </p:nvSpPr>
        <p:spPr/>
        <p:txBody>
          <a:bodyPr>
            <a:noAutofit/>
          </a:bodyPr>
          <a:lstStyle/>
          <a:p>
            <a:pPr algn="ctr"/>
            <a:r>
              <a:rPr lang="ru-RU" alt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Классификация игровых хороводов по типу движения</a:t>
            </a:r>
            <a:endParaRPr lang="ru-RU"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300" endPos="45500" dir="5400000" sy="-100000" algn="bl" rotWithShape="0"/>
              </a:effectLst>
            </a:endParaRPr>
          </a:p>
        </p:txBody>
      </p:sp>
      <p:sp>
        <p:nvSpPr>
          <p:cNvPr id="3" name="Объект 2"/>
          <p:cNvSpPr>
            <a:spLocks noGrp="1"/>
          </p:cNvSpPr>
          <p:nvPr>
            <p:ph idx="1"/>
          </p:nvPr>
        </p:nvSpPr>
        <p:spPr>
          <a:xfrm>
            <a:off x="546847" y="2271021"/>
            <a:ext cx="8767482" cy="4242832"/>
          </a:xfrm>
        </p:spPr>
        <p:txBody>
          <a:bodyPr>
            <a:noAutofit/>
          </a:bodyPr>
          <a:lstStyle/>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СЮЖЕТНО-РОЛЕВЫЕ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В этом типе хоровода ярче всего разворачивается фантазия исполнителей главных ролей </a:t>
            </a:r>
            <a:r>
              <a:rPr lang="ru-RU" altLang="ru-RU" sz="1800" dirty="0" smtClean="0">
                <a:solidFill>
                  <a:prstClr val="black"/>
                </a:solidFill>
                <a:latin typeface="Times New Roman" panose="02020603050405020304" pitchFamily="18" charset="0"/>
                <a:cs typeface="Times New Roman" panose="02020603050405020304" pitchFamily="18" charset="0"/>
              </a:rPr>
              <a:t>хоровода</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marL="0" lvl="0" indent="0" algn="just" fontAlgn="base">
              <a:lnSpc>
                <a:spcPct val="100000"/>
              </a:lnSpc>
              <a:spcBef>
                <a:spcPct val="0"/>
              </a:spcBef>
              <a:spcAft>
                <a:spcPct val="0"/>
              </a:spcAft>
              <a:buClrTx/>
              <a:buSzTx/>
              <a:buNone/>
            </a:pPr>
            <a:r>
              <a:rPr lang="ru-RU" altLang="ru-RU" sz="1800" b="1" i="1" u="sng" dirty="0" smtClean="0">
                <a:latin typeface="Times New Roman" panose="02020603050405020304" pitchFamily="18" charset="0"/>
                <a:cs typeface="Times New Roman" panose="02020603050405020304" pitchFamily="18" charset="0"/>
              </a:rPr>
              <a:t>КРУГОВЫЕ</a:t>
            </a:r>
            <a:r>
              <a:rPr lang="ru-RU" altLang="ru-RU" sz="1800" dirty="0">
                <a:solidFill>
                  <a:prstClr val="black"/>
                </a:solidFill>
                <a:latin typeface="Times New Roman" panose="02020603050405020304" pitchFamily="18" charset="0"/>
                <a:cs typeface="Times New Roman" panose="02020603050405020304" pitchFamily="18" charset="0"/>
              </a:rPr>
              <a:t/>
            </a:r>
            <a:br>
              <a:rPr lang="ru-RU" altLang="ru-RU" sz="1800" dirty="0">
                <a:solidFill>
                  <a:prstClr val="black"/>
                </a:solidFill>
                <a:latin typeface="Times New Roman" panose="02020603050405020304" pitchFamily="18" charset="0"/>
                <a:cs typeface="Times New Roman" panose="02020603050405020304" pitchFamily="18" charset="0"/>
              </a:rPr>
            </a:br>
            <a:r>
              <a:rPr lang="ru-RU" altLang="ru-RU" sz="1800" dirty="0">
                <a:solidFill>
                  <a:prstClr val="black"/>
                </a:solidFill>
                <a:latin typeface="Times New Roman" panose="02020603050405020304" pitchFamily="18" charset="0"/>
                <a:cs typeface="Times New Roman" panose="02020603050405020304" pitchFamily="18" charset="0"/>
              </a:rPr>
              <a:t>Круговые хороводы самые распространенные в России. И это не случайно. Ведь круг – это символ солнца, законченный круг жизни человека, тесным образом связанный по древним поверьям с миром наших </a:t>
            </a:r>
            <a:r>
              <a:rPr lang="ru-RU" altLang="ru-RU" sz="1800" dirty="0" smtClean="0">
                <a:solidFill>
                  <a:prstClr val="black"/>
                </a:solidFill>
                <a:latin typeface="Times New Roman" panose="02020603050405020304" pitchFamily="18" charset="0"/>
                <a:cs typeface="Times New Roman" panose="02020603050405020304" pitchFamily="18" charset="0"/>
              </a:rPr>
              <a:t>предков</a:t>
            </a:r>
          </a:p>
          <a:p>
            <a:pPr marL="0" lvl="0" indent="0" algn="just" fontAlgn="base">
              <a:lnSpc>
                <a:spcPct val="100000"/>
              </a:lnSpc>
              <a:spcBef>
                <a:spcPct val="0"/>
              </a:spcBef>
              <a:spcAft>
                <a:spcPct val="0"/>
              </a:spcAft>
              <a:buClrTx/>
              <a:buSzTx/>
              <a:buNone/>
            </a:pPr>
            <a:endParaRPr lang="ru-RU" altLang="ru-RU" sz="1800" dirty="0">
              <a:solidFill>
                <a:prstClr val="black"/>
              </a:solidFill>
              <a:latin typeface="Times New Roman" panose="02020603050405020304" pitchFamily="18" charset="0"/>
              <a:cs typeface="Times New Roman" panose="02020603050405020304" pitchFamily="18" charset="0"/>
            </a:endParaRPr>
          </a:p>
          <a:p>
            <a:pPr algn="just"/>
            <a:endParaRPr lang="ru-RU" sz="1800" dirty="0"/>
          </a:p>
        </p:txBody>
      </p:sp>
    </p:spTree>
    <p:extLst>
      <p:ext uri="{BB962C8B-B14F-4D97-AF65-F5344CB8AC3E}">
        <p14:creationId xmlns="" xmlns:p14="http://schemas.microsoft.com/office/powerpoint/2010/main" val="2504179218"/>
      </p:ext>
    </p:extLst>
  </p:cSld>
  <p:clrMapOvr>
    <a:masterClrMapping/>
  </p:clrMapOvr>
  <p:transition>
    <p:fade thruBlk="1"/>
  </p:transition>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309</TotalTime>
  <Words>1699</Words>
  <Application>Microsoft Office PowerPoint</Application>
  <PresentationFormat>Лист A4 (210x297 мм)</PresentationFormat>
  <Paragraphs>93</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Тема Office</vt:lpstr>
      <vt:lpstr>Слайд 1</vt:lpstr>
      <vt:lpstr>Хоровод — древний народный круговой массовый обрядовый танец восточных славян, известный и в восточной Польше, содержащий в себе: обрядовое или необрядовое массовое игровое действо, танец, пение (хороводные песни) и/или игру на инструментах. Круговой танец распространён в основном у славян, но встречается (под разными названиями) и у других народов. Названия танца у разных славянских народов: коло (сербское), оро (македонское), коло (хорватское), хоро (болгарское).          .  </vt:lpstr>
      <vt:lpstr> Хоровод —танец славян. Он по праву занимает особую роль в традиции славянского народа.  Это символ славянской культуры. Основной фигурой танца является круг. Это своего рода круговая композиция, символизирующая собой солнце. Хоровод являлся неотъемлемой частью любого праздника. Независимо от времени года. Но особую популярность народный танец приобретает после Пасхи до Петрова дня. Это время, когда наши предки особенно часто водили хороводы. Поэтому художники чаще всего изображают хороводы в весенне-летний период.                 .   </vt:lpstr>
      <vt:lpstr>Хоровод как жанр русского народного танца</vt:lpstr>
      <vt:lpstr>Слайд 5</vt:lpstr>
      <vt:lpstr>Орнаментальный хоровод </vt:lpstr>
      <vt:lpstr>Слайд 7</vt:lpstr>
      <vt:lpstr>      Игровой хоровод </vt:lpstr>
      <vt:lpstr>Классификация игровых хороводов по типу движения</vt:lpstr>
      <vt:lpstr>Классификация игровых хороводов по типу движения</vt:lpstr>
      <vt:lpstr>Особенности взаимосвязи движений и рисунка в хороводе</vt:lpstr>
      <vt:lpstr>     Русские хороводы по назначению распределялись по временам года, свободным дням жизни и по сословиям. Сельские начинаются со Святой недели и продолжаются до рабочей поры; другие появляются с 15 августа и оканчиваются при наступлении зимы. Поселяне веселятся только по дням праздничным; в другие дни окружают их нужды, а для искупления их они должны жертвовать всем. Городские хороводы также начинаются со  Святой недели и продолжаются  все лето и осень. Весна и осень, два времени года, в которые поселяне более всего веселятся.           .       Первые весенние хороводы начинаются со Святой недели и оканчиваются вечером на Красную горку. Здесь соединяются с хороводами: встреча весны, снаряжение суженых к венечному поезду. Радуницкие хороводы отличаются разыгрыванием Вьюнка, старого народного обряда в честь новобрачных. Георгиевские хороводы соединяют с собой выгон скота на пастбище и игры на полях. </vt:lpstr>
      <vt:lpstr>   Летние хороводы начинаются с Троицкой недели и бывают веселее и разнообразней весенних. Поселянки закупают наряды, платки и ленты. Троицкие хороводы продолжаются целую неделю. Всесвятские хороводы продолжаются три дня и соединены с особенными местными празднествами. Петровские и Пятницкие хороводы отправляются почти в одно и тоже время. Начатие и продолжение их зависит от изменяемости нашего месяцеслова. Ивановские хороводы начинаются с 23 июня и продолжаются двое суток. На Петров день оканчиваются наши летние хороводы. В городах и селах они отправляются на площадях и селах, вместе со всеми другими увеселениями.</vt:lpstr>
      <vt:lpstr>   Осенние  городские хороводы в одних местах начинаются с Ильина дня, а в других с Успеньева дня. Сельские хороводы начинаются с бабьего лета. Успенские хороводы начинают с 6 августа, когда начинают собирать фруктовые плоды. Семенинские хороводы отправляются по всей России с разными обрядами  и продолжаются целую неделю. Капустинские хороводы начинаются с половины сентября и отправляются только в городах. Последние хороводы бывают Покровские, и отправление их зависит от времени года.  Кроме сих обреченных дней, русские хороводы отправляются на свадьбах, (даже зимой.) </vt:lpstr>
      <vt:lpstr>Фигуры (рисунки) хоровода </vt:lpstr>
      <vt:lpstr>Слайд 16</vt:lpstr>
      <vt:lpstr>Слайд 17</vt:lpstr>
      <vt:lpstr>Слайд 18</vt:lpstr>
      <vt:lpstr>Источники: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Хоровод   выполнила студентка 1 ХГТ Лысова Софья</dc:title>
  <dc:creator>Соня</dc:creator>
  <cp:lastModifiedBy>DDU_Soft</cp:lastModifiedBy>
  <cp:revision>64</cp:revision>
  <dcterms:created xsi:type="dcterms:W3CDTF">2020-03-25T05:57:22Z</dcterms:created>
  <dcterms:modified xsi:type="dcterms:W3CDTF">2022-05-22T14:19:19Z</dcterms:modified>
</cp:coreProperties>
</file>