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8" r:id="rId3"/>
    <p:sldId id="259" r:id="rId4"/>
    <p:sldId id="281" r:id="rId5"/>
    <p:sldId id="262" r:id="rId6"/>
    <p:sldId id="282" r:id="rId7"/>
    <p:sldId id="256" r:id="rId8"/>
    <p:sldId id="276" r:id="rId9"/>
    <p:sldId id="274" r:id="rId10"/>
    <p:sldId id="275" r:id="rId11"/>
    <p:sldId id="261" r:id="rId12"/>
    <p:sldId id="271" r:id="rId13"/>
    <p:sldId id="260" r:id="rId14"/>
    <p:sldId id="264" r:id="rId15"/>
    <p:sldId id="263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" initials="я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80" autoAdjust="0"/>
  </p:normalViewPr>
  <p:slideViewPr>
    <p:cSldViewPr snapToGrid="0">
      <p:cViewPr>
        <p:scale>
          <a:sx n="69" d="100"/>
          <a:sy n="69" d="100"/>
        </p:scale>
        <p:origin x="-65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4T16:50:09.13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5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jpeg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5" Type="http://schemas.openxmlformats.org/officeDocument/2006/relationships/image" Target="../media/image2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Relationship Id="rId14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34.wmf"/><Relationship Id="rId3" Type="http://schemas.openxmlformats.org/officeDocument/2006/relationships/image" Target="../media/image18.wmf"/><Relationship Id="rId7" Type="http://schemas.openxmlformats.org/officeDocument/2006/relationships/image" Target="../media/image28.wmf"/><Relationship Id="rId12" Type="http://schemas.openxmlformats.org/officeDocument/2006/relationships/image" Target="../media/image33.wmf"/><Relationship Id="rId2" Type="http://schemas.openxmlformats.org/officeDocument/2006/relationships/image" Target="../media/image14.wmf"/><Relationship Id="rId1" Type="http://schemas.openxmlformats.org/officeDocument/2006/relationships/image" Target="../media/image13.jpeg"/><Relationship Id="rId6" Type="http://schemas.openxmlformats.org/officeDocument/2006/relationships/image" Target="../media/image19.wmf"/><Relationship Id="rId11" Type="http://schemas.openxmlformats.org/officeDocument/2006/relationships/image" Target="../media/image32.wmf"/><Relationship Id="rId5" Type="http://schemas.openxmlformats.org/officeDocument/2006/relationships/image" Target="../media/image17.wmf"/><Relationship Id="rId10" Type="http://schemas.openxmlformats.org/officeDocument/2006/relationships/image" Target="../media/image31.wmf"/><Relationship Id="rId4" Type="http://schemas.openxmlformats.org/officeDocument/2006/relationships/image" Target="../media/image15.wmf"/><Relationship Id="rId9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26.wmf"/><Relationship Id="rId7" Type="http://schemas.openxmlformats.org/officeDocument/2006/relationships/image" Target="../media/image36.wmf"/><Relationship Id="rId2" Type="http://schemas.openxmlformats.org/officeDocument/2006/relationships/image" Target="../media/image20.wmf"/><Relationship Id="rId1" Type="http://schemas.openxmlformats.org/officeDocument/2006/relationships/image" Target="../media/image13.jpeg"/><Relationship Id="rId6" Type="http://schemas.openxmlformats.org/officeDocument/2006/relationships/image" Target="../media/image35.wmf"/><Relationship Id="rId5" Type="http://schemas.openxmlformats.org/officeDocument/2006/relationships/image" Target="../media/image16.wmf"/><Relationship Id="rId4" Type="http://schemas.openxmlformats.org/officeDocument/2006/relationships/image" Target="../media/image21.wmf"/><Relationship Id="rId9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3A882A-5B58-4EA9-9E99-A887A4AB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033C912-A98F-4CF5-9BEE-D98393BDE1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A528E8-6957-47C7-BF3C-2904A2965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3047BB-BC83-48D2-B57D-8D64F4258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C79AAD-21C6-48CB-90BB-DC0E72A88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5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D38F1C-10AF-4C4E-B282-E0DB4141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1602DC5-2ECF-47E8-94A2-222F2C845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6D7B0F2-D694-4463-8DE8-4B7E8CCE2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288985-03FA-4D0C-BBE0-DE7A5EFA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816EC7-2071-4341-9309-7EBEE02C2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1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4061D5E-9564-44B2-B260-C3E31B5A56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7C68B7E-D839-4431-A47F-D6AC1F7A9A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B7C715-2AD0-457D-ABC4-D91C068F6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B9E189-DAA0-49F7-8EBE-397EB46E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B0B0F8-3E63-4411-B96F-32B5B945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93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ECA464-DE74-48FE-BB87-A35B16AA3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0312C9-1E5E-40EE-BE40-FA8513369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3FE6E9-619C-4AD3-8396-79D23B30D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E76C3C-986B-4F8C-8C0E-77FE407A6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9389A9-9B99-45B9-8D2B-071A2A4E5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3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3224B0-EAF2-41FF-B110-9A065AB45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A79B05-EEDC-4EAB-89A2-1B1EEEC9D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C69B5E-F2B2-4DF1-A9D6-02A662B5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3DD105-8C93-4EE1-AB62-7060D03BA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CBCF13-6F0F-46FC-A265-ECC9E801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A5B38F-E423-4D10-85B4-BB1FD1983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5E27D7-7E17-456D-BCCA-1BAE13DC4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CA7791C-1FF1-4DBA-953B-0168689BD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5684335-681D-4006-8B46-5BE398B02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861A106-023F-4A46-B1BD-269FEB8C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AB5A590-C66F-4245-B3DC-C2244B62C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85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98273F-9055-477E-A829-9D28355BE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5198AA1-EBB2-4DCD-B7CA-56694398C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6DAABD3-AA38-43D6-BF3B-62468D021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298557D-CD27-4694-AA19-88B5A3E63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6F7D3E6-E5BD-49C7-B3B3-C92A8B1D82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86725E5-BCC1-4DBE-BF1B-ACC1B4B6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1420D4E-238B-4E52-BD6F-B38C5FD5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4B805A9-472A-4109-8659-71D771928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0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68F1BA-C9E2-404A-99E7-E4BA730E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239ABD-BF20-4EF1-913D-6DC9B8C52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F3B75B1-AE3F-4384-84A0-1A27E9AB8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1943C88-E6BC-4E2F-A303-2FFB6B3A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B58EA4C-66B7-4B7A-BD95-84E8E3E0C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A62C895-C44A-48E4-90D5-BAC423F1C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993AAAB-C45D-4AB6-9FDB-EE9C8235A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72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BB94BD-9B22-402E-99C0-7EEBB720B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989895-AC95-4B05-B630-3EF01CE51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50A9A34-A7BB-4553-8278-40570DA44C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5A2726B-52DE-43FA-97CF-4BE0EC8F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DD49CDE-CF05-47EA-969F-88EE3621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2FAFB8B-249D-403D-B3F4-B993D968B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78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B01F7D-9F7D-43E6-A4FB-699AD58C7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C0B21B4-DDC2-42D2-B173-8E4BED755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61C4AF6-44C0-49A8-A60C-E227A8D2B3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E608DF0-3967-48EB-B4DA-867677EDE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AB5E2D9-51D2-45FA-8B38-609DC454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AE85B9A-FA9A-421A-B1AF-023E7F55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7B03D3-9D11-4DE0-8603-464EF70AA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F00A277-D728-4BB0-AC45-A431B0EA9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97851D9-EBB2-49D0-B446-A26007AA9C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A32C1-023C-40C1-B1BC-7E506721CEAD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F3BC1D-EDB0-4CB1-B3A8-19381F7EA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D1C11C7-B5D9-4DBA-850B-31FF45575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D885A-7962-4FE7-8032-6EE5F39F7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2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35.wmf"/><Relationship Id="rId18" Type="http://schemas.openxmlformats.org/officeDocument/2006/relationships/oleObject" Target="../embeddings/oleObject45.bin"/><Relationship Id="rId3" Type="http://schemas.openxmlformats.org/officeDocument/2006/relationships/oleObject" Target="../embeddings/oleObject38.bin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16.wmf"/><Relationship Id="rId5" Type="http://schemas.openxmlformats.org/officeDocument/2006/relationships/image" Target="../media/image13.jpeg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41.bin"/><Relationship Id="rId19" Type="http://schemas.openxmlformats.org/officeDocument/2006/relationships/image" Target="../media/image38.wmf"/><Relationship Id="rId4" Type="http://schemas.openxmlformats.org/officeDocument/2006/relationships/image" Target="../media/image20.wmf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4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ge.sdamgia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comments" Target="../comments/commen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oleObject" Target="../embeddings/oleObject12.bin"/><Relationship Id="rId21" Type="http://schemas.openxmlformats.org/officeDocument/2006/relationships/image" Target="../media/image22.wmf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0.wmf"/><Relationship Id="rId25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29" Type="http://schemas.openxmlformats.org/officeDocument/2006/relationships/image" Target="../media/image26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7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3.jpeg"/><Relationship Id="rId15" Type="http://schemas.openxmlformats.org/officeDocument/2006/relationships/image" Target="../media/image19.wmf"/><Relationship Id="rId23" Type="http://schemas.openxmlformats.org/officeDocument/2006/relationships/image" Target="../media/image23.wmf"/><Relationship Id="rId28" Type="http://schemas.openxmlformats.org/officeDocument/2006/relationships/oleObject" Target="../embeddings/oleObject24.bin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1.wmf"/><Relationship Id="rId31" Type="http://schemas.openxmlformats.org/officeDocument/2006/relationships/image" Target="../media/image27.wmf"/><Relationship Id="rId4" Type="http://schemas.openxmlformats.org/officeDocument/2006/relationships/image" Target="../media/image14.wmf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25.wmf"/><Relationship Id="rId30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33.bin"/><Relationship Id="rId26" Type="http://schemas.openxmlformats.org/officeDocument/2006/relationships/oleObject" Target="../embeddings/oleObject37.bin"/><Relationship Id="rId3" Type="http://schemas.openxmlformats.org/officeDocument/2006/relationships/oleObject" Target="../embeddings/oleObject26.bin"/><Relationship Id="rId21" Type="http://schemas.openxmlformats.org/officeDocument/2006/relationships/image" Target="../media/image31.wmf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29.wmf"/><Relationship Id="rId25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7.wmf"/><Relationship Id="rId24" Type="http://schemas.openxmlformats.org/officeDocument/2006/relationships/oleObject" Target="../embeddings/oleObject36.bin"/><Relationship Id="rId5" Type="http://schemas.openxmlformats.org/officeDocument/2006/relationships/image" Target="../media/image13.jpeg"/><Relationship Id="rId15" Type="http://schemas.openxmlformats.org/officeDocument/2006/relationships/image" Target="../media/image28.wmf"/><Relationship Id="rId23" Type="http://schemas.openxmlformats.org/officeDocument/2006/relationships/image" Target="../media/image32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0.wmf"/><Relationship Id="rId4" Type="http://schemas.openxmlformats.org/officeDocument/2006/relationships/image" Target="../media/image14.wmf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31.bin"/><Relationship Id="rId22" Type="http://schemas.openxmlformats.org/officeDocument/2006/relationships/oleObject" Target="../embeddings/oleObject35.bin"/><Relationship Id="rId27" Type="http://schemas.openxmlformats.org/officeDocument/2006/relationships/image" Target="../media/image3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xmlns="" id="{9B769C1F-BEF7-4A59-BD64-9D4F50A04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52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847528" y="737385"/>
            <a:ext cx="792088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dirty="0"/>
              <a:t>(продолжение )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dirty="0"/>
              <a:t>1.Найдите значение выражения: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3318" name="Object 11" descr="Голубая тисненая бумага"/>
          <p:cNvGraphicFramePr>
            <a:graphicFrameLocks noChangeAspect="1"/>
          </p:cNvGraphicFramePr>
          <p:nvPr/>
        </p:nvGraphicFramePr>
        <p:xfrm>
          <a:off x="2279651" y="2276475"/>
          <a:ext cx="2016125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3" imgW="393529" imgH="253890" progId="Equation.3">
                  <p:embed/>
                </p:oleObj>
              </mc:Choice>
              <mc:Fallback>
                <p:oleObj name="Формула" r:id="rId3" imgW="393529" imgH="253890" progId="Equation.3">
                  <p:embed/>
                  <p:pic>
                    <p:nvPicPr>
                      <p:cNvPr id="13318" name="Object 11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1" y="2276475"/>
                        <a:ext cx="2016125" cy="1327150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3320" name="Object 13" descr="Голубая тисненая бумага"/>
          <p:cNvGraphicFramePr>
            <a:graphicFrameLocks noChangeAspect="1"/>
          </p:cNvGraphicFramePr>
          <p:nvPr/>
        </p:nvGraphicFramePr>
        <p:xfrm>
          <a:off x="1919288" y="4149725"/>
          <a:ext cx="187166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6" imgW="368140" imgH="253890" progId="Equation.3">
                  <p:embed/>
                </p:oleObj>
              </mc:Choice>
              <mc:Fallback>
                <p:oleObj name="Формула" r:id="rId6" imgW="368140" imgH="253890" progId="Equation.3">
                  <p:embed/>
                  <p:pic>
                    <p:nvPicPr>
                      <p:cNvPr id="13320" name="Object 13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4149725"/>
                        <a:ext cx="1871662" cy="1295400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Object 15" descr="Голубая тисненая бумага"/>
          <p:cNvGraphicFramePr>
            <a:graphicFrameLocks noChangeAspect="1"/>
          </p:cNvGraphicFramePr>
          <p:nvPr/>
        </p:nvGraphicFramePr>
        <p:xfrm>
          <a:off x="6456364" y="2420938"/>
          <a:ext cx="2663825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8" imgW="583947" imgH="253890" progId="Equation.3">
                  <p:embed/>
                </p:oleObj>
              </mc:Choice>
              <mc:Fallback>
                <p:oleObj name="Формула" r:id="rId8" imgW="583947" imgH="253890" progId="Equation.3">
                  <p:embed/>
                  <p:pic>
                    <p:nvPicPr>
                      <p:cNvPr id="13321" name="Object 15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4" y="2420938"/>
                        <a:ext cx="2663825" cy="1179512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Object 17" descr="Голубая тисненая бумага"/>
          <p:cNvGraphicFramePr>
            <a:graphicFrameLocks noChangeAspect="1"/>
          </p:cNvGraphicFramePr>
          <p:nvPr/>
        </p:nvGraphicFramePr>
        <p:xfrm>
          <a:off x="5087939" y="4365626"/>
          <a:ext cx="4319587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Формула" r:id="rId10" imgW="1015559" imgH="253890" progId="Equation.3">
                  <p:embed/>
                </p:oleObj>
              </mc:Choice>
              <mc:Fallback>
                <p:oleObj name="Формула" r:id="rId10" imgW="1015559" imgH="253890" progId="Equation.3">
                  <p:embed/>
                  <p:pic>
                    <p:nvPicPr>
                      <p:cNvPr id="13322" name="Object 17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7939" y="4365626"/>
                        <a:ext cx="4319587" cy="1090613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5" name="Object 19"/>
          <p:cNvGraphicFramePr>
            <a:graphicFrameLocks noChangeAspect="1"/>
          </p:cNvGraphicFramePr>
          <p:nvPr/>
        </p:nvGraphicFramePr>
        <p:xfrm>
          <a:off x="4151314" y="2565401"/>
          <a:ext cx="1296987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Формула" r:id="rId12" imgW="241091" imgH="177646" progId="Equation.3">
                  <p:embed/>
                </p:oleObj>
              </mc:Choice>
              <mc:Fallback>
                <p:oleObj name="Формула" r:id="rId12" imgW="241091" imgH="177646" progId="Equation.3">
                  <p:embed/>
                  <p:pic>
                    <p:nvPicPr>
                      <p:cNvPr id="29715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4" y="2565401"/>
                        <a:ext cx="1296987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6" name="Object 20"/>
          <p:cNvGraphicFramePr>
            <a:graphicFrameLocks noChangeAspect="1"/>
          </p:cNvGraphicFramePr>
          <p:nvPr/>
        </p:nvGraphicFramePr>
        <p:xfrm>
          <a:off x="9120189" y="2565400"/>
          <a:ext cx="11001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Формула" r:id="rId14" imgW="241091" imgH="177646" progId="Equation.3">
                  <p:embed/>
                </p:oleObj>
              </mc:Choice>
              <mc:Fallback>
                <p:oleObj name="Формула" r:id="rId14" imgW="241091" imgH="177646" progId="Equation.3">
                  <p:embed/>
                  <p:pic>
                    <p:nvPicPr>
                      <p:cNvPr id="2971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0189" y="2565400"/>
                        <a:ext cx="1100137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8" name="Object 22"/>
          <p:cNvGraphicFramePr>
            <a:graphicFrameLocks noChangeAspect="1"/>
          </p:cNvGraphicFramePr>
          <p:nvPr/>
        </p:nvGraphicFramePr>
        <p:xfrm>
          <a:off x="3575050" y="4365626"/>
          <a:ext cx="1227138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Формула" r:id="rId16" imgW="241091" imgH="177646" progId="Equation.3">
                  <p:embed/>
                </p:oleObj>
              </mc:Choice>
              <mc:Fallback>
                <p:oleObj name="Формула" r:id="rId16" imgW="241091" imgH="177646" progId="Equation.3">
                  <p:embed/>
                  <p:pic>
                    <p:nvPicPr>
                      <p:cNvPr id="29718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4365626"/>
                        <a:ext cx="1227138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9" name="Object 23"/>
          <p:cNvGraphicFramePr>
            <a:graphicFrameLocks noChangeAspect="1"/>
          </p:cNvGraphicFramePr>
          <p:nvPr/>
        </p:nvGraphicFramePr>
        <p:xfrm>
          <a:off x="9209088" y="4437064"/>
          <a:ext cx="145891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name="Формула" r:id="rId18" imgW="342751" imgH="203112" progId="Equation.3">
                  <p:embed/>
                </p:oleObj>
              </mc:Choice>
              <mc:Fallback>
                <p:oleObj name="Формула" r:id="rId18" imgW="342751" imgH="203112" progId="Equation.3">
                  <p:embed/>
                  <p:pic>
                    <p:nvPicPr>
                      <p:cNvPr id="29719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9088" y="4437064"/>
                        <a:ext cx="145891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843129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800395" y="677863"/>
            <a:ext cx="7272337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dirty="0"/>
              <a:t>(продолжение)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800" b="1" i="1" dirty="0"/>
              <a:t>2. Имеет ли смысл выражение:</a:t>
            </a: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1268" name="Object 5"/>
          <p:cNvGraphicFramePr>
            <a:graphicFrameLocks noChangeAspect="1"/>
          </p:cNvGraphicFramePr>
          <p:nvPr/>
        </p:nvGraphicFramePr>
        <p:xfrm>
          <a:off x="1847850" y="2924176"/>
          <a:ext cx="23749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Формула" r:id="rId3" imgW="380835" imgH="241195" progId="Equation.3">
                  <p:embed/>
                </p:oleObj>
              </mc:Choice>
              <mc:Fallback>
                <p:oleObj name="Формула" r:id="rId3" imgW="380835" imgH="241195" progId="Equation.3">
                  <p:embed/>
                  <p:pic>
                    <p:nvPicPr>
                      <p:cNvPr id="1126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0" y="2924176"/>
                        <a:ext cx="2374900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1270" name="Object 7"/>
          <p:cNvGraphicFramePr>
            <a:graphicFrameLocks noChangeAspect="1"/>
          </p:cNvGraphicFramePr>
          <p:nvPr/>
        </p:nvGraphicFramePr>
        <p:xfrm>
          <a:off x="4151313" y="2997201"/>
          <a:ext cx="2089150" cy="130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Формула" r:id="rId5" imgW="380835" imgH="241195" progId="Equation.3">
                  <p:embed/>
                </p:oleObj>
              </mc:Choice>
              <mc:Fallback>
                <p:oleObj name="Формула" r:id="rId5" imgW="380835" imgH="241195" progId="Equation.3">
                  <p:embed/>
                  <p:pic>
                    <p:nvPicPr>
                      <p:cNvPr id="1127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3" y="2997201"/>
                        <a:ext cx="2089150" cy="1306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9"/>
          <p:cNvGraphicFramePr>
            <a:graphicFrameLocks noChangeAspect="1"/>
          </p:cNvGraphicFramePr>
          <p:nvPr/>
        </p:nvGraphicFramePr>
        <p:xfrm>
          <a:off x="6383339" y="3068639"/>
          <a:ext cx="1512887" cy="130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Формула" r:id="rId7" imgW="279279" imgH="241195" progId="Equation.3">
                  <p:embed/>
                </p:oleObj>
              </mc:Choice>
              <mc:Fallback>
                <p:oleObj name="Формула" r:id="rId7" imgW="279279" imgH="241195" progId="Equation.3">
                  <p:embed/>
                  <p:pic>
                    <p:nvPicPr>
                      <p:cNvPr id="1127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9" y="3068639"/>
                        <a:ext cx="1512887" cy="1303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12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1273" name="Object 11"/>
          <p:cNvGraphicFramePr>
            <a:graphicFrameLocks noChangeAspect="1"/>
          </p:cNvGraphicFramePr>
          <p:nvPr/>
        </p:nvGraphicFramePr>
        <p:xfrm>
          <a:off x="8112125" y="2997200"/>
          <a:ext cx="2160588" cy="130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Формула" r:id="rId9" imgW="482391" imgH="253890" progId="Equation.3">
                  <p:embed/>
                </p:oleObj>
              </mc:Choice>
              <mc:Fallback>
                <p:oleObj name="Формула" r:id="rId9" imgW="482391" imgH="253890" progId="Equation.3">
                  <p:embed/>
                  <p:pic>
                    <p:nvPicPr>
                      <p:cNvPr id="1127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2125" y="2997200"/>
                        <a:ext cx="2160588" cy="130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4295776" y="2852738"/>
            <a:ext cx="1655763" cy="14398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 flipH="1">
            <a:off x="4295776" y="2708275"/>
            <a:ext cx="1800225" cy="16573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H="1">
            <a:off x="8328026" y="2852738"/>
            <a:ext cx="1800225" cy="16573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8472488" y="2997201"/>
            <a:ext cx="1655762" cy="14398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1884363" y="2930526"/>
          <a:ext cx="23749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Формула" r:id="rId11" imgW="380835" imgH="241195" progId="Equation.3">
                  <p:embed/>
                </p:oleObj>
              </mc:Choice>
              <mc:Fallback>
                <p:oleObj name="Формула" r:id="rId11" imgW="380835" imgH="241195" progId="Equation.3">
                  <p:embed/>
                  <p:pic>
                    <p:nvPicPr>
                      <p:cNvPr id="1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363" y="2930526"/>
                        <a:ext cx="2374900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723548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 animBg="1"/>
      <p:bldP spid="27662" grpId="0" animBg="1"/>
      <p:bldP spid="27663" grpId="0" animBg="1"/>
      <p:bldP spid="276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Прототип 9 из </a:t>
            </a:r>
            <a:r>
              <a:rPr lang="en-US" dirty="0">
                <a:hlinkClick r:id="rId2"/>
              </a:rPr>
              <a:t>https://ege.sdamgia.ru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Тема: преобразования буквенных иррациональных выражений (11 заданий)</a:t>
            </a:r>
          </a:p>
        </p:txBody>
      </p:sp>
    </p:spTree>
    <p:extLst>
      <p:ext uri="{BB962C8B-B14F-4D97-AF65-F5344CB8AC3E}">
        <p14:creationId xmlns:p14="http://schemas.microsoft.com/office/powerpoint/2010/main" val="1592906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№1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Какова скорость вытекания воды родника?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Сколько литров воды в сутки вытекает из источника Зам-зам при хорошем напоре воды?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89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628801"/>
            <a:ext cx="8229600" cy="4525963"/>
          </a:xfrm>
        </p:spPr>
        <p:txBody>
          <a:bodyPr/>
          <a:lstStyle/>
          <a:p>
            <a:r>
              <a:rPr lang="ru-RU" dirty="0"/>
              <a:t>18,5 литров в секунду.</a:t>
            </a:r>
          </a:p>
          <a:p>
            <a:r>
              <a:rPr lang="ru-RU" dirty="0"/>
              <a:t>18,5 Х 3600 Х 24 = 1598400л = 1598400 дм³</a:t>
            </a:r>
          </a:p>
          <a:p>
            <a:endParaRPr lang="ru-RU" dirty="0"/>
          </a:p>
          <a:p>
            <a:r>
              <a:rPr lang="ru-RU" dirty="0"/>
              <a:t>Ответ: 18,5 л/с,  </a:t>
            </a:r>
            <a:r>
              <a:rPr lang="en-US" dirty="0"/>
              <a:t>V=15</a:t>
            </a:r>
            <a:r>
              <a:rPr lang="ru-RU" dirty="0"/>
              <a:t>984</a:t>
            </a:r>
            <a:r>
              <a:rPr lang="en-US" dirty="0"/>
              <a:t>00 </a:t>
            </a:r>
            <a:r>
              <a:rPr lang="ru-RU" dirty="0"/>
              <a:t>л.</a:t>
            </a:r>
          </a:p>
        </p:txBody>
      </p:sp>
    </p:spTree>
    <p:extLst>
      <p:ext uri="{BB962C8B-B14F-4D97-AF65-F5344CB8AC3E}">
        <p14:creationId xmlns:p14="http://schemas.microsoft.com/office/powerpoint/2010/main" val="1643830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Какую наиболее экономичную форму должен иметь изготовленный бак, чтобы вместить воду, вытекшую за сутки? Определите размеры бака.</a:t>
            </a:r>
          </a:p>
        </p:txBody>
      </p:sp>
    </p:spTree>
    <p:extLst>
      <p:ext uri="{BB962C8B-B14F-4D97-AF65-F5344CB8AC3E}">
        <p14:creationId xmlns:p14="http://schemas.microsoft.com/office/powerpoint/2010/main" val="896211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        Куб-самая экономичная форма бака.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            V=a³  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15</a:t>
                </a:r>
                <a:r>
                  <a:rPr lang="ru-RU" dirty="0"/>
                  <a:t>984</a:t>
                </a:r>
                <a:r>
                  <a:rPr lang="en-US" dirty="0"/>
                  <a:t>00</a:t>
                </a:r>
                <a:r>
                  <a:rPr lang="ru-RU" dirty="0"/>
                  <a:t> дм³</a:t>
                </a:r>
                <a:r>
                  <a:rPr lang="en-US" dirty="0"/>
                  <a:t> = a³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a=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ru-RU" b="0" i="1" smtClean="0">
                            <a:latin typeface="Cambria Math"/>
                          </a:rPr>
                          <m:t>1598400</m:t>
                        </m:r>
                      </m:e>
                    </m:rad>
                    <m:r>
                      <a:rPr lang="en-US" dirty="0">
                        <a:latin typeface="Cambria Math"/>
                      </a:rPr>
                      <m:t>≈</m:t>
                    </m:r>
                    <m:r>
                      <a:rPr lang="en-US" b="0" i="0" dirty="0" smtClean="0">
                        <a:latin typeface="Cambria Math"/>
                      </a:rPr>
                      <m:t>11</m:t>
                    </m:r>
                    <m:r>
                      <a:rPr lang="ru-RU" b="0" i="0" dirty="0" smtClean="0">
                        <a:latin typeface="Cambria Math"/>
                      </a:rPr>
                      <m:t>7</m:t>
                    </m:r>
                    <m:r>
                      <a:rPr lang="en-US" b="0" i="0" dirty="0" smtClean="0">
                        <a:latin typeface="Cambria Math"/>
                      </a:rPr>
                      <m:t> </m:t>
                    </m:r>
                    <m:r>
                      <a:rPr lang="ru-RU" b="0" i="0" dirty="0" smtClean="0">
                        <a:latin typeface="Cambria Math"/>
                      </a:rPr>
                      <m:t>дм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                     Ответ: Куб.117 </a:t>
                </a:r>
                <a:r>
                  <a:rPr lang="ru-RU" dirty="0" err="1"/>
                  <a:t>дм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03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AE5A70E-FF22-4BB6-8960-37710C19789E}"/>
              </a:ext>
            </a:extLst>
          </p:cNvPr>
          <p:cNvSpPr txBox="1"/>
          <p:nvPr/>
        </p:nvSpPr>
        <p:spPr>
          <a:xfrm>
            <a:off x="1962150" y="274638"/>
            <a:ext cx="82756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Теорема 1. 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Корень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(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= 2, 3, 4, …) из произведения двух неотрицательных чисел равен произведению корней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этих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чисел. </a:t>
            </a:r>
          </a:p>
        </p:txBody>
      </p:sp>
      <p:graphicFrame>
        <p:nvGraphicFramePr>
          <p:cNvPr id="4099" name="Объект 4">
            <a:extLst>
              <a:ext uri="{FF2B5EF4-FFF2-40B4-BE49-F238E27FC236}">
                <a16:creationId xmlns:a16="http://schemas.microsoft.com/office/drawing/2014/main" xmlns="" id="{46A093CA-E2FE-4093-98F7-F62AB8E10D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56051" y="1773239"/>
          <a:ext cx="364172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Уравнение" r:id="rId3" imgW="1028520" imgH="228600" progId="Equation.3">
                  <p:embed/>
                </p:oleObj>
              </mc:Choice>
              <mc:Fallback>
                <p:oleObj name="Уравнение" r:id="rId3" imgW="1028520" imgH="228600" progId="Equation.3">
                  <p:embed/>
                  <p:pic>
                    <p:nvPicPr>
                      <p:cNvPr id="4099" name="Объект 4">
                        <a:extLst>
                          <a:ext uri="{FF2B5EF4-FFF2-40B4-BE49-F238E27FC236}">
                            <a16:creationId xmlns:a16="http://schemas.microsoft.com/office/drawing/2014/main" xmlns="" id="{46A093CA-E2FE-4093-98F7-F62AB8E10D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6051" y="1773239"/>
                        <a:ext cx="3641725" cy="8096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950C17E-164F-48C9-B048-B3420CFDD766}"/>
              </a:ext>
            </a:extLst>
          </p:cNvPr>
          <p:cNvSpPr txBox="1"/>
          <p:nvPr/>
        </p:nvSpPr>
        <p:spPr>
          <a:xfrm>
            <a:off x="1962150" y="3255963"/>
            <a:ext cx="13356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1.</a:t>
            </a:r>
          </a:p>
          <a:p>
            <a:pPr>
              <a:defRPr/>
            </a:pPr>
            <a:endParaRPr lang="ru-RU" b="1" i="1" dirty="0">
              <a:latin typeface="+mj-lt"/>
            </a:endParaRPr>
          </a:p>
          <a:p>
            <a:pPr>
              <a:defRPr/>
            </a:pPr>
            <a:r>
              <a:rPr lang="ru-RU" b="1" i="1" dirty="0">
                <a:latin typeface="+mj-lt"/>
              </a:rPr>
              <a:t>Вычислить:</a:t>
            </a:r>
          </a:p>
        </p:txBody>
      </p:sp>
      <p:graphicFrame>
        <p:nvGraphicFramePr>
          <p:cNvPr id="4101" name="Объект 6">
            <a:extLst>
              <a:ext uri="{FF2B5EF4-FFF2-40B4-BE49-F238E27FC236}">
                <a16:creationId xmlns:a16="http://schemas.microsoft.com/office/drawing/2014/main" xmlns="" id="{C9587C52-F477-4C9A-A09C-4310A6CA1A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959844"/>
              </p:ext>
            </p:extLst>
          </p:nvPr>
        </p:nvGraphicFramePr>
        <p:xfrm>
          <a:off x="3797300" y="3671888"/>
          <a:ext cx="5048250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Уравнение" r:id="rId5" imgW="2273040" imgH="228600" progId="Equation.3">
                  <p:embed/>
                </p:oleObj>
              </mc:Choice>
              <mc:Fallback>
                <p:oleObj name="Уравнение" r:id="rId5" imgW="2273040" imgH="228600" progId="Equation.3">
                  <p:embed/>
                  <p:pic>
                    <p:nvPicPr>
                      <p:cNvPr id="4101" name="Объект 6">
                        <a:extLst>
                          <a:ext uri="{FF2B5EF4-FFF2-40B4-BE49-F238E27FC236}">
                            <a16:creationId xmlns:a16="http://schemas.microsoft.com/office/drawing/2014/main" xmlns="" id="{C9587C52-F477-4C9A-A09C-4310A6CA1A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300" y="3671888"/>
                        <a:ext cx="5048250" cy="50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045D15D-4D69-4925-9350-1438E23383D5}"/>
              </a:ext>
            </a:extLst>
          </p:cNvPr>
          <p:cNvSpPr txBox="1"/>
          <p:nvPr/>
        </p:nvSpPr>
        <p:spPr>
          <a:xfrm>
            <a:off x="1962150" y="190501"/>
            <a:ext cx="827563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Теорема 2. 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Корень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отношения неотрицательного числа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a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и положительного числа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b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равен отношению корней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этих  чисел. </a:t>
            </a:r>
          </a:p>
        </p:txBody>
      </p:sp>
      <p:graphicFrame>
        <p:nvGraphicFramePr>
          <p:cNvPr id="5123" name="Объект 2">
            <a:extLst>
              <a:ext uri="{FF2B5EF4-FFF2-40B4-BE49-F238E27FC236}">
                <a16:creationId xmlns:a16="http://schemas.microsoft.com/office/drawing/2014/main" xmlns="" id="{439F813B-4D57-4444-BFF2-30BB74B7B95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41850" y="1571625"/>
          <a:ext cx="1970088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Уравнение" r:id="rId3" imgW="685800" imgH="457200" progId="Equation.3">
                  <p:embed/>
                </p:oleObj>
              </mc:Choice>
              <mc:Fallback>
                <p:oleObj name="Уравнение" r:id="rId3" imgW="685800" imgH="457200" progId="Equation.3">
                  <p:embed/>
                  <p:pic>
                    <p:nvPicPr>
                      <p:cNvPr id="5123" name="Объект 2">
                        <a:extLst>
                          <a:ext uri="{FF2B5EF4-FFF2-40B4-BE49-F238E27FC236}">
                            <a16:creationId xmlns:a16="http://schemas.microsoft.com/office/drawing/2014/main" xmlns="" id="{439F813B-4D57-4444-BFF2-30BB74B7B9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850" y="1571625"/>
                        <a:ext cx="1970088" cy="13144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34D4348-DF81-4B2D-8942-A2934AFAE01A}"/>
              </a:ext>
            </a:extLst>
          </p:cNvPr>
          <p:cNvSpPr txBox="1"/>
          <p:nvPr/>
        </p:nvSpPr>
        <p:spPr>
          <a:xfrm>
            <a:off x="1752600" y="3097213"/>
            <a:ext cx="13356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</a:t>
            </a:r>
            <a:r>
              <a:rPr lang="en-US" b="1" i="1" u="sng" dirty="0">
                <a:latin typeface="+mj-lt"/>
              </a:rPr>
              <a:t>2</a:t>
            </a:r>
            <a:r>
              <a:rPr lang="ru-RU" b="1" i="1" u="sng" dirty="0">
                <a:latin typeface="+mj-lt"/>
              </a:rPr>
              <a:t>.</a:t>
            </a:r>
          </a:p>
          <a:p>
            <a:pPr>
              <a:defRPr/>
            </a:pPr>
            <a:endParaRPr lang="ru-RU" b="1" i="1" dirty="0">
              <a:latin typeface="+mj-lt"/>
            </a:endParaRPr>
          </a:p>
          <a:p>
            <a:pPr>
              <a:defRPr/>
            </a:pPr>
            <a:r>
              <a:rPr lang="ru-RU" b="1" i="1" dirty="0">
                <a:latin typeface="+mj-lt"/>
              </a:rPr>
              <a:t>Вычислить:</a:t>
            </a:r>
          </a:p>
        </p:txBody>
      </p:sp>
      <p:graphicFrame>
        <p:nvGraphicFramePr>
          <p:cNvPr id="5125" name="Объект 4">
            <a:extLst>
              <a:ext uri="{FF2B5EF4-FFF2-40B4-BE49-F238E27FC236}">
                <a16:creationId xmlns:a16="http://schemas.microsoft.com/office/drawing/2014/main" xmlns="" id="{4DFF90A6-313A-42A9-A5EB-93A6B33B90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90888" y="3430589"/>
          <a:ext cx="2944812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Уравнение" r:id="rId5" imgW="1511280" imgH="457200" progId="Equation.3">
                  <p:embed/>
                </p:oleObj>
              </mc:Choice>
              <mc:Fallback>
                <p:oleObj name="Уравнение" r:id="rId5" imgW="1511280" imgH="457200" progId="Equation.3">
                  <p:embed/>
                  <p:pic>
                    <p:nvPicPr>
                      <p:cNvPr id="5125" name="Объект 4">
                        <a:extLst>
                          <a:ext uri="{FF2B5EF4-FFF2-40B4-BE49-F238E27FC236}">
                            <a16:creationId xmlns:a16="http://schemas.microsoft.com/office/drawing/2014/main" xmlns="" id="{4DFF90A6-313A-42A9-A5EB-93A6B33B90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0888" y="3430589"/>
                        <a:ext cx="2944812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D2729D8-512F-4B34-90E2-9F4AD00B7F60}"/>
              </a:ext>
            </a:extLst>
          </p:cNvPr>
          <p:cNvSpPr txBox="1"/>
          <p:nvPr/>
        </p:nvSpPr>
        <p:spPr>
          <a:xfrm>
            <a:off x="1752600" y="4719638"/>
            <a:ext cx="13356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</a:t>
            </a:r>
            <a:r>
              <a:rPr lang="en-US" b="1" i="1" u="sng" dirty="0">
                <a:latin typeface="+mj-lt"/>
              </a:rPr>
              <a:t>3</a:t>
            </a:r>
            <a:r>
              <a:rPr lang="ru-RU" b="1" i="1" u="sng" dirty="0">
                <a:latin typeface="+mj-lt"/>
              </a:rPr>
              <a:t>.</a:t>
            </a:r>
          </a:p>
          <a:p>
            <a:pPr>
              <a:defRPr/>
            </a:pPr>
            <a:endParaRPr lang="ru-RU" b="1" i="1" dirty="0">
              <a:latin typeface="+mj-lt"/>
            </a:endParaRPr>
          </a:p>
          <a:p>
            <a:pPr>
              <a:defRPr/>
            </a:pPr>
            <a:r>
              <a:rPr lang="ru-RU" b="1" i="1" dirty="0">
                <a:latin typeface="+mj-lt"/>
              </a:rPr>
              <a:t>Вычислить:</a:t>
            </a:r>
          </a:p>
        </p:txBody>
      </p:sp>
      <p:graphicFrame>
        <p:nvGraphicFramePr>
          <p:cNvPr id="5127" name="Объект 6">
            <a:extLst>
              <a:ext uri="{FF2B5EF4-FFF2-40B4-BE49-F238E27FC236}">
                <a16:creationId xmlns:a16="http://schemas.microsoft.com/office/drawing/2014/main" xmlns="" id="{88A01A18-1771-432B-AEBC-05816ABDE7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79788" y="5019676"/>
          <a:ext cx="594360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Уравнение" r:id="rId7" imgW="2857320" imgH="457200" progId="Equation.3">
                  <p:embed/>
                </p:oleObj>
              </mc:Choice>
              <mc:Fallback>
                <p:oleObj name="Уравнение" r:id="rId7" imgW="2857320" imgH="457200" progId="Equation.3">
                  <p:embed/>
                  <p:pic>
                    <p:nvPicPr>
                      <p:cNvPr id="5127" name="Объект 6">
                        <a:extLst>
                          <a:ext uri="{FF2B5EF4-FFF2-40B4-BE49-F238E27FC236}">
                            <a16:creationId xmlns:a16="http://schemas.microsoft.com/office/drawing/2014/main" xmlns="" id="{88A01A18-1771-432B-AEBC-05816ABDE7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9788" y="5019676"/>
                        <a:ext cx="5943600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0F01AFD-7838-4AB1-878C-3A707AE945DE}"/>
              </a:ext>
            </a:extLst>
          </p:cNvPr>
          <p:cNvSpPr txBox="1"/>
          <p:nvPr/>
        </p:nvSpPr>
        <p:spPr>
          <a:xfrm>
            <a:off x="1962150" y="190500"/>
            <a:ext cx="82756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Теорема 3. 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Чтобы возвести корень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неотрицательного числа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a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 в натуральную степень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, надо в эту степень возвести подкоренное выражение. </a:t>
            </a:r>
          </a:p>
        </p:txBody>
      </p:sp>
      <p:graphicFrame>
        <p:nvGraphicFramePr>
          <p:cNvPr id="7171" name="Объект 2">
            <a:extLst>
              <a:ext uri="{FF2B5EF4-FFF2-40B4-BE49-F238E27FC236}">
                <a16:creationId xmlns:a16="http://schemas.microsoft.com/office/drawing/2014/main" xmlns="" id="{B158818D-F6FC-45B4-A233-FBF93C5694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03725" y="1876425"/>
          <a:ext cx="29464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Уравнение" r:id="rId3" imgW="863280" imgH="279360" progId="Equation.3">
                  <p:embed/>
                </p:oleObj>
              </mc:Choice>
              <mc:Fallback>
                <p:oleObj name="Уравнение" r:id="rId3" imgW="863280" imgH="279360" progId="Equation.3">
                  <p:embed/>
                  <p:pic>
                    <p:nvPicPr>
                      <p:cNvPr id="7171" name="Объект 2">
                        <a:extLst>
                          <a:ext uri="{FF2B5EF4-FFF2-40B4-BE49-F238E27FC236}">
                            <a16:creationId xmlns:a16="http://schemas.microsoft.com/office/drawing/2014/main" xmlns="" id="{B158818D-F6FC-45B4-A233-FBF93C5694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3725" y="1876425"/>
                        <a:ext cx="2946400" cy="9525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69AA16-26D9-4238-9276-6201C1159945}"/>
              </a:ext>
            </a:extLst>
          </p:cNvPr>
          <p:cNvSpPr txBox="1"/>
          <p:nvPr/>
        </p:nvSpPr>
        <p:spPr>
          <a:xfrm>
            <a:off x="1962150" y="3314700"/>
            <a:ext cx="13356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</a:t>
            </a:r>
            <a:r>
              <a:rPr lang="en-US" b="1" i="1" u="sng" dirty="0">
                <a:latin typeface="+mj-lt"/>
              </a:rPr>
              <a:t>4</a:t>
            </a:r>
            <a:r>
              <a:rPr lang="ru-RU" b="1" i="1" u="sng" dirty="0">
                <a:latin typeface="+mj-lt"/>
              </a:rPr>
              <a:t>.</a:t>
            </a:r>
          </a:p>
          <a:p>
            <a:pPr>
              <a:defRPr/>
            </a:pPr>
            <a:endParaRPr lang="ru-RU" b="1" i="1" dirty="0">
              <a:latin typeface="+mj-lt"/>
            </a:endParaRPr>
          </a:p>
          <a:p>
            <a:pPr>
              <a:defRPr/>
            </a:pPr>
            <a:r>
              <a:rPr lang="ru-RU" b="1" i="1" dirty="0">
                <a:latin typeface="+mj-lt"/>
              </a:rPr>
              <a:t>Вычислить:</a:t>
            </a:r>
          </a:p>
        </p:txBody>
      </p:sp>
      <p:graphicFrame>
        <p:nvGraphicFramePr>
          <p:cNvPr id="7173" name="Объект 4">
            <a:extLst>
              <a:ext uri="{FF2B5EF4-FFF2-40B4-BE49-F238E27FC236}">
                <a16:creationId xmlns:a16="http://schemas.microsoft.com/office/drawing/2014/main" xmlns="" id="{F3134DA4-FE8A-4927-8762-DC2909143D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49663" y="3706813"/>
          <a:ext cx="490061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Уравнение" r:id="rId5" imgW="2158920" imgH="304560" progId="Equation.3">
                  <p:embed/>
                </p:oleObj>
              </mc:Choice>
              <mc:Fallback>
                <p:oleObj name="Уравнение" r:id="rId5" imgW="2158920" imgH="304560" progId="Equation.3">
                  <p:embed/>
                  <p:pic>
                    <p:nvPicPr>
                      <p:cNvPr id="7173" name="Объект 4">
                        <a:extLst>
                          <a:ext uri="{FF2B5EF4-FFF2-40B4-BE49-F238E27FC236}">
                            <a16:creationId xmlns:a16="http://schemas.microsoft.com/office/drawing/2014/main" xmlns="" id="{F3134DA4-FE8A-4927-8762-DC2909143D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9663" y="3706813"/>
                        <a:ext cx="4900612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3F46479-AC35-421B-82FF-438BCBC0863B}"/>
              </a:ext>
            </a:extLst>
          </p:cNvPr>
          <p:cNvSpPr txBox="1"/>
          <p:nvPr/>
        </p:nvSpPr>
        <p:spPr>
          <a:xfrm>
            <a:off x="1962150" y="190500"/>
            <a:ext cx="82756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Теорема 4. 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Чтобы извлечь корень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корня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неотрицательного числа 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a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,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надо извлечь корень </a:t>
            </a:r>
            <a:r>
              <a:rPr lang="en-US" sz="24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kn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-ой степени из этого числа.</a:t>
            </a:r>
          </a:p>
        </p:txBody>
      </p:sp>
      <p:graphicFrame>
        <p:nvGraphicFramePr>
          <p:cNvPr id="8195" name="Объект 2">
            <a:extLst>
              <a:ext uri="{FF2B5EF4-FFF2-40B4-BE49-F238E27FC236}">
                <a16:creationId xmlns:a16="http://schemas.microsoft.com/office/drawing/2014/main" xmlns="" id="{C2EB792A-02F6-4747-8A4F-B2A058C4E4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1339" y="1524001"/>
          <a:ext cx="257333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Уравнение" r:id="rId3" imgW="799920" imgH="279360" progId="Equation.3">
                  <p:embed/>
                </p:oleObj>
              </mc:Choice>
              <mc:Fallback>
                <p:oleObj name="Уравнение" r:id="rId3" imgW="799920" imgH="279360" progId="Equation.3">
                  <p:embed/>
                  <p:pic>
                    <p:nvPicPr>
                      <p:cNvPr id="8195" name="Объект 2">
                        <a:extLst>
                          <a:ext uri="{FF2B5EF4-FFF2-40B4-BE49-F238E27FC236}">
                            <a16:creationId xmlns:a16="http://schemas.microsoft.com/office/drawing/2014/main" xmlns="" id="{C2EB792A-02F6-4747-8A4F-B2A058C4E4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339" y="1524001"/>
                        <a:ext cx="2573337" cy="8985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7B1B429-ABE4-4EDD-9218-7D580FA0B89F}"/>
              </a:ext>
            </a:extLst>
          </p:cNvPr>
          <p:cNvSpPr txBox="1"/>
          <p:nvPr/>
        </p:nvSpPr>
        <p:spPr>
          <a:xfrm>
            <a:off x="1962150" y="2674938"/>
            <a:ext cx="25282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</a:t>
            </a:r>
            <a:r>
              <a:rPr lang="en-US" b="1" i="1" u="sng" dirty="0">
                <a:latin typeface="+mj-lt"/>
              </a:rPr>
              <a:t>5</a:t>
            </a:r>
            <a:r>
              <a:rPr lang="ru-RU" b="1" i="1" u="sng" dirty="0">
                <a:latin typeface="+mj-lt"/>
              </a:rPr>
              <a:t>.</a:t>
            </a:r>
          </a:p>
          <a:p>
            <a:pPr>
              <a:defRPr/>
            </a:pPr>
            <a:endParaRPr lang="ru-RU" b="1" i="1" dirty="0">
              <a:latin typeface="+mj-lt"/>
            </a:endParaRPr>
          </a:p>
          <a:p>
            <a:pPr>
              <a:defRPr/>
            </a:pPr>
            <a:r>
              <a:rPr lang="ru-RU" b="1" i="1" dirty="0">
                <a:latin typeface="+mj-lt"/>
              </a:rPr>
              <a:t>Упростить выражение:</a:t>
            </a:r>
          </a:p>
        </p:txBody>
      </p:sp>
      <p:graphicFrame>
        <p:nvGraphicFramePr>
          <p:cNvPr id="8197" name="Объект 4">
            <a:extLst>
              <a:ext uri="{FF2B5EF4-FFF2-40B4-BE49-F238E27FC236}">
                <a16:creationId xmlns:a16="http://schemas.microsoft.com/office/drawing/2014/main" xmlns="" id="{825FB415-7F9A-45F7-9B65-467587C6E3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38739" y="2936875"/>
          <a:ext cx="3806825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Уравнение" r:id="rId5" imgW="1511280" imgH="711000" progId="Equation.3">
                  <p:embed/>
                </p:oleObj>
              </mc:Choice>
              <mc:Fallback>
                <p:oleObj name="Уравнение" r:id="rId5" imgW="1511280" imgH="711000" progId="Equation.3">
                  <p:embed/>
                  <p:pic>
                    <p:nvPicPr>
                      <p:cNvPr id="8197" name="Объект 4">
                        <a:extLst>
                          <a:ext uri="{FF2B5EF4-FFF2-40B4-BE49-F238E27FC236}">
                            <a16:creationId xmlns:a16="http://schemas.microsoft.com/office/drawing/2014/main" xmlns="" id="{825FB415-7F9A-45F7-9B65-467587C6E3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8739" y="2936875"/>
                        <a:ext cx="3806825" cy="179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595170E-5866-4C68-80DE-20976B02E7D3}"/>
              </a:ext>
            </a:extLst>
          </p:cNvPr>
          <p:cNvSpPr txBox="1"/>
          <p:nvPr/>
        </p:nvSpPr>
        <p:spPr>
          <a:xfrm>
            <a:off x="1962150" y="190500"/>
            <a:ext cx="82756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C00000"/>
                </a:solidFill>
                <a:latin typeface="+mj-lt"/>
              </a:rPr>
              <a:t>Теорема 5. 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Если показатели корня и подкоренного выражения умножить или разделить на одно и то же число, то значение корня не изменится.</a:t>
            </a:r>
          </a:p>
        </p:txBody>
      </p:sp>
      <p:graphicFrame>
        <p:nvGraphicFramePr>
          <p:cNvPr id="9219" name="Объект 2">
            <a:extLst>
              <a:ext uri="{FF2B5EF4-FFF2-40B4-BE49-F238E27FC236}">
                <a16:creationId xmlns:a16="http://schemas.microsoft.com/office/drawing/2014/main" xmlns="" id="{8532BE9E-E222-4D1D-B431-200E1B2276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4000" y="1673225"/>
          <a:ext cx="31559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Уравнение" r:id="rId3" imgW="914400" imgH="253800" progId="Equation.3">
                  <p:embed/>
                </p:oleObj>
              </mc:Choice>
              <mc:Fallback>
                <p:oleObj name="Уравнение" r:id="rId3" imgW="914400" imgH="253800" progId="Equation.3">
                  <p:embed/>
                  <p:pic>
                    <p:nvPicPr>
                      <p:cNvPr id="9219" name="Объект 2">
                        <a:extLst>
                          <a:ext uri="{FF2B5EF4-FFF2-40B4-BE49-F238E27FC236}">
                            <a16:creationId xmlns:a16="http://schemas.microsoft.com/office/drawing/2014/main" xmlns="" id="{8532BE9E-E222-4D1D-B431-200E1B2276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0" y="1673225"/>
                        <a:ext cx="3155950" cy="8763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2B3F43D-E606-49CA-A2AF-3ACF32D2FF97}"/>
              </a:ext>
            </a:extLst>
          </p:cNvPr>
          <p:cNvSpPr txBox="1"/>
          <p:nvPr/>
        </p:nvSpPr>
        <p:spPr>
          <a:xfrm>
            <a:off x="1971676" y="3186113"/>
            <a:ext cx="114807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u="sng" dirty="0">
                <a:latin typeface="+mj-lt"/>
              </a:rPr>
              <a:t>Пример </a:t>
            </a:r>
            <a:r>
              <a:rPr lang="en-US" b="1" i="1" u="sng" dirty="0">
                <a:latin typeface="+mj-lt"/>
              </a:rPr>
              <a:t>6</a:t>
            </a:r>
            <a:r>
              <a:rPr lang="ru-RU" b="1" i="1" u="sng" dirty="0">
                <a:latin typeface="+mj-lt"/>
              </a:rPr>
              <a:t>.</a:t>
            </a:r>
          </a:p>
        </p:txBody>
      </p:sp>
      <p:graphicFrame>
        <p:nvGraphicFramePr>
          <p:cNvPr id="9221" name="Объект 4">
            <a:extLst>
              <a:ext uri="{FF2B5EF4-FFF2-40B4-BE49-F238E27FC236}">
                <a16:creationId xmlns:a16="http://schemas.microsoft.com/office/drawing/2014/main" xmlns="" id="{C8371575-81D2-4403-BFC0-867F930FC5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89326" y="2833689"/>
          <a:ext cx="5222875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Уравнение" r:id="rId5" imgW="2234880" imgH="380880" progId="Equation.3">
                  <p:embed/>
                </p:oleObj>
              </mc:Choice>
              <mc:Fallback>
                <p:oleObj name="Уравнение" r:id="rId5" imgW="2234880" imgH="380880" progId="Equation.3">
                  <p:embed/>
                  <p:pic>
                    <p:nvPicPr>
                      <p:cNvPr id="9221" name="Объект 4">
                        <a:extLst>
                          <a:ext uri="{FF2B5EF4-FFF2-40B4-BE49-F238E27FC236}">
                            <a16:creationId xmlns:a16="http://schemas.microsoft.com/office/drawing/2014/main" xmlns="" id="{C8371575-81D2-4403-BFC0-867F930FC5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9326" y="2833689"/>
                        <a:ext cx="5222875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AD8FA8-BC84-4799-9EB4-3F247D7829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корней степени 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D34F224-BED6-4B7A-ADAD-844A32F2ED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864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1. Найдите значение выражения: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544" y="1196753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pPr marL="0" indent="0">
              <a:buNone/>
            </a:pPr>
            <a:endParaRPr lang="tt-RU" sz="4400" dirty="0"/>
          </a:p>
          <a:p>
            <a:pPr marL="0" indent="0">
              <a:buNone/>
            </a:pPr>
            <a:r>
              <a:rPr lang="tt-RU" sz="4400" dirty="0"/>
              <a:t>2. Имеют ли смысл выра</a:t>
            </a:r>
            <a:r>
              <a:rPr lang="ru-RU" sz="4400" dirty="0"/>
              <a:t>ж</a:t>
            </a:r>
            <a:r>
              <a:rPr lang="tt-RU" sz="4400" dirty="0"/>
              <a:t>ения: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Объект 5" descr="Голубая тисненая бумага"/>
          <p:cNvGraphicFramePr>
            <a:graphicFrameLocks noChangeAspect="1"/>
          </p:cNvGraphicFramePr>
          <p:nvPr/>
        </p:nvGraphicFramePr>
        <p:xfrm>
          <a:off x="2495600" y="1268760"/>
          <a:ext cx="102419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Формула" r:id="rId3" imgW="304536" imgH="253780" progId="Equation.3">
                  <p:embed/>
                </p:oleObj>
              </mc:Choice>
              <mc:Fallback>
                <p:oleObj name="Формула" r:id="rId3" imgW="304536" imgH="253780" progId="Equation.3">
                  <p:embed/>
                  <p:pic>
                    <p:nvPicPr>
                      <p:cNvPr id="6" name="Объект 5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600" y="1268760"/>
                        <a:ext cx="1024190" cy="864096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 descr="Голубая тисненая бумага"/>
          <p:cNvGraphicFramePr>
            <a:graphicFrameLocks noChangeAspect="1"/>
          </p:cNvGraphicFramePr>
          <p:nvPr/>
        </p:nvGraphicFramePr>
        <p:xfrm>
          <a:off x="2279576" y="2204864"/>
          <a:ext cx="1584548" cy="718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Формула" r:id="rId6" imgW="508000" imgH="228600" progId="Equation.3">
                  <p:embed/>
                </p:oleObj>
              </mc:Choice>
              <mc:Fallback>
                <p:oleObj name="Формула" r:id="rId6" imgW="508000" imgH="228600" progId="Equation.3">
                  <p:embed/>
                  <p:pic>
                    <p:nvPicPr>
                      <p:cNvPr id="9" name="Объект 8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576" y="2204864"/>
                        <a:ext cx="1584548" cy="718344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7237814"/>
              </p:ext>
            </p:extLst>
          </p:nvPr>
        </p:nvGraphicFramePr>
        <p:xfrm>
          <a:off x="6799847" y="2238044"/>
          <a:ext cx="3240360" cy="818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Формула" r:id="rId8" imgW="1015559" imgH="253890" progId="Equation.3">
                  <p:embed/>
                </p:oleObj>
              </mc:Choice>
              <mc:Fallback>
                <p:oleObj name="Формула" r:id="rId8" imgW="1015559" imgH="253890" progId="Equation.3">
                  <p:embed/>
                  <p:pic>
                    <p:nvPicPr>
                      <p:cNvPr id="10" name="Объект 9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847" y="2238044"/>
                        <a:ext cx="3240360" cy="818129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 descr="Голубая тисненая бумага"/>
          <p:cNvGraphicFramePr>
            <a:graphicFrameLocks noChangeAspect="1"/>
          </p:cNvGraphicFramePr>
          <p:nvPr/>
        </p:nvGraphicFramePr>
        <p:xfrm>
          <a:off x="4295801" y="2276873"/>
          <a:ext cx="1439837" cy="6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Формула" r:id="rId10" imgW="495085" imgH="228501" progId="Equation.3">
                  <p:embed/>
                </p:oleObj>
              </mc:Choice>
              <mc:Fallback>
                <p:oleObj name="Формула" r:id="rId10" imgW="495085" imgH="228501" progId="Equation.3">
                  <p:embed/>
                  <p:pic>
                    <p:nvPicPr>
                      <p:cNvPr id="11" name="Объект 10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801" y="2276873"/>
                        <a:ext cx="1439837" cy="665213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 descr="Голубая тисненая бумага"/>
          <p:cNvGraphicFramePr>
            <a:graphicFrameLocks noChangeAspect="1"/>
          </p:cNvGraphicFramePr>
          <p:nvPr/>
        </p:nvGraphicFramePr>
        <p:xfrm>
          <a:off x="4151784" y="1268760"/>
          <a:ext cx="1608418" cy="705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5" name="Формула" r:id="rId12" imgW="545863" imgH="241195" progId="Equation.3">
                  <p:embed/>
                </p:oleObj>
              </mc:Choice>
              <mc:Fallback>
                <p:oleObj name="Формула" r:id="rId12" imgW="545863" imgH="241195" progId="Equation.3">
                  <p:embed/>
                  <p:pic>
                    <p:nvPicPr>
                      <p:cNvPr id="12" name="Объект 11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784" y="1268760"/>
                        <a:ext cx="1608418" cy="705222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959483"/>
              </p:ext>
            </p:extLst>
          </p:nvPr>
        </p:nvGraphicFramePr>
        <p:xfrm>
          <a:off x="7060169" y="1254906"/>
          <a:ext cx="2664296" cy="780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Формула" r:id="rId14" imgW="939800" imgH="279400" progId="Equation.3">
                  <p:embed/>
                </p:oleObj>
              </mc:Choice>
              <mc:Fallback>
                <p:oleObj name="Формула" r:id="rId14" imgW="939800" imgH="279400" progId="Equation.3">
                  <p:embed/>
                  <p:pic>
                    <p:nvPicPr>
                      <p:cNvPr id="13" name="Объект 12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0169" y="1254906"/>
                        <a:ext cx="2664296" cy="780809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699004"/>
              </p:ext>
            </p:extLst>
          </p:nvPr>
        </p:nvGraphicFramePr>
        <p:xfrm>
          <a:off x="2476097" y="3129850"/>
          <a:ext cx="1296070" cy="853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Формула" r:id="rId16" imgW="393529" imgH="253890" progId="Equation.3">
                  <p:embed/>
                </p:oleObj>
              </mc:Choice>
              <mc:Fallback>
                <p:oleObj name="Формула" r:id="rId16" imgW="393529" imgH="253890" progId="Equation.3">
                  <p:embed/>
                  <p:pic>
                    <p:nvPicPr>
                      <p:cNvPr id="14" name="Объект 13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097" y="3129850"/>
                        <a:ext cx="1296070" cy="853161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700806"/>
              </p:ext>
            </p:extLst>
          </p:nvPr>
        </p:nvGraphicFramePr>
        <p:xfrm>
          <a:off x="4342835" y="3284984"/>
          <a:ext cx="1584028" cy="701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Формула" r:id="rId18" imgW="583947" imgH="253890" progId="Equation.3">
                  <p:embed/>
                </p:oleObj>
              </mc:Choice>
              <mc:Fallback>
                <p:oleObj name="Формула" r:id="rId18" imgW="583947" imgH="253890" progId="Equation.3">
                  <p:embed/>
                  <p:pic>
                    <p:nvPicPr>
                      <p:cNvPr id="15" name="Объект 14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2835" y="3284984"/>
                        <a:ext cx="1584028" cy="701390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2567608" y="5445224"/>
          <a:ext cx="1577788" cy="997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Формула" r:id="rId20" imgW="380835" imgH="241195" progId="Equation.3">
                  <p:embed/>
                </p:oleObj>
              </mc:Choice>
              <mc:Fallback>
                <p:oleObj name="Формула" r:id="rId20" imgW="380835" imgH="241195" progId="Equation.3">
                  <p:embed/>
                  <p:pic>
                    <p:nvPicPr>
                      <p:cNvPr id="16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608" y="5445224"/>
                        <a:ext cx="1577788" cy="997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223793" y="5517233"/>
          <a:ext cx="1398293" cy="874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" name="Формула" r:id="rId22" imgW="380835" imgH="241195" progId="Equation.3">
                  <p:embed/>
                </p:oleObj>
              </mc:Choice>
              <mc:Fallback>
                <p:oleObj name="Формула" r:id="rId22" imgW="380835" imgH="241195" progId="Equation.3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793" y="5517233"/>
                        <a:ext cx="1398293" cy="8744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5735960" y="5445225"/>
          <a:ext cx="1091696" cy="94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" name="Формула" r:id="rId24" imgW="279279" imgH="241195" progId="Equation.3">
                  <p:embed/>
                </p:oleObj>
              </mc:Choice>
              <mc:Fallback>
                <p:oleObj name="Формула" r:id="rId24" imgW="279279" imgH="241195" progId="Equation.3">
                  <p:embed/>
                  <p:pic>
                    <p:nvPicPr>
                      <p:cNvPr id="18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960" y="5445225"/>
                        <a:ext cx="1091696" cy="940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7104113" y="5445224"/>
          <a:ext cx="1563737" cy="943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Формула" r:id="rId26" imgW="482391" imgH="253890" progId="Equation.3">
                  <p:embed/>
                </p:oleObj>
              </mc:Choice>
              <mc:Fallback>
                <p:oleObj name="Формула" r:id="rId26" imgW="482391" imgH="253890" progId="Equation.3">
                  <p:embed/>
                  <p:pic>
                    <p:nvPicPr>
                      <p:cNvPr id="19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4113" y="5445224"/>
                        <a:ext cx="1563737" cy="9432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00021"/>
              </p:ext>
            </p:extLst>
          </p:nvPr>
        </p:nvGraphicFramePr>
        <p:xfrm>
          <a:off x="6788727" y="3373870"/>
          <a:ext cx="1255570" cy="86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Формула" r:id="rId28" imgW="368140" imgH="253890" progId="Equation.3">
                  <p:embed/>
                </p:oleObj>
              </mc:Choice>
              <mc:Fallback>
                <p:oleObj name="Формула" r:id="rId28" imgW="368140" imgH="253890" progId="Equation.3">
                  <p:embed/>
                  <p:pic>
                    <p:nvPicPr>
                      <p:cNvPr id="0" name="Object 13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8727" y="3373870"/>
                        <a:ext cx="1255570" cy="868995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341775"/>
              </p:ext>
            </p:extLst>
          </p:nvPr>
        </p:nvGraphicFramePr>
        <p:xfrm>
          <a:off x="9430904" y="3290599"/>
          <a:ext cx="1343025" cy="156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" name="Формула" r:id="rId30" imgW="393480" imgH="457200" progId="Equation.3">
                  <p:embed/>
                </p:oleObj>
              </mc:Choice>
              <mc:Fallback>
                <p:oleObj name="Формула" r:id="rId30" imgW="393480" imgH="457200" progId="Equation.3">
                  <p:embed/>
                  <p:pic>
                    <p:nvPicPr>
                      <p:cNvPr id="0" name="Объект 3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30904" y="3290599"/>
                        <a:ext cx="1343025" cy="1563687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3963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423593" y="1214438"/>
            <a:ext cx="67680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 dirty="0"/>
              <a:t>1. Найдите значение выражения:</a:t>
            </a:r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1524001" y="31157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2292" name="Object 5" descr="Голубая тисненая бумага"/>
          <p:cNvGraphicFramePr>
            <a:graphicFrameLocks noChangeAspect="1"/>
          </p:cNvGraphicFramePr>
          <p:nvPr/>
        </p:nvGraphicFramePr>
        <p:xfrm>
          <a:off x="2351089" y="2276476"/>
          <a:ext cx="1584325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Формула" r:id="rId3" imgW="304536" imgH="253780" progId="Equation.3">
                  <p:embed/>
                </p:oleObj>
              </mc:Choice>
              <mc:Fallback>
                <p:oleObj name="Формула" r:id="rId3" imgW="304536" imgH="253780" progId="Equation.3">
                  <p:embed/>
                  <p:pic>
                    <p:nvPicPr>
                      <p:cNvPr id="12292" name="Object 5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2276476"/>
                        <a:ext cx="1584325" cy="1336675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1524001" y="31252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2294" name="Object 7" descr="Голубая тисненая бумага"/>
          <p:cNvGraphicFramePr>
            <a:graphicFrameLocks noChangeAspect="1"/>
          </p:cNvGraphicFramePr>
          <p:nvPr/>
        </p:nvGraphicFramePr>
        <p:xfrm>
          <a:off x="6167439" y="2349500"/>
          <a:ext cx="2592387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Формула" r:id="rId6" imgW="545863" imgH="241195" progId="Equation.3">
                  <p:embed/>
                </p:oleObj>
              </mc:Choice>
              <mc:Fallback>
                <p:oleObj name="Формула" r:id="rId6" imgW="545863" imgH="241195" progId="Equation.3">
                  <p:embed/>
                  <p:pic>
                    <p:nvPicPr>
                      <p:cNvPr id="12294" name="Object 7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9" y="2349500"/>
                        <a:ext cx="2592387" cy="1136650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1524001" y="3130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2296" name="Object 9" descr="Голубая тисненая бумага"/>
          <p:cNvGraphicFramePr>
            <a:graphicFrameLocks noChangeAspect="1"/>
          </p:cNvGraphicFramePr>
          <p:nvPr/>
        </p:nvGraphicFramePr>
        <p:xfrm>
          <a:off x="2135189" y="3933825"/>
          <a:ext cx="21605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Формула" r:id="rId8" imgW="508000" imgH="228600" progId="Equation.3">
                  <p:embed/>
                </p:oleObj>
              </mc:Choice>
              <mc:Fallback>
                <p:oleObj name="Формула" r:id="rId8" imgW="508000" imgH="228600" progId="Equation.3">
                  <p:embed/>
                  <p:pic>
                    <p:nvPicPr>
                      <p:cNvPr id="12296" name="Object 9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9" y="3933825"/>
                        <a:ext cx="2160587" cy="979488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Object 11" descr="Голубая тисненая бумага"/>
          <p:cNvGraphicFramePr>
            <a:graphicFrameLocks noChangeAspect="1"/>
          </p:cNvGraphicFramePr>
          <p:nvPr/>
        </p:nvGraphicFramePr>
        <p:xfrm>
          <a:off x="6456363" y="3933825"/>
          <a:ext cx="208915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Формула" r:id="rId10" imgW="495085" imgH="228501" progId="Equation.3">
                  <p:embed/>
                </p:oleObj>
              </mc:Choice>
              <mc:Fallback>
                <p:oleObj name="Формула" r:id="rId10" imgW="495085" imgH="228501" progId="Equation.3">
                  <p:embed/>
                  <p:pic>
                    <p:nvPicPr>
                      <p:cNvPr id="12297" name="Object 11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3933825"/>
                        <a:ext cx="2089150" cy="965200"/>
                      </a:xfrm>
                      <a:prstGeom prst="rect">
                        <a:avLst/>
                      </a:prstGeom>
                      <a:blipFill dpi="0" rotWithShape="0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8" name="Object 13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313366"/>
              </p:ext>
            </p:extLst>
          </p:nvPr>
        </p:nvGraphicFramePr>
        <p:xfrm>
          <a:off x="1959841" y="5201517"/>
          <a:ext cx="3455988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Формула" r:id="rId12" imgW="939800" imgH="279400" progId="Equation.3">
                  <p:embed/>
                </p:oleObj>
              </mc:Choice>
              <mc:Fallback>
                <p:oleObj name="Формула" r:id="rId12" imgW="939800" imgH="279400" progId="Equation.3">
                  <p:embed/>
                  <p:pic>
                    <p:nvPicPr>
                      <p:cNvPr id="12298" name="Object 13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9841" y="5201517"/>
                        <a:ext cx="3455988" cy="1012825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7" name="Object 15"/>
          <p:cNvGraphicFramePr>
            <a:graphicFrameLocks noChangeAspect="1"/>
          </p:cNvGraphicFramePr>
          <p:nvPr/>
        </p:nvGraphicFramePr>
        <p:xfrm>
          <a:off x="3935414" y="2492375"/>
          <a:ext cx="118903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Формула" r:id="rId14" imgW="228402" imgH="177646" progId="Equation.3">
                  <p:embed/>
                </p:oleObj>
              </mc:Choice>
              <mc:Fallback>
                <p:oleObj name="Формула" r:id="rId14" imgW="228402" imgH="177646" progId="Equation.3">
                  <p:embed/>
                  <p:pic>
                    <p:nvPicPr>
                      <p:cNvPr id="2868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5414" y="2492375"/>
                        <a:ext cx="118903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8" name="Object 16"/>
          <p:cNvGraphicFramePr>
            <a:graphicFrameLocks noChangeAspect="1"/>
          </p:cNvGraphicFramePr>
          <p:nvPr/>
        </p:nvGraphicFramePr>
        <p:xfrm>
          <a:off x="8647113" y="2528889"/>
          <a:ext cx="14478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0" name="Формула" r:id="rId16" imgW="304536" imgH="164957" progId="Equation.3">
                  <p:embed/>
                </p:oleObj>
              </mc:Choice>
              <mc:Fallback>
                <p:oleObj name="Формула" r:id="rId16" imgW="304536" imgH="164957" progId="Equation.3">
                  <p:embed/>
                  <p:pic>
                    <p:nvPicPr>
                      <p:cNvPr id="28688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47113" y="2528889"/>
                        <a:ext cx="144780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4295776" y="4076700"/>
          <a:ext cx="10255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Формула" r:id="rId18" imgW="241091" imgH="177646" progId="Equation.3">
                  <p:embed/>
                </p:oleObj>
              </mc:Choice>
              <mc:Fallback>
                <p:oleObj name="Формула" r:id="rId18" imgW="241091" imgH="177646" progId="Equation.3">
                  <p:embed/>
                  <p:pic>
                    <p:nvPicPr>
                      <p:cNvPr id="28689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776" y="4076700"/>
                        <a:ext cx="102552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0" name="Object 18"/>
          <p:cNvGraphicFramePr>
            <a:graphicFrameLocks noChangeAspect="1"/>
          </p:cNvGraphicFramePr>
          <p:nvPr/>
        </p:nvGraphicFramePr>
        <p:xfrm>
          <a:off x="8688389" y="4076701"/>
          <a:ext cx="1017587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Формула" r:id="rId20" imgW="241091" imgH="164957" progId="Equation.3">
                  <p:embed/>
                </p:oleObj>
              </mc:Choice>
              <mc:Fallback>
                <p:oleObj name="Формула" r:id="rId20" imgW="241091" imgH="164957" progId="Equation.3">
                  <p:embed/>
                  <p:pic>
                    <p:nvPicPr>
                      <p:cNvPr id="2869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8389" y="4076701"/>
                        <a:ext cx="1017587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109594"/>
              </p:ext>
            </p:extLst>
          </p:nvPr>
        </p:nvGraphicFramePr>
        <p:xfrm>
          <a:off x="5571981" y="5417417"/>
          <a:ext cx="887412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3" name="Формула" r:id="rId22" imgW="241200" imgH="177480" progId="Equation.3">
                  <p:embed/>
                </p:oleObj>
              </mc:Choice>
              <mc:Fallback>
                <p:oleObj name="Формула" r:id="rId22" imgW="241200" imgH="177480" progId="Equation.3">
                  <p:embed/>
                  <p:pic>
                    <p:nvPicPr>
                      <p:cNvPr id="28691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1981" y="5417417"/>
                        <a:ext cx="887412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 descr="Голубая тисненая бумаг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010176"/>
              </p:ext>
            </p:extLst>
          </p:nvPr>
        </p:nvGraphicFramePr>
        <p:xfrm>
          <a:off x="7519411" y="5008852"/>
          <a:ext cx="1343025" cy="156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Формула" r:id="rId24" imgW="393480" imgH="457200" progId="Equation.3">
                  <p:embed/>
                </p:oleObj>
              </mc:Choice>
              <mc:Fallback>
                <p:oleObj name="Формула" r:id="rId24" imgW="393480" imgH="457200" progId="Equation.3">
                  <p:embed/>
                  <p:pic>
                    <p:nvPicPr>
                      <p:cNvPr id="0" name="Объект 4" descr="Голубая тисненая бумага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9411" y="5008852"/>
                        <a:ext cx="1343025" cy="1563687"/>
                      </a:xfrm>
                      <a:prstGeom prst="rect">
                        <a:avLst/>
                      </a:pr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1271843"/>
              </p:ext>
            </p:extLst>
          </p:nvPr>
        </p:nvGraphicFramePr>
        <p:xfrm>
          <a:off x="9039225" y="5413375"/>
          <a:ext cx="887413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5" name="Формула" r:id="rId26" imgW="241200" imgH="164880" progId="Equation.3">
                  <p:embed/>
                </p:oleObj>
              </mc:Choice>
              <mc:Fallback>
                <p:oleObj name="Формула" r:id="rId26" imgW="241200" imgH="1648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9225" y="5413375"/>
                        <a:ext cx="887413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680690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336</Words>
  <Application>Microsoft Office PowerPoint</Application>
  <PresentationFormat>Произвольный</PresentationFormat>
  <Paragraphs>56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Тема Office</vt:lpstr>
      <vt:lpstr>Уравнение</vt:lpstr>
      <vt:lpstr>Формула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Свойства корней степени n</vt:lpstr>
      <vt:lpstr>1. Найдите значение выражения:</vt:lpstr>
      <vt:lpstr>Презентация PowerPoint</vt:lpstr>
      <vt:lpstr>Презентация PowerPoint</vt:lpstr>
      <vt:lpstr>Презентация PowerPoint</vt:lpstr>
      <vt:lpstr>Домашнее задание</vt:lpstr>
      <vt:lpstr>Задача №1</vt:lpstr>
      <vt:lpstr>Решение :</vt:lpstr>
      <vt:lpstr>Задача 2</vt:lpstr>
      <vt:lpstr>Решение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корней степени n</dc:title>
  <dc:creator>я</dc:creator>
  <cp:lastModifiedBy>Я</cp:lastModifiedBy>
  <cp:revision>20</cp:revision>
  <dcterms:created xsi:type="dcterms:W3CDTF">2019-12-03T15:54:18Z</dcterms:created>
  <dcterms:modified xsi:type="dcterms:W3CDTF">2019-12-04T15:56:39Z</dcterms:modified>
</cp:coreProperties>
</file>