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20"/>
  </p:notesMasterIdLst>
  <p:sldIdLst>
    <p:sldId id="256" r:id="rId2"/>
    <p:sldId id="267" r:id="rId3"/>
    <p:sldId id="280" r:id="rId4"/>
    <p:sldId id="263" r:id="rId5"/>
    <p:sldId id="264" r:id="rId6"/>
    <p:sldId id="268" r:id="rId7"/>
    <p:sldId id="270" r:id="rId8"/>
    <p:sldId id="271" r:id="rId9"/>
    <p:sldId id="269" r:id="rId10"/>
    <p:sldId id="281" r:id="rId11"/>
    <p:sldId id="273" r:id="rId12"/>
    <p:sldId id="272" r:id="rId13"/>
    <p:sldId id="286" r:id="rId14"/>
    <p:sldId id="274" r:id="rId15"/>
    <p:sldId id="265" r:id="rId16"/>
    <p:sldId id="285" r:id="rId17"/>
    <p:sldId id="261" r:id="rId18"/>
    <p:sldId id="26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EE5F67-28B3-427A-A793-44F89DEAFA50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5E86AE-F1BA-47CC-BEF3-71D0843A5D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2745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E86AE-F1BA-47CC-BEF3-71D0843A5D64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430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B308-843E-4B9C-B175-1AD88F873A64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99F85-9505-4C83-BE07-F414C8EB08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B308-843E-4B9C-B175-1AD88F873A64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99F85-9505-4C83-BE07-F414C8EB08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B308-843E-4B9C-B175-1AD88F873A64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99F85-9505-4C83-BE07-F414C8EB08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B308-843E-4B9C-B175-1AD88F873A64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99F85-9505-4C83-BE07-F414C8EB08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B308-843E-4B9C-B175-1AD88F873A64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99F85-9505-4C83-BE07-F414C8EB08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B308-843E-4B9C-B175-1AD88F873A64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99F85-9505-4C83-BE07-F414C8EB08A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B308-843E-4B9C-B175-1AD88F873A64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99F85-9505-4C83-BE07-F414C8EB08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B308-843E-4B9C-B175-1AD88F873A64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99F85-9505-4C83-BE07-F414C8EB08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B308-843E-4B9C-B175-1AD88F873A64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99F85-9505-4C83-BE07-F414C8EB08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B308-843E-4B9C-B175-1AD88F873A64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1199F85-9505-4C83-BE07-F414C8EB08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B308-843E-4B9C-B175-1AD88F873A64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199F85-9505-4C83-BE07-F414C8EB08A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C612B308-843E-4B9C-B175-1AD88F873A64}" type="datetimeFigureOut">
              <a:rPr lang="ru-RU" smtClean="0"/>
              <a:t>25.03.2021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F1199F85-9505-4C83-BE07-F414C8EB08A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5.png"/><Relationship Id="rId4" Type="http://schemas.openxmlformats.org/officeDocument/2006/relationships/image" Target="../media/image14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.pn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20.jp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8.png"/><Relationship Id="rId4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hyperlink" Target="https://24smi.org/celebrity/3876-isaak-niuton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9139955">
            <a:off x="817869" y="1821868"/>
            <a:ext cx="5648623" cy="1204306"/>
          </a:xfrm>
          <a:solidFill>
            <a:schemeClr val="accent3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/>
          <a:lstStyle/>
          <a:p>
            <a:r>
              <a:rPr lang="ru-RU" dirty="0" smtClean="0"/>
              <a:t>Математика и факты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886453"/>
            <a:ext cx="4704184" cy="29567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6" name="2Ilan Abou - In the mood for life (galamp3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56376" y="764704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589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6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pPr algn="ctr">
              <a:defRPr/>
            </a:pPr>
            <a:r>
              <a:rPr lang="ru-RU" dirty="0" smtClean="0"/>
              <a:t>	</a:t>
            </a:r>
            <a:r>
              <a:rPr lang="ru-RU" sz="6000" dirty="0"/>
              <a:t>3</a:t>
            </a:r>
            <a:r>
              <a:rPr lang="en-US" sz="6000" b="1" dirty="0" smtClean="0"/>
              <a:t> </a:t>
            </a:r>
            <a:r>
              <a:rPr lang="ru-RU" sz="4000" dirty="0"/>
              <a:t>ТУР</a:t>
            </a:r>
            <a:endParaRPr lang="en-US" sz="4000" dirty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6000" b="1" dirty="0" smtClean="0"/>
              <a:t>Конкурс КАПИТАНОВ</a:t>
            </a:r>
            <a:endParaRPr lang="ru-RU" sz="6000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4221088"/>
            <a:ext cx="6015799" cy="1512168"/>
          </a:xfrm>
          <a:prstGeom prst="rect">
            <a:avLst/>
          </a:prstGeom>
        </p:spPr>
      </p:pic>
      <p:pic>
        <p:nvPicPr>
          <p:cNvPr id="4" name="КВН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84368" y="69269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71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8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Нестандартное мышление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64657" y="1196752"/>
            <a:ext cx="892899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ru-RU" sz="2000" dirty="0"/>
              <a:t>Какая собачка получится из 16 кг и хвойного дерева?                                       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/>
              <a:t>Какой получится струнный инструмент, если на участке в 100  м</a:t>
            </a:r>
            <a:r>
              <a:rPr lang="ru-RU" sz="2000" baseline="30000" dirty="0"/>
              <a:t>2</a:t>
            </a:r>
            <a:r>
              <a:rPr lang="ru-RU" sz="2000" dirty="0"/>
              <a:t> звучит одна и та же нота?                                                                                                                             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/>
              <a:t>Какая мера длины определяется двумя нотами?                                                     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/>
              <a:t>Если поздней осенью в 10 часов вечера идет дождь, то возможна ли через 48 часов  солнечная погода?                                                                      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/>
              <a:t>Один человек купил трех коз и заплатил 100 рублей. Спрашивается по чему каждая коза пошла?                                                                                             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/>
              <a:t>Чем кончаются день и ночь?                                                            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/>
              <a:t>На что похожа половина яблока?                                            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/>
              <a:t>Какое название государства содержит в своем названии степень буквы?    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/>
              <a:t>Даны числа:  0,1,2,3,4.5,6.7.8,9.  Что больше : их сумма или их произведение? 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/>
              <a:t>Угол, на который поворачивается солдат при команде «кругом»?               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2000" dirty="0"/>
              <a:t>Сын с отцом, да дедушка с  внуком. Много ли их?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832571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Гипатия</a:t>
            </a:r>
            <a:r>
              <a:rPr lang="ru-RU" dirty="0" smtClean="0"/>
              <a:t> Александрийская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68" b="3011"/>
          <a:stretch>
            <a:fillRect/>
          </a:stretch>
        </p:blipFill>
        <p:spPr bwMode="auto">
          <a:xfrm>
            <a:off x="26072" y="1037163"/>
            <a:ext cx="9117928" cy="609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8567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6000" dirty="0"/>
              <a:t>4</a:t>
            </a:r>
            <a:r>
              <a:rPr lang="en-US" sz="6000" b="1" dirty="0" smtClean="0"/>
              <a:t> </a:t>
            </a:r>
            <a:r>
              <a:rPr lang="ru-RU" sz="4000" b="1" dirty="0" smtClean="0"/>
              <a:t>ТУР</a:t>
            </a:r>
            <a:endParaRPr lang="en-US" sz="4000" b="1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6000" b="1" dirty="0" smtClean="0"/>
              <a:t> «ВЕЛИКИЕ И ЗНАМЕНИТЫЕ»</a:t>
            </a:r>
            <a:r>
              <a:rPr lang="ru-RU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774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Великие и знаменитые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000" u="sng" dirty="0"/>
              <a:t>Вопрос №1.</a:t>
            </a:r>
            <a:r>
              <a:rPr lang="ru-RU" sz="2000" dirty="0"/>
              <a:t> Кто из этих учёных участвовал в атлетических состязаниях и на олимпийских  играх был дважды увенчан лавровым венком за победу в кулачном бою? </a:t>
            </a:r>
          </a:p>
          <a:p>
            <a:pPr algn="just"/>
            <a:r>
              <a:rPr lang="ru-RU" sz="2000" u="sng" dirty="0"/>
              <a:t>Вопрос №2.</a:t>
            </a:r>
            <a:r>
              <a:rPr lang="ru-RU" sz="2000" dirty="0"/>
              <a:t> Прямоугольная система координат связана с именем этого ученого. </a:t>
            </a:r>
          </a:p>
          <a:p>
            <a:pPr algn="just"/>
            <a:r>
              <a:rPr lang="ru-RU" sz="2000" u="sng" dirty="0"/>
              <a:t>Вопрос №3.</a:t>
            </a:r>
            <a:r>
              <a:rPr lang="ru-RU" sz="2000" dirty="0"/>
              <a:t> Он изобрёл для защиты своего города Сиракузы мощные машины-катапульты, изобрёл винт. Кто этот ученый? </a:t>
            </a:r>
          </a:p>
          <a:p>
            <a:pPr algn="just"/>
            <a:r>
              <a:rPr lang="ru-RU" sz="2000" u="sng" dirty="0"/>
              <a:t>Вопрос №4.</a:t>
            </a:r>
            <a:r>
              <a:rPr lang="ru-RU" sz="2000" dirty="0"/>
              <a:t> С кем из этих знаменитых людей произошёл следующий случай…</a:t>
            </a:r>
          </a:p>
          <a:p>
            <a:pPr algn="just"/>
            <a:r>
              <a:rPr lang="ru-RU" sz="2000" dirty="0"/>
              <a:t>«… На его камзоле протерлись локти. Повстречавший его придворный щё­голь ехидно заметил по этому поводу: – Учёность выглядывает оттуда … </a:t>
            </a:r>
          </a:p>
          <a:p>
            <a:pPr algn="just"/>
            <a:r>
              <a:rPr lang="ru-RU" sz="2000" dirty="0"/>
              <a:t>— Нисколько, сударь, – немедленно ответил он, – глупость заглядывает туда!» </a:t>
            </a:r>
          </a:p>
          <a:p>
            <a:r>
              <a:rPr lang="ru-RU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7543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7" b="6030"/>
          <a:stretch>
            <a:fillRect/>
          </a:stretch>
        </p:blipFill>
        <p:spPr bwMode="auto">
          <a:xfrm>
            <a:off x="4762" y="4762"/>
            <a:ext cx="9139319" cy="685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911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6000" dirty="0" smtClean="0"/>
              <a:t>5</a:t>
            </a:r>
            <a:r>
              <a:rPr lang="en-US" sz="6000" b="1" dirty="0" smtClean="0"/>
              <a:t> </a:t>
            </a:r>
            <a:r>
              <a:rPr lang="ru-RU" sz="4000" b="1" dirty="0" smtClean="0"/>
              <a:t>ТУР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endParaRPr lang="en-US" sz="4000" b="1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6000" b="1" dirty="0" smtClean="0"/>
              <a:t> УГАДАЙ СЛОВО</a:t>
            </a:r>
            <a:endParaRPr lang="ru-RU" dirty="0" smtClean="0"/>
          </a:p>
        </p:txBody>
      </p:sp>
      <p:pic>
        <p:nvPicPr>
          <p:cNvPr id="4" name="Ugaday_melodiyu_-_Reklamnaya_pauza_muzofon.co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28384" y="76470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10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/>
                </a:solidFill>
              </a:rPr>
              <a:t>итог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980728"/>
            <a:ext cx="8092380" cy="5544616"/>
          </a:xfrm>
        </p:spPr>
        <p:txBody>
          <a:bodyPr>
            <a:normAutofit/>
          </a:bodyPr>
          <a:lstStyle/>
          <a:p>
            <a:pPr algn="ctr"/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Математика, особенно высшая, — сложная, но очень интересная наука. С </a:t>
            </a:r>
            <a:r>
              <a:rPr 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одной стороны, она</a:t>
            </a:r>
          </a:p>
          <a:p>
            <a:pPr algn="ctr"/>
            <a:r>
              <a:rPr 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абстрактна</a:t>
            </a: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но с другой, благодаря ей, ученые совершают </a:t>
            </a:r>
            <a:r>
              <a:rPr 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значимые открытия </a:t>
            </a: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endParaRPr lang="ru-RU" sz="14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создают предметы, способствующие </a:t>
            </a: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прогрессу </a:t>
            </a:r>
            <a:r>
              <a:rPr 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человеческой цивилизации.</a:t>
            </a:r>
          </a:p>
          <a:p>
            <a:pPr algn="ctr"/>
            <a:r>
              <a:rPr 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 </a:t>
            </a: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простым людям знание </a:t>
            </a:r>
            <a:r>
              <a:rPr 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 математики </a:t>
            </a: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необходимо </a:t>
            </a:r>
            <a:r>
              <a:rPr 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решения </a:t>
            </a:r>
          </a:p>
          <a:p>
            <a:pPr algn="ctr"/>
            <a:r>
              <a:rPr 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повседневных </a:t>
            </a: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бытовых вопросов.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891" y="2708920"/>
            <a:ext cx="6660232" cy="403244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60806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3212976"/>
            <a:ext cx="4464496" cy="2016224"/>
          </a:xfrm>
        </p:spPr>
        <p:txBody>
          <a:bodyPr/>
          <a:lstStyle/>
          <a:p>
            <a:r>
              <a:rPr lang="ru-RU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 ! </a:t>
            </a:r>
            <a:endParaRPr lang="ru-RU" i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502192"/>
            <a:ext cx="4824536" cy="31011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1Right"/>
            <a:lightRig rig="threePt" dir="t"/>
          </a:scene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685043"/>
            <a:ext cx="3967580" cy="27354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2Left"/>
            <a:lightRig rig="threePt" dir="t"/>
          </a:scene3d>
        </p:spPr>
      </p:pic>
      <p:pic>
        <p:nvPicPr>
          <p:cNvPr id="5" name="melodiya_-_Malenkij_princ_minus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028384" y="37700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584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04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О </a:t>
            </a:r>
            <a:r>
              <a:rPr lang="ru-RU" i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anose="020B0503020204020204" pitchFamily="34" charset="0"/>
              </a:rPr>
              <a:t>числах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836712"/>
            <a:ext cx="8928992" cy="5904656"/>
          </a:xfrm>
        </p:spPr>
        <p:txBody>
          <a:bodyPr>
            <a:normAutofit/>
          </a:bodyPr>
          <a:lstStyle/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переводе с арабского слово «цифра» означает «ноль», но так исторически сложилось, что сейчас этим словом называют все цифры</a:t>
            </a:r>
            <a:r>
              <a:rPr 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>
              <a:spcBef>
                <a:spcPts val="0"/>
              </a:spcBef>
            </a:pPr>
            <a:endParaRPr lang="ru-RU" sz="1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666 — самое мистическое и окутанное легендами число. Сумма всех чисел игровой рулетки равна 666, а в Европарламенте есть кресло с этим номером, но по давней традиции на него никто не садится</a:t>
            </a:r>
            <a:r>
              <a:rPr 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>
              <a:spcBef>
                <a:spcPts val="0"/>
              </a:spcBef>
            </a:pPr>
            <a:endParaRPr lang="ru-RU" sz="1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Китайцы не любят использовать цифру 4, т.к. на их языке она произносится как «смерть</a:t>
            </a:r>
            <a:r>
              <a:rPr 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».</a:t>
            </a:r>
          </a:p>
          <a:p>
            <a:pPr marL="0" indent="0">
              <a:spcBef>
                <a:spcPts val="0"/>
              </a:spcBef>
            </a:pPr>
            <a:endParaRPr lang="ru-RU" sz="1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Вплоть до 19 века отрицательные числа практически не использовались, пока их не ввел в привычный </a:t>
            </a:r>
            <a:r>
              <a:rPr 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оборот итальянский </a:t>
            </a: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купец Пизано, чтобы фиксировать свои долги</a:t>
            </a:r>
            <a:r>
              <a:rPr 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>
              <a:spcBef>
                <a:spcPts val="0"/>
              </a:spcBef>
            </a:pPr>
            <a:endParaRPr lang="ru-RU" sz="1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тайском языке число 5 произносится как «ха», а 555 — это сленговая фраза, обозначающая смех</a:t>
            </a:r>
            <a:r>
              <a:rPr 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>
              <a:spcBef>
                <a:spcPts val="0"/>
              </a:spcBef>
            </a:pPr>
            <a:endParaRPr lang="ru-RU" sz="1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Итальянцы не любят число 17, т.к. еще в Древнем Риме на надгробиях писали фразу «меня больше нет», </a:t>
            </a:r>
            <a:r>
              <a:rPr 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которая визуально </a:t>
            </a: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выглядела как VIXI (цифры 6 и 11, сумма которых равна 17).</a:t>
            </a:r>
          </a:p>
          <a:p>
            <a:pPr>
              <a:spcBef>
                <a:spcPts val="0"/>
              </a:spcBef>
            </a:pP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4509118"/>
            <a:ext cx="3024336" cy="20162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365104"/>
            <a:ext cx="3284976" cy="223224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94848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n-US" sz="6000" b="1" dirty="0" smtClean="0"/>
              <a:t>1 </a:t>
            </a:r>
            <a:r>
              <a:rPr lang="ru-RU" sz="4000" b="1" dirty="0" smtClean="0"/>
              <a:t>ТУР</a:t>
            </a:r>
            <a:endParaRPr lang="en-US" sz="4000" b="1" dirty="0" smtClean="0"/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6000" b="1" dirty="0" smtClean="0"/>
              <a:t>РАЗМИНКА</a:t>
            </a:r>
            <a:r>
              <a:rPr lang="ru-RU" sz="6000" dirty="0" smtClean="0"/>
              <a:t> </a:t>
            </a:r>
          </a:p>
        </p:txBody>
      </p:sp>
      <p:pic>
        <p:nvPicPr>
          <p:cNvPr id="6148" name="Picture 5" descr="gif50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075008"/>
            <a:ext cx="3067050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подложкай - начало мероприятия (квн) (www.hotplayer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8384" y="105273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033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1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>
              <a:buFont typeface="+mj-lt"/>
              <a:buAutoNum type="arabicPeriod"/>
            </a:pPr>
            <a:r>
              <a:rPr lang="ru-RU" dirty="0"/>
              <a:t>Назовите 1% от метра. </a:t>
            </a:r>
            <a:endParaRPr lang="en-US" dirty="0" smtClean="0"/>
          </a:p>
          <a:p>
            <a:pPr lvl="0">
              <a:buFont typeface="+mj-lt"/>
              <a:buAutoNum type="arabicPeriod"/>
            </a:pPr>
            <a:r>
              <a:rPr lang="ru-RU" dirty="0" smtClean="0"/>
              <a:t>Автор </a:t>
            </a:r>
            <a:r>
              <a:rPr lang="ru-RU" dirty="0"/>
              <a:t>учебника геометрии,  по которому мы занимаемся на </a:t>
            </a:r>
            <a:r>
              <a:rPr lang="ru-RU" dirty="0" smtClean="0"/>
              <a:t>уроках. </a:t>
            </a:r>
            <a:endParaRPr lang="ru-RU" dirty="0"/>
          </a:p>
          <a:p>
            <a:pPr lvl="0">
              <a:buFont typeface="+mj-lt"/>
              <a:buAutoNum type="arabicPeriod"/>
            </a:pPr>
            <a:r>
              <a:rPr lang="ru-RU" dirty="0"/>
              <a:t>Какая дробь меньше 1 ?                                                                   </a:t>
            </a:r>
          </a:p>
          <a:p>
            <a:pPr lvl="0">
              <a:buFont typeface="+mj-lt"/>
              <a:buAutoNum type="arabicPeriod"/>
            </a:pPr>
            <a:r>
              <a:rPr lang="ru-RU" dirty="0"/>
              <a:t>Чему равна сумма всех чисел от -200 до 200?                                             </a:t>
            </a:r>
          </a:p>
          <a:p>
            <a:pPr lvl="0">
              <a:buFont typeface="+mj-lt"/>
              <a:buAutoNum type="arabicPeriod"/>
            </a:pPr>
            <a:r>
              <a:rPr lang="ru-RU" dirty="0"/>
              <a:t>Сколько разных высот можно провести в параллелограмме?               </a:t>
            </a:r>
          </a:p>
          <a:p>
            <a:pPr lvl="0">
              <a:buFont typeface="+mj-lt"/>
              <a:buAutoNum type="arabicPeriod"/>
            </a:pPr>
            <a:r>
              <a:rPr lang="ru-RU" dirty="0" smtClean="0"/>
              <a:t>Что записывается </a:t>
            </a:r>
            <a:r>
              <a:rPr lang="ru-RU" dirty="0"/>
              <a:t>с помощью </a:t>
            </a:r>
            <a:r>
              <a:rPr lang="ru-RU" dirty="0" smtClean="0"/>
              <a:t>цифр?                                                           </a:t>
            </a:r>
            <a:endParaRPr lang="ru-RU" dirty="0"/>
          </a:p>
          <a:p>
            <a:pPr lvl="0">
              <a:buFont typeface="+mj-lt"/>
              <a:buAutoNum type="arabicPeriod"/>
            </a:pPr>
            <a:r>
              <a:rPr lang="ru-RU" dirty="0"/>
              <a:t>Назовите наибольшее целое отрицательное число.                                   </a:t>
            </a:r>
          </a:p>
          <a:p>
            <a:pPr lvl="0">
              <a:buFont typeface="+mj-lt"/>
              <a:buAutoNum type="arabicPeriod"/>
            </a:pPr>
            <a:r>
              <a:rPr lang="ru-RU" dirty="0"/>
              <a:t>Наименьшее простое число.                                                                        </a:t>
            </a:r>
          </a:p>
          <a:p>
            <a:pPr lvl="0">
              <a:buFont typeface="+mj-lt"/>
              <a:buAutoNum type="arabicPeriod"/>
            </a:pPr>
            <a:r>
              <a:rPr lang="ru-RU" dirty="0"/>
              <a:t>Как называется первая координата точки на плоскости?            </a:t>
            </a:r>
          </a:p>
          <a:p>
            <a:pPr lvl="0">
              <a:buFont typeface="+mj-lt"/>
              <a:buAutoNum type="arabicPeriod"/>
            </a:pPr>
            <a:r>
              <a:rPr lang="ru-RU" dirty="0"/>
              <a:t>Математик, именем которого названа теорема, выражающая связь между коэффициентами квадратного уравнения.                                        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914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+mj-lt"/>
              <a:buAutoNum type="arabicPeriod"/>
            </a:pPr>
            <a:r>
              <a:rPr lang="ru-RU" dirty="0"/>
              <a:t>Как называется сотая часть числа?                                                  </a:t>
            </a:r>
          </a:p>
          <a:p>
            <a:pPr lvl="0">
              <a:buFont typeface="+mj-lt"/>
              <a:buAutoNum type="arabicPeriod"/>
            </a:pPr>
            <a:r>
              <a:rPr lang="ru-RU" dirty="0"/>
              <a:t>Можно ли при умножении чисел получить ноль?                                   </a:t>
            </a:r>
          </a:p>
          <a:p>
            <a:pPr lvl="0">
              <a:buFont typeface="+mj-lt"/>
              <a:buAutoNum type="arabicPeriod"/>
            </a:pPr>
            <a:r>
              <a:rPr lang="ru-RU" dirty="0"/>
              <a:t>Первая русская женщина – математик.                                     </a:t>
            </a:r>
          </a:p>
          <a:p>
            <a:pPr lvl="0">
              <a:buFont typeface="+mj-lt"/>
              <a:buAutoNum type="arabicPeriod"/>
            </a:pPr>
            <a:r>
              <a:rPr lang="ru-RU" dirty="0"/>
              <a:t>Наименьшее натуральное число.                                                                  </a:t>
            </a:r>
            <a:endParaRPr lang="en-US" dirty="0"/>
          </a:p>
          <a:p>
            <a:pPr lvl="0">
              <a:buFont typeface="+mj-lt"/>
              <a:buAutoNum type="arabicPeriod"/>
            </a:pPr>
            <a:r>
              <a:rPr lang="ru-RU" dirty="0" smtClean="0"/>
              <a:t> Как </a:t>
            </a:r>
            <a:r>
              <a:rPr lang="ru-RU" dirty="0"/>
              <a:t>называется функция вида </a:t>
            </a:r>
            <a:r>
              <a:rPr lang="en-US" dirty="0"/>
              <a:t>y</a:t>
            </a:r>
            <a:r>
              <a:rPr lang="ru-RU" dirty="0"/>
              <a:t>=</a:t>
            </a:r>
            <a:r>
              <a:rPr lang="en-US" dirty="0" err="1"/>
              <a:t>kx</a:t>
            </a:r>
            <a:r>
              <a:rPr lang="ru-RU" dirty="0" smtClean="0"/>
              <a:t>+</a:t>
            </a:r>
            <a:r>
              <a:rPr lang="en-US" dirty="0" smtClean="0"/>
              <a:t>b</a:t>
            </a:r>
            <a:r>
              <a:rPr lang="ru-RU" dirty="0" smtClean="0"/>
              <a:t>?                                        </a:t>
            </a:r>
            <a:endParaRPr lang="ru-RU" dirty="0"/>
          </a:p>
          <a:p>
            <a:pPr lvl="0">
              <a:buFont typeface="+mj-lt"/>
              <a:buAutoNum type="arabicPeriod"/>
            </a:pPr>
            <a:r>
              <a:rPr lang="ru-RU" dirty="0"/>
              <a:t>Сколько диагоналей можно провести в треугольнике?                             </a:t>
            </a:r>
          </a:p>
          <a:p>
            <a:pPr lvl="0">
              <a:buFont typeface="+mj-lt"/>
              <a:buAutoNum type="arabicPeriod"/>
            </a:pPr>
            <a:r>
              <a:rPr lang="ru-RU" dirty="0"/>
              <a:t>Чему равно произведение чисел от -200 до 200?                                       </a:t>
            </a:r>
          </a:p>
          <a:p>
            <a:pPr lvl="0">
              <a:buFont typeface="+mj-lt"/>
              <a:buAutoNum type="arabicPeriod"/>
            </a:pPr>
            <a:r>
              <a:rPr lang="ru-RU" dirty="0"/>
              <a:t>Как называется вторая координата точки на плоскости?            </a:t>
            </a:r>
          </a:p>
          <a:p>
            <a:pPr lvl="0">
              <a:buFont typeface="+mj-lt"/>
              <a:buAutoNum type="arabicPeriod"/>
            </a:pPr>
            <a:r>
              <a:rPr lang="ru-RU" dirty="0"/>
              <a:t>Есть у уравнения и растения.                                                              </a:t>
            </a:r>
          </a:p>
          <a:p>
            <a:pPr lvl="0">
              <a:buFont typeface="+mj-lt"/>
              <a:buAutoNum type="arabicPeriod"/>
            </a:pPr>
            <a:r>
              <a:rPr lang="ru-RU" dirty="0"/>
              <a:t>Сколько вершин у куба?                                                                      </a:t>
            </a:r>
            <a:r>
              <a:rPr lang="ru-RU" dirty="0" smtClean="0"/>
              <a:t> 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641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398944"/>
          </a:xfrm>
        </p:spPr>
        <p:txBody>
          <a:bodyPr/>
          <a:lstStyle/>
          <a:p>
            <a:r>
              <a:rPr lang="ru-RU" i="1" dirty="0">
                <a:solidFill>
                  <a:schemeClr val="accent2"/>
                </a:solidFill>
              </a:rPr>
              <a:t>Интересное из истории математики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64704"/>
            <a:ext cx="8712968" cy="5976664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Самый древний математический труд был найден на территории Свазиленда (Южная Африка). </a:t>
            </a:r>
            <a:r>
              <a:rPr 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представлял </a:t>
            </a: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себя кость бабуина, на которой были выбиты черточки для подсчета. Возраст кости </a:t>
            </a:r>
            <a:r>
              <a:rPr 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оценкам </a:t>
            </a: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ученых — около 37 тысяч лет</a:t>
            </a:r>
            <a:r>
              <a:rPr 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>
              <a:spcBef>
                <a:spcPts val="0"/>
              </a:spcBef>
            </a:pPr>
            <a:endParaRPr lang="ru-RU" sz="1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Первые математические записи в виде групп простых чисел были начертаны тоже на кости, </a:t>
            </a:r>
            <a:r>
              <a:rPr 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возраст которой сейчас </a:t>
            </a: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около </a:t>
            </a:r>
            <a:r>
              <a:rPr 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 тысяч </a:t>
            </a: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</a:t>
            </a:r>
            <a:r>
              <a:rPr 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>
              <a:spcBef>
                <a:spcPts val="0"/>
              </a:spcBef>
            </a:pPr>
            <a:endParaRPr lang="ru-RU" sz="14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1897 году в США в штате Индиана был выпущен билль, в котором законодательно устанавливалось значение числа Пи равным 3,2 (вместо общепринятых 3,14). Но благодаря своевременному вмешательству профессора из местного университета </a:t>
            </a: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билль так и не стал </a:t>
            </a:r>
            <a:r>
              <a:rPr 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законом.</a:t>
            </a:r>
          </a:p>
          <a:p>
            <a:pPr marL="0" indent="0">
              <a:spcBef>
                <a:spcPts val="0"/>
              </a:spcBef>
            </a:pPr>
            <a:endParaRPr lang="ru-RU" sz="1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spcBef>
                <a:spcPts val="0"/>
              </a:spcBef>
            </a:pPr>
            <a:endParaRPr lang="ru-RU" sz="1400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428999"/>
            <a:ext cx="4702324" cy="31348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39380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7534" y="620688"/>
            <a:ext cx="7520940" cy="548640"/>
          </a:xfrm>
        </p:spPr>
        <p:txBody>
          <a:bodyPr/>
          <a:lstStyle/>
          <a:p>
            <a:pPr algn="ctr"/>
            <a:r>
              <a:rPr lang="ru-RU" sz="4000" dirty="0" smtClean="0"/>
              <a:t>2 ТУР            </a:t>
            </a:r>
            <a:br>
              <a:rPr lang="ru-RU" sz="4000" dirty="0" smtClean="0"/>
            </a:br>
            <a:r>
              <a:rPr lang="ru-RU" sz="2400" dirty="0" smtClean="0"/>
              <a:t>Зашифрованное высказывание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47534" y="1124744"/>
            <a:ext cx="7520940" cy="3579849"/>
          </a:xfrm>
        </p:spPr>
        <p:txBody>
          <a:bodyPr/>
          <a:lstStyle/>
          <a:p>
            <a:pPr algn="ctr"/>
            <a:r>
              <a:rPr lang="ru-RU" sz="2400" dirty="0"/>
              <a:t>Ключ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556792"/>
            <a:ext cx="6552728" cy="4606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1Edward White - Think positive (galamp3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28384" y="54868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89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99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620688"/>
            <a:ext cx="7520940" cy="548640"/>
          </a:xfrm>
        </p:spPr>
        <p:txBody>
          <a:bodyPr/>
          <a:lstStyle/>
          <a:p>
            <a:pPr algn="ctr"/>
            <a:r>
              <a:rPr lang="ru-RU" dirty="0"/>
              <a:t>Вдохновение нужно в геометрии не меньше, чем в поэзии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844824"/>
            <a:ext cx="5530828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892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>
                <a:solidFill>
                  <a:schemeClr val="accent2"/>
                </a:solidFill>
              </a:rPr>
              <a:t>Математические </a:t>
            </a:r>
            <a:r>
              <a:rPr lang="ru-RU" i="1" dirty="0" smtClean="0">
                <a:solidFill>
                  <a:schemeClr val="accent2"/>
                </a:solidFill>
              </a:rPr>
              <a:t>факты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76664"/>
          </a:xfrm>
        </p:spPr>
        <p:txBody>
          <a:bodyPr/>
          <a:lstStyle/>
          <a:p>
            <a:pPr>
              <a:buFont typeface="Wingdings" panose="05000000000000000000" pitchFamily="2" charset="2"/>
              <a:buChar char="q"/>
            </a:pP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Среди всех геометрических фигур с одинаковым периметром круг будет обладать самой большой площадью.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математике есть зеркальные числа, их называют палиндромы. Суть в том, что они читаются одинаково в обоих направлениях. Например, 13531 или 4567654.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Известный </a:t>
            </a: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 ученого </a:t>
            </a: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2"/>
              </a:rPr>
              <a:t>Исаака Ньютона</a:t>
            </a: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«Математические начала натуральной философии» содержит простейшие ошибки вычислений, которые оставались незамеченными более 300 лет.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4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Ноль </a:t>
            </a: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нельзя написать с помощью римских цифр.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400" b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Каждый год 14 марта в 1 час 59 минут 26 секунд любители математики отмечают неофициальный праздник — день числа Пи. Это задумка американского ученого из Сан-Франциско Ларри Шоу, который в 1987 году заметил, что по системе записи дат США (сначала месяц, затем число) этот день обозначается как 3/14, а указанное время совпадает с первыми разрядами числа Пи.</a:t>
            </a:r>
          </a:p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192365"/>
            <a:ext cx="3744416" cy="24869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58" y="4365104"/>
            <a:ext cx="3886416" cy="23141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116792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334</TotalTime>
  <Words>810</Words>
  <Application>Microsoft Office PowerPoint</Application>
  <PresentationFormat>Экран (4:3)</PresentationFormat>
  <Paragraphs>86</Paragraphs>
  <Slides>18</Slides>
  <Notes>1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Углы</vt:lpstr>
      <vt:lpstr>Математика и факты </vt:lpstr>
      <vt:lpstr>О числах </vt:lpstr>
      <vt:lpstr>Презентация PowerPoint</vt:lpstr>
      <vt:lpstr>Презентация PowerPoint</vt:lpstr>
      <vt:lpstr>Презентация PowerPoint</vt:lpstr>
      <vt:lpstr>Интересное из истории математики </vt:lpstr>
      <vt:lpstr>2 ТУР             Зашифрованное высказывание </vt:lpstr>
      <vt:lpstr>Вдохновение нужно в геометрии не меньше, чем в поэзии</vt:lpstr>
      <vt:lpstr>Математические факты</vt:lpstr>
      <vt:lpstr>Презентация PowerPoint</vt:lpstr>
      <vt:lpstr>Нестандартное мышление</vt:lpstr>
      <vt:lpstr>Гипатия Александрийская</vt:lpstr>
      <vt:lpstr>Презентация PowerPoint</vt:lpstr>
      <vt:lpstr>Великие и знаменитые</vt:lpstr>
      <vt:lpstr>Презентация PowerPoint</vt:lpstr>
      <vt:lpstr>Презентация PowerPoint</vt:lpstr>
      <vt:lpstr>итог</vt:lpstr>
      <vt:lpstr>Спасибо за внимание ! 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Интересные математические факты</dc:title>
  <dc:creator>RePack by Diakov</dc:creator>
  <cp:lastModifiedBy>TanIra</cp:lastModifiedBy>
  <cp:revision>52</cp:revision>
  <dcterms:created xsi:type="dcterms:W3CDTF">2019-03-31T16:45:07Z</dcterms:created>
  <dcterms:modified xsi:type="dcterms:W3CDTF">2021-03-25T19:54:39Z</dcterms:modified>
</cp:coreProperties>
</file>