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7" r:id="rId4"/>
    <p:sldId id="257" r:id="rId5"/>
    <p:sldId id="258" r:id="rId6"/>
    <p:sldId id="259" r:id="rId7"/>
    <p:sldId id="260" r:id="rId8"/>
    <p:sldId id="262" r:id="rId9"/>
    <p:sldId id="261" r:id="rId10"/>
    <p:sldId id="263" r:id="rId11"/>
    <p:sldId id="264" r:id="rId12"/>
    <p:sldId id="265" r:id="rId13"/>
    <p:sldId id="266" r:id="rId14"/>
    <p:sldId id="267" r:id="rId15"/>
    <p:sldId id="268" r:id="rId16"/>
    <p:sldId id="269" r:id="rId17"/>
    <p:sldId id="275" r:id="rId18"/>
    <p:sldId id="274" r:id="rId19"/>
    <p:sldId id="270" r:id="rId20"/>
    <p:sldId id="27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94600BE-8B1A-4811-960E-4FC99D40DB15}" type="datetimeFigureOut">
              <a:rPr lang="ru-RU" smtClean="0"/>
              <a:t>23.05.2022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27C6C0B-06EF-4EC6-B710-5B2FFF95E638}"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94600BE-8B1A-4811-960E-4FC99D40DB15}" type="datetimeFigureOut">
              <a:rPr lang="ru-RU" smtClean="0"/>
              <a:t>23.05.2022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27C6C0B-06EF-4EC6-B710-5B2FFF95E63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94600BE-8B1A-4811-960E-4FC99D40DB15}" type="datetimeFigureOut">
              <a:rPr lang="ru-RU" smtClean="0"/>
              <a:t>23.05.2022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27C6C0B-06EF-4EC6-B710-5B2FFF95E63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94600BE-8B1A-4811-960E-4FC99D40DB15}" type="datetimeFigureOut">
              <a:rPr lang="ru-RU" smtClean="0"/>
              <a:t>23.05.2022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27C6C0B-06EF-4EC6-B710-5B2FFF95E63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94600BE-8B1A-4811-960E-4FC99D40DB15}" type="datetimeFigureOut">
              <a:rPr lang="ru-RU" smtClean="0"/>
              <a:t>23.05.2022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27C6C0B-06EF-4EC6-B710-5B2FFF95E63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94600BE-8B1A-4811-960E-4FC99D40DB15}" type="datetimeFigureOut">
              <a:rPr lang="ru-RU" smtClean="0"/>
              <a:t>23.05.2022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27C6C0B-06EF-4EC6-B710-5B2FFF95E63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94600BE-8B1A-4811-960E-4FC99D40DB15}" type="datetimeFigureOut">
              <a:rPr lang="ru-RU" smtClean="0"/>
              <a:t>23.05.2022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27C6C0B-06EF-4EC6-B710-5B2FFF95E638}"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94600BE-8B1A-4811-960E-4FC99D40DB15}" type="datetimeFigureOut">
              <a:rPr lang="ru-RU" smtClean="0"/>
              <a:t>23.05.2022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27C6C0B-06EF-4EC6-B710-5B2FFF95E63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600BE-8B1A-4811-960E-4FC99D40DB15}" type="datetimeFigureOut">
              <a:rPr lang="ru-RU" smtClean="0"/>
              <a:t>23.05.2022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27C6C0B-06EF-4EC6-B710-5B2FFF95E63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94600BE-8B1A-4811-960E-4FC99D40DB15}" type="datetimeFigureOut">
              <a:rPr lang="ru-RU" smtClean="0"/>
              <a:t>23.05.2022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27C6C0B-06EF-4EC6-B710-5B2FFF95E63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94600BE-8B1A-4811-960E-4FC99D40DB15}" type="datetimeFigureOut">
              <a:rPr lang="ru-RU" smtClean="0"/>
              <a:t>23.05.2022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27C6C0B-06EF-4EC6-B710-5B2FFF95E638}"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D94600BE-8B1A-4811-960E-4FC99D40DB15}" type="datetimeFigureOut">
              <a:rPr lang="ru-RU" smtClean="0"/>
              <a:t>23.05.2022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27C6C0B-06EF-4EC6-B710-5B2FFF95E63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16632"/>
            <a:ext cx="7772400" cy="1470025"/>
          </a:xfrm>
        </p:spPr>
        <p:txBody>
          <a:bodyPr>
            <a:normAutofit fontScale="90000"/>
          </a:bodyPr>
          <a:lstStyle/>
          <a:p>
            <a:r>
              <a:rPr lang="ru-RU" b="1" dirty="0" smtClean="0"/>
              <a:t>«</a:t>
            </a:r>
            <a:r>
              <a:rPr lang="ru-RU" b="1" dirty="0"/>
              <a:t>Учителя – участники Великой Отечественной войны»</a:t>
            </a:r>
            <a:r>
              <a:rPr lang="ru-RU" dirty="0"/>
              <a:t/>
            </a:r>
            <a:br>
              <a:rPr lang="ru-RU" dirty="0"/>
            </a:br>
            <a:endParaRPr lang="ru-RU" dirty="0"/>
          </a:p>
        </p:txBody>
      </p:sp>
    </p:spTree>
    <p:extLst>
      <p:ext uri="{BB962C8B-B14F-4D97-AF65-F5344CB8AC3E}">
        <p14:creationId xmlns:p14="http://schemas.microsoft.com/office/powerpoint/2010/main" val="39298920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4293096"/>
            <a:ext cx="6512511" cy="1143000"/>
          </a:xfrm>
        </p:spPr>
        <p:txBody>
          <a:bodyPr/>
          <a:lstStyle/>
          <a:p>
            <a:pPr marL="0" indent="0">
              <a:buNone/>
            </a:pPr>
            <a:r>
              <a:rPr lang="ru-RU" sz="3200" dirty="0">
                <a:effectLst/>
              </a:rPr>
              <a:t>Семёнов Георгий Андреевич</a:t>
            </a:r>
            <a:br>
              <a:rPr lang="ru-RU" sz="3200" dirty="0">
                <a:effectLst/>
              </a:rPr>
            </a:br>
            <a:endParaRPr lang="ru-RU" sz="3200" dirty="0"/>
          </a:p>
        </p:txBody>
      </p:sp>
      <p:pic>
        <p:nvPicPr>
          <p:cNvPr id="4" name="Объект 3" descr="E:\Учителя-фронтовики\Юрий Андреевич.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148856" y="731838"/>
            <a:ext cx="2389087" cy="3475037"/>
          </a:xfrm>
          <a:prstGeom prst="rect">
            <a:avLst/>
          </a:prstGeom>
          <a:noFill/>
          <a:ln>
            <a:noFill/>
          </a:ln>
        </p:spPr>
      </p:pic>
    </p:spTree>
    <p:extLst>
      <p:ext uri="{BB962C8B-B14F-4D97-AF65-F5344CB8AC3E}">
        <p14:creationId xmlns:p14="http://schemas.microsoft.com/office/powerpoint/2010/main" val="42554739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Autofit/>
          </a:bodyPr>
          <a:lstStyle/>
          <a:p>
            <a:r>
              <a:rPr lang="ru-RU" sz="1000" b="1" dirty="0"/>
              <a:t>2.2Семёнов Георгий Андреевич</a:t>
            </a:r>
            <a:endParaRPr lang="ru-RU" sz="1000" dirty="0"/>
          </a:p>
          <a:p>
            <a:r>
              <a:rPr lang="ru-RU" sz="1000" dirty="0"/>
              <a:t>       Родился в пос. </a:t>
            </a:r>
            <a:r>
              <a:rPr lang="ru-RU" sz="1000" dirty="0" err="1"/>
              <a:t>Макаричи</a:t>
            </a:r>
            <a:r>
              <a:rPr lang="ru-RU" sz="1000" dirty="0"/>
              <a:t> </a:t>
            </a:r>
            <a:r>
              <a:rPr lang="ru-RU" sz="1000" dirty="0" err="1"/>
              <a:t>Почепского</a:t>
            </a:r>
            <a:r>
              <a:rPr lang="ru-RU" sz="1000" dirty="0"/>
              <a:t> района Брянской области 2 августа 1926 года. Отец, Андрей Георгиевич – рабочий брянского вагоноремонтного депо, мать, Анна Васильевна – домохозяйка. Он младший брат </a:t>
            </a:r>
            <a:r>
              <a:rPr lang="ru-RU" sz="1000" dirty="0" err="1"/>
              <a:t>Семёнова</a:t>
            </a:r>
            <a:r>
              <a:rPr lang="ru-RU" sz="1000" dirty="0"/>
              <a:t> Бориса Андреевича.(Приложение 1)</a:t>
            </a:r>
          </a:p>
          <a:p>
            <a:r>
              <a:rPr lang="ru-RU" sz="1000" dirty="0"/>
              <a:t>    К началу войны закончил 7 классов </a:t>
            </a:r>
            <a:r>
              <a:rPr lang="ru-RU" sz="1000" dirty="0" err="1"/>
              <a:t>Макаричской</a:t>
            </a:r>
            <a:r>
              <a:rPr lang="ru-RU" sz="1000" dirty="0"/>
              <a:t> школы рабочей молодёжи, но дальнейшие жизненные планы разрушила война. В конце лета 1943 года наша местность была занята гитлеровскими захватчиками, начались долгие два года фашистской оккупации.</a:t>
            </a:r>
          </a:p>
          <a:p>
            <a:r>
              <a:rPr lang="ru-RU" sz="1000" dirty="0"/>
              <a:t>     По распоряжению оккупационной власти подросткам приходилось трудиться на лесоповале вблизи с. Красный Рог, на различных работах по плану местной волостной управы. Убирали урожай, оставшийся на колхозных угодьях, пахали землю, сеяли. Два года оккупации прошли в трудностях, лишениях и издевательствах местной полиции.</a:t>
            </a:r>
          </a:p>
          <a:p>
            <a:r>
              <a:rPr lang="ru-RU" sz="1000" dirty="0"/>
              <a:t>     Но пришёл долгожданный день освобождения – в сентябре 1943 года наше </a:t>
            </a:r>
            <a:r>
              <a:rPr lang="ru-RU" sz="1000" dirty="0" err="1"/>
              <a:t>с.Дмитрово</a:t>
            </a:r>
            <a:r>
              <a:rPr lang="ru-RU" sz="1000" dirty="0"/>
              <a:t> стало снова советской деревней. Шестнадцатилетним подростком Георгий сразу же был призван в Советскую армию. Затем шли месяцы обучения военному ремеслу в сержантской школе Марийской ССР.</a:t>
            </a:r>
          </a:p>
          <a:p>
            <a:r>
              <a:rPr lang="ru-RU" sz="1000" dirty="0"/>
              <a:t>    В фронтовую часть Георгий попал в начале 1944 года и прошёл нелёгкий путь бойца от польской границы до Германии. Был миномётчиком, помощником в пулемётном расчёте, просто стрелком. Много раз приходилось ходить в атаки под свинцовым ливнем, ночевать прямо в снегу, в траншейной грязи, под дождями и под вражескими артиллерийскими обстрелами. Однажды, уже в Германии, было засыпан землёй дамбы,  рухнувшей при взрыве мины. Но боевые товарищи быстро раскопали его и вернули к </a:t>
            </a:r>
            <a:r>
              <a:rPr lang="ru-RU" sz="1000" dirty="0" err="1"/>
              <a:t>жизни.При</a:t>
            </a:r>
            <a:r>
              <a:rPr lang="ru-RU" sz="1000" dirty="0"/>
              <a:t> штурме </a:t>
            </a:r>
            <a:r>
              <a:rPr lang="ru-RU" sz="1000" dirty="0" err="1"/>
              <a:t>Сандомирского</a:t>
            </a:r>
            <a:r>
              <a:rPr lang="ru-RU" sz="1000" dirty="0"/>
              <a:t> плацдарма получил тяжёлое ранение в ногу, после чего до самого конца войны находился на лечении в военно-полевых госпиталях. За боевые заслуги Георгий Андреевич был награждён орденом Отечественной Войны, медалью «За победу над Германией», различными юбилейными  </a:t>
            </a:r>
          </a:p>
          <a:p>
            <a:r>
              <a:rPr lang="ru-RU" sz="1000" dirty="0"/>
              <a:t>медалями. После войны ещё 5 лет  служил в железнодорожных войсках, и лишь в 1950 году вернулся домой. Работал и продавцом в </a:t>
            </a:r>
            <a:r>
              <a:rPr lang="ru-RU" sz="1000" dirty="0" err="1"/>
              <a:t>Макаричском</a:t>
            </a:r>
            <a:r>
              <a:rPr lang="ru-RU" sz="1000" dirty="0"/>
              <a:t> сельском магазине, и колхозником.  Но уже в начале пятидесятых годов пришёл работать в школу учителем физкультуры и трудового обучения. Сначала – в </a:t>
            </a:r>
            <a:r>
              <a:rPr lang="ru-RU" sz="1000" dirty="0" err="1"/>
              <a:t>Руднянскую</a:t>
            </a:r>
            <a:r>
              <a:rPr lang="ru-RU" sz="1000" dirty="0"/>
              <a:t> восьмилетнюю, затем – нашу, </a:t>
            </a:r>
            <a:r>
              <a:rPr lang="ru-RU" sz="1000" dirty="0" err="1"/>
              <a:t>Макаричскую</a:t>
            </a:r>
            <a:r>
              <a:rPr lang="ru-RU" sz="1000" dirty="0"/>
              <a:t> среднюю. В общем, отработал школьным учителем более пятидесяти лет, выпустил огромное количество выпускников. Так же , как и его старший брат  Семёнов Борис Андреевич ,был требовательным и очень порядочным человеком. Прожил нелёгкую, но очень интересную жизнь. Его ученики до сих пор ценят его за профессионализм, кропотливый труд, терпение. Это и есть высшая оценка учительского труда, ради которого он жил и работал.(Приложение 2, 3)</a:t>
            </a:r>
          </a:p>
          <a:p>
            <a:r>
              <a:rPr lang="ru-RU" sz="1000" dirty="0"/>
              <a:t>   Умер 11 ноября 2001 года в </a:t>
            </a:r>
            <a:r>
              <a:rPr lang="ru-RU" sz="1000" dirty="0" err="1"/>
              <a:t>с.Дмитрово</a:t>
            </a:r>
            <a:r>
              <a:rPr lang="ru-RU" sz="1000" dirty="0"/>
              <a:t>, похоронен на сельском кладбище.</a:t>
            </a:r>
            <a:endParaRPr lang="ru-RU" sz="1000" dirty="0"/>
          </a:p>
        </p:txBody>
      </p:sp>
    </p:spTree>
    <p:extLst>
      <p:ext uri="{BB962C8B-B14F-4D97-AF65-F5344CB8AC3E}">
        <p14:creationId xmlns:p14="http://schemas.microsoft.com/office/powerpoint/2010/main" val="36692197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365104"/>
            <a:ext cx="7488832" cy="1143000"/>
          </a:xfrm>
        </p:spPr>
        <p:txBody>
          <a:bodyPr/>
          <a:lstStyle/>
          <a:p>
            <a:r>
              <a:rPr lang="ru-RU" sz="3200" dirty="0" err="1">
                <a:effectLst/>
              </a:rPr>
              <a:t>Приблудов</a:t>
            </a:r>
            <a:r>
              <a:rPr lang="ru-RU" sz="3200" dirty="0">
                <a:effectLst/>
              </a:rPr>
              <a:t> Владимир Васильевич</a:t>
            </a:r>
            <a:br>
              <a:rPr lang="ru-RU" sz="3200" dirty="0">
                <a:effectLst/>
              </a:rPr>
            </a:br>
            <a:endParaRPr lang="ru-RU" sz="3200" dirty="0"/>
          </a:p>
        </p:txBody>
      </p:sp>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854098" y="731838"/>
            <a:ext cx="2978603" cy="347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3611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3600" b="1" dirty="0"/>
              <a:t>2.3 </a:t>
            </a:r>
            <a:r>
              <a:rPr lang="ru-RU" sz="3600" b="1" dirty="0" err="1"/>
              <a:t>Приблудов</a:t>
            </a:r>
            <a:r>
              <a:rPr lang="ru-RU" sz="3600" b="1" dirty="0"/>
              <a:t> Владимир Васильевич.</a:t>
            </a:r>
            <a:endParaRPr lang="ru-RU" sz="3600" dirty="0"/>
          </a:p>
          <a:p>
            <a:r>
              <a:rPr lang="ru-RU" sz="3600" dirty="0"/>
              <a:t>    Родился Владимир Васильевич </a:t>
            </a:r>
            <a:r>
              <a:rPr lang="ru-RU" sz="3600" dirty="0" err="1"/>
              <a:t>Приблудов</a:t>
            </a:r>
            <a:r>
              <a:rPr lang="ru-RU" sz="3600" dirty="0"/>
              <a:t>  в 1925 году 20 августа, в деревне Долбежи (</a:t>
            </a:r>
            <a:r>
              <a:rPr lang="ru-RU" sz="3600" dirty="0" err="1"/>
              <a:t>Шуморовского</a:t>
            </a:r>
            <a:r>
              <a:rPr lang="ru-RU" sz="3600" dirty="0"/>
              <a:t> сельсовета) </a:t>
            </a:r>
            <a:r>
              <a:rPr lang="ru-RU" sz="3600" dirty="0" err="1"/>
              <a:t>Почепского</a:t>
            </a:r>
            <a:r>
              <a:rPr lang="ru-RU" sz="3600" dirty="0"/>
              <a:t> района Брянской области.(Приложение1)</a:t>
            </a:r>
          </a:p>
          <a:p>
            <a:r>
              <a:rPr lang="ru-RU" sz="3600" dirty="0"/>
              <a:t>    Семья </a:t>
            </a:r>
            <a:r>
              <a:rPr lang="ru-RU" sz="3600" dirty="0" err="1"/>
              <a:t>Приблудовых</a:t>
            </a:r>
            <a:r>
              <a:rPr lang="ru-RU" sz="3600" dirty="0"/>
              <a:t>  по меркам 30-х годов прошлого столетия была небольшая – всего-навсего трое детей. Отец работал бухгалтером в совхозе, мать – простой колхозницей. Как у всех селян  выходных у них не было, большого достатка – тоже. К началу Великой Отечественной Владимиру Васильевичу ещё не исполнилось 16 лет. Как узнал о свалившейся на советский народ беде, помнит до сих пор.</a:t>
            </a:r>
          </a:p>
          <a:p>
            <a:r>
              <a:rPr lang="ru-RU" sz="3600" dirty="0"/>
              <a:t>– У нас дома был маленький радио-приёмник. По нему-то 22 июня в 12 часов дня с минутами я и услышал сообщение о нападении фашистской Германии, – говорит ветеран. – Оно для всех нас было как гром среди ясного неба. Люди не знали, что делать, – они прямо-таки остолбенели. А уже на следующий день начался призыв на фронт. Первыми на войну ушли мужчины в возрасте от 18 до 50 лет. </a:t>
            </a:r>
          </a:p>
          <a:p>
            <a:r>
              <a:rPr lang="ru-RU" sz="3600" dirty="0"/>
              <a:t>   Мой отец в первый призыв не попал: ему было поручено отвезти в Брянск какие-то документы. Когда же он возвращался домой, немцы уже подступали к областному центру. И отец угодил в плен. Из-под Мглина, куда его </a:t>
            </a:r>
            <a:r>
              <a:rPr lang="ru-RU" sz="3600" dirty="0" err="1"/>
              <a:t>этапировали</a:t>
            </a:r>
            <a:r>
              <a:rPr lang="ru-RU" sz="3600" dirty="0"/>
              <a:t> вместе с другими военнопленными, он бежал. А потом вместе с нашими отступающими войсками ушёл на фронт.</a:t>
            </a:r>
          </a:p>
          <a:p>
            <a:r>
              <a:rPr lang="ru-RU" sz="3600" dirty="0"/>
              <a:t>    Оккупация – страшнейшее и тяжелейшее время для тех, у кого оно в жизни было.    </a:t>
            </a:r>
            <a:r>
              <a:rPr lang="ru-RU" sz="3600" dirty="0" err="1"/>
              <a:t>Почепчанам</a:t>
            </a:r>
            <a:r>
              <a:rPr lang="ru-RU" sz="3600" dirty="0"/>
              <a:t> тоже пришлось туго. Фашистский «порядок» и им принёс голод и холод, полицейские облавы, расправы эсэсовцев над мирным населением и беженцами… Деревня Долбежи находится в 18-ти километрах от райцентра и как бы в стороне от всех центральных дорог. А потому её жители за весь период оккупации немцев видели всего пару раз, когда те наступали на область и когда наши войска гнали фашистскую нечисть.</a:t>
            </a:r>
          </a:p>
          <a:p>
            <a:r>
              <a:rPr lang="ru-RU" sz="3600" dirty="0"/>
              <a:t>9</a:t>
            </a:r>
          </a:p>
          <a:p>
            <a:r>
              <a:rPr lang="ru-RU" sz="3600" dirty="0"/>
              <a:t>  Так что    Родился Владимир Васильевич </a:t>
            </a:r>
            <a:r>
              <a:rPr lang="ru-RU" sz="3600" dirty="0" err="1"/>
              <a:t>Приблудов</a:t>
            </a:r>
            <a:r>
              <a:rPr lang="ru-RU" sz="3600" dirty="0"/>
              <a:t>  в 1925 году 20 августа, в деревне Долбежи (</a:t>
            </a:r>
            <a:r>
              <a:rPr lang="ru-RU" sz="3600" dirty="0" err="1"/>
              <a:t>Шуморовского</a:t>
            </a:r>
            <a:r>
              <a:rPr lang="ru-RU" sz="3600" dirty="0"/>
              <a:t> сельсовета) </a:t>
            </a:r>
            <a:r>
              <a:rPr lang="ru-RU" sz="3600" dirty="0" err="1"/>
              <a:t>Почепского</a:t>
            </a:r>
            <a:r>
              <a:rPr lang="ru-RU" sz="3600" dirty="0"/>
              <a:t> района Брянской области.(Приложение1)</a:t>
            </a:r>
          </a:p>
          <a:p>
            <a:r>
              <a:rPr lang="ru-RU" sz="3600" dirty="0"/>
              <a:t>    Семья </a:t>
            </a:r>
            <a:r>
              <a:rPr lang="ru-RU" sz="3600" dirty="0" err="1"/>
              <a:t>Приблудовых</a:t>
            </a:r>
            <a:r>
              <a:rPr lang="ru-RU" sz="3600" dirty="0"/>
              <a:t>  по меркам 30-х годов прошлого столетия была небольшая – всего-навсего трое детей. Отец работал бухгалтером в совхозе, мать – простой колхозницей. Как у всех селян  выходных у них не было, большого достатка – тоже. К началу Великой Отечественной Владимиру Васильевичу ещё не исполнилось 16 лет. Как узнал о свалившейся на советский народ беде, помнит до сих пор.</a:t>
            </a:r>
          </a:p>
          <a:p>
            <a:r>
              <a:rPr lang="ru-RU" sz="3600" dirty="0"/>
              <a:t>– У нас дома был маленький радио-приёмник. По нему-то 22 июня в 12 часов дня с минутами я и услышал сообщение о нападении фашистской Германии, – говорит ветеран. – Оно для всех нас было как гром среди ясного неба. Люди не знали, что делать, – они прямо-таки остолбенели. А уже на следующий день начался призыв на фронт. Первыми на войну ушли мужчины в возрасте от 18 до 50 лет. </a:t>
            </a:r>
          </a:p>
          <a:p>
            <a:r>
              <a:rPr lang="ru-RU" sz="3600" dirty="0"/>
              <a:t>   Мой отец в первый призыв не попал: ему было поручено отвезти в Брянск какие-то документы. Когда же он возвращался домой, немцы уже подступали к областному центру. И отец угодил в плен. Из-под Мглина, куда его </a:t>
            </a:r>
            <a:r>
              <a:rPr lang="ru-RU" sz="3600" dirty="0" err="1"/>
              <a:t>этапировали</a:t>
            </a:r>
            <a:r>
              <a:rPr lang="ru-RU" sz="3600" dirty="0"/>
              <a:t> вместе с другими военнопленными, он бежал. А потом вместе с нашими отступающими войсками ушёл на фронт.</a:t>
            </a:r>
          </a:p>
          <a:p>
            <a:r>
              <a:rPr lang="ru-RU" sz="3600" dirty="0"/>
              <a:t>    Оккупация – страшнейшее и тяжелейшее время для тех, у кого оно в жизни было.    </a:t>
            </a:r>
            <a:r>
              <a:rPr lang="ru-RU" sz="3600" dirty="0" err="1"/>
              <a:t>Почепчанам</a:t>
            </a:r>
            <a:r>
              <a:rPr lang="ru-RU" sz="3600" dirty="0"/>
              <a:t> тоже пришлось туго. Фашистский «порядок» и им принёс голод и холод, полицейские облавы, расправы эсэсовцев над мирным населением и беженцами… Деревня Долбежи находится в 18-ти километрах от райцентра и как бы в стороне от всех центральных дорог. А потому её жители за весь период оккупации немцев видели всего пару раз, когда те наступали на область и когда наши войска </a:t>
            </a:r>
            <a:r>
              <a:rPr lang="ru-RU" dirty="0"/>
              <a:t>гнали фашистскую нечисть.</a:t>
            </a:r>
          </a:p>
          <a:p>
            <a:endParaRPr lang="ru-RU" dirty="0"/>
          </a:p>
        </p:txBody>
      </p:sp>
    </p:spTree>
    <p:extLst>
      <p:ext uri="{BB962C8B-B14F-4D97-AF65-F5344CB8AC3E}">
        <p14:creationId xmlns:p14="http://schemas.microsoft.com/office/powerpoint/2010/main" val="20304194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5600" dirty="0"/>
              <a:t>Так что Владимиру, считай, повезло относительно спокойно пережить то лихолетье. Когда наши войска под командованием генерала армии И.И. </a:t>
            </a:r>
            <a:r>
              <a:rPr lang="ru-RU" sz="5600" dirty="0" err="1"/>
              <a:t>Федюнинского</a:t>
            </a:r>
            <a:r>
              <a:rPr lang="ru-RU" sz="5600" dirty="0"/>
              <a:t> освободили Почеп, парень попал на фронт…</a:t>
            </a:r>
          </a:p>
          <a:p>
            <a:r>
              <a:rPr lang="ru-RU" sz="5600" dirty="0"/>
              <a:t>–  Всех нас, призывников, собрали возле села Высокое, а затем пешком отправили в Брянск, – рассказывает Владимир Васильевич. – Здесь для новобранцев была организована  </a:t>
            </a:r>
            <a:r>
              <a:rPr lang="ru-RU" sz="5600" dirty="0" err="1"/>
              <a:t>учебка</a:t>
            </a:r>
            <a:r>
              <a:rPr lang="ru-RU" sz="5600" dirty="0"/>
              <a:t>. Из неё он попал в пехотную разведку и фактически сразу же – на передовую – в бои по освобождению Белоруссии. Там, под городом Городок он получил своё первое ранение. Немецкая пуля попала в руку и, хотя прошла на вылет, повредила вену. С рукавицей, полной крови, дополз до своих окопов. Там сестричка обработала руку и отправила в медсанбат. Потом был госпиталь на озере Селигер, после которого  оказался под Псковом. </a:t>
            </a:r>
          </a:p>
          <a:p>
            <a:r>
              <a:rPr lang="ru-RU" sz="5600" dirty="0"/>
              <a:t>    К 1944 году немецкие войска соорудили по берегам Псковского озера и реки Великой оборонительный рубеж – линию «Пантера», представлявшую собой бетонные доты, минные поля, врытые в земли танки и пушки. Однако фашисты недооценили силу и мощь русского оружия. В июле 1944 года Красная Армия </a:t>
            </a:r>
          </a:p>
          <a:p>
            <a:r>
              <a:rPr lang="ru-RU" sz="5600" dirty="0"/>
              <a:t>освободила населённые пункты: Пушкинские Горы, </a:t>
            </a:r>
            <a:r>
              <a:rPr lang="ru-RU" sz="5600" dirty="0" err="1"/>
              <a:t>Идрицу</a:t>
            </a:r>
            <a:r>
              <a:rPr lang="ru-RU" sz="5600" dirty="0"/>
              <a:t>, Опочку, Себеж. А после освобождения 21 июля городка Острова создалась реальная угроза окружения фашистских группировок в районе Пскова, и началось паническое отступление немецких войск.</a:t>
            </a:r>
          </a:p>
          <a:p>
            <a:r>
              <a:rPr lang="ru-RU" sz="5600" dirty="0"/>
              <a:t>      На реке Великой разведчик </a:t>
            </a:r>
            <a:r>
              <a:rPr lang="ru-RU" sz="5600" dirty="0" err="1"/>
              <a:t>Приблудов</a:t>
            </a:r>
            <a:r>
              <a:rPr lang="ru-RU" sz="5600" dirty="0"/>
              <a:t> был вторично ранен – на сей раз осколком гранаты. И снова медсанбат, госпиталь, передовая.</a:t>
            </a:r>
          </a:p>
          <a:p>
            <a:r>
              <a:rPr lang="ru-RU" sz="5600" dirty="0"/>
              <a:t>– Страшно ли было 18-летнему мальчишке биться с врагом? – спрашиваем ветерана.– Нет, – отвечает на наш вопрос Владимир Васильевич. – Наверное, тогда мы не осознавали, что смерть – это навсегда. А ещё у нас была дикая, яростная злость по отношению к врагу, который ворвался на нашу землю, топчет её фашистским сапогом и убивает ни в чём не повинных людей. Гнать его хотелось без остановки до самого гитлеровского логова.</a:t>
            </a:r>
          </a:p>
          <a:p>
            <a:endParaRPr lang="ru-RU" dirty="0"/>
          </a:p>
        </p:txBody>
      </p:sp>
    </p:spTree>
    <p:extLst>
      <p:ext uri="{BB962C8B-B14F-4D97-AF65-F5344CB8AC3E}">
        <p14:creationId xmlns:p14="http://schemas.microsoft.com/office/powerpoint/2010/main" val="41046751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Autofit/>
          </a:bodyPr>
          <a:lstStyle/>
          <a:p>
            <a:r>
              <a:rPr lang="ru-RU" sz="1200" dirty="0"/>
              <a:t> И Красная Армия наступала. В рядах 63­-го стрелкового полка 23-й стрелковой дивизии 1-го Белорусского фронта Владимир Васильевич участвовал в освобождении Варшавы, Кёнисберга, форсировании Одера.</a:t>
            </a:r>
          </a:p>
          <a:p>
            <a:r>
              <a:rPr lang="ru-RU" sz="1200" dirty="0"/>
              <a:t>    К этой большой немецкой реке мы подошли 1 апреля 1945 года,- вспоминает он- Был большой разлив. Однако, несмотря на  это, части с ходу переправились через Одер и заняли мощный, 4 на 12километров, плацдарм на её берегу. С него и пошло наступление на Берлин, находившийся всего 70 км от нас. И началось оно с невероятной по масштабу ( участвовало более 1200 артиллерийских и миномётных орудий, реактивные пусковые установки «Катюша») артподготовки. Гул стоял такой, что можно было оглохнуть… 26 апреля наши части вошли уже в пригород  Берлина. В штурме этой цитадели врага я участия не принимал, зато вот в резиденции, где находились кабинеты </a:t>
            </a:r>
            <a:r>
              <a:rPr lang="ru-RU" sz="1200" dirty="0" err="1"/>
              <a:t>Гимлера</a:t>
            </a:r>
            <a:r>
              <a:rPr lang="ru-RU" sz="1200" dirty="0"/>
              <a:t>, Геринга, Бормана побывать удалось. </a:t>
            </a:r>
          </a:p>
          <a:p>
            <a:r>
              <a:rPr lang="ru-RU" sz="1200" dirty="0"/>
              <a:t>    Что меня поразило в берлине, так это нетронутые памятники Александру 1 и фельдмаршалу Кутузову на фоне развалин. Как могло случиться, что их не задели снаряды союзников, бомбивших город, до сих пор понять не могу... </a:t>
            </a:r>
          </a:p>
          <a:p>
            <a:r>
              <a:rPr lang="ru-RU" sz="1200" dirty="0"/>
              <a:t>     А нам, если честно, не понятно, как в тяжелейшей из войн, участвуя в серьёзнейших военных операциях, получив три ранения  (последнее – в живот, при форсировании Одера), разведчик </a:t>
            </a:r>
            <a:r>
              <a:rPr lang="ru-RU" sz="1200" dirty="0" err="1"/>
              <a:t>Приблудов</a:t>
            </a:r>
            <a:r>
              <a:rPr lang="ru-RU" sz="1200" dirty="0"/>
              <a:t>  уцелел. Наверное, судьба берегла его для мирных дел. </a:t>
            </a:r>
          </a:p>
          <a:p>
            <a:r>
              <a:rPr lang="ru-RU" sz="1200" dirty="0"/>
              <a:t>      Возвратился на Родину Владимир Васильев  только в 1950 году, так как после победы был оставлен служить в Германии в военной комендатуре. </a:t>
            </a:r>
          </a:p>
          <a:p>
            <a:r>
              <a:rPr lang="ru-RU" sz="1200" dirty="0"/>
              <a:t>Здесь в родных Долбежах фронтовика ждала жена ( во время отпусков, случавшихся на военной службе, парень успел обзавестись семьёй ) </a:t>
            </a:r>
          </a:p>
          <a:p>
            <a:r>
              <a:rPr lang="ru-RU" sz="1200" dirty="0"/>
              <a:t>    Трудиться Владимир хотел учителем. Но чтобы мечту воплотить в реальность, ему самому понадобилось сесть за школьную парту ,до 22 июня  1941 года он успел окончить всего 8 классов. Учёба в 9 и 10 классах пролетела незаметно, и Владимир подал документы в </a:t>
            </a:r>
            <a:r>
              <a:rPr lang="ru-RU" sz="1200" dirty="0" err="1"/>
              <a:t>Новозыбковский</a:t>
            </a:r>
            <a:r>
              <a:rPr lang="ru-RU" sz="1200" dirty="0"/>
              <a:t> педагогический институт. </a:t>
            </a:r>
            <a:endParaRPr lang="ru-RU" sz="1200" dirty="0"/>
          </a:p>
        </p:txBody>
      </p:sp>
    </p:spTree>
    <p:extLst>
      <p:ext uri="{BB962C8B-B14F-4D97-AF65-F5344CB8AC3E}">
        <p14:creationId xmlns:p14="http://schemas.microsoft.com/office/powerpoint/2010/main" val="15368540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dirty="0"/>
              <a:t> </a:t>
            </a:r>
            <a:r>
              <a:rPr lang="ru-RU" sz="4800" dirty="0"/>
              <a:t>На вступительных экзаменах в вуз с ними приключилась курьёзная история. Дело в том, что будущему филологу пришлось сдавать такой предмет, как  «Иностранный язык». Когда молодому человеку пришло время отвечать на задание билета, одна из преподавательниц, находившихся в комиссии, усомнилась в знаниях абитуриента, сказав по-немецки коллеге, дескать, тот, наверное, и алфавит-то немецкий забыл. На что Владимир, не задумываясь, парировал педагогу (также по-немецки): «Я бы не был так уверен в чужом незнании языка». Женщина была шокирована. (Примечание: в годы войны с разведкой занимался военный переводчик. Его наука была весьма и весьма необходима тем, кто пробирался в тыл врага, и прежде всего, для понимания того, о чём ведут разговоры немцы, для прочтения и определения важности добытых у врага документов). </a:t>
            </a:r>
          </a:p>
          <a:p>
            <a:r>
              <a:rPr lang="ru-RU" sz="4800" dirty="0"/>
              <a:t>      Боевой путь и ратный подвиг отмечен ещё двумя орденами Красной</a:t>
            </a:r>
          </a:p>
          <a:p>
            <a:r>
              <a:rPr lang="ru-RU" sz="4800" dirty="0"/>
              <a:t>Звезды, многочисленными медалями, среди которых самой дорогой он считает медаль «За взятие Берлина». Но на парадном кителе фронтовика прикреплены не только боевые, но и трудовые награды. Ведь почти 40 лет Владимир Васильевич посвятил обучению детворы в </a:t>
            </a:r>
            <a:r>
              <a:rPr lang="ru-RU" sz="4800" dirty="0" err="1"/>
              <a:t>Макаричской</a:t>
            </a:r>
            <a:r>
              <a:rPr lang="ru-RU" sz="4800" dirty="0"/>
              <a:t> и </a:t>
            </a:r>
            <a:r>
              <a:rPr lang="ru-RU" sz="4800" dirty="0" err="1"/>
              <a:t>Шмотовской</a:t>
            </a:r>
            <a:r>
              <a:rPr lang="ru-RU" sz="4800" dirty="0"/>
              <a:t> средних школах </a:t>
            </a:r>
            <a:r>
              <a:rPr lang="ru-RU" sz="4800" dirty="0" err="1"/>
              <a:t>Почепского</a:t>
            </a:r>
            <a:r>
              <a:rPr lang="ru-RU" sz="4800" dirty="0"/>
              <a:t> района, где преподавал русский язык и литературу, а также немецкий язык, знания по которому он приобрёл на войне. В настоящее время Владимир Васильевич живёт в Почепе. Он является почётным гостем на всех патриотических  мероприятиях (Приложение2),(Приложение 3)</a:t>
            </a:r>
          </a:p>
          <a:p>
            <a:r>
              <a:rPr lang="ru-RU" sz="4800" dirty="0"/>
              <a:t>  </a:t>
            </a:r>
          </a:p>
          <a:p>
            <a:r>
              <a:rPr lang="ru-RU" sz="4800" dirty="0"/>
              <a:t>–  Всех нас, призывников, собрали возле села Высокое, а затем пешком отправили в Брянск, – рассказывает Владимир Васильевич. – Здесь для новобранцев была организована  </a:t>
            </a:r>
            <a:r>
              <a:rPr lang="ru-RU" sz="4800" dirty="0" err="1"/>
              <a:t>учебка</a:t>
            </a:r>
            <a:r>
              <a:rPr lang="ru-RU" sz="4800" dirty="0"/>
              <a:t>. Из неё он попал в пехотную разведку и фактически сразу же – на передовую – в бои по освобождению Белоруссии. Там, под городом Городок он получил своё первое ранение. Немецкая пуля попала в руку и, хотя прошла на вылет, повредила вену. С рукавицей, полной крови, дополз до своих окопов. Там сестричка обработала руку и отправила в медсанбат. Потом был госпиталь на озере Селигер, после которого  оказался под Псковом.</a:t>
            </a:r>
            <a:endParaRPr lang="ru-RU" sz="4800" dirty="0"/>
          </a:p>
        </p:txBody>
      </p:sp>
    </p:spTree>
    <p:extLst>
      <p:ext uri="{BB962C8B-B14F-4D97-AF65-F5344CB8AC3E}">
        <p14:creationId xmlns:p14="http://schemas.microsoft.com/office/powerpoint/2010/main" val="16715718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Autofit/>
          </a:bodyPr>
          <a:lstStyle/>
          <a:p>
            <a:r>
              <a:rPr lang="ru-RU" sz="1200" dirty="0"/>
              <a:t>К 1944 году немецкие войска соорудили по берегам Псковского озера и реки Великой оборонительный рубеж – линию «Пантера», представлявшую собой бетонные доты, минные поля, врытые в земли танки и пушки. Однако фашисты недооценили силу и мощь русского оружия. В июле 1944 года Красная Армия </a:t>
            </a:r>
          </a:p>
          <a:p>
            <a:r>
              <a:rPr lang="ru-RU" sz="1200" dirty="0"/>
              <a:t>освободила населённые пункты: Пушкинские Горы, </a:t>
            </a:r>
            <a:r>
              <a:rPr lang="ru-RU" sz="1200" dirty="0" err="1"/>
              <a:t>Идрицу</a:t>
            </a:r>
            <a:r>
              <a:rPr lang="ru-RU" sz="1200" dirty="0"/>
              <a:t>, Опочку, Себеж. А после освобождения 21 июля городка Острова создалась реальная угроза окружения фашистских группировок в районе Пскова, и началось паническое отступление немецких войск.</a:t>
            </a:r>
          </a:p>
          <a:p>
            <a:r>
              <a:rPr lang="ru-RU" sz="1200" dirty="0"/>
              <a:t>      На реке Великой разведчик </a:t>
            </a:r>
            <a:r>
              <a:rPr lang="ru-RU" sz="1200" dirty="0" err="1"/>
              <a:t>Приблудов</a:t>
            </a:r>
            <a:r>
              <a:rPr lang="ru-RU" sz="1200" dirty="0"/>
              <a:t> был вторично ранен – на сей раз осколком гранаты. И снова медсанбат, госпиталь, передовая.</a:t>
            </a:r>
          </a:p>
          <a:p>
            <a:r>
              <a:rPr lang="ru-RU" sz="1200" dirty="0"/>
              <a:t>– Страшно ли было 18-летнему мальчишке биться с врагом? – спрашиваем ветерана.– Нет, – отвечает на наш вопрос Владимир Васильевич. – Наверное, тогда мы не осознавали, что смерть – это навсегда. А ещё у нас была дикая, яростная злость по отношению к врагу, который ворвался на нашу землю, топчет её фашистским сапогом и убивает ни в чём не повинных людей. Гнать его хотелось без остановки до самого гитлеровского логова.</a:t>
            </a:r>
          </a:p>
          <a:p>
            <a:r>
              <a:rPr lang="ru-RU" sz="1200" dirty="0"/>
              <a:t>10</a:t>
            </a:r>
          </a:p>
          <a:p>
            <a:r>
              <a:rPr lang="ru-RU" sz="1200" dirty="0"/>
              <a:t>    И Красная Армия наступала. В рядах 63­-го стрелкового полка 23-й стрелковой дивизии 1-го Белорусского фронта Владимир Васильевич участвовал в освобождении Варшавы, Кёнисберга, форсировании Одера.</a:t>
            </a:r>
          </a:p>
          <a:p>
            <a:r>
              <a:rPr lang="ru-RU" sz="1200" dirty="0"/>
              <a:t>    К этой большой немецкой реке мы подошли 1 апреля 1945 года,- вспоминает он- Был большой разлив. Однако, несмотря на  это, части с ходу переправились через Одер и заняли мощный, 4 на 12километров, плацдарм на её берегу. С него и пошло наступление на Берлин, находившийся всего 70 км от нас. И началось оно с невероятной по масштабу ( участвовало более 1200 артиллерийских и миномётных орудий, реактивные пусковые установки «Катюша») артподготовки. Гул стоял такой, что можно было оглохнуть… 26 апреля наши части вошли уже в пригород  Берлина. В штурме этой цитадели врага я участия не принимал, зато вот в резиденции, где находились кабинеты </a:t>
            </a:r>
            <a:r>
              <a:rPr lang="ru-RU" sz="1200" dirty="0" err="1"/>
              <a:t>Гимлера</a:t>
            </a:r>
            <a:r>
              <a:rPr lang="ru-RU" sz="1200" dirty="0"/>
              <a:t>, Геринга, Бормана побывать удалось.</a:t>
            </a:r>
            <a:endParaRPr lang="ru-RU" sz="1200" dirty="0"/>
          </a:p>
        </p:txBody>
      </p:sp>
    </p:spTree>
    <p:extLst>
      <p:ext uri="{BB962C8B-B14F-4D97-AF65-F5344CB8AC3E}">
        <p14:creationId xmlns:p14="http://schemas.microsoft.com/office/powerpoint/2010/main" val="30434744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4800" dirty="0"/>
              <a:t>Что меня поразило в берлине, так это нетронутые памятники Александру 1 и фельдмаршалу Кутузову на фоне развалин. Как могло случиться, что их не задели снаряды союзников, бомбивших город, до сих пор понять не могу... </a:t>
            </a:r>
          </a:p>
          <a:p>
            <a:r>
              <a:rPr lang="ru-RU" sz="4800" dirty="0"/>
              <a:t>     А нам, если честно, не понятно, как в тяжелейшей из войн, участвуя в серьёзнейших военных операциях, получив три ранения  (последнее – в живот, при форсировании Одера), разведчик </a:t>
            </a:r>
            <a:r>
              <a:rPr lang="ru-RU" sz="4800" dirty="0" err="1"/>
              <a:t>Приблудов</a:t>
            </a:r>
            <a:r>
              <a:rPr lang="ru-RU" sz="4800" dirty="0"/>
              <a:t>  уцелел. Наверное, судьба берегла его для мирных дел. </a:t>
            </a:r>
          </a:p>
          <a:p>
            <a:r>
              <a:rPr lang="ru-RU" sz="4800" dirty="0"/>
              <a:t>      Возвратился на Родину Владимир Васильев  только в 1950 году, так как после победы был оставлен служить в Германии в военной комендатуре. </a:t>
            </a:r>
          </a:p>
          <a:p>
            <a:r>
              <a:rPr lang="ru-RU" sz="4800" dirty="0"/>
              <a:t>Здесь в родных Долбежах фронтовика ждала жена ( во время отпусков, случавшихся на военной службе, парень успел обзавестись семьёй ) </a:t>
            </a:r>
          </a:p>
          <a:p>
            <a:r>
              <a:rPr lang="ru-RU" sz="4800" dirty="0"/>
              <a:t>    Трудиться Владимир хотел учителем. Но чтобы мечту воплотить в реальность, ему самому понадобилось сесть за школьную парту ,до 22 июня  1941 года он успел окончить всего 8 классов. Учёба в 9 и 10 классах пролетела незаметно, и Владимир подал документы в </a:t>
            </a:r>
            <a:r>
              <a:rPr lang="ru-RU" sz="4800" dirty="0" err="1"/>
              <a:t>Новозыбковский</a:t>
            </a:r>
            <a:r>
              <a:rPr lang="ru-RU" sz="4800" dirty="0"/>
              <a:t> педагогический институт.                                                   </a:t>
            </a:r>
          </a:p>
          <a:p>
            <a:r>
              <a:rPr lang="ru-RU" sz="4800" dirty="0"/>
              <a:t>11</a:t>
            </a:r>
          </a:p>
          <a:p>
            <a:r>
              <a:rPr lang="ru-RU" sz="4800" dirty="0"/>
              <a:t>     На вступительных экзаменах в вуз с ними приключилась курьёзная история. Дело в том, что будущему филологу пришлось сдавать такой предмет, как  «Иностранный язык». Когда молодому человеку пришло время отвечать на задание билета, одна из преподавательниц, находившихся в комиссии, усомнилась в знаниях абитуриента, сказав по-немецки коллеге, дескать, тот, наверное, и алфавит-то немецкий забыл. На что Владимир, не задумываясь, парировал педагогу (также по-немецки): «Я бы не был так уверен в чужом незнании языка». Женщина была шокирована. (Примечание: в годы войны с разведкой занимался военный переводчик. Его наука была весьма и весьма необходима тем, кто пробирался в тыл врага, и прежде всего, для понимания того, о чём ведут разговоры немцы, для прочтения и определения важности добытых у врага документов). </a:t>
            </a:r>
          </a:p>
          <a:p>
            <a:r>
              <a:rPr lang="ru-RU" sz="4800" dirty="0"/>
              <a:t>      Боевой путь и ратный подвиг отмечен ещё двумя орденами Красной</a:t>
            </a:r>
          </a:p>
          <a:p>
            <a:r>
              <a:rPr lang="ru-RU" sz="4800" dirty="0"/>
              <a:t>Звезды, многочисленными медалями, среди которых самой дорогой он считает медаль «За взятие Берлина». Но на парадном кителе фронтовика прикреплены не только боевые, но и трудовые награды. Ведь почти 40 лет Владимир Васильевич посвятил обучению детворы в </a:t>
            </a:r>
            <a:r>
              <a:rPr lang="ru-RU" sz="4800" dirty="0" err="1"/>
              <a:t>Макаричской</a:t>
            </a:r>
            <a:r>
              <a:rPr lang="ru-RU" sz="4800" dirty="0"/>
              <a:t> и </a:t>
            </a:r>
            <a:r>
              <a:rPr lang="ru-RU" sz="4800" dirty="0" err="1"/>
              <a:t>Шмотовской</a:t>
            </a:r>
            <a:r>
              <a:rPr lang="ru-RU" sz="4800" dirty="0"/>
              <a:t> средних школах </a:t>
            </a:r>
            <a:r>
              <a:rPr lang="ru-RU" sz="4800" dirty="0" err="1"/>
              <a:t>Почепского</a:t>
            </a:r>
            <a:r>
              <a:rPr lang="ru-RU" sz="4800" dirty="0"/>
              <a:t> района, где преподавал русский язык и литературу, а также немецкий язык, знания по которому он приобрёл на войне. В настоящее время Владимир Васильевич живёт в Почепе. Он является почётным гостем на всех патриотических  мероприятиях (Приложение2),(Приложение 3)</a:t>
            </a:r>
          </a:p>
          <a:p>
            <a:endParaRPr lang="ru-RU" dirty="0"/>
          </a:p>
        </p:txBody>
      </p:sp>
    </p:spTree>
    <p:extLst>
      <p:ext uri="{BB962C8B-B14F-4D97-AF65-F5344CB8AC3E}">
        <p14:creationId xmlns:p14="http://schemas.microsoft.com/office/powerpoint/2010/main" val="30434744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5600" b="1" dirty="0"/>
              <a:t>3.Заключение</a:t>
            </a:r>
            <a:endParaRPr lang="ru-RU" sz="5600" dirty="0"/>
          </a:p>
          <a:p>
            <a:r>
              <a:rPr lang="ru-RU" sz="5600" dirty="0"/>
              <a:t>     Выбранная мной тема исследования актуальна для наших сверстников и для всего Дмитровского  сельского поселения. Молодое поколение должно знать и помнить своих героев-учителей, брать пример с этих людей, показавших себя мужественными в годы испытаний и проявивших лучшие человеческие качества в мирное время.</a:t>
            </a:r>
          </a:p>
          <a:p>
            <a:r>
              <a:rPr lang="ru-RU" sz="5600" dirty="0"/>
              <a:t>     Учителя </a:t>
            </a:r>
            <a:r>
              <a:rPr lang="ru-RU" sz="5600" dirty="0" err="1"/>
              <a:t>Макаричской</a:t>
            </a:r>
            <a:r>
              <a:rPr lang="ru-RU" sz="5600" dirty="0"/>
              <a:t> средней школы с оружием в руках, проявив свои лучшие качества патриотов, защищали нашу Родину. Учителя – фронтовики, сражавшиеся в борьбе за освобождение родной земли от фашистов, стали гордостью нашей школы. Вернувшись с войны, они посвятили себя нелёгкому, но нужному делу – воспитанию детей.</a:t>
            </a:r>
          </a:p>
          <a:p>
            <a:r>
              <a:rPr lang="ru-RU" sz="5600" dirty="0"/>
              <a:t>      Их дела, как военные дороги, так и мирные будни, были бесстрашными и громкими, но об этом сейчас мало кто знает, потому что они не любили говорить сами о себе. Всем известно, что без любви к своему Отечеству, к своей малой родине, без знания её истории невозможно строить завтрашний день нашего государства. Поэтому наш долг – сохранить память о наших доблестных земляках. Главное, чтобы наша благодарность ветеранам не закончилась после праздничных торжественных дат, не ограничилась только словами, а нашла своё воплощение в реальных добрых делах, в сохранении исторической памяти. И это в наших руках.</a:t>
            </a:r>
          </a:p>
          <a:p>
            <a:r>
              <a:rPr lang="ru-RU" sz="5600" dirty="0"/>
              <a:t>Вот опять пронзает лето</a:t>
            </a:r>
          </a:p>
          <a:p>
            <a:r>
              <a:rPr lang="ru-RU" sz="5600" dirty="0"/>
              <a:t>Солнечная нить</a:t>
            </a:r>
          </a:p>
          <a:p>
            <a:r>
              <a:rPr lang="ru-RU" sz="5600" dirty="0"/>
              <a:t>Только не забыть бы это!</a:t>
            </a:r>
          </a:p>
          <a:p>
            <a:r>
              <a:rPr lang="ru-RU" sz="5600" dirty="0"/>
              <a:t>Лишь бы не забыть!</a:t>
            </a:r>
          </a:p>
          <a:p>
            <a:r>
              <a:rPr lang="ru-RU" sz="5600" dirty="0"/>
              <a:t> Эта память – верьте, люди –</a:t>
            </a:r>
          </a:p>
          <a:p>
            <a:r>
              <a:rPr lang="ru-RU" sz="5600" dirty="0"/>
              <a:t>Всей земле нужна…</a:t>
            </a:r>
          </a:p>
          <a:p>
            <a:r>
              <a:rPr lang="ru-RU" sz="5600" dirty="0"/>
              <a:t>Если мы войну забудем, вновь придет война.</a:t>
            </a:r>
          </a:p>
          <a:p>
            <a:endParaRPr lang="ru-RU" dirty="0"/>
          </a:p>
        </p:txBody>
      </p:sp>
    </p:spTree>
    <p:extLst>
      <p:ext uri="{BB962C8B-B14F-4D97-AF65-F5344CB8AC3E}">
        <p14:creationId xmlns:p14="http://schemas.microsoft.com/office/powerpoint/2010/main" val="62706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005064"/>
            <a:ext cx="6512511" cy="1143000"/>
          </a:xfrm>
        </p:spPr>
        <p:txBody>
          <a:bodyPr/>
          <a:lstStyle/>
          <a:p>
            <a:r>
              <a:rPr lang="ru-RU" sz="2400" dirty="0">
                <a:effectLst/>
              </a:rPr>
              <a:t>МБОУ «</a:t>
            </a:r>
            <a:r>
              <a:rPr lang="ru-RU" sz="2400" dirty="0" err="1">
                <a:effectLst/>
              </a:rPr>
              <a:t>Макаричская</a:t>
            </a:r>
            <a:r>
              <a:rPr lang="ru-RU" sz="2400" dirty="0">
                <a:effectLst/>
              </a:rPr>
              <a:t> СОШ» .2018год</a:t>
            </a:r>
            <a:br>
              <a:rPr lang="ru-RU" sz="2400" dirty="0">
                <a:effectLst/>
              </a:rPr>
            </a:br>
            <a:endParaRPr lang="ru-RU"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9766" y="692696"/>
            <a:ext cx="5648538"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35304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3"/>
          </p:nvPr>
        </p:nvSpPr>
        <p:spPr/>
        <p:txBody>
          <a:bodyPr>
            <a:normAutofit fontScale="25000" lnSpcReduction="20000"/>
          </a:bodyPr>
          <a:lstStyle/>
          <a:p>
            <a:r>
              <a:rPr lang="ru-RU" sz="11200" dirty="0"/>
              <a:t>Список использованных источников  и литературы:</a:t>
            </a:r>
          </a:p>
          <a:p>
            <a:r>
              <a:rPr lang="ru-RU" sz="11200" dirty="0"/>
              <a:t> </a:t>
            </a:r>
          </a:p>
          <a:p>
            <a:r>
              <a:rPr lang="ru-RU" sz="11200" dirty="0"/>
              <a:t>1.Материалы  из архива школы.</a:t>
            </a:r>
          </a:p>
          <a:p>
            <a:r>
              <a:rPr lang="ru-RU" sz="11200" dirty="0"/>
              <a:t>2.Материалы из семейного архива </a:t>
            </a:r>
            <a:r>
              <a:rPr lang="ru-RU" sz="11200" dirty="0" err="1"/>
              <a:t>Семёнова</a:t>
            </a:r>
            <a:r>
              <a:rPr lang="ru-RU" sz="11200" dirty="0"/>
              <a:t> А.Г</a:t>
            </a:r>
          </a:p>
          <a:p>
            <a:r>
              <a:rPr lang="ru-RU" sz="11200" dirty="0"/>
              <a:t>3.http://podvignaroda.ru</a:t>
            </a:r>
          </a:p>
          <a:p>
            <a:r>
              <a:rPr lang="ru-RU" sz="11200" dirty="0"/>
              <a:t> 4.https://pamyat-naroda.ru</a:t>
            </a:r>
          </a:p>
          <a:p>
            <a:r>
              <a:rPr lang="ru-RU" sz="11200" dirty="0"/>
              <a:t>5.«Страницы истории </a:t>
            </a:r>
            <a:r>
              <a:rPr lang="ru-RU" sz="11200" dirty="0" err="1"/>
              <a:t>Почепского</a:t>
            </a:r>
            <a:r>
              <a:rPr lang="ru-RU" sz="11200" dirty="0"/>
              <a:t> Района» Издательство ГУП</a:t>
            </a:r>
          </a:p>
          <a:p>
            <a:r>
              <a:rPr lang="ru-RU" sz="11200" dirty="0"/>
              <a:t>«</a:t>
            </a:r>
            <a:r>
              <a:rPr lang="ru-RU" sz="11200" dirty="0" err="1"/>
              <a:t>Клинцовская</a:t>
            </a:r>
            <a:r>
              <a:rPr lang="ru-RU" sz="11200" dirty="0"/>
              <a:t> городская типография»,2011г.Масленко С.М</a:t>
            </a:r>
          </a:p>
          <a:p>
            <a:r>
              <a:rPr lang="ru-RU" sz="11200" dirty="0"/>
              <a:t> 6.</a:t>
            </a:r>
            <a:r>
              <a:rPr lang="en-US" sz="11200" dirty="0" err="1"/>
              <a:t>golosprof@yande</a:t>
            </a:r>
            <a:r>
              <a:rPr lang="ru-RU" sz="11200" dirty="0"/>
              <a:t>х.</a:t>
            </a:r>
            <a:r>
              <a:rPr lang="en-US" sz="11200" dirty="0" err="1"/>
              <a:t>ru</a:t>
            </a:r>
            <a:endParaRPr lang="ru-RU" sz="11200" dirty="0"/>
          </a:p>
          <a:p>
            <a:endParaRPr lang="ru-RU" dirty="0"/>
          </a:p>
        </p:txBody>
      </p:sp>
    </p:spTree>
    <p:extLst>
      <p:ext uri="{BB962C8B-B14F-4D97-AF65-F5344CB8AC3E}">
        <p14:creationId xmlns:p14="http://schemas.microsoft.com/office/powerpoint/2010/main" val="33967456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71600" y="4077072"/>
            <a:ext cx="6512511" cy="1143000"/>
          </a:xfrm>
        </p:spPr>
        <p:txBody>
          <a:bodyPr/>
          <a:lstStyle/>
          <a:p>
            <a:r>
              <a:rPr lang="ru-RU" sz="2400" dirty="0" err="1">
                <a:effectLst/>
              </a:rPr>
              <a:t>Макаричская</a:t>
            </a:r>
            <a:r>
              <a:rPr lang="ru-RU" sz="2400" dirty="0">
                <a:effectLst/>
              </a:rPr>
              <a:t> средняя школа. 1962г.</a:t>
            </a:r>
            <a:endParaRPr lang="ru-RU" sz="2400" dirty="0"/>
          </a:p>
        </p:txBody>
      </p:sp>
      <p:pic>
        <p:nvPicPr>
          <p:cNvPr id="307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859064" y="951321"/>
            <a:ext cx="4968671" cy="3036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4005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Autofit/>
          </a:bodyPr>
          <a:lstStyle/>
          <a:p>
            <a:r>
              <a:rPr lang="ru-RU" sz="1100" b="1" dirty="0"/>
              <a:t> 1.Введение.</a:t>
            </a:r>
            <a:endParaRPr lang="ru-RU" sz="1100" dirty="0"/>
          </a:p>
          <a:p>
            <a:r>
              <a:rPr lang="ru-RU" sz="1100" dirty="0"/>
              <a:t>    Проходят годы, все события жизни уходят безвозвратно. Все меньше и меньше остается очевидцев тех военных событий 1941-1945 годов. В настоящее время в нашем Дмитровском поселении (это деревни  </a:t>
            </a:r>
            <a:r>
              <a:rPr lang="ru-RU" sz="1100" dirty="0" err="1"/>
              <a:t>Папсуевка</a:t>
            </a:r>
            <a:r>
              <a:rPr lang="ru-RU" sz="1100" dirty="0"/>
              <a:t>, </a:t>
            </a:r>
            <a:r>
              <a:rPr lang="ru-RU" sz="1100" dirty="0" err="1"/>
              <a:t>Фёдоровка</a:t>
            </a:r>
            <a:r>
              <a:rPr lang="ru-RU" sz="1100" dirty="0"/>
              <a:t>, Липки, </a:t>
            </a:r>
            <a:r>
              <a:rPr lang="ru-RU" sz="1100" dirty="0" err="1"/>
              <a:t>Имёнка</a:t>
            </a:r>
            <a:r>
              <a:rPr lang="ru-RU" sz="1100" dirty="0"/>
              <a:t>, </a:t>
            </a:r>
            <a:r>
              <a:rPr lang="ru-RU" sz="1100" dirty="0" err="1"/>
              <a:t>Подымека</a:t>
            </a:r>
            <a:r>
              <a:rPr lang="ru-RU" sz="1100" dirty="0"/>
              <a:t>, </a:t>
            </a:r>
            <a:r>
              <a:rPr lang="ru-RU" sz="1100" dirty="0" err="1"/>
              <a:t>Граборовка</a:t>
            </a:r>
            <a:r>
              <a:rPr lang="ru-RU" sz="1100" dirty="0"/>
              <a:t>, Михайловка, Кувшиново и </a:t>
            </a:r>
            <a:r>
              <a:rPr lang="ru-RU" sz="1100" dirty="0" err="1"/>
              <a:t>с.Дмитрово</a:t>
            </a:r>
            <a:r>
              <a:rPr lang="ru-RU" sz="1100" dirty="0"/>
              <a:t>) не осталось ветеранов Великой Отечественной войны. Считаю несправедливым, что с уходом ветеранов, не сохранилась бы  память о них. </a:t>
            </a:r>
          </a:p>
          <a:p>
            <a:r>
              <a:rPr lang="ru-RU" sz="1100" dirty="0"/>
              <a:t>    Мы, подрастающее юное поколение, должны знать и помнить о тех, кто ценой своей жизни, ценой своего здоровья совершил подвиг, победил фашистских захватчиков. В своей исследовательской работе хочу рассказать о ветеранах Великой Отечественной войны- учителях </a:t>
            </a:r>
            <a:r>
              <a:rPr lang="ru-RU" sz="1100" dirty="0" err="1"/>
              <a:t>Макаричской</a:t>
            </a:r>
            <a:r>
              <a:rPr lang="ru-RU" sz="1100" dirty="0"/>
              <a:t> средней школы, достойно сражавшихся на фронтах войны и честно трудившихся на благо нашей Родины, выполняя свою главную работу по воспитанию подрастающего поколения. Поэтому я выбрал тему «Учителя фронтовики, участники Великой Отечественной войны 1941-1945 гг.».</a:t>
            </a:r>
          </a:p>
          <a:p>
            <a:r>
              <a:rPr lang="ru-RU" sz="1100" dirty="0"/>
              <a:t>   Свою исследовательскую работу считаю </a:t>
            </a:r>
            <a:r>
              <a:rPr lang="ru-RU" sz="1100" b="1" dirty="0"/>
              <a:t>актуальной</a:t>
            </a:r>
            <a:r>
              <a:rPr lang="ru-RU" sz="1100" dirty="0"/>
              <a:t>, особенно в настоящее время, когда важно сохранить историческую память и передать её будущим поколениям.</a:t>
            </a:r>
          </a:p>
          <a:p>
            <a:r>
              <a:rPr lang="ru-RU" sz="1100" dirty="0"/>
              <a:t>    В своей работе я докажу, что собранные автобиографические сведения о ветеранах, личные качества каждого, трудовые дела являются очень хорошим примером в воспитании подрастающего поколения.</a:t>
            </a:r>
          </a:p>
          <a:p>
            <a:r>
              <a:rPr lang="ru-RU" sz="1100" dirty="0"/>
              <a:t>   Свою исследовательскую работу считаю актуальной, так как хочу показать, что собранные автобиографические сведения о ветеранах, личные качества каждого ветерана, трудовые дела являются очень хорошим положительным примером в воспитании подрастающего поколения. А воспитание молодежи на примерах истории, (в данном случае, примерами истории являются наши ветераны – учителя) приобщение ее к опыту предшествующих поколений, является основным условием формирования истинного гражданина – патриота</a:t>
            </a:r>
          </a:p>
          <a:p>
            <a:r>
              <a:rPr lang="ru-RU" sz="1100" dirty="0"/>
              <a:t>	2	</a:t>
            </a:r>
          </a:p>
          <a:p>
            <a:r>
              <a:rPr lang="ru-RU" sz="1100" dirty="0"/>
              <a:t>своего Отечества. Значима она и для будущей музейной комнаты школы. </a:t>
            </a:r>
          </a:p>
          <a:p>
            <a:r>
              <a:rPr lang="ru-RU" sz="1100" dirty="0"/>
              <a:t>     Продолжается сбор материалов по краеведению, который может быть использован для работы по патриотическому воспитанию и стать не последней точкой для дальнейших исследований.</a:t>
            </a:r>
            <a:endParaRPr lang="ru-RU" sz="1100" dirty="0"/>
          </a:p>
        </p:txBody>
      </p:sp>
    </p:spTree>
    <p:extLst>
      <p:ext uri="{BB962C8B-B14F-4D97-AF65-F5344CB8AC3E}">
        <p14:creationId xmlns:p14="http://schemas.microsoft.com/office/powerpoint/2010/main" val="23588655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6400" b="1" dirty="0"/>
              <a:t>Цель работы: </a:t>
            </a:r>
            <a:endParaRPr lang="ru-RU" sz="6400" dirty="0"/>
          </a:p>
          <a:p>
            <a:r>
              <a:rPr lang="ru-RU" sz="6400" b="1" dirty="0"/>
              <a:t>-</a:t>
            </a:r>
            <a:r>
              <a:rPr lang="ru-RU" sz="6400" dirty="0"/>
              <a:t>выяснить, восстановить исторические события Великой Отечественной войны на примере жизни наших земляков, учителей нашей школы. </a:t>
            </a:r>
          </a:p>
          <a:p>
            <a:r>
              <a:rPr lang="ru-RU" sz="6400" dirty="0"/>
              <a:t>-собрать и сохранить устные и письменные свидетельства, документы участников Великой Отечественной войны</a:t>
            </a:r>
            <a:r>
              <a:rPr lang="ru-RU" sz="6400" b="1" dirty="0"/>
              <a:t> </a:t>
            </a:r>
            <a:endParaRPr lang="ru-RU" sz="6400" dirty="0"/>
          </a:p>
          <a:p>
            <a:r>
              <a:rPr lang="ru-RU" sz="6400" dirty="0"/>
              <a:t>  Задачи:</a:t>
            </a:r>
          </a:p>
          <a:p>
            <a:r>
              <a:rPr lang="ru-RU" sz="6400" b="1" dirty="0"/>
              <a:t>-</a:t>
            </a:r>
            <a:r>
              <a:rPr lang="ru-RU" sz="6400" dirty="0"/>
              <a:t>продолжить ознакомление с историей своего населенного пункта, изучение героических страниц этой истории, связанных с Великой Отечественной войной;                                                            </a:t>
            </a:r>
          </a:p>
          <a:p>
            <a:r>
              <a:rPr lang="ru-RU" sz="6400" dirty="0"/>
              <a:t>-показать на примере судеб конкретных учителей подвиг в годы войны;</a:t>
            </a:r>
          </a:p>
          <a:p>
            <a:r>
              <a:rPr lang="ru-RU" sz="6400" dirty="0"/>
              <a:t>-систематизировать имеющийся по данной теме материал и дополнить его новыми исследованиями;</a:t>
            </a:r>
          </a:p>
          <a:p>
            <a:r>
              <a:rPr lang="ru-RU" sz="6400" dirty="0"/>
              <a:t>-заинтересовать в работе не только учащихся, но и их родителей, представителей старших поколений; </a:t>
            </a:r>
          </a:p>
          <a:p>
            <a:r>
              <a:rPr lang="ru-RU" sz="6400" dirty="0"/>
              <a:t>-способствовать укреплению </a:t>
            </a:r>
            <a:r>
              <a:rPr lang="ru-RU" sz="6400" dirty="0" err="1"/>
              <a:t>межпоколенческих</a:t>
            </a:r>
            <a:r>
              <a:rPr lang="ru-RU" sz="6400" dirty="0"/>
              <a:t> связей;</a:t>
            </a:r>
          </a:p>
          <a:p>
            <a:r>
              <a:rPr lang="ru-RU" sz="6400" dirty="0"/>
              <a:t>-стимулировать самостоятельную познавательную деятельность; </a:t>
            </a:r>
          </a:p>
          <a:p>
            <a:r>
              <a:rPr lang="ru-RU" sz="6400" dirty="0"/>
              <a:t>-навыки исследования и проектирования деятельности;</a:t>
            </a:r>
          </a:p>
          <a:p>
            <a:r>
              <a:rPr lang="ru-RU" sz="6400" dirty="0"/>
              <a:t>-развивать творческие способности учащихся.</a:t>
            </a:r>
          </a:p>
          <a:p>
            <a:endParaRPr lang="ru-RU" dirty="0"/>
          </a:p>
        </p:txBody>
      </p:sp>
    </p:spTree>
    <p:extLst>
      <p:ext uri="{BB962C8B-B14F-4D97-AF65-F5344CB8AC3E}">
        <p14:creationId xmlns:p14="http://schemas.microsoft.com/office/powerpoint/2010/main" val="13316841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6400" b="1" dirty="0"/>
              <a:t>Предмет исследования</a:t>
            </a:r>
            <a:r>
              <a:rPr lang="ru-RU" sz="6400" dirty="0"/>
              <a:t>: судьбы учителей, участников Великой Отечественной войны.</a:t>
            </a:r>
          </a:p>
          <a:p>
            <a:r>
              <a:rPr lang="ru-RU" sz="6400" b="1" i="1" dirty="0"/>
              <a:t>Методика исследования:</a:t>
            </a:r>
            <a:endParaRPr lang="ru-RU" sz="6400" dirty="0"/>
          </a:p>
          <a:p>
            <a:r>
              <a:rPr lang="ru-RU" sz="6400" dirty="0"/>
              <a:t>-изучение архивных материалов, личных записей;</a:t>
            </a:r>
          </a:p>
          <a:p>
            <a:r>
              <a:rPr lang="ru-RU" sz="6400" dirty="0"/>
              <a:t>-беседа с участниками ВОВ;</a:t>
            </a:r>
          </a:p>
          <a:p>
            <a:endParaRPr lang="ru-RU" sz="6400" dirty="0"/>
          </a:p>
          <a:p>
            <a:r>
              <a:rPr lang="ru-RU" sz="6400" dirty="0"/>
              <a:t>-работа с интернет-сайтами «Память народа», «Книга памяти Брянской области»;</a:t>
            </a:r>
          </a:p>
          <a:p>
            <a:r>
              <a:rPr lang="ru-RU" sz="6400" dirty="0"/>
              <a:t>- интервью;</a:t>
            </a:r>
          </a:p>
          <a:p>
            <a:r>
              <a:rPr lang="ru-RU" sz="6400" dirty="0"/>
              <a:t>-беседа с учителями – ветеранами, лично знавшими участников ВОВ;</a:t>
            </a:r>
          </a:p>
          <a:p>
            <a:r>
              <a:rPr lang="ru-RU" sz="6400" dirty="0"/>
              <a:t>-сравнение;</a:t>
            </a:r>
          </a:p>
          <a:p>
            <a:r>
              <a:rPr lang="ru-RU" sz="6400" dirty="0"/>
              <a:t>-анализ;</a:t>
            </a:r>
          </a:p>
          <a:p>
            <a:r>
              <a:rPr lang="ru-RU" sz="6400" dirty="0"/>
              <a:t>-обобщение.</a:t>
            </a:r>
          </a:p>
          <a:p>
            <a:r>
              <a:rPr lang="ru-RU" sz="6400" b="1" dirty="0"/>
              <a:t>Гипотеза: </a:t>
            </a:r>
            <a:r>
              <a:rPr lang="ru-RU" sz="6400" dirty="0"/>
              <a:t>учителя-фронтовики были защитниками Родины, принимали участие в Великой Отечественной войне и внесли посильный вклад в Великую Победу.</a:t>
            </a:r>
          </a:p>
          <a:p>
            <a:r>
              <a:rPr lang="ru-RU" sz="6400" b="1" dirty="0"/>
              <a:t>Практическая значимость: </a:t>
            </a:r>
            <a:r>
              <a:rPr lang="ru-RU" sz="6400" dirty="0"/>
              <a:t>материалы, собранные, послужат для использования учителями на уроках мужества, внеклассных мероприятиях, а также будут использованы в музейной комнате.</a:t>
            </a:r>
          </a:p>
          <a:p>
            <a:r>
              <a:rPr lang="ru-RU" sz="6400" dirty="0"/>
              <a:t>                                            </a:t>
            </a:r>
          </a:p>
          <a:p>
            <a:endParaRPr lang="ru-RU" dirty="0"/>
          </a:p>
        </p:txBody>
      </p:sp>
    </p:spTree>
    <p:extLst>
      <p:ext uri="{BB962C8B-B14F-4D97-AF65-F5344CB8AC3E}">
        <p14:creationId xmlns:p14="http://schemas.microsoft.com/office/powerpoint/2010/main" val="15658446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4800" b="1" dirty="0"/>
              <a:t>2. Учителя в годы войны</a:t>
            </a:r>
            <a:endParaRPr lang="ru-RU" sz="4800" dirty="0"/>
          </a:p>
          <a:p>
            <a:r>
              <a:rPr lang="ru-RU" sz="4800" dirty="0"/>
              <a:t>    Великая Отечественная война - и важная, и скорбная страница в истории нашего государства. Она затронула все сферы общественной жизни и, естественно, наложила тяжёлый отпечаток на систему народного образования и на деятельность советской школы. Война стала суровым испытанием для советского народа, в том числе и для учителей и преподавателей. Все мы привыкли видеть учителей с указками в руках. И очень трудно вообразить, что представители этой самой гуманной профессии на Земле могут сменить указку на автомат. В годы Великой Отечественной войны немало педагогов воевало на фронте. Учителя – ветераны, как много общего в их фронтовых биографиях! 17 - 20 - летние, они уходили на фронт из школ вместе со своими учениками и их родителями.</a:t>
            </a:r>
          </a:p>
          <a:p>
            <a:r>
              <a:rPr lang="ru-RU" sz="4800" dirty="0"/>
              <a:t>    Учителя в боях показывали пример отваги, мужества, воинского мастерства, находчивости и смекалки. Но и в самых сложных боевых обстоятельствах учитель, ставший солдатом, оставался педагогом-воспитателем, словом и делом воодушевлял бойцов на подвиги, учил искусству побеждать врага. Вряд ли  найдется такой участок фронта, такое сражение Великой Отечественной войны, среди активных участников которого не было бы учителей. </a:t>
            </a:r>
          </a:p>
          <a:p>
            <a:r>
              <a:rPr lang="ru-RU" sz="4800" dirty="0"/>
              <a:t>Учителя – фронтовики.</a:t>
            </a:r>
          </a:p>
          <a:p>
            <a:r>
              <a:rPr lang="ru-RU" sz="4800" dirty="0"/>
              <a:t>В истории нашей державы</a:t>
            </a:r>
          </a:p>
          <a:p>
            <a:r>
              <a:rPr lang="ru-RU" sz="4800" dirty="0"/>
              <a:t>Есть множество ярких </a:t>
            </a:r>
            <a:r>
              <a:rPr lang="ru-RU" sz="4800" dirty="0" err="1"/>
              <a:t>имѐн</a:t>
            </a:r>
            <a:endParaRPr lang="ru-RU" sz="4800" dirty="0"/>
          </a:p>
          <a:p>
            <a:r>
              <a:rPr lang="ru-RU" sz="4800" dirty="0"/>
              <a:t>Достойных и Чести, и Славы,</a:t>
            </a:r>
          </a:p>
          <a:p>
            <a:r>
              <a:rPr lang="ru-RU" sz="4800" dirty="0"/>
              <a:t>  В нашей школе работали учителя, которые с оружием в руках встали в единый строй защитников Отечества. Образование и педагогический опыт помогали им, находясь на передовой, стать душой воинских коллективов, быть впереди при выполнении боевых задач. Вернувшись с поля боя, они продолжили работу, всю свою жизнь, посвятив педагогическому труду.</a:t>
            </a:r>
          </a:p>
          <a:p>
            <a:r>
              <a:rPr lang="ru-RU" sz="4800" b="1" dirty="0"/>
              <a:t> </a:t>
            </a:r>
            <a:endParaRPr lang="ru-RU" sz="4800" dirty="0"/>
          </a:p>
          <a:p>
            <a:endParaRPr lang="ru-RU" sz="4800" dirty="0"/>
          </a:p>
          <a:p>
            <a:endParaRPr lang="ru-RU" dirty="0"/>
          </a:p>
        </p:txBody>
      </p:sp>
    </p:spTree>
    <p:extLst>
      <p:ext uri="{BB962C8B-B14F-4D97-AF65-F5344CB8AC3E}">
        <p14:creationId xmlns:p14="http://schemas.microsoft.com/office/powerpoint/2010/main" val="28598821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00660" y="4404826"/>
            <a:ext cx="6512511" cy="1143000"/>
          </a:xfrm>
        </p:spPr>
        <p:txBody>
          <a:bodyPr/>
          <a:lstStyle/>
          <a:p>
            <a:pPr marL="0" indent="0">
              <a:buNone/>
            </a:pPr>
            <a:r>
              <a:rPr lang="ru-RU" sz="3200" dirty="0" smtClean="0">
                <a:effectLst/>
              </a:rPr>
              <a:t>     Семёнов </a:t>
            </a:r>
            <a:r>
              <a:rPr lang="ru-RU" sz="3200" dirty="0">
                <a:effectLst/>
              </a:rPr>
              <a:t>Борис Андреевич</a:t>
            </a:r>
            <a:endParaRPr lang="ru-RU" sz="3200" dirty="0"/>
          </a:p>
        </p:txBody>
      </p:sp>
      <p:pic>
        <p:nvPicPr>
          <p:cNvPr id="4" name="Объект 3" descr="D:\Downloads\70-Семёнов-Борис-Андреевич-Младший-сержант-212x300.jpg"/>
          <p:cNvPicPr>
            <a:picLocks noGrp="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2987823" y="404664"/>
            <a:ext cx="2952329" cy="3889375"/>
          </a:xfrm>
          <a:prstGeom prst="rect">
            <a:avLst/>
          </a:prstGeom>
          <a:noFill/>
          <a:ln>
            <a:noFill/>
          </a:ln>
        </p:spPr>
      </p:pic>
    </p:spTree>
    <p:extLst>
      <p:ext uri="{BB962C8B-B14F-4D97-AF65-F5344CB8AC3E}">
        <p14:creationId xmlns:p14="http://schemas.microsoft.com/office/powerpoint/2010/main" val="4258338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fontScale="25000" lnSpcReduction="20000"/>
          </a:bodyPr>
          <a:lstStyle/>
          <a:p>
            <a:r>
              <a:rPr lang="ru-RU" sz="5600" b="1" dirty="0"/>
              <a:t>2.1 Семёнов Борис Андреевич </a:t>
            </a:r>
            <a:r>
              <a:rPr lang="ru-RU" sz="5600" dirty="0"/>
              <a:t>(Приложение 1)</a:t>
            </a:r>
          </a:p>
          <a:p>
            <a:r>
              <a:rPr lang="ru-RU" sz="5600" dirty="0"/>
              <a:t>  Семёнов Борис Андреевич родился 6 августа 1922 года в посёлке </a:t>
            </a:r>
            <a:r>
              <a:rPr lang="ru-RU" sz="5600" dirty="0" err="1"/>
              <a:t>Макаричи</a:t>
            </a:r>
            <a:r>
              <a:rPr lang="ru-RU" sz="5600" dirty="0"/>
              <a:t>, </a:t>
            </a:r>
            <a:r>
              <a:rPr lang="ru-RU" sz="5600" dirty="0" err="1"/>
              <a:t>Почепского</a:t>
            </a:r>
            <a:r>
              <a:rPr lang="ru-RU" sz="5600" dirty="0"/>
              <a:t> района, Брянской области.</a:t>
            </a:r>
          </a:p>
          <a:p>
            <a:r>
              <a:rPr lang="ru-RU" sz="5600" dirty="0"/>
              <a:t>Был призван в армию в конце 1941 года. В городе Саратове окончил военное училище, имел звание – младший лейтенант. На фронте был командиром пулемётного расчёта. Получил ранение в битве на Курской дуге. В 1944 году был комиссован из армии по состоянию здоровья. С осколком в лёгких прожил всю жизнь.</a:t>
            </a:r>
          </a:p>
          <a:p>
            <a:r>
              <a:rPr lang="ru-RU" sz="5600" dirty="0"/>
              <a:t>Был награждён орденом Отечественной войны и медалью за боевые заслуги</a:t>
            </a:r>
          </a:p>
          <a:p>
            <a:r>
              <a:rPr lang="ru-RU" sz="5600" dirty="0"/>
              <a:t>    После войны окончил Учительский институт в городе Новозыбкове. Работал инструктором в </a:t>
            </a:r>
            <a:r>
              <a:rPr lang="ru-RU" sz="5600" dirty="0" err="1"/>
              <a:t>Почепском</a:t>
            </a:r>
            <a:r>
              <a:rPr lang="ru-RU" sz="5600" dirty="0"/>
              <a:t> райкоме, учителем в деревне </a:t>
            </a:r>
            <a:r>
              <a:rPr lang="ru-RU" sz="5600" dirty="0" err="1"/>
              <a:t>Папсуевка</a:t>
            </a:r>
            <a:r>
              <a:rPr lang="ru-RU" sz="5600" dirty="0"/>
              <a:t>, затем завучем и директором в </a:t>
            </a:r>
            <a:r>
              <a:rPr lang="ru-RU" sz="5600" dirty="0" err="1"/>
              <a:t>Макаричской</a:t>
            </a:r>
            <a:r>
              <a:rPr lang="ru-RU" sz="5600" dirty="0"/>
              <a:t> средней школе.  Борис Андреевич находился на должности </a:t>
            </a:r>
            <a:r>
              <a:rPr lang="ru-RU" sz="5600" dirty="0" err="1"/>
              <a:t>деректора</a:t>
            </a:r>
            <a:r>
              <a:rPr lang="ru-RU" sz="5600" dirty="0"/>
              <a:t> с 1959 по 1961 год.  В то время уроки проходили в очень ветхом деревянном здании  и он приложил все усилия ,что -бы началось строительство новой школы и 1962 году открылась новая школа. (Приложение 2) </a:t>
            </a:r>
          </a:p>
          <a:p>
            <a:r>
              <a:rPr lang="ru-RU" sz="5600" dirty="0"/>
              <a:t>    Учителя и ученики получили возможность заниматься в светлых, просторных классах . До середины 80-х годов Борис Андреевич преподавал  физику. За время работы он неоднократно награждался почетными грамотами, дипломами. Но лучшая награда для учителя – это воспоминания его учеников. Он и учил детей быть честными, справедливыми, добрыми и сильными людьми, всегда хорошо выполнять любое дело и доводить его до конца, дарил душевное тепло. Он помогал поверить в свои силы даже самому слабому ученику.(Приложение3).</a:t>
            </a:r>
          </a:p>
          <a:p>
            <a:r>
              <a:rPr lang="ru-RU" sz="5600" dirty="0"/>
              <a:t>   Умер 19 сентября 1998 года в городе Королёв Московской области, там же и похоронен.</a:t>
            </a:r>
          </a:p>
          <a:p>
            <a:r>
              <a:rPr lang="ru-RU" sz="5600" dirty="0"/>
              <a:t>    Медаль за битву на Курской дуге нашла Бориса Андреевича, когда его не было в живых</a:t>
            </a:r>
            <a:r>
              <a:rPr lang="ru-RU" sz="4300" dirty="0"/>
              <a:t>.</a:t>
            </a:r>
          </a:p>
          <a:p>
            <a:endParaRPr lang="ru-RU" dirty="0"/>
          </a:p>
        </p:txBody>
      </p:sp>
    </p:spTree>
    <p:extLst>
      <p:ext uri="{BB962C8B-B14F-4D97-AF65-F5344CB8AC3E}">
        <p14:creationId xmlns:p14="http://schemas.microsoft.com/office/powerpoint/2010/main" val="33233870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24</TotalTime>
  <Words>3920</Words>
  <Application>Microsoft Office PowerPoint</Application>
  <PresentationFormat>Экран (4:3)</PresentationFormat>
  <Paragraphs>132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Воздушный поток</vt:lpstr>
      <vt:lpstr>«Учителя – участники Великой Отечественной войны» </vt:lpstr>
      <vt:lpstr>МБОУ «Макаричская СОШ» .2018год </vt:lpstr>
      <vt:lpstr>Макаричская средняя школа. 1962г.</vt:lpstr>
      <vt:lpstr>Презентация PowerPoint</vt:lpstr>
      <vt:lpstr>Презентация PowerPoint</vt:lpstr>
      <vt:lpstr>Презентация PowerPoint</vt:lpstr>
      <vt:lpstr>Презентация PowerPoint</vt:lpstr>
      <vt:lpstr>     Семёнов Борис Андреевич</vt:lpstr>
      <vt:lpstr>Презентация PowerPoint</vt:lpstr>
      <vt:lpstr>Семёнов Георгий Андреевич </vt:lpstr>
      <vt:lpstr>Презентация PowerPoint</vt:lpstr>
      <vt:lpstr>Приблудов Владимир Васильевич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«Учителя – участники Великой Отечественной войны»</dc:title>
  <dc:creator>1запуск BeCompact</dc:creator>
  <cp:lastModifiedBy>1запуск BeCompact</cp:lastModifiedBy>
  <cp:revision>3</cp:revision>
  <dcterms:created xsi:type="dcterms:W3CDTF">2022-05-23T09:10:35Z</dcterms:created>
  <dcterms:modified xsi:type="dcterms:W3CDTF">2022-05-23T09:35:14Z</dcterms:modified>
</cp:coreProperties>
</file>