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3" r:id="rId4"/>
    <p:sldId id="296" r:id="rId5"/>
    <p:sldId id="262" r:id="rId6"/>
    <p:sldId id="264" r:id="rId7"/>
    <p:sldId id="265" r:id="rId8"/>
    <p:sldId id="266" r:id="rId9"/>
    <p:sldId id="269" r:id="rId10"/>
    <p:sldId id="267" r:id="rId11"/>
    <p:sldId id="268" r:id="rId12"/>
    <p:sldId id="270" r:id="rId13"/>
    <p:sldId id="295" r:id="rId14"/>
    <p:sldId id="297" r:id="rId15"/>
    <p:sldId id="272" r:id="rId16"/>
    <p:sldId id="274" r:id="rId17"/>
    <p:sldId id="280" r:id="rId18"/>
    <p:sldId id="282" r:id="rId19"/>
    <p:sldId id="287" r:id="rId20"/>
    <p:sldId id="285" r:id="rId21"/>
    <p:sldId id="288" r:id="rId22"/>
    <p:sldId id="290" r:id="rId23"/>
    <p:sldId id="294" r:id="rId24"/>
    <p:sldId id="281" r:id="rId25"/>
    <p:sldId id="283" r:id="rId26"/>
    <p:sldId id="284" r:id="rId27"/>
    <p:sldId id="286" r:id="rId28"/>
    <p:sldId id="289" r:id="rId29"/>
    <p:sldId id="279" r:id="rId30"/>
    <p:sldId id="291" r:id="rId31"/>
    <p:sldId id="292" r:id="rId32"/>
    <p:sldId id="299" r:id="rId33"/>
    <p:sldId id="300" r:id="rId34"/>
    <p:sldId id="298" r:id="rId35"/>
    <p:sldId id="302" r:id="rId36"/>
    <p:sldId id="293" r:id="rId37"/>
    <p:sldId id="301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8CCF0E-8DC1-4669-BC8F-65CABE24777B}" type="doc">
      <dgm:prSet loTypeId="urn:microsoft.com/office/officeart/2005/8/layout/arrow2" loCatId="process" qsTypeId="urn:microsoft.com/office/officeart/2005/8/quickstyle/3d1" qsCatId="3D" csTypeId="urn:microsoft.com/office/officeart/2005/8/colors/colorful1" csCatId="colorful" phldr="1"/>
      <dgm:spPr/>
    </dgm:pt>
    <dgm:pt modelId="{2EDD0164-6161-4CE1-8166-2A719F1DACBF}">
      <dgm:prSet phldrT="[Текст]" custT="1"/>
      <dgm:spPr/>
      <dgm:t>
        <a:bodyPr/>
        <a:lstStyle/>
        <a:p>
          <a:pPr algn="ctr"/>
          <a:endParaRPr lang="ru-RU" sz="1600" b="1" i="1" dirty="0">
            <a:solidFill>
              <a:schemeClr val="bg1"/>
            </a:solidFill>
          </a:endParaRPr>
        </a:p>
      </dgm:t>
    </dgm:pt>
    <dgm:pt modelId="{1DA75181-9325-405B-A984-9A0583257300}" type="parTrans" cxnId="{A65C7B7D-22C6-4D90-8500-28B3C9B861F8}">
      <dgm:prSet/>
      <dgm:spPr/>
      <dgm:t>
        <a:bodyPr/>
        <a:lstStyle/>
        <a:p>
          <a:endParaRPr lang="ru-RU"/>
        </a:p>
      </dgm:t>
    </dgm:pt>
    <dgm:pt modelId="{BC02199F-D910-4E32-9C25-C1EFEFC3E758}" type="sibTrans" cxnId="{A65C7B7D-22C6-4D90-8500-28B3C9B861F8}">
      <dgm:prSet/>
      <dgm:spPr/>
      <dgm:t>
        <a:bodyPr/>
        <a:lstStyle/>
        <a:p>
          <a:endParaRPr lang="ru-RU"/>
        </a:p>
      </dgm:t>
    </dgm:pt>
    <dgm:pt modelId="{27A95B15-DAC0-4FE9-8B65-626EF1F250A2}">
      <dgm:prSet phldrT="[Текст]" custT="1"/>
      <dgm:spPr/>
      <dgm:t>
        <a:bodyPr/>
        <a:lstStyle/>
        <a:p>
          <a:pPr algn="ctr"/>
          <a:endParaRPr lang="ru-RU" sz="1600" b="1" i="1" dirty="0">
            <a:solidFill>
              <a:schemeClr val="bg1"/>
            </a:solidFill>
          </a:endParaRPr>
        </a:p>
      </dgm:t>
    </dgm:pt>
    <dgm:pt modelId="{C1B19332-3FB9-4370-97A0-8CAD135BD1AE}" type="sibTrans" cxnId="{7DB10671-11EF-4AA0-AF18-554BF81AA199}">
      <dgm:prSet/>
      <dgm:spPr/>
      <dgm:t>
        <a:bodyPr/>
        <a:lstStyle/>
        <a:p>
          <a:endParaRPr lang="ru-RU"/>
        </a:p>
      </dgm:t>
    </dgm:pt>
    <dgm:pt modelId="{6321B2F0-2033-4C3B-8E12-504B9AD123C5}" type="parTrans" cxnId="{7DB10671-11EF-4AA0-AF18-554BF81AA199}">
      <dgm:prSet/>
      <dgm:spPr/>
      <dgm:t>
        <a:bodyPr/>
        <a:lstStyle/>
        <a:p>
          <a:endParaRPr lang="ru-RU"/>
        </a:p>
      </dgm:t>
    </dgm:pt>
    <dgm:pt modelId="{5BF53E98-BABB-484A-B416-DFEB7E293956}" type="pres">
      <dgm:prSet presAssocID="{808CCF0E-8DC1-4669-BC8F-65CABE24777B}" presName="arrowDiagram" presStyleCnt="0">
        <dgm:presLayoutVars>
          <dgm:chMax val="5"/>
          <dgm:dir/>
          <dgm:resizeHandles val="exact"/>
        </dgm:presLayoutVars>
      </dgm:prSet>
      <dgm:spPr/>
    </dgm:pt>
    <dgm:pt modelId="{B2EEF5F3-2B32-4FB1-BB90-E672662394BE}" type="pres">
      <dgm:prSet presAssocID="{808CCF0E-8DC1-4669-BC8F-65CABE24777B}" presName="arrow" presStyleLbl="bgShp" presStyleIdx="0" presStyleCnt="1" custScaleX="100000" custLinFactNeighborY="1828"/>
      <dgm:spPr>
        <a:gradFill rotWithShape="0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16200000" scaled="0"/>
        </a:gradFill>
      </dgm:spPr>
      <dgm:t>
        <a:bodyPr/>
        <a:lstStyle/>
        <a:p>
          <a:endParaRPr lang="ru-RU"/>
        </a:p>
      </dgm:t>
    </dgm:pt>
    <dgm:pt modelId="{481A3DED-F408-402C-8CCE-1E47AB0888CA}" type="pres">
      <dgm:prSet presAssocID="{808CCF0E-8DC1-4669-BC8F-65CABE24777B}" presName="arrowDiagram2" presStyleCnt="0"/>
      <dgm:spPr/>
    </dgm:pt>
    <dgm:pt modelId="{820A1E58-01D3-47CC-A94B-9D57B43F6124}" type="pres">
      <dgm:prSet presAssocID="{27A95B15-DAC0-4FE9-8B65-626EF1F250A2}" presName="bullet2a" presStyleLbl="node1" presStyleIdx="0" presStyleCnt="2" custLinFactY="44362" custLinFactNeighborX="-98470" custLinFactNeighborY="100000"/>
      <dgm:spPr/>
      <dgm:t>
        <a:bodyPr/>
        <a:lstStyle/>
        <a:p>
          <a:endParaRPr lang="ru-RU"/>
        </a:p>
      </dgm:t>
    </dgm:pt>
    <dgm:pt modelId="{0BD0B096-6E6B-4DAD-B3F9-7E52945C2D57}" type="pres">
      <dgm:prSet presAssocID="{27A95B15-DAC0-4FE9-8B65-626EF1F250A2}" presName="textBox2a" presStyleLbl="revTx" presStyleIdx="0" presStyleCnt="2" custAng="0" custScaleX="188089" custScaleY="54672" custLinFactNeighborX="-55831" custLinFactNeighborY="169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A2F6CE-A171-4345-A0AE-D4252F3B7131}" type="pres">
      <dgm:prSet presAssocID="{2EDD0164-6161-4CE1-8166-2A719F1DACBF}" presName="bullet2b" presStyleLbl="node1" presStyleIdx="1" presStyleCnt="2" custFlipHor="1" custScaleX="95887" custLinFactX="-171501" custLinFactY="82908" custLinFactNeighborX="-200000" custLinFactNeighborY="100000"/>
      <dgm:spPr/>
      <dgm:t>
        <a:bodyPr/>
        <a:lstStyle/>
        <a:p>
          <a:endParaRPr lang="ru-RU"/>
        </a:p>
      </dgm:t>
    </dgm:pt>
    <dgm:pt modelId="{CA6FB698-D82D-40EB-92DA-6D8B5A6635E8}" type="pres">
      <dgm:prSet presAssocID="{2EDD0164-6161-4CE1-8166-2A719F1DACBF}" presName="textBox2b" presStyleLbl="revTx" presStyleIdx="1" presStyleCnt="2" custScaleX="153226" custLinFactNeighborX="-19851" custLinFactNeighborY="81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5C7B7D-22C6-4D90-8500-28B3C9B861F8}" srcId="{808CCF0E-8DC1-4669-BC8F-65CABE24777B}" destId="{2EDD0164-6161-4CE1-8166-2A719F1DACBF}" srcOrd="1" destOrd="0" parTransId="{1DA75181-9325-405B-A984-9A0583257300}" sibTransId="{BC02199F-D910-4E32-9C25-C1EFEFC3E758}"/>
    <dgm:cxn modelId="{2A06A3D9-C919-44CA-A5F9-98CCB37722EA}" type="presOf" srcId="{808CCF0E-8DC1-4669-BC8F-65CABE24777B}" destId="{5BF53E98-BABB-484A-B416-DFEB7E293956}" srcOrd="0" destOrd="0" presId="urn:microsoft.com/office/officeart/2005/8/layout/arrow2"/>
    <dgm:cxn modelId="{E8884B02-3CBE-4BCF-B7E5-18CA28E3914D}" type="presOf" srcId="{2EDD0164-6161-4CE1-8166-2A719F1DACBF}" destId="{CA6FB698-D82D-40EB-92DA-6D8B5A6635E8}" srcOrd="0" destOrd="0" presId="urn:microsoft.com/office/officeart/2005/8/layout/arrow2"/>
    <dgm:cxn modelId="{E468EB0B-C7C8-44AF-BE0E-034038759971}" type="presOf" srcId="{27A95B15-DAC0-4FE9-8B65-626EF1F250A2}" destId="{0BD0B096-6E6B-4DAD-B3F9-7E52945C2D57}" srcOrd="0" destOrd="0" presId="urn:microsoft.com/office/officeart/2005/8/layout/arrow2"/>
    <dgm:cxn modelId="{7DB10671-11EF-4AA0-AF18-554BF81AA199}" srcId="{808CCF0E-8DC1-4669-BC8F-65CABE24777B}" destId="{27A95B15-DAC0-4FE9-8B65-626EF1F250A2}" srcOrd="0" destOrd="0" parTransId="{6321B2F0-2033-4C3B-8E12-504B9AD123C5}" sibTransId="{C1B19332-3FB9-4370-97A0-8CAD135BD1AE}"/>
    <dgm:cxn modelId="{AB3A1A7B-49B2-4059-9267-A0CA145417F5}" type="presParOf" srcId="{5BF53E98-BABB-484A-B416-DFEB7E293956}" destId="{B2EEF5F3-2B32-4FB1-BB90-E672662394BE}" srcOrd="0" destOrd="0" presId="urn:microsoft.com/office/officeart/2005/8/layout/arrow2"/>
    <dgm:cxn modelId="{CD6E8885-AA66-4700-ACA1-18664ADAE78E}" type="presParOf" srcId="{5BF53E98-BABB-484A-B416-DFEB7E293956}" destId="{481A3DED-F408-402C-8CCE-1E47AB0888CA}" srcOrd="1" destOrd="0" presId="urn:microsoft.com/office/officeart/2005/8/layout/arrow2"/>
    <dgm:cxn modelId="{2FC02FFF-A464-41DB-BC74-59CD2D4CAF6C}" type="presParOf" srcId="{481A3DED-F408-402C-8CCE-1E47AB0888CA}" destId="{820A1E58-01D3-47CC-A94B-9D57B43F6124}" srcOrd="0" destOrd="0" presId="urn:microsoft.com/office/officeart/2005/8/layout/arrow2"/>
    <dgm:cxn modelId="{4351ED7E-87C8-4934-B884-4799204229C6}" type="presParOf" srcId="{481A3DED-F408-402C-8CCE-1E47AB0888CA}" destId="{0BD0B096-6E6B-4DAD-B3F9-7E52945C2D57}" srcOrd="1" destOrd="0" presId="urn:microsoft.com/office/officeart/2005/8/layout/arrow2"/>
    <dgm:cxn modelId="{E6F3FF66-4E29-4E3D-B97F-A021C1E1A260}" type="presParOf" srcId="{481A3DED-F408-402C-8CCE-1E47AB0888CA}" destId="{95A2F6CE-A171-4345-A0AE-D4252F3B7131}" srcOrd="2" destOrd="0" presId="urn:microsoft.com/office/officeart/2005/8/layout/arrow2"/>
    <dgm:cxn modelId="{74621979-EB5C-4B64-A495-908DAC1FB8F8}" type="presParOf" srcId="{481A3DED-F408-402C-8CCE-1E47AB0888CA}" destId="{CA6FB698-D82D-40EB-92DA-6D8B5A6635E8}" srcOrd="3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2EEF5F3-2B32-4FB1-BB90-E672662394BE}">
      <dsp:nvSpPr>
        <dsp:cNvPr id="0" name=""/>
        <dsp:cNvSpPr/>
      </dsp:nvSpPr>
      <dsp:spPr>
        <a:xfrm>
          <a:off x="0" y="216025"/>
          <a:ext cx="6696744" cy="4185465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820A1E58-01D3-47CC-A94B-9D57B43F6124}">
      <dsp:nvSpPr>
        <dsp:cNvPr id="0" name=""/>
        <dsp:cNvSpPr/>
      </dsp:nvSpPr>
      <dsp:spPr>
        <a:xfrm>
          <a:off x="1326193" y="2758958"/>
          <a:ext cx="234386" cy="23438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BD0B096-6E6B-4DAD-B3F9-7E52945C2D57}">
      <dsp:nvSpPr>
        <dsp:cNvPr id="0" name=""/>
        <dsp:cNvSpPr/>
      </dsp:nvSpPr>
      <dsp:spPr>
        <a:xfrm>
          <a:off x="0" y="3244872"/>
          <a:ext cx="4093647" cy="9770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196" tIns="0" rIns="0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1" kern="1200" dirty="0">
            <a:solidFill>
              <a:schemeClr val="bg1"/>
            </a:solidFill>
          </a:endParaRPr>
        </a:p>
      </dsp:txBody>
      <dsp:txXfrm>
        <a:off x="0" y="3244872"/>
        <a:ext cx="4093647" cy="977094"/>
      </dsp:txXfrm>
    </dsp:sp>
    <dsp:sp modelId="{95A2F6CE-A171-4345-A0AE-D4252F3B7131}">
      <dsp:nvSpPr>
        <dsp:cNvPr id="0" name=""/>
        <dsp:cNvSpPr/>
      </dsp:nvSpPr>
      <dsp:spPr>
        <a:xfrm flipH="1">
          <a:off x="2232247" y="2088233"/>
          <a:ext cx="385278" cy="401804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A6FB698-D82D-40EB-92DA-6D8B5A6635E8}">
      <dsp:nvSpPr>
        <dsp:cNvPr id="0" name=""/>
        <dsp:cNvSpPr/>
      </dsp:nvSpPr>
      <dsp:spPr>
        <a:xfrm>
          <a:off x="2906333" y="1693718"/>
          <a:ext cx="3334874" cy="2770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2908" tIns="0" rIns="0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1" kern="1200" dirty="0">
            <a:solidFill>
              <a:schemeClr val="bg1"/>
            </a:solidFill>
          </a:endParaRPr>
        </a:p>
      </dsp:txBody>
      <dsp:txXfrm>
        <a:off x="2906333" y="1693718"/>
        <a:ext cx="3334874" cy="27707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sko-griazi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modern-blue-white-abstract-presentation-background-with-corporate-concept_181182-220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260648"/>
            <a:ext cx="5987008" cy="1296144"/>
          </a:xfrm>
        </p:spPr>
        <p:txBody>
          <a:bodyPr>
            <a:noAutofit/>
          </a:bodyPr>
          <a:lstStyle/>
          <a:p>
            <a:r>
              <a:rPr lang="ru-RU" altLang="ru-RU" sz="1600" b="1" i="1" dirty="0" smtClean="0">
                <a:cs typeface="Times New Roman" panose="02020603050405020304" pitchFamily="18" charset="0"/>
              </a:rPr>
              <a:t>Государственное областное автономное общеобразовательное учреждение Липецкой области «Центр непрерывного образования обучающихся с особыми образовательными потребностями» </a:t>
            </a:r>
            <a:r>
              <a:rPr lang="ru-RU" sz="1600" b="1" i="1" dirty="0" smtClean="0">
                <a:cs typeface="Times New Roman" panose="02020603050405020304" pitchFamily="18" charset="0"/>
              </a:rPr>
              <a:t> </a:t>
            </a:r>
            <a:br>
              <a:rPr lang="ru-RU" sz="1600" b="1" i="1" dirty="0" smtClean="0">
                <a:cs typeface="Times New Roman" panose="02020603050405020304" pitchFamily="18" charset="0"/>
              </a:rPr>
            </a:br>
            <a:r>
              <a:rPr lang="ru-RU" sz="1600" b="1" i="1" dirty="0" smtClean="0">
                <a:cs typeface="Times New Roman" panose="02020603050405020304" pitchFamily="18" charset="0"/>
              </a:rPr>
              <a:t>«Траектория»</a:t>
            </a:r>
            <a:endParaRPr lang="ru-RU" sz="1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4008" y="4653136"/>
            <a:ext cx="4499992" cy="147302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1400" b="1" i="1" dirty="0" smtClean="0">
                <a:cs typeface="Times New Roman" panose="02020603050405020304" pitchFamily="18" charset="0"/>
              </a:rPr>
              <a:t>         Составитель: </a:t>
            </a:r>
          </a:p>
          <a:p>
            <a:pPr>
              <a:buNone/>
            </a:pPr>
            <a:r>
              <a:rPr lang="ru-RU" sz="1400" b="1" i="1" dirty="0" smtClean="0">
                <a:cs typeface="Times New Roman" panose="02020603050405020304" pitchFamily="18" charset="0"/>
              </a:rPr>
              <a:t>         руководитель МО  социально-психологической службы, учитель-логопед Левина Л.А.</a:t>
            </a:r>
          </a:p>
          <a:p>
            <a:pPr>
              <a:buNone/>
            </a:pPr>
            <a:r>
              <a:rPr lang="ru-RU" sz="1400" b="1" i="1" dirty="0" smtClean="0">
                <a:cs typeface="Times New Roman" panose="02020603050405020304" pitchFamily="18" charset="0"/>
              </a:rPr>
              <a:t>         </a:t>
            </a:r>
            <a:r>
              <a:rPr lang="en-US" sz="1400" b="1" i="1" dirty="0" smtClean="0">
                <a:cs typeface="Times New Roman" panose="02020603050405020304" pitchFamily="18" charset="0"/>
              </a:rPr>
              <a:t>E-mail</a:t>
            </a:r>
            <a:r>
              <a:rPr lang="ru-RU" sz="1400" b="1" i="1" dirty="0" smtClean="0">
                <a:cs typeface="Times New Roman" panose="02020603050405020304" pitchFamily="18" charset="0"/>
              </a:rPr>
              <a:t>: </a:t>
            </a:r>
            <a:r>
              <a:rPr lang="en-US" sz="1400" b="1" i="1" dirty="0" smtClean="0">
                <a:cs typeface="Times New Roman" panose="02020603050405020304" pitchFamily="18" charset="0"/>
              </a:rPr>
              <a:t>lara.levina.1971@bk.ru</a:t>
            </a:r>
            <a:endParaRPr lang="ru-RU" sz="1400" b="1" i="1" dirty="0" smtClean="0"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400" b="1" i="1" dirty="0" smtClean="0">
                <a:cs typeface="Times New Roman" panose="02020603050405020304" pitchFamily="18" charset="0"/>
              </a:rPr>
              <a:t>         Сайт: </a:t>
            </a:r>
            <a:r>
              <a:rPr lang="en-US" sz="1400" b="1" i="1" dirty="0" smtClean="0">
                <a:solidFill>
                  <a:srgbClr val="000000"/>
                </a:solidFill>
                <a:cs typeface="Times New Roman" panose="02020603050405020304" pitchFamily="18" charset="0"/>
                <a:hlinkClick r:id="rId3"/>
              </a:rPr>
              <a:t>https://sko-griazi.ru/</a:t>
            </a:r>
            <a:endParaRPr lang="ru-RU" sz="1400" b="1" i="1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400" b="1" i="1" dirty="0" smtClean="0">
                <a:ln w="0"/>
              </a:rPr>
              <a:t>        Телефон: 8(47461)2-66-05</a:t>
            </a:r>
          </a:p>
          <a:p>
            <a:pPr>
              <a:buNone/>
            </a:pPr>
            <a:r>
              <a:rPr lang="ru-RU" sz="1400" b="1" i="1" dirty="0" smtClean="0">
                <a:ln w="0"/>
              </a:rPr>
              <a:t>         Адрес: ул. Партизанская, д.2</a:t>
            </a:r>
            <a:endParaRPr lang="ru-RU" sz="1400" b="1" i="1" dirty="0" smtClean="0"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1440160" cy="13681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1772816"/>
            <a:ext cx="2016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Педагогический</a:t>
            </a:r>
          </a:p>
          <a:p>
            <a:r>
              <a:rPr lang="ru-RU" sz="1400" b="1" dirty="0" smtClean="0"/>
              <a:t>совет</a:t>
            </a:r>
            <a:endParaRPr lang="ru-RU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355976" y="6381328"/>
            <a:ext cx="1363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03.11.2022г.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195736" y="1700808"/>
            <a:ext cx="65527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Внедрение  в практику  современных коррекционно-развивающих технологий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для эффективного  и качественного образовательного процесса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 обучающимися с ОВЗ на базе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ГО АОУ «Траектория»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404664"/>
            <a:ext cx="6285384" cy="1152128"/>
          </a:xfrm>
        </p:spPr>
        <p:txBody>
          <a:bodyPr>
            <a:noAutofit/>
          </a:bodyPr>
          <a:lstStyle/>
          <a:p>
            <a:r>
              <a:rPr lang="ru-RU" altLang="ru-RU" sz="3600" b="1" dirty="0" smtClean="0">
                <a:solidFill>
                  <a:srgbClr val="002060"/>
                </a:solidFill>
                <a:latin typeface="+mn-lt"/>
                <a:ea typeface="Calibri" pitchFamily="34" charset="0"/>
                <a:cs typeface="Times New Roman" pitchFamily="18" charset="0"/>
              </a:rPr>
              <a:t>Современные технологии </a:t>
            </a:r>
            <a:br>
              <a:rPr lang="ru-RU" altLang="ru-RU" sz="3600" b="1" dirty="0" smtClean="0">
                <a:solidFill>
                  <a:srgbClr val="002060"/>
                </a:solidFill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altLang="ru-RU" sz="3600" b="1" dirty="0" smtClean="0">
                <a:solidFill>
                  <a:srgbClr val="002060"/>
                </a:solidFill>
                <a:latin typeface="+mn-lt"/>
                <a:ea typeface="Calibri" pitchFamily="34" charset="0"/>
                <a:cs typeface="Times New Roman" pitchFamily="18" charset="0"/>
              </a:rPr>
              <a:t>сенсорного воспитания</a:t>
            </a:r>
            <a:r>
              <a:rPr lang="ru-RU" sz="36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</a:br>
            <a:endParaRPr lang="ru-RU" sz="3600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4330824" cy="4896544"/>
          </a:xfrm>
        </p:spPr>
        <p:txBody>
          <a:bodyPr>
            <a:noAutofit/>
          </a:bodyPr>
          <a:lstStyle/>
          <a:p>
            <a:r>
              <a:rPr lang="ru-RU" altLang="ru-RU" sz="2000" b="1" dirty="0" smtClean="0">
                <a:cs typeface="Times New Roman" pitchFamily="18" charset="0"/>
              </a:rPr>
              <a:t> Сенсорное воспитание</a:t>
            </a:r>
            <a:r>
              <a:rPr lang="ru-RU" altLang="ru-RU" sz="2000" dirty="0" smtClean="0">
                <a:cs typeface="Times New Roman" pitchFamily="18" charset="0"/>
              </a:rPr>
              <a:t> – развитие восприятия цвета, формы, величины, пространства, целостности.</a:t>
            </a:r>
          </a:p>
          <a:p>
            <a:r>
              <a:rPr lang="ru-RU" altLang="ru-RU" sz="2000" b="1" dirty="0" smtClean="0">
                <a:cs typeface="Times New Roman" pitchFamily="18" charset="0"/>
              </a:rPr>
              <a:t>    Дидактические игры</a:t>
            </a:r>
            <a:r>
              <a:rPr lang="ru-RU" altLang="ru-RU" sz="2000" dirty="0" smtClean="0">
                <a:cs typeface="Times New Roman" pitchFamily="18" charset="0"/>
              </a:rPr>
              <a:t> по сенсорному воспитанию позволяют развить все психические процессы:</a:t>
            </a:r>
          </a:p>
          <a:p>
            <a:r>
              <a:rPr lang="ru-RU" altLang="ru-RU" sz="2000" dirty="0" smtClean="0">
                <a:cs typeface="Times New Roman" pitchFamily="18" charset="0"/>
              </a:rPr>
              <a:t>-внимание;</a:t>
            </a:r>
          </a:p>
          <a:p>
            <a:r>
              <a:rPr lang="ru-RU" altLang="ru-RU" sz="2000" dirty="0" smtClean="0">
                <a:cs typeface="Times New Roman" pitchFamily="18" charset="0"/>
              </a:rPr>
              <a:t>-память;</a:t>
            </a:r>
          </a:p>
          <a:p>
            <a:r>
              <a:rPr lang="ru-RU" altLang="ru-RU" sz="2000" dirty="0" smtClean="0">
                <a:cs typeface="Times New Roman" pitchFamily="18" charset="0"/>
              </a:rPr>
              <a:t>-мышление;</a:t>
            </a:r>
          </a:p>
          <a:p>
            <a:r>
              <a:rPr lang="ru-RU" altLang="ru-RU" sz="2000" dirty="0" smtClean="0">
                <a:cs typeface="Times New Roman" pitchFamily="18" charset="0"/>
              </a:rPr>
              <a:t>-речь;</a:t>
            </a:r>
          </a:p>
          <a:p>
            <a:r>
              <a:rPr lang="ru-RU" altLang="ru-RU" sz="2000" dirty="0" smtClean="0">
                <a:cs typeface="Times New Roman" pitchFamily="18" charset="0"/>
              </a:rPr>
              <a:t>-воображение;</a:t>
            </a:r>
          </a:p>
          <a:p>
            <a:r>
              <a:rPr lang="ru-RU" altLang="ru-RU" sz="2000" dirty="0" smtClean="0">
                <a:cs typeface="Times New Roman" pitchFamily="18" charset="0"/>
              </a:rPr>
              <a:t>-сферу образов-представлений.</a:t>
            </a:r>
            <a:endParaRPr lang="ru-RU" sz="2000" dirty="0" smtClean="0">
              <a:cs typeface="Times New Roman" pitchFamily="18" charset="0"/>
            </a:endParaRPr>
          </a:p>
          <a:p>
            <a:endParaRPr lang="ru-RU" sz="2000" dirty="0">
              <a:cs typeface="Times New Roman" pitchFamily="18" charset="0"/>
            </a:endParaRPr>
          </a:p>
        </p:txBody>
      </p:sp>
      <p:pic>
        <p:nvPicPr>
          <p:cNvPr id="4" name="Picture 2" descr="C:\Users\admin\Desktop\IMG-20201029-WA0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556792"/>
            <a:ext cx="3744416" cy="2592288"/>
          </a:xfrm>
          <a:prstGeom prst="rect">
            <a:avLst/>
          </a:prstGeom>
          <a:noFill/>
        </p:spPr>
      </p:pic>
      <p:pic>
        <p:nvPicPr>
          <p:cNvPr id="5" name="Рисунок 4" descr="http://www.maam.ru/upload/blogs/fc6829e315f02205717fa6fd35db78dc.jp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83768" cy="1484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admin\Desktop\Новая папка\фото\IMG-20221028-WA00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077072"/>
            <a:ext cx="2952328" cy="2780928"/>
          </a:xfrm>
          <a:prstGeom prst="rect">
            <a:avLst/>
          </a:prstGeom>
          <a:noFill/>
        </p:spPr>
      </p:pic>
      <p:pic>
        <p:nvPicPr>
          <p:cNvPr id="7" name="Picture 3" descr="C:\Users\admin\Desktop\IMG-20201029-WA00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4077072"/>
            <a:ext cx="2088232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3200" b="1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>Информационные технологии обучения</a:t>
            </a:r>
            <a:r>
              <a:rPr lang="ru-RU" altLang="ru-RU" sz="3200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  <a:t/>
            </a:r>
            <a:br>
              <a:rPr lang="ru-RU" altLang="ru-RU" sz="3200" dirty="0" smtClean="0">
                <a:solidFill>
                  <a:srgbClr val="C00000"/>
                </a:solidFill>
                <a:latin typeface="+mn-lt"/>
                <a:ea typeface="Calibri" pitchFamily="34" charset="0"/>
                <a:cs typeface="Times New Roman" pitchFamily="18" charset="0"/>
              </a:rPr>
            </a:br>
            <a:endParaRPr lang="ru-RU" sz="3200" dirty="0">
              <a:latin typeface="+mn-lt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5"/>
            <a:ext cx="8003232" cy="1440160"/>
          </a:xfrm>
        </p:spPr>
        <p:txBody>
          <a:bodyPr>
            <a:normAutofit/>
          </a:bodyPr>
          <a:lstStyle/>
          <a:p>
            <a:r>
              <a:rPr lang="ru-RU" altLang="ru-RU" sz="2000" dirty="0" smtClean="0">
                <a:ea typeface="Calibri" pitchFamily="34" charset="0"/>
                <a:cs typeface="Times New Roman" pitchFamily="18" charset="0"/>
              </a:rPr>
              <a:t>педагогические технологии, использующие специальные способы, программные и технические средства (кино, аудио- и </a:t>
            </a:r>
            <a:r>
              <a:rPr lang="ru-RU" altLang="ru-RU" sz="2000" dirty="0" err="1" smtClean="0">
                <a:ea typeface="Calibri" pitchFamily="34" charset="0"/>
                <a:cs typeface="Times New Roman" pitchFamily="18" charset="0"/>
              </a:rPr>
              <a:t>видеосредства</a:t>
            </a:r>
            <a:r>
              <a:rPr lang="ru-RU" altLang="ru-RU" sz="2000" dirty="0" smtClean="0">
                <a:ea typeface="Calibri" pitchFamily="34" charset="0"/>
                <a:cs typeface="Times New Roman" pitchFamily="18" charset="0"/>
              </a:rPr>
              <a:t>, компьютеры, телекоммуникационные сети)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276873"/>
            <a:ext cx="4968552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1600" b="1" dirty="0" smtClean="0"/>
              <a:t>Возможности использования информационных технологий в педагогической практике.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ru-RU" sz="1600" dirty="0" smtClean="0"/>
              <a:t>Повышение мотивации к коррекционной деятельности.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ru-RU" sz="1600" dirty="0" smtClean="0"/>
              <a:t>Организация объективного контроля развития и деятельности детей.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ru-RU" sz="1600" dirty="0" smtClean="0"/>
              <a:t>Расширение сюжетного наполнения традиционной игровой деятельности.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ru-RU" sz="1600" dirty="0" smtClean="0"/>
              <a:t>Возможность быстрого создания собственного дидактического материала.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ru-RU" sz="1600" dirty="0" smtClean="0"/>
              <a:t>Визуализация акустических компонентов речи. 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ru-RU" sz="1600" dirty="0" smtClean="0"/>
              <a:t>Расширение спектра невербальных заданий. 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ru-RU" sz="1600" dirty="0" smtClean="0"/>
              <a:t>Обеспечение незаметного для ребенка перехода от игровой деятельности к учебной.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ru-RU" sz="1600" dirty="0" smtClean="0"/>
              <a:t>Осуществление более быстрого перевода изучаемого материала в долговременную память за счёт повышенного эмоционального тонуса.</a:t>
            </a:r>
          </a:p>
        </p:txBody>
      </p:sp>
      <p:pic>
        <p:nvPicPr>
          <p:cNvPr id="2050" name="Picture 2" descr="C:\Users\admin\Downloads\IMG-20221101-WA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652120" y="2276872"/>
            <a:ext cx="2880320" cy="2808312"/>
          </a:xfrm>
          <a:prstGeom prst="rect">
            <a:avLst/>
          </a:prstGeom>
          <a:noFill/>
        </p:spPr>
      </p:pic>
      <p:pic>
        <p:nvPicPr>
          <p:cNvPr id="4098" name="Picture 2" descr="C:\Users\admin\Desktop\Новая папка\фото\IMG-20221028-WA0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481736"/>
            <a:ext cx="2880320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2771800" cy="2664296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ru-RU" altLang="ru-RU" sz="1700" b="1" dirty="0" smtClean="0"/>
              <a:t>Музыкотерапия</a:t>
            </a:r>
          </a:p>
          <a:p>
            <a:pPr>
              <a:lnSpc>
                <a:spcPct val="90000"/>
              </a:lnSpc>
            </a:pPr>
            <a:r>
              <a:rPr lang="ru-RU" altLang="ru-RU" sz="1700" b="1" dirty="0" err="1" smtClean="0"/>
              <a:t>Звукотерапия</a:t>
            </a:r>
            <a:endParaRPr lang="ru-RU" altLang="ru-RU" sz="1700" b="1" dirty="0" smtClean="0"/>
          </a:p>
          <a:p>
            <a:pPr>
              <a:lnSpc>
                <a:spcPct val="90000"/>
              </a:lnSpc>
            </a:pPr>
            <a:r>
              <a:rPr lang="ru-RU" altLang="ru-RU" sz="1700" b="1" dirty="0" err="1" smtClean="0"/>
              <a:t>Куклотерапия</a:t>
            </a:r>
            <a:endParaRPr lang="ru-RU" altLang="ru-RU" sz="1700" b="1" dirty="0" smtClean="0"/>
          </a:p>
          <a:p>
            <a:pPr>
              <a:lnSpc>
                <a:spcPct val="90000"/>
              </a:lnSpc>
            </a:pPr>
            <a:r>
              <a:rPr lang="ru-RU" altLang="ru-RU" sz="1700" b="1" dirty="0" smtClean="0"/>
              <a:t>Мнемотехника</a:t>
            </a:r>
          </a:p>
          <a:p>
            <a:pPr>
              <a:lnSpc>
                <a:spcPct val="90000"/>
              </a:lnSpc>
            </a:pPr>
            <a:r>
              <a:rPr lang="ru-RU" altLang="ru-RU" sz="1700" b="1" dirty="0" err="1" smtClean="0"/>
              <a:t>Игротерапия</a:t>
            </a:r>
            <a:endParaRPr lang="ru-RU" altLang="ru-RU" sz="1700" b="1" dirty="0" smtClean="0"/>
          </a:p>
          <a:p>
            <a:pPr>
              <a:lnSpc>
                <a:spcPct val="90000"/>
              </a:lnSpc>
            </a:pPr>
            <a:r>
              <a:rPr lang="ru-RU" altLang="ru-RU" sz="1700" b="1" dirty="0" err="1" smtClean="0">
                <a:ea typeface="Calibri" pitchFamily="34" charset="0"/>
                <a:cs typeface="Calibri" pitchFamily="34" charset="0"/>
              </a:rPr>
              <a:t>Креативная</a:t>
            </a:r>
            <a:r>
              <a:rPr lang="ru-RU" altLang="ru-RU" sz="1700" b="1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ru-RU" altLang="ru-RU" sz="1700" b="1" dirty="0" err="1" smtClean="0">
                <a:ea typeface="Calibri" pitchFamily="34" charset="0"/>
                <a:cs typeface="Calibri" pitchFamily="34" charset="0"/>
              </a:rPr>
              <a:t>игротерапия</a:t>
            </a:r>
            <a:r>
              <a:rPr lang="ru-RU" altLang="ru-RU" sz="1700" b="1" dirty="0" smtClean="0">
                <a:ea typeface="Calibri" pitchFamily="34" charset="0"/>
                <a:cs typeface="Calibri" pitchFamily="34" charset="0"/>
              </a:rPr>
              <a:t> </a:t>
            </a:r>
            <a:br>
              <a:rPr lang="ru-RU" altLang="ru-RU" sz="1700" b="1" dirty="0" smtClean="0">
                <a:ea typeface="Calibri" pitchFamily="34" charset="0"/>
                <a:cs typeface="Calibri" pitchFamily="34" charset="0"/>
              </a:rPr>
            </a:br>
            <a:r>
              <a:rPr lang="ru-RU" altLang="ru-RU" sz="1700" b="1" dirty="0" smtClean="0">
                <a:ea typeface="Calibri" pitchFamily="34" charset="0"/>
                <a:cs typeface="Calibri" pitchFamily="34" charset="0"/>
              </a:rPr>
              <a:t>(песочная терапия)</a:t>
            </a:r>
            <a:endParaRPr lang="ru-RU" altLang="ru-RU" sz="1700" b="1" dirty="0" smtClean="0"/>
          </a:p>
          <a:p>
            <a:pPr>
              <a:lnSpc>
                <a:spcPct val="90000"/>
              </a:lnSpc>
            </a:pPr>
            <a:r>
              <a:rPr lang="ru-RU" altLang="ru-RU" sz="1700" b="1" dirty="0" err="1" smtClean="0"/>
              <a:t>Сказкотерапия</a:t>
            </a:r>
            <a:endParaRPr lang="ru-RU" altLang="ru-RU" sz="1700" b="1" dirty="0" smtClean="0"/>
          </a:p>
          <a:p>
            <a:pPr>
              <a:lnSpc>
                <a:spcPct val="90000"/>
              </a:lnSpc>
            </a:pPr>
            <a:r>
              <a:rPr lang="ru-RU" altLang="ru-RU" sz="1500" b="1" dirty="0" smtClean="0">
                <a:solidFill>
                  <a:srgbClr val="FF0000"/>
                </a:solidFill>
              </a:rPr>
              <a:t>          </a:t>
            </a:r>
            <a:r>
              <a:rPr lang="ru-RU" altLang="ru-RU" sz="1500" b="1" dirty="0" err="1" smtClean="0">
                <a:solidFill>
                  <a:srgbClr val="FF0000"/>
                </a:solidFill>
              </a:rPr>
              <a:t>Хромотерапия</a:t>
            </a:r>
            <a:r>
              <a:rPr lang="ru-RU" altLang="ru-RU" sz="1500" b="1" dirty="0" smtClean="0">
                <a:solidFill>
                  <a:srgbClr val="FF0000"/>
                </a:solidFill>
              </a:rPr>
              <a:t> (действие света и цветов</a:t>
            </a:r>
            <a:r>
              <a:rPr lang="ru-RU" altLang="ru-RU" sz="1500" b="1" dirty="0" smtClean="0">
                <a:solidFill>
                  <a:srgbClr val="C00000"/>
                </a:solidFill>
              </a:rPr>
              <a:t>) 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altLang="ru-RU" b="1" dirty="0" err="1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Арт-терапевтические</a:t>
            </a:r>
            <a:r>
              <a:rPr lang="ru-RU" altLang="ru-RU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br>
              <a:rPr lang="ru-RU" altLang="ru-RU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</a:br>
            <a:r>
              <a:rPr lang="ru-RU" altLang="ru-RU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технологии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2924943"/>
            <a:ext cx="345638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altLang="ru-RU" sz="1600" b="1" dirty="0" smtClean="0"/>
          </a:p>
          <a:p>
            <a:endParaRPr lang="ru-RU" altLang="ru-RU" sz="1600" b="1" dirty="0" smtClean="0"/>
          </a:p>
          <a:p>
            <a:endParaRPr lang="ru-RU" altLang="ru-RU" sz="1600" b="1" dirty="0" smtClean="0"/>
          </a:p>
          <a:p>
            <a:r>
              <a:rPr lang="ru-RU" altLang="ru-RU" sz="1600" b="1" dirty="0" err="1" smtClean="0"/>
              <a:t>Имаготерапия</a:t>
            </a:r>
            <a:r>
              <a:rPr lang="ru-RU" altLang="ru-RU" sz="1600" b="1" dirty="0" smtClean="0"/>
              <a:t> (театрализация </a:t>
            </a:r>
          </a:p>
          <a:p>
            <a:pPr>
              <a:buNone/>
            </a:pPr>
            <a:r>
              <a:rPr lang="ru-RU" altLang="ru-RU" sz="1600" b="1" dirty="0" smtClean="0"/>
              <a:t> психотерапевтического процесса)</a:t>
            </a:r>
          </a:p>
          <a:p>
            <a:r>
              <a:rPr lang="ru-RU" altLang="ru-RU" sz="1600" b="1" dirty="0" err="1" smtClean="0"/>
              <a:t>Лекотерапия</a:t>
            </a:r>
            <a:r>
              <a:rPr lang="ru-RU" altLang="ru-RU" sz="1600" b="1" dirty="0" smtClean="0"/>
              <a:t> (реабилитация с помощью игрушек)</a:t>
            </a:r>
          </a:p>
          <a:p>
            <a:r>
              <a:rPr lang="ru-RU" altLang="ru-RU" sz="1600" b="1" dirty="0" err="1" smtClean="0"/>
              <a:t>Драматерапия</a:t>
            </a:r>
            <a:endParaRPr lang="ru-RU" altLang="ru-RU" sz="1600" b="1" dirty="0" smtClean="0"/>
          </a:p>
          <a:p>
            <a:r>
              <a:rPr lang="ru-RU" altLang="ru-RU" sz="1600" b="1" dirty="0" smtClean="0"/>
              <a:t>Терапия театральным искусством</a:t>
            </a:r>
          </a:p>
          <a:p>
            <a:r>
              <a:rPr lang="ru-RU" altLang="ru-RU" sz="1600" b="1" dirty="0" err="1" smtClean="0"/>
              <a:t>Глинотерапия</a:t>
            </a:r>
            <a:endParaRPr lang="ru-RU" altLang="ru-RU" sz="1600" b="1" dirty="0" smtClean="0"/>
          </a:p>
          <a:p>
            <a:r>
              <a:rPr lang="ru-RU" altLang="ru-RU" sz="1600" b="1" dirty="0" smtClean="0"/>
              <a:t>Релаксация</a:t>
            </a:r>
          </a:p>
          <a:p>
            <a:r>
              <a:rPr lang="ru-RU" altLang="ru-RU" sz="1600" b="1" dirty="0" err="1" smtClean="0"/>
              <a:t>Ароматерапия</a:t>
            </a:r>
            <a:r>
              <a:rPr lang="ru-RU" altLang="ru-RU" sz="1600" b="1" dirty="0" smtClean="0"/>
              <a:t> (ароматические вещества)</a:t>
            </a:r>
          </a:p>
          <a:p>
            <a:r>
              <a:rPr lang="ru-RU" altLang="ru-RU" sz="1600" b="1" dirty="0" err="1" smtClean="0"/>
              <a:t>Фитотерапия</a:t>
            </a:r>
            <a:r>
              <a:rPr lang="ru-RU" altLang="ru-RU" sz="1600" b="1" dirty="0" smtClean="0"/>
              <a:t> (растения, травы)</a:t>
            </a:r>
          </a:p>
          <a:p>
            <a:pPr>
              <a:buNone/>
            </a:pPr>
            <a:endParaRPr lang="ru-RU" b="1" dirty="0"/>
          </a:p>
        </p:txBody>
      </p:sp>
      <p:pic>
        <p:nvPicPr>
          <p:cNvPr id="5123" name="Picture 3" descr="C:\Users\admin\Desktop\Новая папка\фото\20221006_1229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4564" y="4009628"/>
            <a:ext cx="2852936" cy="284380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508104" y="3105835"/>
            <a:ext cx="3456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 err="1" smtClean="0">
                <a:solidFill>
                  <a:srgbClr val="FF0000"/>
                </a:solidFill>
              </a:rPr>
              <a:t>Библиотерапия</a:t>
            </a:r>
            <a:endParaRPr lang="ru-RU" altLang="ru-RU" sz="1400" b="1" dirty="0" smtClean="0">
              <a:solidFill>
                <a:srgbClr val="FF0000"/>
              </a:solidFill>
            </a:endParaRPr>
          </a:p>
          <a:p>
            <a:pPr algn="ctr"/>
            <a:r>
              <a:rPr lang="ru-RU" altLang="ru-RU" sz="1400" b="1" dirty="0" smtClean="0">
                <a:solidFill>
                  <a:srgbClr val="FF0000"/>
                </a:solidFill>
              </a:rPr>
              <a:t> (лечение художественным словом)</a:t>
            </a:r>
          </a:p>
        </p:txBody>
      </p:sp>
      <p:pic>
        <p:nvPicPr>
          <p:cNvPr id="2051" name="Picture 3" descr="C:\Users\admin\Downloads\IMG-20221028-WA0005 (1).jpg"/>
          <p:cNvPicPr>
            <a:picLocks noChangeAspect="1" noChangeArrowheads="1"/>
          </p:cNvPicPr>
          <p:nvPr/>
        </p:nvPicPr>
        <p:blipFill>
          <a:blip r:embed="rId3" cstate="print"/>
          <a:srcRect l="2740" r="8169"/>
          <a:stretch>
            <a:fillRect/>
          </a:stretch>
        </p:blipFill>
        <p:spPr bwMode="auto">
          <a:xfrm>
            <a:off x="5615608" y="0"/>
            <a:ext cx="3528392" cy="3068960"/>
          </a:xfrm>
          <a:prstGeom prst="rect">
            <a:avLst/>
          </a:prstGeom>
          <a:noFill/>
        </p:spPr>
      </p:pic>
      <p:pic>
        <p:nvPicPr>
          <p:cNvPr id="2050" name="Picture 2" descr="C:\Users\admin\Desktop\Новая папка\фото\IMG-20221028-WA0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764704"/>
            <a:ext cx="2664296" cy="2304256"/>
          </a:xfrm>
          <a:prstGeom prst="rect">
            <a:avLst/>
          </a:prstGeom>
          <a:noFill/>
        </p:spPr>
      </p:pic>
      <p:pic>
        <p:nvPicPr>
          <p:cNvPr id="2052" name="Picture 4" descr="C:\Users\admin\Downloads\IMG-20221028-WA00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0"/>
            <a:ext cx="1584176" cy="1340768"/>
          </a:xfrm>
          <a:prstGeom prst="rect">
            <a:avLst/>
          </a:prstGeom>
          <a:noFill/>
        </p:spPr>
      </p:pic>
      <p:pic>
        <p:nvPicPr>
          <p:cNvPr id="10" name="Picture 2" descr="C:\Users\admin\Downloads\IMG-20221030-WA0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4005064"/>
            <a:ext cx="2592288" cy="285293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771801" y="3356992"/>
            <a:ext cx="2592288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1400" b="1" dirty="0" err="1" smtClean="0">
                <a:solidFill>
                  <a:srgbClr val="FF0000"/>
                </a:solidFill>
              </a:rPr>
              <a:t>Изотерапия</a:t>
            </a:r>
            <a:endParaRPr lang="ru-RU" altLang="ru-RU" sz="1400" b="1" dirty="0" smtClean="0">
              <a:solidFill>
                <a:srgbClr val="FF0000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ru-RU" altLang="ru-RU" sz="1400" b="1" dirty="0" smtClean="0">
                <a:solidFill>
                  <a:srgbClr val="FF0000"/>
                </a:solidFill>
              </a:rPr>
              <a:t> (нетрадиционные</a:t>
            </a:r>
          </a:p>
          <a:p>
            <a:pPr algn="ctr">
              <a:lnSpc>
                <a:spcPct val="90000"/>
              </a:lnSpc>
            </a:pPr>
            <a:r>
              <a:rPr lang="ru-RU" altLang="ru-RU" sz="1400" b="1" dirty="0" smtClean="0">
                <a:solidFill>
                  <a:srgbClr val="FF0000"/>
                </a:solidFill>
              </a:rPr>
              <a:t> техники рисования)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4000" b="1" dirty="0" err="1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Арт-терапевтические</a:t>
            </a:r>
            <a:r>
              <a:rPr lang="ru-RU" altLang="ru-RU" sz="40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br>
              <a:rPr lang="ru-RU" altLang="ru-RU" sz="40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</a:br>
            <a:r>
              <a:rPr lang="ru-RU" altLang="ru-RU" sz="4000" b="1" dirty="0" smtClean="0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технологии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6145" name="Picture 1" descr="C:\Users\admin\Downloads\IMG-20221030-WA00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149080"/>
            <a:ext cx="2304256" cy="2708920"/>
          </a:xfrm>
          <a:prstGeom prst="rect">
            <a:avLst/>
          </a:prstGeom>
          <a:noFill/>
        </p:spPr>
      </p:pic>
      <p:pic>
        <p:nvPicPr>
          <p:cNvPr id="6146" name="Picture 2" descr="C:\Users\admin\Downloads\IMG-20221030-WA0031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3833664"/>
            <a:ext cx="2592288" cy="3024336"/>
          </a:xfrm>
          <a:prstGeom prst="rect">
            <a:avLst/>
          </a:prstGeom>
          <a:noFill/>
        </p:spPr>
      </p:pic>
      <p:pic>
        <p:nvPicPr>
          <p:cNvPr id="6147" name="Picture 3" descr="C:\Users\admin\Downloads\IMG-20221030-WA00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861048"/>
            <a:ext cx="2592288" cy="2996952"/>
          </a:xfrm>
          <a:prstGeom prst="rect">
            <a:avLst/>
          </a:prstGeom>
          <a:noFill/>
        </p:spPr>
      </p:pic>
      <p:pic>
        <p:nvPicPr>
          <p:cNvPr id="6148" name="Picture 4" descr="C:\Users\admin\Downloads\IMG-20221030-WA00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908720"/>
            <a:ext cx="2592288" cy="2808312"/>
          </a:xfrm>
          <a:prstGeom prst="rect">
            <a:avLst/>
          </a:prstGeom>
          <a:noFill/>
        </p:spPr>
      </p:pic>
      <p:pic>
        <p:nvPicPr>
          <p:cNvPr id="6149" name="Picture 5" descr="C:\Users\admin\Downloads\IMG-20221030-WA00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1844824"/>
            <a:ext cx="3168352" cy="2160240"/>
          </a:xfrm>
          <a:prstGeom prst="rect">
            <a:avLst/>
          </a:prstGeom>
          <a:noFill/>
        </p:spPr>
      </p:pic>
      <p:pic>
        <p:nvPicPr>
          <p:cNvPr id="6150" name="Picture 6" descr="C:\Users\admin\Downloads\IMG-20221030-WA002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251520" y="908720"/>
            <a:ext cx="2664296" cy="280831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987824" y="134076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 err="1" smtClean="0"/>
              <a:t>Глинотерапия</a:t>
            </a:r>
            <a:r>
              <a:rPr lang="ru-RU" altLang="ru-RU" b="1" dirty="0" smtClean="0"/>
              <a:t>   Релаксация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Арт-терапевтические</a:t>
            </a:r>
            <a:r>
              <a:rPr lang="ru-RU" altLang="ru-RU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br>
              <a:rPr lang="ru-RU" altLang="ru-RU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</a:br>
            <a:r>
              <a:rPr lang="ru-RU" altLang="ru-RU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технологии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7106" name="Picture 2" descr="C:\Users\admin\Downloads\IMG-20221030-WA0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908720"/>
            <a:ext cx="2699792" cy="2913187"/>
          </a:xfrm>
          <a:prstGeom prst="rect">
            <a:avLst/>
          </a:prstGeom>
          <a:noFill/>
        </p:spPr>
      </p:pic>
      <p:pic>
        <p:nvPicPr>
          <p:cNvPr id="47107" name="Picture 3" descr="C:\Users\admin\Downloads\IMG-20221030-WA0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33056"/>
            <a:ext cx="2771800" cy="2924944"/>
          </a:xfrm>
          <a:prstGeom prst="rect">
            <a:avLst/>
          </a:prstGeom>
          <a:noFill/>
        </p:spPr>
      </p:pic>
      <p:pic>
        <p:nvPicPr>
          <p:cNvPr id="47108" name="Picture 4" descr="C:\Users\admin\Downloads\IMG-20221030-WA00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005064"/>
            <a:ext cx="2843808" cy="2852936"/>
          </a:xfrm>
          <a:prstGeom prst="rect">
            <a:avLst/>
          </a:prstGeom>
          <a:noFill/>
        </p:spPr>
      </p:pic>
      <p:pic>
        <p:nvPicPr>
          <p:cNvPr id="47109" name="Picture 5" descr="C:\Users\admin\Downloads\IMG-20221030-WA00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3" y="908720"/>
            <a:ext cx="2843808" cy="2952328"/>
          </a:xfrm>
          <a:prstGeom prst="rect">
            <a:avLst/>
          </a:prstGeom>
          <a:noFill/>
        </p:spPr>
      </p:pic>
      <p:pic>
        <p:nvPicPr>
          <p:cNvPr id="47110" name="Picture 6" descr="C:\Users\admin\Downloads\IMG-20221030-WA00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2636912"/>
            <a:ext cx="3240360" cy="388843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059832" y="1628800"/>
            <a:ext cx="3515847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b="1" dirty="0" err="1" smtClean="0">
                <a:ea typeface="Calibri" pitchFamily="34" charset="0"/>
                <a:cs typeface="Calibri" pitchFamily="34" charset="0"/>
              </a:rPr>
              <a:t>Креативная</a:t>
            </a:r>
            <a:r>
              <a:rPr lang="ru-RU" altLang="ru-RU" b="1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ru-RU" altLang="ru-RU" b="1" dirty="0" err="1" smtClean="0">
                <a:ea typeface="Calibri" pitchFamily="34" charset="0"/>
                <a:cs typeface="Calibri" pitchFamily="34" charset="0"/>
              </a:rPr>
              <a:t>игротерапия</a:t>
            </a:r>
            <a:r>
              <a:rPr lang="ru-RU" altLang="ru-RU" b="1" dirty="0" smtClean="0">
                <a:ea typeface="Calibri" pitchFamily="34" charset="0"/>
                <a:cs typeface="Calibri" pitchFamily="34" charset="0"/>
              </a:rPr>
              <a:t> </a:t>
            </a:r>
            <a:br>
              <a:rPr lang="ru-RU" altLang="ru-RU" b="1" dirty="0" smtClean="0">
                <a:ea typeface="Calibri" pitchFamily="34" charset="0"/>
                <a:cs typeface="Calibri" pitchFamily="34" charset="0"/>
              </a:rPr>
            </a:br>
            <a:r>
              <a:rPr lang="ru-RU" altLang="ru-RU" b="1" dirty="0" smtClean="0">
                <a:ea typeface="Calibri" pitchFamily="34" charset="0"/>
                <a:cs typeface="Calibri" pitchFamily="34" charset="0"/>
              </a:rPr>
              <a:t>(песочная терапия)</a:t>
            </a:r>
            <a:endParaRPr lang="ru-RU" alt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002060"/>
                </a:solidFill>
              </a:rPr>
              <a:t>Здоровьесберегающие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технологии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Users\admin\Desktop\IMG_20191119_1114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121696"/>
            <a:ext cx="2808312" cy="2736304"/>
          </a:xfrm>
          <a:prstGeom prst="rect">
            <a:avLst/>
          </a:prstGeom>
          <a:noFill/>
        </p:spPr>
      </p:pic>
      <p:pic>
        <p:nvPicPr>
          <p:cNvPr id="5" name="Picture 3" descr="C:\Users\admin\Desktop\IMG_20191119_1111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908720"/>
            <a:ext cx="3131840" cy="2448272"/>
          </a:xfrm>
          <a:prstGeom prst="rect">
            <a:avLst/>
          </a:prstGeom>
          <a:noFill/>
        </p:spPr>
      </p:pic>
      <p:pic>
        <p:nvPicPr>
          <p:cNvPr id="8194" name="Picture 2" descr="C:\Users\admin\AppData\Local\Temp\HamsterArc4\{ec26da65-9a16-41e3-988a-a4576dd8113e}\28-10-2022_14-28-42\16669564755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08720"/>
            <a:ext cx="2915816" cy="3744416"/>
          </a:xfrm>
          <a:prstGeom prst="rect">
            <a:avLst/>
          </a:prstGeom>
          <a:noFill/>
        </p:spPr>
      </p:pic>
      <p:pic>
        <p:nvPicPr>
          <p:cNvPr id="8195" name="Picture 3" descr="C:\Users\admin\AppData\Local\Temp\HamsterArc4\{d6ad557e-847c-4083-b217-02be69a0cc15}\28-10-2022_14-28-42\16669564755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228184" y="3356992"/>
            <a:ext cx="2592288" cy="3501008"/>
          </a:xfrm>
          <a:prstGeom prst="rect">
            <a:avLst/>
          </a:prstGeom>
          <a:noFill/>
        </p:spPr>
      </p:pic>
      <p:pic>
        <p:nvPicPr>
          <p:cNvPr id="8196" name="Picture 4" descr="C:\Users\admin\AppData\Local\Temp\HamsterArc4\{72240c58-1fd0-4bce-a130-7de111abdd2e}\28-10-2022_14-28-42\166695647558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1484784"/>
            <a:ext cx="2808312" cy="2520280"/>
          </a:xfrm>
          <a:prstGeom prst="rect">
            <a:avLst/>
          </a:prstGeom>
          <a:noFill/>
        </p:spPr>
      </p:pic>
      <p:pic>
        <p:nvPicPr>
          <p:cNvPr id="8197" name="Picture 5" descr="C:\Users\admin\AppData\Local\Temp\HamsterArc4\{71396a07-65ee-4d8a-8ac2-638d89ad2951}\28-10-2022_14-28-42\166695647576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725144"/>
            <a:ext cx="2915816" cy="2132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Проектно-исследовательская деятельность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628800"/>
            <a:ext cx="3456384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admin\AppData\Local\Temp\HamsterArc4\{6b5e0741-be4f-4046-9ca5-fd9b34b026c8}\02-11-2020_20-35-18\IMG_66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628800"/>
            <a:ext cx="3312368" cy="2376264"/>
          </a:xfrm>
          <a:prstGeom prst="rect">
            <a:avLst/>
          </a:prstGeom>
          <a:noFill/>
        </p:spPr>
      </p:pic>
      <p:pic>
        <p:nvPicPr>
          <p:cNvPr id="3076" name="Picture 4" descr="C:\Users\admin\AppData\Local\Temp\HamsterArc4\{96bb84ca-caee-4b34-9ebb-79a66034f557}\29-10-2022_08-39-23\i6aoKtsFl8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221088"/>
            <a:ext cx="3312368" cy="2448272"/>
          </a:xfrm>
          <a:prstGeom prst="rect">
            <a:avLst/>
          </a:prstGeom>
          <a:noFill/>
        </p:spPr>
      </p:pic>
      <p:pic>
        <p:nvPicPr>
          <p:cNvPr id="3077" name="Picture 5" descr="C:\Users\admin\AppData\Local\Temp\HamsterArc4\{226458d3-b362-4934-95eb-14471421cb6e}\29-10-2022_09-22-08\HgPS5Z3HvL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221088"/>
            <a:ext cx="3456384" cy="2433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Методическая неделя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«Преемственность в обучении, воспитании по ФГОС НОО и ООО, по начальному и основному обучению детей с УО»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03.10.2022г.-07.10.2022г.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123" name="Picture 3" descr="C:\Users\admin\Downloads\IMG-20221029-WA00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243" r="4540" b="2949"/>
          <a:stretch>
            <a:fillRect/>
          </a:stretch>
        </p:blipFill>
        <p:spPr bwMode="auto">
          <a:xfrm>
            <a:off x="251520" y="1556792"/>
            <a:ext cx="3456384" cy="5112568"/>
          </a:xfrm>
          <a:prstGeom prst="rect">
            <a:avLst/>
          </a:prstGeom>
          <a:noFill/>
        </p:spPr>
      </p:pic>
      <p:pic>
        <p:nvPicPr>
          <p:cNvPr id="5124" name="Picture 4" descr="C:\Users\admin\AppData\Local\Temp\HamsterArc4\{6d34d3b1-69fb-4d0b-b109-40b8801104db}\28-10-2022_11-22-13\Слайд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556792"/>
            <a:ext cx="4248472" cy="2448272"/>
          </a:xfrm>
          <a:prstGeom prst="rect">
            <a:avLst/>
          </a:prstGeom>
          <a:noFill/>
        </p:spPr>
      </p:pic>
      <p:pic>
        <p:nvPicPr>
          <p:cNvPr id="5125" name="Picture 5" descr="C:\Users\admin\AppData\Local\Temp\HamsterArc4\{0e6dead7-bf04-44e4-93c1-6f0722f46b11}\28-10-2022_11-22-13\Слайд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933056"/>
            <a:ext cx="4392488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Методическая неделя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«Преемственность в обучении, воспитании по ФГОС НОО и ООО, по начальному и основному обучению детей с УО»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03.10.2022г.-07.10.2022г.</a:t>
            </a:r>
            <a:endParaRPr lang="ru-RU" sz="2400" dirty="0"/>
          </a:p>
        </p:txBody>
      </p:sp>
      <p:pic>
        <p:nvPicPr>
          <p:cNvPr id="6147" name="Picture 3" descr="C:\Users\admin\AppData\Local\Temp\HamsterArc4\{18c939cd-3761-4863-8b79-7df59803fd69}\28-10-2022_11-22-13\Слайд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8352928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Методическая неделя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«Преемственность в обучении, воспитании по ФГОС НОО и ООО, по начальному и основному обучению детей с УО»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03.10.2022г.-07.10.2022г.</a:t>
            </a:r>
            <a:endParaRPr lang="ru-RU" sz="2000" dirty="0"/>
          </a:p>
        </p:txBody>
      </p:sp>
      <p:pic>
        <p:nvPicPr>
          <p:cNvPr id="14338" name="Picture 2" descr="C:\Users\admin\Downloads\ПО страницам Красной Книги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340768"/>
            <a:ext cx="8046156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modern-blue-white-abstract-presentation-background-with-corporate-concept_181182-198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Актуальность темы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899592" y="1340768"/>
          <a:ext cx="669674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23528" y="3789041"/>
            <a:ext cx="17281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1.Увеличение числа детей </a:t>
            </a:r>
          </a:p>
          <a:p>
            <a:r>
              <a:rPr lang="ru-RU" b="1" dirty="0" smtClean="0"/>
              <a:t>с ОВЗ:</a:t>
            </a:r>
          </a:p>
          <a:p>
            <a:r>
              <a:rPr lang="ru-RU" b="1" dirty="0" smtClean="0"/>
              <a:t>115 чел.</a:t>
            </a:r>
          </a:p>
          <a:p>
            <a:r>
              <a:rPr lang="ru-RU" b="1" dirty="0" smtClean="0"/>
              <a:t> с УО (ИН);</a:t>
            </a:r>
          </a:p>
          <a:p>
            <a:r>
              <a:rPr lang="ru-RU" b="1" dirty="0" smtClean="0"/>
              <a:t>46чел. с ЗПР.</a:t>
            </a:r>
          </a:p>
          <a:p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771800" y="3717032"/>
            <a:ext cx="20882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2. Поиск наиболее эффективного и качественного образовательного</a:t>
            </a:r>
          </a:p>
          <a:p>
            <a:r>
              <a:rPr lang="ru-RU" b="1" dirty="0" smtClean="0"/>
              <a:t>процесса.</a:t>
            </a:r>
            <a:endParaRPr lang="ru-RU" b="1" dirty="0"/>
          </a:p>
        </p:txBody>
      </p:sp>
      <p:sp>
        <p:nvSpPr>
          <p:cNvPr id="11" name="Овал 10"/>
          <p:cNvSpPr/>
          <p:nvPr/>
        </p:nvSpPr>
        <p:spPr>
          <a:xfrm>
            <a:off x="4788024" y="2780928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1268760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3. Внедрение в практику современных коррекционно-развивающих технологий.</a:t>
            </a:r>
            <a:endParaRPr lang="ru-RU" b="1" dirty="0"/>
          </a:p>
        </p:txBody>
      </p:sp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1340768"/>
            <a:ext cx="2843808" cy="2304256"/>
            <a:chOff x="12041" y="-5503"/>
            <a:chExt cx="7160" cy="5220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040" y="-5504"/>
              <a:ext cx="7160" cy="4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2590" y="-2055"/>
              <a:ext cx="2436" cy="17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TextBox 12"/>
          <p:cNvSpPr txBox="1"/>
          <p:nvPr/>
        </p:nvSpPr>
        <p:spPr>
          <a:xfrm>
            <a:off x="323528" y="1628800"/>
            <a:ext cx="24482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Всего в ГО АОУ «Траектория»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в 2022-2023  </a:t>
            </a:r>
            <a:r>
              <a:rPr lang="ru-RU" sz="1400" b="1" dirty="0" err="1" smtClean="0">
                <a:solidFill>
                  <a:srgbClr val="002060"/>
                </a:solidFill>
              </a:rPr>
              <a:t>уч.году</a:t>
            </a:r>
            <a:r>
              <a:rPr lang="ru-RU" sz="1400" b="1" dirty="0" smtClean="0">
                <a:solidFill>
                  <a:srgbClr val="002060"/>
                </a:solidFill>
              </a:rPr>
              <a:t> обучается и воспитывается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 161 чел. ОБПР - 12 чел., 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из них 7 сирот; детей-инвалидов-52 чел.</a:t>
            </a:r>
            <a:endParaRPr lang="ru-RU" sz="1400" b="1" dirty="0">
              <a:solidFill>
                <a:srgbClr val="002060"/>
              </a:solidFill>
            </a:endParaRPr>
          </a:p>
        </p:txBody>
      </p:sp>
      <p:grpSp>
        <p:nvGrpSpPr>
          <p:cNvPr id="14" name="Group 2"/>
          <p:cNvGrpSpPr>
            <a:grpSpLocks/>
          </p:cNvGrpSpPr>
          <p:nvPr/>
        </p:nvGrpSpPr>
        <p:grpSpPr bwMode="auto">
          <a:xfrm>
            <a:off x="3131668" y="908720"/>
            <a:ext cx="2952500" cy="2664296"/>
            <a:chOff x="12650" y="-5847"/>
            <a:chExt cx="6246" cy="6367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650" y="-5847"/>
              <a:ext cx="6246" cy="6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rot="16413547">
              <a:off x="15662" y="-2880"/>
              <a:ext cx="3886" cy="1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7" name="Group 2"/>
          <p:cNvGrpSpPr>
            <a:grpSpLocks/>
          </p:cNvGrpSpPr>
          <p:nvPr/>
        </p:nvGrpSpPr>
        <p:grpSpPr bwMode="auto">
          <a:xfrm rot="16200000">
            <a:off x="7110032" y="242894"/>
            <a:ext cx="1152120" cy="2915817"/>
            <a:chOff x="12040" y="-6429"/>
            <a:chExt cx="7160" cy="6941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040" y="-6429"/>
              <a:ext cx="7160" cy="69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2590" y="-2055"/>
              <a:ext cx="2436" cy="17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7" name="Group 2"/>
          <p:cNvGrpSpPr>
            <a:grpSpLocks/>
          </p:cNvGrpSpPr>
          <p:nvPr/>
        </p:nvGrpSpPr>
        <p:grpSpPr bwMode="auto">
          <a:xfrm rot="10800000">
            <a:off x="2555776" y="2996936"/>
            <a:ext cx="2736304" cy="2880331"/>
            <a:chOff x="12040" y="-6429"/>
            <a:chExt cx="7160" cy="7119"/>
          </a:xfrm>
        </p:grpSpPr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040" y="-6429"/>
              <a:ext cx="7160" cy="7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rot="10175684">
              <a:off x="13022" y="-1647"/>
              <a:ext cx="4482" cy="1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TextBox 29"/>
          <p:cNvSpPr txBox="1"/>
          <p:nvPr/>
        </p:nvSpPr>
        <p:spPr>
          <a:xfrm>
            <a:off x="6876256" y="1124744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4.Обобщение и</a:t>
            </a:r>
          </a:p>
          <a:p>
            <a:r>
              <a:rPr lang="ru-RU" b="1" dirty="0" smtClean="0"/>
              <a:t>распространение    опыта.</a:t>
            </a:r>
            <a:endParaRPr lang="ru-RU" b="1" dirty="0"/>
          </a:p>
        </p:txBody>
      </p:sp>
      <p:sp>
        <p:nvSpPr>
          <p:cNvPr id="31" name="Овал 30"/>
          <p:cNvSpPr/>
          <p:nvPr/>
        </p:nvSpPr>
        <p:spPr>
          <a:xfrm>
            <a:off x="6732240" y="1988840"/>
            <a:ext cx="576064" cy="504056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9800190">
            <a:off x="6962776" y="1934720"/>
            <a:ext cx="1534871" cy="887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" name="Group 2"/>
          <p:cNvGrpSpPr>
            <a:grpSpLocks/>
          </p:cNvGrpSpPr>
          <p:nvPr/>
        </p:nvGrpSpPr>
        <p:grpSpPr bwMode="auto">
          <a:xfrm rot="10800000">
            <a:off x="251521" y="3356992"/>
            <a:ext cx="2129312" cy="2880320"/>
            <a:chOff x="18706" y="-6090"/>
            <a:chExt cx="7160" cy="6941"/>
          </a:xfrm>
        </p:grpSpPr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8706" y="-6090"/>
              <a:ext cx="7160" cy="69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19328" y="-1578"/>
              <a:ext cx="1937" cy="1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Методическая неделя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«Преемственность в обучении, воспитании по ФГОС НОО и ООО, по начальному и основному обучению детей с УО»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03.10.2022г.-07.10.2022г.</a:t>
            </a:r>
            <a:endParaRPr lang="ru-RU" sz="2000" dirty="0"/>
          </a:p>
        </p:txBody>
      </p:sp>
      <p:pic>
        <p:nvPicPr>
          <p:cNvPr id="12290" name="Picture 2" descr="C:\Users\admin\Desktop\Новая папка\фото\20221006_1231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23528" y="2708920"/>
            <a:ext cx="3888432" cy="3744416"/>
          </a:xfrm>
          <a:prstGeom prst="rect">
            <a:avLst/>
          </a:prstGeom>
          <a:noFill/>
        </p:spPr>
      </p:pic>
      <p:pic>
        <p:nvPicPr>
          <p:cNvPr id="12291" name="Picture 3" descr="C:\Users\admin\Desktop\Новая папка\фото\IMG-20221005-WA0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636912"/>
            <a:ext cx="3816424" cy="388843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1412776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Бубликова</a:t>
            </a:r>
            <a:r>
              <a:rPr lang="ru-RU" b="1" dirty="0" smtClean="0"/>
              <a:t> Е.А.</a:t>
            </a:r>
          </a:p>
          <a:p>
            <a:pPr algn="ctr"/>
            <a:r>
              <a:rPr lang="ru-RU" b="1" dirty="0" smtClean="0"/>
              <a:t>Психологическое занятие</a:t>
            </a:r>
          </a:p>
          <a:p>
            <a:pPr algn="ctr"/>
            <a:r>
              <a:rPr lang="ru-RU" b="1" dirty="0" smtClean="0"/>
              <a:t> «Большое путешествие»</a:t>
            </a:r>
          </a:p>
          <a:p>
            <a:pPr algn="ctr"/>
            <a:r>
              <a:rPr lang="ru-RU" b="1" dirty="0" smtClean="0"/>
              <a:t>4б класс 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644008" y="1412776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Рыбина Я.А.</a:t>
            </a:r>
          </a:p>
          <a:p>
            <a:pPr algn="ctr"/>
            <a:r>
              <a:rPr lang="ru-RU" b="1" dirty="0" smtClean="0"/>
              <a:t>Психологическое занятие</a:t>
            </a:r>
          </a:p>
          <a:p>
            <a:pPr algn="ctr"/>
            <a:r>
              <a:rPr lang="ru-RU" b="1" dirty="0" smtClean="0"/>
              <a:t>«Мир эмоций»</a:t>
            </a:r>
          </a:p>
          <a:p>
            <a:pPr algn="ctr"/>
            <a:r>
              <a:rPr lang="ru-RU" b="1" dirty="0" smtClean="0"/>
              <a:t>4а класс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Методическая неделя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«Преемственность в обучении, воспитании по ФГОС НОО и ООО, по начальному и основному обучению детей с УО»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03.10.2022г.-07.10.2022г.</a:t>
            </a:r>
            <a:endParaRPr lang="ru-RU" sz="2000" dirty="0"/>
          </a:p>
        </p:txBody>
      </p:sp>
      <p:pic>
        <p:nvPicPr>
          <p:cNvPr id="15362" name="Picture 2" descr="C:\Users\admin\Downloads\IMG-20221029-WA00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64904"/>
            <a:ext cx="4427984" cy="3312368"/>
          </a:xfrm>
          <a:prstGeom prst="rect">
            <a:avLst/>
          </a:prstGeom>
          <a:noFill/>
        </p:spPr>
      </p:pic>
      <p:pic>
        <p:nvPicPr>
          <p:cNvPr id="15363" name="Picture 3" descr="C:\Users\admin\Downloads\IMG-20221029-WA0017.jpg"/>
          <p:cNvPicPr>
            <a:picLocks noChangeAspect="1" noChangeArrowheads="1"/>
          </p:cNvPicPr>
          <p:nvPr/>
        </p:nvPicPr>
        <p:blipFill>
          <a:blip r:embed="rId3" cstate="print"/>
          <a:srcRect l="1887" r="16981" b="6667"/>
          <a:stretch>
            <a:fillRect/>
          </a:stretch>
        </p:blipFill>
        <p:spPr bwMode="auto">
          <a:xfrm>
            <a:off x="4427984" y="2564904"/>
            <a:ext cx="2304256" cy="33123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1412776"/>
            <a:ext cx="4355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Леонова Н.Н.</a:t>
            </a:r>
          </a:p>
          <a:p>
            <a:pPr algn="ctr"/>
            <a:r>
              <a:rPr lang="ru-RU" b="1" dirty="0" smtClean="0"/>
              <a:t>Дефектологическое занятие</a:t>
            </a:r>
          </a:p>
          <a:p>
            <a:pPr algn="ctr"/>
            <a:r>
              <a:rPr lang="ru-RU" b="1" dirty="0" smtClean="0"/>
              <a:t> «Наше здоровье  -  в наших руках»</a:t>
            </a:r>
          </a:p>
          <a:p>
            <a:pPr algn="ctr"/>
            <a:r>
              <a:rPr lang="ru-RU" b="1" dirty="0" smtClean="0"/>
              <a:t>4б класс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1340768"/>
            <a:ext cx="457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Левина Л.А.</a:t>
            </a:r>
          </a:p>
          <a:p>
            <a:pPr algn="ctr"/>
            <a:r>
              <a:rPr lang="ru-RU" b="1" dirty="0" smtClean="0"/>
              <a:t>Логопедическое занятие </a:t>
            </a:r>
          </a:p>
          <a:p>
            <a:pPr algn="ctr"/>
            <a:r>
              <a:rPr lang="ru-RU" b="1" dirty="0" smtClean="0"/>
              <a:t>«Предлоги «НА», «В».</a:t>
            </a:r>
          </a:p>
          <a:p>
            <a:pPr algn="ctr"/>
            <a:r>
              <a:rPr lang="ru-RU" b="1" dirty="0" smtClean="0"/>
              <a:t> Дифференциация предлогов «НА-В».</a:t>
            </a:r>
          </a:p>
          <a:p>
            <a:endParaRPr lang="ru-RU" b="1" dirty="0"/>
          </a:p>
        </p:txBody>
      </p:sp>
      <p:pic>
        <p:nvPicPr>
          <p:cNvPr id="15366" name="Picture 6" descr="C:\Users\admin\Downloads\IMG-20221029-WA0012.jpg"/>
          <p:cNvPicPr>
            <a:picLocks noChangeAspect="1" noChangeArrowheads="1"/>
          </p:cNvPicPr>
          <p:nvPr/>
        </p:nvPicPr>
        <p:blipFill>
          <a:blip r:embed="rId4" cstate="print"/>
          <a:srcRect t="15475"/>
          <a:stretch>
            <a:fillRect/>
          </a:stretch>
        </p:blipFill>
        <p:spPr bwMode="auto">
          <a:xfrm>
            <a:off x="6732240" y="2564904"/>
            <a:ext cx="2411760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Методическая неделя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«Преемственность в обучении, воспитании по ФГОС НОО и ООО, по начальному и основному обучению детей с УО»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03.10.2022г.-07.10.2022г.</a:t>
            </a:r>
            <a:endParaRPr lang="ru-RU" sz="2000" dirty="0"/>
          </a:p>
        </p:txBody>
      </p:sp>
      <p:pic>
        <p:nvPicPr>
          <p:cNvPr id="17411" name="Picture 3" descr="C:\Users\admin\Downloads\IMG-20221029-WA0020.jpg"/>
          <p:cNvPicPr>
            <a:picLocks noChangeAspect="1" noChangeArrowheads="1"/>
          </p:cNvPicPr>
          <p:nvPr/>
        </p:nvPicPr>
        <p:blipFill>
          <a:blip r:embed="rId2" cstate="print"/>
          <a:srcRect l="17722" t="8041" r="21519" b="30313"/>
          <a:stretch>
            <a:fillRect/>
          </a:stretch>
        </p:blipFill>
        <p:spPr bwMode="auto">
          <a:xfrm>
            <a:off x="0" y="2996952"/>
            <a:ext cx="3995936" cy="386104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1556792"/>
            <a:ext cx="39959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Дубовых Н.Н.</a:t>
            </a:r>
          </a:p>
          <a:p>
            <a:pPr algn="ctr"/>
            <a:r>
              <a:rPr lang="ru-RU" b="1" dirty="0" smtClean="0"/>
              <a:t>Урок по математике</a:t>
            </a:r>
          </a:p>
          <a:p>
            <a:pPr algn="ctr"/>
            <a:r>
              <a:rPr lang="ru-RU" b="1" dirty="0" smtClean="0"/>
              <a:t>«Нахождение неизвестного компонента при сложении и вычитании»</a:t>
            </a:r>
            <a:endParaRPr lang="ru-RU" b="1" dirty="0"/>
          </a:p>
        </p:txBody>
      </p:sp>
      <p:pic>
        <p:nvPicPr>
          <p:cNvPr id="2051" name="Picture 3" descr="C:\Users\admin\Downloads\IMG-20221030-WA0013.jpg"/>
          <p:cNvPicPr>
            <a:picLocks noChangeAspect="1" noChangeArrowheads="1"/>
          </p:cNvPicPr>
          <p:nvPr/>
        </p:nvPicPr>
        <p:blipFill>
          <a:blip r:embed="rId3" cstate="print"/>
          <a:srcRect t="9051" b="19550"/>
          <a:stretch>
            <a:fillRect/>
          </a:stretch>
        </p:blipFill>
        <p:spPr bwMode="auto">
          <a:xfrm>
            <a:off x="4247456" y="2996952"/>
            <a:ext cx="4717032" cy="386104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995937" y="1556792"/>
            <a:ext cx="5148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Ксенофонтова С.В.</a:t>
            </a:r>
          </a:p>
          <a:p>
            <a:pPr algn="ctr"/>
            <a:r>
              <a:rPr lang="ru-RU" b="1" dirty="0" smtClean="0"/>
              <a:t>Урок по русскому языку</a:t>
            </a:r>
          </a:p>
          <a:p>
            <a:pPr algn="ctr"/>
            <a:r>
              <a:rPr lang="ru-RU" b="1" dirty="0" smtClean="0"/>
              <a:t>«Главные и второстепенные члены предложения»</a:t>
            </a:r>
            <a:endParaRPr lang="ru-RU" b="1" dirty="0"/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396752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Методическая неделя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«Преемственность в обучении, воспитании по ФГОС НОО и ООО, по начальному и основному обучению детей с УО»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03.10.2022г.-07.10.2022г.</a:t>
            </a:r>
            <a:endParaRPr lang="ru-RU" sz="2000" dirty="0"/>
          </a:p>
        </p:txBody>
      </p:sp>
      <p:pic>
        <p:nvPicPr>
          <p:cNvPr id="4098" name="Picture 2" descr="C:\Users\admin\Downloads\IMG-20221030-WA0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988840"/>
            <a:ext cx="2987824" cy="3024336"/>
          </a:xfrm>
          <a:prstGeom prst="rect">
            <a:avLst/>
          </a:prstGeom>
          <a:noFill/>
        </p:spPr>
      </p:pic>
      <p:pic>
        <p:nvPicPr>
          <p:cNvPr id="4099" name="Picture 3" descr="C:\Users\admin\Downloads\IMG-20221030-WA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708920"/>
            <a:ext cx="3024336" cy="3168352"/>
          </a:xfrm>
          <a:prstGeom prst="rect">
            <a:avLst/>
          </a:prstGeom>
          <a:noFill/>
        </p:spPr>
      </p:pic>
      <p:pic>
        <p:nvPicPr>
          <p:cNvPr id="4100" name="Picture 4" descr="C:\Users\admin\Downloads\IMG-20221030-WA0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88840"/>
            <a:ext cx="3131840" cy="316835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203848" y="1700808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Выставка «Преемственность»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Методическая неделя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«Применение современных коррекционно-развивающих технологий для эффективного и  качественного образовательного процесса с обучающимися с ОВЗ»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24.10.2022г.-28.10.2022г.</a:t>
            </a:r>
            <a:endParaRPr lang="ru-RU" sz="2200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Users\admin\Downloads\IMG-20221029-WA0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243" t="3182" r="10904" b="2949"/>
          <a:stretch>
            <a:fillRect/>
          </a:stretch>
        </p:blipFill>
        <p:spPr bwMode="auto">
          <a:xfrm>
            <a:off x="0" y="1556792"/>
            <a:ext cx="3563888" cy="5040560"/>
          </a:xfrm>
          <a:prstGeom prst="rect">
            <a:avLst/>
          </a:prstGeom>
          <a:noFill/>
        </p:spPr>
      </p:pic>
      <p:pic>
        <p:nvPicPr>
          <p:cNvPr id="9218" name="Picture 2" descr="C:\Users\admin\AppData\Local\Temp\HamsterArc4\{871da6eb-7ad8-4d77-b604-099a36840fd5}\29-10-2022_08-39-23\18UUMIUQVw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556792"/>
            <a:ext cx="5508104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Методическая неделя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«Применение современных коррекционно-развивающих технологий для эффективного и  качественного образовательного процесса с обучающимися с ОВЗ»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endParaRPr lang="ru-RU" sz="2000" dirty="0"/>
          </a:p>
        </p:txBody>
      </p:sp>
      <p:pic>
        <p:nvPicPr>
          <p:cNvPr id="10242" name="Picture 2" descr="C:\Users\admin\Desktop\Новая папка\фото\IMG-20221025-WA0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780928"/>
            <a:ext cx="4824536" cy="38164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1484784"/>
            <a:ext cx="47525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Шестакова Д.А.</a:t>
            </a:r>
          </a:p>
          <a:p>
            <a:pPr algn="ctr"/>
            <a:r>
              <a:rPr lang="ru-RU" b="1" dirty="0" smtClean="0"/>
              <a:t>Логопедическое занятие </a:t>
            </a:r>
          </a:p>
          <a:p>
            <a:pPr algn="ctr"/>
            <a:r>
              <a:rPr lang="ru-RU" b="1" dirty="0" smtClean="0"/>
              <a:t> «Слово и слог»</a:t>
            </a:r>
          </a:p>
          <a:p>
            <a:pPr algn="ctr"/>
            <a:r>
              <a:rPr lang="ru-RU" b="1" dirty="0" smtClean="0"/>
              <a:t> 2б класс</a:t>
            </a:r>
          </a:p>
          <a:p>
            <a:endParaRPr lang="ru-RU" b="1" i="1" u="sng" dirty="0" smtClean="0"/>
          </a:p>
          <a:p>
            <a:endParaRPr lang="ru-RU" dirty="0"/>
          </a:p>
        </p:txBody>
      </p:sp>
      <p:pic>
        <p:nvPicPr>
          <p:cNvPr id="10244" name="Picture 4" descr="C:\Users\admin\Desktop\Новая папка\фото\IMG-20221026-WA0000.jpg"/>
          <p:cNvPicPr>
            <a:picLocks noChangeAspect="1" noChangeArrowheads="1"/>
          </p:cNvPicPr>
          <p:nvPr/>
        </p:nvPicPr>
        <p:blipFill>
          <a:blip r:embed="rId3" cstate="print"/>
          <a:srcRect t="18450"/>
          <a:stretch>
            <a:fillRect/>
          </a:stretch>
        </p:blipFill>
        <p:spPr bwMode="auto">
          <a:xfrm>
            <a:off x="5364088" y="2780928"/>
            <a:ext cx="3096344" cy="381642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932040" y="1484784"/>
            <a:ext cx="4211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Еремеева</a:t>
            </a:r>
            <a:r>
              <a:rPr lang="ru-RU" b="1" dirty="0" smtClean="0"/>
              <a:t> Е.В.</a:t>
            </a:r>
          </a:p>
          <a:p>
            <a:pPr algn="ctr"/>
            <a:r>
              <a:rPr lang="ru-RU" b="1" dirty="0" smtClean="0"/>
              <a:t>Дефектологическое занятие</a:t>
            </a:r>
          </a:p>
          <a:p>
            <a:pPr algn="ctr"/>
            <a:r>
              <a:rPr lang="ru-RU" b="1" dirty="0" smtClean="0"/>
              <a:t>«Геометрические фигуры»</a:t>
            </a:r>
          </a:p>
          <a:p>
            <a:pPr algn="ctr"/>
            <a:r>
              <a:rPr lang="ru-RU" b="1" dirty="0" smtClean="0"/>
              <a:t>5б класс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Методическая неделя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«Применение современных коррекционно-развивающих технологий для эффективного и  качественного образовательного процесса с обучающимися с ОВЗ»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endParaRPr lang="ru-RU" sz="2000" dirty="0"/>
          </a:p>
        </p:txBody>
      </p:sp>
      <p:pic>
        <p:nvPicPr>
          <p:cNvPr id="4" name="Picture 5" descr="C:\Users\admin\Desktop\Новая папка\фото\IMG-20221027-WA0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0000"/>
          <a:stretch>
            <a:fillRect/>
          </a:stretch>
        </p:blipFill>
        <p:spPr bwMode="auto">
          <a:xfrm>
            <a:off x="395536" y="2780928"/>
            <a:ext cx="3168352" cy="3661867"/>
          </a:xfrm>
          <a:prstGeom prst="rect">
            <a:avLst/>
          </a:prstGeom>
          <a:noFill/>
        </p:spPr>
      </p:pic>
      <p:pic>
        <p:nvPicPr>
          <p:cNvPr id="11267" name="Picture 3" descr="C:\Users\admin\Desktop\Новая папка\фото\IMG-20221027-WA0004.jpg"/>
          <p:cNvPicPr>
            <a:picLocks noChangeAspect="1" noChangeArrowheads="1"/>
          </p:cNvPicPr>
          <p:nvPr/>
        </p:nvPicPr>
        <p:blipFill>
          <a:blip r:embed="rId3" cstate="print"/>
          <a:srcRect t="21875"/>
          <a:stretch>
            <a:fillRect/>
          </a:stretch>
        </p:blipFill>
        <p:spPr bwMode="auto">
          <a:xfrm>
            <a:off x="1835696" y="4437112"/>
            <a:ext cx="1728192" cy="1800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5535" y="1340768"/>
            <a:ext cx="3168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Рыбина Я.А.</a:t>
            </a:r>
          </a:p>
          <a:p>
            <a:pPr algn="ctr"/>
            <a:r>
              <a:rPr lang="ru-RU" b="1" dirty="0" smtClean="0"/>
              <a:t>Психологическое занятие «Волшебная страна»</a:t>
            </a:r>
          </a:p>
          <a:p>
            <a:pPr algn="ctr"/>
            <a:r>
              <a:rPr lang="ru-RU" b="1" dirty="0" smtClean="0"/>
              <a:t>2а класс</a:t>
            </a:r>
            <a:endParaRPr lang="ru-RU" b="1" dirty="0"/>
          </a:p>
        </p:txBody>
      </p:sp>
      <p:pic>
        <p:nvPicPr>
          <p:cNvPr id="11269" name="Picture 5" descr="C:\Users\admin\Desktop\Новая папка\фото\IMG-20221028-WA00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780928"/>
            <a:ext cx="4320480" cy="367240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139952" y="1268760"/>
            <a:ext cx="50040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Удод М.С.</a:t>
            </a:r>
          </a:p>
          <a:p>
            <a:pPr algn="ctr"/>
            <a:r>
              <a:rPr lang="ru-RU" b="1" dirty="0" smtClean="0"/>
              <a:t>Дефектологическое занятие</a:t>
            </a:r>
          </a:p>
          <a:p>
            <a:pPr algn="ctr"/>
            <a:r>
              <a:rPr lang="ru-RU" b="1" dirty="0" smtClean="0"/>
              <a:t>«Формирование зрительного и слухового восприятия у обучающихся </a:t>
            </a:r>
          </a:p>
          <a:p>
            <a:pPr algn="ctr"/>
            <a:r>
              <a:rPr lang="ru-RU" b="1" dirty="0" smtClean="0"/>
              <a:t>1 класса»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«Применение современных коррекционно-развивающих технологий для эффективного и  качественного образовательного процесса с обучающимися с ОВЗ»</a:t>
            </a:r>
            <a:endParaRPr lang="ru-RU" sz="2000" dirty="0"/>
          </a:p>
        </p:txBody>
      </p:sp>
      <p:pic>
        <p:nvPicPr>
          <p:cNvPr id="13314" name="Picture 2" descr="C:\Users\admin\AppData\Local\Temp\HamsterArc4\{2ea241e5-4afe-47c8-95ad-f5acf6f373a0}\29-10-2022_08-08-38\IMG_20221027_1327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92896"/>
            <a:ext cx="4644008" cy="436510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1412776"/>
            <a:ext cx="4644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Казьмина</a:t>
            </a:r>
            <a:r>
              <a:rPr lang="ru-RU" b="1" dirty="0" smtClean="0"/>
              <a:t> Ю.А.</a:t>
            </a:r>
          </a:p>
          <a:p>
            <a:pPr algn="ctr"/>
            <a:r>
              <a:rPr lang="ru-RU" b="1" dirty="0" smtClean="0"/>
              <a:t>Внеклассное мероприятие «</a:t>
            </a:r>
            <a:r>
              <a:rPr lang="en-US" b="1" dirty="0" smtClean="0"/>
              <a:t>Halloween</a:t>
            </a:r>
            <a:r>
              <a:rPr lang="ru-RU" b="1" dirty="0" smtClean="0"/>
              <a:t>»</a:t>
            </a:r>
          </a:p>
          <a:p>
            <a:pPr algn="ctr"/>
            <a:r>
              <a:rPr lang="ru-RU" b="1" dirty="0" smtClean="0"/>
              <a:t>2а класс</a:t>
            </a:r>
            <a:endParaRPr lang="ru-RU" b="1" dirty="0"/>
          </a:p>
        </p:txBody>
      </p:sp>
      <p:pic>
        <p:nvPicPr>
          <p:cNvPr id="13316" name="Picture 4" descr="C:\Users\admin\Downloads\IMG-20221029-WA00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492896"/>
            <a:ext cx="3528392" cy="2088232"/>
          </a:xfrm>
          <a:prstGeom prst="rect">
            <a:avLst/>
          </a:prstGeom>
          <a:noFill/>
        </p:spPr>
      </p:pic>
      <p:pic>
        <p:nvPicPr>
          <p:cNvPr id="13317" name="Picture 5" descr="C:\Users\admin\Downloads\IMG-20221029-WA0032.jpg"/>
          <p:cNvPicPr>
            <a:picLocks noChangeAspect="1" noChangeArrowheads="1"/>
          </p:cNvPicPr>
          <p:nvPr/>
        </p:nvPicPr>
        <p:blipFill>
          <a:blip r:embed="rId4" cstate="print"/>
          <a:srcRect l="9941" b="2751"/>
          <a:stretch>
            <a:fillRect/>
          </a:stretch>
        </p:blipFill>
        <p:spPr bwMode="auto">
          <a:xfrm>
            <a:off x="5076056" y="4509120"/>
            <a:ext cx="3528392" cy="234888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004048" y="1340768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Дубовых Н.Н.</a:t>
            </a:r>
          </a:p>
          <a:p>
            <a:pPr algn="ctr"/>
            <a:r>
              <a:rPr lang="ru-RU" b="1" dirty="0" smtClean="0"/>
              <a:t>Внеклассное мероприятие </a:t>
            </a:r>
          </a:p>
          <a:p>
            <a:pPr algn="ctr"/>
            <a:r>
              <a:rPr lang="ru-RU" b="1" dirty="0" smtClean="0"/>
              <a:t>«Путешествие в математическую страну» 5б класс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«Применение современных коррекционно-развивающих технологий для эффективного и  качественного образовательного процесса с обучающимися с ОВЗ»</a:t>
            </a:r>
            <a:endParaRPr lang="ru-RU" sz="2000" dirty="0"/>
          </a:p>
        </p:txBody>
      </p:sp>
      <p:pic>
        <p:nvPicPr>
          <p:cNvPr id="16386" name="Picture 2" descr="C:\Users\admin\Downloads\IMG-20221029-WA00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36912"/>
            <a:ext cx="3394472" cy="3960440"/>
          </a:xfrm>
          <a:prstGeom prst="rect">
            <a:avLst/>
          </a:prstGeom>
          <a:noFill/>
        </p:spPr>
      </p:pic>
      <p:pic>
        <p:nvPicPr>
          <p:cNvPr id="16387" name="Picture 3" descr="C:\Users\admin\Downloads\IMG-20221029-WA00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869160"/>
            <a:ext cx="2232248" cy="1728192"/>
          </a:xfrm>
          <a:prstGeom prst="rect">
            <a:avLst/>
          </a:prstGeom>
          <a:noFill/>
        </p:spPr>
      </p:pic>
      <p:pic>
        <p:nvPicPr>
          <p:cNvPr id="16388" name="Picture 4" descr="C:\Users\admin\Downloads\IMG-20221029-WA0014.jpg"/>
          <p:cNvPicPr>
            <a:picLocks noChangeAspect="1" noChangeArrowheads="1"/>
          </p:cNvPicPr>
          <p:nvPr/>
        </p:nvPicPr>
        <p:blipFill>
          <a:blip r:embed="rId4" cstate="print"/>
          <a:srcRect r="9343"/>
          <a:stretch>
            <a:fillRect/>
          </a:stretch>
        </p:blipFill>
        <p:spPr bwMode="auto">
          <a:xfrm>
            <a:off x="3995936" y="2636912"/>
            <a:ext cx="4824536" cy="3960440"/>
          </a:xfrm>
          <a:prstGeom prst="rect">
            <a:avLst/>
          </a:prstGeom>
          <a:noFill/>
        </p:spPr>
      </p:pic>
      <p:pic>
        <p:nvPicPr>
          <p:cNvPr id="16389" name="Picture 5" descr="C:\Users\admin\Downloads\IMG-20221029-WA0013.jpg"/>
          <p:cNvPicPr>
            <a:picLocks noChangeAspect="1" noChangeArrowheads="1"/>
          </p:cNvPicPr>
          <p:nvPr/>
        </p:nvPicPr>
        <p:blipFill>
          <a:blip r:embed="rId5" cstate="print"/>
          <a:srcRect l="9838" t="2751" r="10626" b="4851"/>
          <a:stretch>
            <a:fillRect/>
          </a:stretch>
        </p:blipFill>
        <p:spPr bwMode="auto">
          <a:xfrm>
            <a:off x="6012160" y="5445224"/>
            <a:ext cx="2808312" cy="14127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95536" y="1340768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Леонова Н.Н.</a:t>
            </a:r>
          </a:p>
          <a:p>
            <a:pPr algn="ctr"/>
            <a:r>
              <a:rPr lang="ru-RU" b="1" dirty="0" smtClean="0"/>
              <a:t>Дефектологическое занятие</a:t>
            </a:r>
          </a:p>
          <a:p>
            <a:pPr algn="ctr"/>
            <a:r>
              <a:rPr lang="ru-RU" b="1" dirty="0" smtClean="0"/>
              <a:t>«Живёт на свете доброта»</a:t>
            </a:r>
          </a:p>
          <a:p>
            <a:pPr algn="ctr"/>
            <a:r>
              <a:rPr lang="ru-RU" b="1" dirty="0" smtClean="0"/>
              <a:t>3а класс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995936" y="1340768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Левина Л.А.</a:t>
            </a:r>
          </a:p>
          <a:p>
            <a:pPr algn="ctr"/>
            <a:r>
              <a:rPr lang="ru-RU" b="1" dirty="0" smtClean="0"/>
              <a:t>Логопедическое занятие</a:t>
            </a:r>
          </a:p>
          <a:p>
            <a:pPr algn="ctr"/>
            <a:r>
              <a:rPr lang="ru-RU" b="1" dirty="0" smtClean="0"/>
              <a:t> «Антонимы и синонимы»</a:t>
            </a:r>
          </a:p>
          <a:p>
            <a:pPr algn="ctr"/>
            <a:r>
              <a:rPr lang="ru-RU" b="1" dirty="0" smtClean="0"/>
              <a:t>2а класс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Практико-ориентированный семинар «Психологическая атмосфера урока.  С чего начать и как поддержать»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26.10.2022г.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admin\AppData\Local\Temp\HamsterArc4\{fc7e9c9e-6213-4ead-a990-c65e84e21917}\фото семинар 26.10.\IMG_20221026_1303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5256584" cy="4104456"/>
          </a:xfrm>
          <a:prstGeom prst="rect">
            <a:avLst/>
          </a:prstGeom>
          <a:noFill/>
        </p:spPr>
      </p:pic>
      <p:pic>
        <p:nvPicPr>
          <p:cNvPr id="6" name="Рисунок 5" descr="20171107_1301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1268760"/>
            <a:ext cx="2643206" cy="3138432"/>
          </a:xfrm>
          <a:prstGeom prst="rect">
            <a:avLst/>
          </a:prstGeom>
        </p:spPr>
      </p:pic>
      <p:pic>
        <p:nvPicPr>
          <p:cNvPr id="7" name="Содержимое 3" descr="_YDWR286D9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4365104"/>
            <a:ext cx="2664296" cy="2492896"/>
          </a:xfrm>
          <a:prstGeom prst="rect">
            <a:avLst/>
          </a:prstGeom>
        </p:spPr>
      </p:pic>
      <p:pic>
        <p:nvPicPr>
          <p:cNvPr id="8" name="Picture 2" descr="C:\Users\1\Desktop\yBGqzbgmsP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4365104"/>
            <a:ext cx="3672408" cy="2492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modern-blue-white-abstract-presentation-background-with-corporate-concept_181182-220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188640"/>
            <a:ext cx="5410944" cy="2088232"/>
          </a:xfrm>
        </p:spPr>
        <p:txBody>
          <a:bodyPr>
            <a:normAutofit fontScale="90000"/>
          </a:bodyPr>
          <a:lstStyle/>
          <a:p>
            <a:r>
              <a:rPr lang="ru-RU" sz="3100" b="1" u="sng" dirty="0" smtClean="0">
                <a:solidFill>
                  <a:srgbClr val="0070C0"/>
                </a:solidFill>
              </a:rPr>
              <a:t>Реализация данной компетенции предполагает  достижение комплекса задач по образованию детей с ОВЗ:</a:t>
            </a:r>
            <a:r>
              <a:rPr lang="ru-RU" sz="4800" b="1" dirty="0" smtClean="0">
                <a:solidFill>
                  <a:srgbClr val="0070C0"/>
                </a:solidFill>
              </a:rPr>
              <a:t/>
            </a:r>
            <a:br>
              <a:rPr lang="ru-RU" sz="4800" b="1" dirty="0" smtClean="0">
                <a:solidFill>
                  <a:srgbClr val="0070C0"/>
                </a:solidFill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997838"/>
            <a:ext cx="615617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/>
              <a:t>создание  специальной коррекционно-развивающей среды, обеспечивающей адекватные условия для получения  образования в пределах специальных образовательных  стандартов;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лечение и оздоровление;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воспитание;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коррекцию нарушений развития;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социальную адаптацию.</a:t>
            </a:r>
          </a:p>
          <a:p>
            <a:endParaRPr lang="ru-RU" dirty="0" smtClean="0"/>
          </a:p>
        </p:txBody>
      </p:sp>
      <p:pic>
        <p:nvPicPr>
          <p:cNvPr id="3074" name="Picture 2" descr="C:\Users\admin\Downloads\-5350349032914010341_1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92896"/>
            <a:ext cx="2771800" cy="2088232"/>
          </a:xfrm>
          <a:prstGeom prst="rect">
            <a:avLst/>
          </a:prstGeom>
          <a:noFill/>
        </p:spPr>
      </p:pic>
      <p:pic>
        <p:nvPicPr>
          <p:cNvPr id="3076" name="Picture 4" descr="C:\Users\admin\Downloads\-5350349032914010344_1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771800" cy="2304256"/>
          </a:xfrm>
          <a:prstGeom prst="rect">
            <a:avLst/>
          </a:prstGeom>
          <a:noFill/>
        </p:spPr>
      </p:pic>
      <p:pic>
        <p:nvPicPr>
          <p:cNvPr id="9" name="Picture 3" descr="C:\Users\admin\Downloads\-5350349032914010345_1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797152"/>
            <a:ext cx="2771800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288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Учебно-образовательный процесс</a:t>
            </a: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Динамика качества преподавания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в центре «Траектория»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7672" t="36047" r="3430" b="9813"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Результаты применений технологий для каждой категории участников: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997151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Дети с ОВЗ:</a:t>
            </a:r>
          </a:p>
          <a:p>
            <a:r>
              <a:rPr lang="ru-RU" sz="2000" dirty="0" smtClean="0"/>
              <a:t>-позитивная адаптация в условиях ГО АОУ «Траектория»;</a:t>
            </a:r>
          </a:p>
          <a:p>
            <a:r>
              <a:rPr lang="ru-RU" sz="2000" dirty="0" smtClean="0"/>
              <a:t>-динамика психического, физического, интеллектуального развития при активном  включении в коррекционно-развивающую работу (переход обучающегося из класса с УО (ИН)  в класс с ЗПР по решению </a:t>
            </a:r>
            <a:r>
              <a:rPr lang="ru-RU" sz="2000" dirty="0" err="1" smtClean="0"/>
              <a:t>ПМПк</a:t>
            </a:r>
            <a:r>
              <a:rPr lang="ru-RU" sz="2000" dirty="0" smtClean="0"/>
              <a:t> и ЦПМПК);</a:t>
            </a:r>
          </a:p>
          <a:p>
            <a:r>
              <a:rPr lang="ru-RU" sz="2000" dirty="0" smtClean="0"/>
              <a:t>-эффективное формирование нарушенных функций;</a:t>
            </a:r>
          </a:p>
          <a:p>
            <a:r>
              <a:rPr lang="ru-RU" sz="2000" dirty="0" smtClean="0"/>
              <a:t>-участие/ победа детей в олимпиадах различного уровня, научно-практических форумах, смотрах, фестивалях, конкурсах, конференциях, социально-значимых проектах, соревнованиях, концертах и.т.п.;</a:t>
            </a:r>
          </a:p>
          <a:p>
            <a:r>
              <a:rPr lang="ru-RU" sz="2000" dirty="0" smtClean="0"/>
              <a:t>-успешное поступление детей в колледжи, техникумы.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Областной фестиваль 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«Мир один для всех!»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27.10.2022г.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" name="Picture 2" descr="C:\Users\admin\AppData\Local\Temp\HamsterArc4\{e88e9a4e-7229-48c1-b846-8e6515a86305}\28-10-2022_14-27-08\16669563841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4427984" cy="2869779"/>
          </a:xfrm>
          <a:prstGeom prst="rect">
            <a:avLst/>
          </a:prstGeom>
          <a:noFill/>
        </p:spPr>
      </p:pic>
      <p:pic>
        <p:nvPicPr>
          <p:cNvPr id="5" name="Picture 2" descr="C:\Users\admin\AppData\Local\Temp\HamsterArc4\{2b5ca9bd-2c55-42e4-9cf4-56ec84f2f453}\28-10-2022_14-27-08\16669563843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00808"/>
            <a:ext cx="4499992" cy="2913187"/>
          </a:xfrm>
          <a:prstGeom prst="rect">
            <a:avLst/>
          </a:prstGeom>
          <a:noFill/>
        </p:spPr>
      </p:pic>
      <p:pic>
        <p:nvPicPr>
          <p:cNvPr id="5122" name="Picture 2" descr="C:\Users\admin\AppData\Local\Temp\HamsterArc4\{93896148-fc5c-4b2d-9234-bad41f61ca0b}\28-10-2022_14-27-08\1666956384132.jpg"/>
          <p:cNvPicPr>
            <a:picLocks noChangeAspect="1" noChangeArrowheads="1"/>
          </p:cNvPicPr>
          <p:nvPr/>
        </p:nvPicPr>
        <p:blipFill>
          <a:blip r:embed="rId4" cstate="print"/>
          <a:srcRect l="3912" r="13955" b="9067"/>
          <a:stretch>
            <a:fillRect/>
          </a:stretch>
        </p:blipFill>
        <p:spPr bwMode="auto">
          <a:xfrm rot="16200000">
            <a:off x="3469568" y="3811352"/>
            <a:ext cx="2204864" cy="388843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1340768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МАУ МСОК «Атлант»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Трудоустройство выпускников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2021-2022 учебного года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8778" t="21282" r="3702" b="29500"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Результаты применений технологий для каждой категории участников: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3024336"/>
          </a:xfrm>
        </p:spPr>
        <p:txBody>
          <a:bodyPr>
            <a:normAutofit fontScale="25000" lnSpcReduction="20000"/>
          </a:bodyPr>
          <a:lstStyle/>
          <a:p>
            <a:endParaRPr lang="ru-RU" sz="3300" dirty="0" smtClean="0"/>
          </a:p>
          <a:p>
            <a:endParaRPr lang="ru-RU" sz="3600" b="1" dirty="0" smtClean="0"/>
          </a:p>
          <a:p>
            <a:r>
              <a:rPr lang="ru-RU" sz="5600" b="1" dirty="0" smtClean="0"/>
              <a:t>Педагоги и специалисты:</a:t>
            </a:r>
          </a:p>
          <a:p>
            <a:r>
              <a:rPr lang="ru-RU" sz="5600" dirty="0" smtClean="0"/>
              <a:t>-профессиональное самосовершенствование и самореализация через использование эффективных  коррекционно-развивающих  технологий, разработку  индивидуальных программ развития детей с ОВЗ на основе психолого-педагогического и медико-социального прогнозирования; </a:t>
            </a:r>
          </a:p>
          <a:p>
            <a:r>
              <a:rPr lang="ru-RU" sz="5600" dirty="0" smtClean="0"/>
              <a:t>-разработка учебно-методического обеспечения образовательного процесса;</a:t>
            </a:r>
          </a:p>
          <a:p>
            <a:r>
              <a:rPr lang="ru-RU" sz="5600" dirty="0" smtClean="0"/>
              <a:t>-общественная презентация результатов методической работы в социальных сетях, на персональном сайте;</a:t>
            </a:r>
          </a:p>
          <a:p>
            <a:r>
              <a:rPr lang="ru-RU" sz="5600" dirty="0" smtClean="0"/>
              <a:t> -участие / победа в конкурсах профессионального педагогического мастерства;</a:t>
            </a:r>
          </a:p>
          <a:p>
            <a:r>
              <a:rPr lang="ru-RU" sz="5600" dirty="0" smtClean="0"/>
              <a:t>-</a:t>
            </a:r>
            <a:r>
              <a:rPr lang="ru-RU" sz="5600" dirty="0" err="1" smtClean="0"/>
              <a:t>имиджирование</a:t>
            </a:r>
            <a:r>
              <a:rPr lang="ru-RU" sz="5600" dirty="0" smtClean="0"/>
              <a:t> ГО АОУ «Траектория»;</a:t>
            </a:r>
          </a:p>
          <a:p>
            <a:r>
              <a:rPr lang="ru-RU" sz="5600" dirty="0" smtClean="0"/>
              <a:t>-участие в региональной площадке  Национального чемпионата </a:t>
            </a:r>
            <a:r>
              <a:rPr lang="ru-RU" sz="5600" dirty="0" err="1" smtClean="0"/>
              <a:t>Абилимпикс</a:t>
            </a:r>
            <a:r>
              <a:rPr lang="ru-RU" sz="5600" dirty="0" smtClean="0"/>
              <a:t> по компетенциям «Швея» и «Гончарное дело»</a:t>
            </a:r>
          </a:p>
          <a:p>
            <a:r>
              <a:rPr lang="ru-RU" sz="5600" b="1" dirty="0" smtClean="0"/>
              <a:t>Родители:</a:t>
            </a:r>
          </a:p>
          <a:p>
            <a:r>
              <a:rPr lang="ru-RU" sz="5600" dirty="0" smtClean="0"/>
              <a:t>-удовлетворенность родителей качеством работы педагогического коллектива.</a:t>
            </a:r>
          </a:p>
          <a:p>
            <a:endParaRPr lang="ru-RU" dirty="0"/>
          </a:p>
        </p:txBody>
      </p:sp>
      <p:pic>
        <p:nvPicPr>
          <p:cNvPr id="4" name="Picture 2" descr="C:\Users\admin\AppData\Local\Temp\HamsterArc4\{ea2d82f6-f732-472f-ba41-63341c9dd63e}\29-10-2022_09-22-08\ZewIRXwFXg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293096"/>
            <a:ext cx="3240360" cy="2564904"/>
          </a:xfrm>
          <a:prstGeom prst="rect">
            <a:avLst/>
          </a:prstGeom>
          <a:noFill/>
        </p:spPr>
      </p:pic>
      <p:pic>
        <p:nvPicPr>
          <p:cNvPr id="1027" name="Picture 3" descr="C:\Users\admin\Downloads\IMG-20221031-WA0001.jpg"/>
          <p:cNvPicPr>
            <a:picLocks noChangeAspect="1" noChangeArrowheads="1"/>
          </p:cNvPicPr>
          <p:nvPr/>
        </p:nvPicPr>
        <p:blipFill>
          <a:blip r:embed="rId3" cstate="print"/>
          <a:srcRect t="16400" b="20601"/>
          <a:stretch>
            <a:fillRect/>
          </a:stretch>
        </p:blipFill>
        <p:spPr bwMode="auto">
          <a:xfrm>
            <a:off x="4067944" y="4293096"/>
            <a:ext cx="2160240" cy="2564904"/>
          </a:xfrm>
          <a:prstGeom prst="rect">
            <a:avLst/>
          </a:prstGeom>
          <a:noFill/>
        </p:spPr>
      </p:pic>
      <p:pic>
        <p:nvPicPr>
          <p:cNvPr id="1028" name="Picture 4" descr="C:\Users\admin\Downloads\IMG-20221031-WA0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4293096"/>
            <a:ext cx="2073265" cy="2564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Обобщение и распространение опыта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>Стажировка «Эффективные модели инклюзивного образования: организационно-управленческий аспект». </a:t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002060"/>
                </a:solidFill>
              </a:rPr>
              <a:t>17.05.2022г.</a:t>
            </a:r>
            <a:endParaRPr lang="ru-RU" sz="2700" b="1" dirty="0">
              <a:solidFill>
                <a:srgbClr val="002060"/>
              </a:solidFill>
            </a:endParaRPr>
          </a:p>
        </p:txBody>
      </p:sp>
      <p:pic>
        <p:nvPicPr>
          <p:cNvPr id="1033" name="Picture 9" descr="C:\Users\admin\Downloads\IMG-20221101-WA0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060848"/>
            <a:ext cx="4320480" cy="3456384"/>
          </a:xfrm>
          <a:prstGeom prst="rect">
            <a:avLst/>
          </a:prstGeom>
          <a:noFill/>
        </p:spPr>
      </p:pic>
      <p:pic>
        <p:nvPicPr>
          <p:cNvPr id="1034" name="Picture 10" descr="C:\Users\admin\Downloads\IMG-20221101-WA0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060848"/>
            <a:ext cx="4248472" cy="3456384"/>
          </a:xfrm>
          <a:prstGeom prst="rect">
            <a:avLst/>
          </a:prstGeom>
          <a:noFill/>
        </p:spPr>
      </p:pic>
      <p:sp>
        <p:nvSpPr>
          <p:cNvPr id="16" name="Содержимое 1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Эффективность использования технологий в коллективе</a:t>
            </a:r>
            <a:endParaRPr lang="ru-RU" sz="4000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Users\admin\Downloads\-5350349032914010360_121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412776"/>
            <a:ext cx="2483768" cy="2664296"/>
          </a:xfrm>
          <a:prstGeom prst="rect">
            <a:avLst/>
          </a:prstGeom>
          <a:noFill/>
        </p:spPr>
      </p:pic>
      <p:pic>
        <p:nvPicPr>
          <p:cNvPr id="1027" name="Picture 3" descr="C:\Users\admin\Downloads\-5350349032914010357_1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4005064"/>
            <a:ext cx="2304256" cy="2852936"/>
          </a:xfrm>
          <a:prstGeom prst="rect">
            <a:avLst/>
          </a:prstGeom>
          <a:noFill/>
        </p:spPr>
      </p:pic>
      <p:pic>
        <p:nvPicPr>
          <p:cNvPr id="1028" name="Picture 4" descr="C:\Users\admin\Downloads\-5350349032914010353_1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40768"/>
            <a:ext cx="4427984" cy="5517232"/>
          </a:xfrm>
          <a:prstGeom prst="rect">
            <a:avLst/>
          </a:prstGeom>
          <a:noFill/>
        </p:spPr>
      </p:pic>
      <p:pic>
        <p:nvPicPr>
          <p:cNvPr id="1029" name="Picture 5" descr="C:\Users\admin\Downloads\-5350349032914010356_1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1412776"/>
            <a:ext cx="2304256" cy="2592288"/>
          </a:xfrm>
          <a:prstGeom prst="rect">
            <a:avLst/>
          </a:prstGeom>
          <a:noFill/>
        </p:spPr>
      </p:pic>
      <p:pic>
        <p:nvPicPr>
          <p:cNvPr id="1030" name="Picture 6" descr="C:\Users\admin\Downloads\-5350349032914010358_1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4005064"/>
            <a:ext cx="2483768" cy="2852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modern-blue-white-abstract-presentation-background-with-corporate-concept_181182-220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589066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Спасибо за внимание!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modern-blue-white-abstract-presentation-background-with-corporate-concept_181182-198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Повышение профессионализма педагогов и специалистов сопровождения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556792"/>
            <a:ext cx="60486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Прошли курсы повышения</a:t>
            </a:r>
          </a:p>
          <a:p>
            <a:r>
              <a:rPr lang="ru-RU" sz="2400" b="1" dirty="0" smtClean="0"/>
              <a:t> </a:t>
            </a:r>
            <a:r>
              <a:rPr lang="ru-RU" sz="2400" b="1" dirty="0" err="1" smtClean="0"/>
              <a:t>квалификации-более</a:t>
            </a:r>
            <a:r>
              <a:rPr lang="ru-RU" sz="2400" b="1" dirty="0" smtClean="0"/>
              <a:t> 50 человек</a:t>
            </a:r>
          </a:p>
          <a:p>
            <a:r>
              <a:rPr lang="ru-RU" sz="2400" b="1" dirty="0" smtClean="0"/>
              <a:t> по следующим направлениям:</a:t>
            </a:r>
          </a:p>
          <a:p>
            <a:r>
              <a:rPr lang="ru-RU" sz="2400" b="1" dirty="0" smtClean="0"/>
              <a:t>-общепедагогическим,</a:t>
            </a:r>
          </a:p>
          <a:p>
            <a:r>
              <a:rPr lang="ru-RU" sz="2400" b="1" dirty="0" smtClean="0"/>
              <a:t>-предметным,</a:t>
            </a:r>
          </a:p>
          <a:p>
            <a:r>
              <a:rPr lang="ru-RU" sz="2400" b="1" dirty="0" smtClean="0"/>
              <a:t>-социально-психологическим,</a:t>
            </a:r>
          </a:p>
          <a:p>
            <a:r>
              <a:rPr lang="ru-RU" sz="2400" b="1" dirty="0" smtClean="0"/>
              <a:t>-</a:t>
            </a:r>
            <a:r>
              <a:rPr lang="ru-RU" sz="2400" b="1" dirty="0" err="1" smtClean="0"/>
              <a:t>здоровьеукрепляющим</a:t>
            </a:r>
            <a:r>
              <a:rPr lang="ru-RU" sz="2400" b="1" dirty="0" smtClean="0"/>
              <a:t> и </a:t>
            </a:r>
            <a:r>
              <a:rPr lang="ru-RU" sz="2400" b="1" dirty="0" err="1" smtClean="0"/>
              <a:t>здоровьесберегающим</a:t>
            </a:r>
            <a:r>
              <a:rPr lang="ru-RU" sz="2400" b="1" dirty="0" smtClean="0"/>
              <a:t>,</a:t>
            </a:r>
          </a:p>
          <a:p>
            <a:r>
              <a:rPr lang="ru-RU" sz="2400" b="1" dirty="0" smtClean="0"/>
              <a:t>-а также воспитательной направленности.</a:t>
            </a:r>
          </a:p>
          <a:p>
            <a:endParaRPr lang="ru-RU" sz="2400" b="1" dirty="0"/>
          </a:p>
        </p:txBody>
      </p:sp>
      <p:pic>
        <p:nvPicPr>
          <p:cNvPr id="2051" name="Picture 3" descr="C:\Users\admin\Downloads\IMG-20221031-WA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3068960"/>
            <a:ext cx="2267744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modern-blue-white-abstract-presentation-background-with-corporate-concept_181182-198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«ТЕХНОЛОГИЯ»</a:t>
            </a:r>
            <a:endParaRPr lang="ru-RU" b="1" dirty="0">
              <a:solidFill>
                <a:srgbClr val="C0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268760"/>
            <a:ext cx="786684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cs typeface="Times New Roman" pitchFamily="18" charset="0"/>
              </a:rPr>
              <a:t>Слово «технология» происходит от греческих </a:t>
            </a:r>
            <a:r>
              <a:rPr lang="ru-RU" sz="4000" dirty="0" err="1" smtClean="0">
                <a:cs typeface="Times New Roman" pitchFamily="18" charset="0"/>
              </a:rPr>
              <a:t>слов-искусство</a:t>
            </a:r>
            <a:r>
              <a:rPr lang="ru-RU" sz="4000" dirty="0" smtClean="0">
                <a:cs typeface="Times New Roman" pitchFamily="18" charset="0"/>
              </a:rPr>
              <a:t>, мастерство и учение. </a:t>
            </a:r>
          </a:p>
          <a:p>
            <a:r>
              <a:rPr lang="ru-RU" sz="4000" dirty="0" smtClean="0">
                <a:cs typeface="Times New Roman" pitchFamily="18" charset="0"/>
              </a:rPr>
              <a:t>Поэтому термин « педагогическая технология» в буквальном переводе означает учение о педагогическом искусстве, мастерстве. </a:t>
            </a:r>
            <a:endParaRPr lang="ru-RU" sz="40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modern-blue-white-abstract-presentation-background-with-corporate-concept_181182-198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Технологии, применяемые при работе с детьми с ОВЗ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Технология </a:t>
            </a:r>
            <a:r>
              <a:rPr lang="ru-RU" dirty="0" err="1" smtClean="0"/>
              <a:t>разноуровневого</a:t>
            </a:r>
            <a:r>
              <a:rPr lang="ru-RU" dirty="0" smtClean="0"/>
              <a:t> обучения.</a:t>
            </a:r>
          </a:p>
          <a:p>
            <a:r>
              <a:rPr lang="ru-RU" i="1" u="sng" dirty="0" smtClean="0">
                <a:solidFill>
                  <a:srgbClr val="C00000"/>
                </a:solidFill>
              </a:rPr>
              <a:t>Коррекционно-развивающие технологии.</a:t>
            </a:r>
          </a:p>
          <a:p>
            <a:r>
              <a:rPr lang="ru-RU" dirty="0" smtClean="0"/>
              <a:t>Технология проблемного обучения.</a:t>
            </a:r>
          </a:p>
          <a:p>
            <a:r>
              <a:rPr lang="ru-RU" dirty="0" smtClean="0"/>
              <a:t>Проектная деятельность.</a:t>
            </a:r>
          </a:p>
          <a:p>
            <a:r>
              <a:rPr lang="ru-RU" dirty="0" smtClean="0"/>
              <a:t>Информационно-коммуникационные технологии.</a:t>
            </a:r>
          </a:p>
          <a:p>
            <a:r>
              <a:rPr lang="ru-RU" dirty="0" err="1" smtClean="0"/>
              <a:t>Здоровьесберегающие</a:t>
            </a:r>
            <a:r>
              <a:rPr lang="ru-RU" dirty="0" smtClean="0"/>
              <a:t> технологии.</a:t>
            </a:r>
          </a:p>
          <a:p>
            <a:r>
              <a:rPr lang="ru-RU" dirty="0" smtClean="0"/>
              <a:t>Игровые.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modern-blue-white-abstract-presentation-background-with-corporate-concept_181182-198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Коррекционно-развивающие технологии</a:t>
            </a:r>
            <a:endParaRPr lang="ru-RU" sz="4800" b="1" dirty="0">
              <a:solidFill>
                <a:srgbClr val="C0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772817"/>
            <a:ext cx="56703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-</a:t>
            </a:r>
            <a:r>
              <a:rPr lang="ru-RU" sz="2000" b="1" dirty="0" smtClean="0">
                <a:cs typeface="Times New Roman" pitchFamily="18" charset="0"/>
              </a:rPr>
              <a:t>Традиционные технологии обучения </a:t>
            </a:r>
          </a:p>
          <a:p>
            <a:pPr algn="ctr"/>
            <a:r>
              <a:rPr lang="ru-RU" sz="2000" i="1" u="sng" dirty="0" smtClean="0">
                <a:cs typeface="Times New Roman" pitchFamily="18" charset="0"/>
              </a:rPr>
              <a:t>(объяснительно–иллюстративные)</a:t>
            </a:r>
            <a:endParaRPr lang="ru-RU" sz="2000" i="1" u="sng" dirty="0"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2636912"/>
            <a:ext cx="42484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cs typeface="Times New Roman" pitchFamily="18" charset="0"/>
              </a:rPr>
              <a:t>Игровые технологии </a:t>
            </a:r>
            <a:endParaRPr lang="ru-RU" sz="2000" dirty="0"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3140968"/>
            <a:ext cx="59046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cs typeface="Times New Roman" pitchFamily="18" charset="0"/>
              </a:rPr>
              <a:t>Личностно-ориентированные технологии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51720" y="3573016"/>
            <a:ext cx="4806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cs typeface="Times New Roman" pitchFamily="18" charset="0"/>
              </a:rPr>
              <a:t>Технологии дифференциации и индивидуализации обучения</a:t>
            </a:r>
            <a:r>
              <a:rPr lang="ru-RU" sz="2000" dirty="0" smtClean="0">
                <a:cs typeface="Times New Roman" pitchFamily="18" charset="0"/>
              </a:rPr>
              <a:t>. </a:t>
            </a:r>
            <a:endParaRPr lang="ru-RU" sz="2000" dirty="0"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79712" y="4437112"/>
            <a:ext cx="60486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cs typeface="Times New Roman" pitchFamily="18" charset="0"/>
              </a:rPr>
              <a:t>Технологии компенсирующего обучения.</a:t>
            </a:r>
            <a:r>
              <a:rPr lang="ru-RU" sz="2000" dirty="0" smtClean="0">
                <a:cs typeface="Times New Roman" pitchFamily="18" charset="0"/>
              </a:rPr>
              <a:t> </a:t>
            </a:r>
            <a:endParaRPr lang="ru-RU" sz="2000" dirty="0"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51720" y="4941168"/>
            <a:ext cx="40693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cs typeface="Times New Roman" pitchFamily="18" charset="0"/>
              </a:rPr>
              <a:t>Инновационные технологии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Коррекционно-развивающие технологии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" name="Picture 2" descr="C:\Users\admin\Desktop\IMG-20191205-WA0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861048"/>
            <a:ext cx="3960440" cy="2996952"/>
          </a:xfrm>
          <a:prstGeom prst="rect">
            <a:avLst/>
          </a:prstGeom>
          <a:noFill/>
        </p:spPr>
      </p:pic>
      <p:pic>
        <p:nvPicPr>
          <p:cNvPr id="6" name="Содержимое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340768"/>
            <a:ext cx="4789040" cy="2520280"/>
          </a:xfrm>
          <a:prstGeom prst="rect">
            <a:avLst/>
          </a:prstGeom>
        </p:spPr>
      </p:pic>
      <p:pic>
        <p:nvPicPr>
          <p:cNvPr id="3074" name="Picture 2" descr="C:\Users\admin\Desktop\Новая папка\фото\IMG-20221028-WA00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1340768"/>
            <a:ext cx="2267744" cy="2520280"/>
          </a:xfrm>
          <a:prstGeom prst="rect">
            <a:avLst/>
          </a:prstGeom>
          <a:noFill/>
        </p:spPr>
      </p:pic>
      <p:pic>
        <p:nvPicPr>
          <p:cNvPr id="3075" name="Picture 3" descr="C:\Users\admin\Desktop\Новая папка\фото\IMG-20221028-WA00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340768"/>
            <a:ext cx="2376264" cy="2520280"/>
          </a:xfrm>
          <a:prstGeom prst="rect">
            <a:avLst/>
          </a:prstGeom>
          <a:noFill/>
        </p:spPr>
      </p:pic>
      <p:pic>
        <p:nvPicPr>
          <p:cNvPr id="3076" name="Picture 4" descr="C:\Users\admin\Desktop\Новая папка\фото\IMG-20221025-WA0011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861048"/>
            <a:ext cx="2376264" cy="2996952"/>
          </a:xfrm>
          <a:prstGeom prst="rect">
            <a:avLst/>
          </a:prstGeom>
          <a:noFill/>
        </p:spPr>
      </p:pic>
      <p:pic>
        <p:nvPicPr>
          <p:cNvPr id="3077" name="Picture 5" descr="C:\Users\admin\Desktop\Новая папка\фото\IMG-20221025-WA000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784" y="3861048"/>
            <a:ext cx="2304256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FF0000"/>
                </a:solidFill>
                <a:ea typeface="Calibri" pitchFamily="34" charset="0"/>
                <a:cs typeface="Calibri" pitchFamily="34" charset="0"/>
              </a:rPr>
              <a:t>Инновационные технологии 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r>
              <a:rPr lang="ru-RU" altLang="ru-RU" sz="1800" b="1" dirty="0" smtClean="0"/>
              <a:t>Инновационные технологии – это внедренные новые, обладающие повышенной эффективностью методы и инструменты, приёмы, являющиеся конечным результатом интеллектуальной деятельности педагога. Способствуют повышению эффективности образовательного процесса.</a:t>
            </a: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420888"/>
            <a:ext cx="273630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>
              <a:buFont typeface="Wingdings"/>
              <a:buChar char=""/>
              <a:defRPr/>
            </a:pPr>
            <a:r>
              <a:rPr lang="ru-RU" altLang="ru-RU" b="1" dirty="0" smtClean="0"/>
              <a:t>Современные технологии сенсорного воспитания.</a:t>
            </a:r>
          </a:p>
          <a:p>
            <a:pPr marL="274320" indent="-274320">
              <a:buFont typeface="Wingdings"/>
              <a:buChar char=""/>
              <a:defRPr/>
            </a:pPr>
            <a:r>
              <a:rPr lang="ru-RU" altLang="ru-RU" b="1" dirty="0" err="1" smtClean="0"/>
              <a:t>Телесноориентированные</a:t>
            </a:r>
            <a:r>
              <a:rPr lang="ru-RU" altLang="ru-RU" b="1" dirty="0" smtClean="0"/>
              <a:t> техники.</a:t>
            </a:r>
          </a:p>
          <a:p>
            <a:pPr marL="274320" indent="-274320">
              <a:buFont typeface="Wingdings"/>
              <a:buChar char=""/>
              <a:defRPr/>
            </a:pPr>
            <a:r>
              <a:rPr lang="ru-RU" altLang="ru-RU" b="1" dirty="0" smtClean="0"/>
              <a:t>Информационные технологии.</a:t>
            </a:r>
          </a:p>
          <a:p>
            <a:pPr marL="274320" indent="-274320">
              <a:buFont typeface="Wingdings"/>
              <a:buChar char=""/>
              <a:defRPr/>
            </a:pPr>
            <a:r>
              <a:rPr lang="ru-RU" altLang="ru-RU" b="1" dirty="0" err="1" smtClean="0"/>
              <a:t>БОС-технологии</a:t>
            </a:r>
            <a:r>
              <a:rPr lang="ru-RU" altLang="ru-RU" b="1" dirty="0" smtClean="0"/>
              <a:t>.</a:t>
            </a:r>
          </a:p>
          <a:p>
            <a:pPr marL="274320" indent="-274320">
              <a:buFont typeface="Wingdings"/>
              <a:buChar char=""/>
              <a:defRPr/>
            </a:pPr>
            <a:r>
              <a:rPr lang="ru-RU" altLang="ru-RU" b="1" dirty="0" smtClean="0"/>
              <a:t>«Су – </a:t>
            </a:r>
            <a:r>
              <a:rPr lang="ru-RU" altLang="ru-RU" b="1" dirty="0" err="1" smtClean="0"/>
              <a:t>Джок</a:t>
            </a:r>
            <a:r>
              <a:rPr lang="ru-RU" altLang="ru-RU" b="1" dirty="0" smtClean="0"/>
              <a:t>»  </a:t>
            </a:r>
          </a:p>
          <a:p>
            <a:pPr marL="274320" indent="-274320">
              <a:buFont typeface="Wingdings"/>
              <a:buChar char=""/>
              <a:defRPr/>
            </a:pPr>
            <a:r>
              <a:rPr lang="ru-RU" altLang="ru-RU" b="1" dirty="0" smtClean="0"/>
              <a:t>Технология «Дидактический </a:t>
            </a:r>
            <a:r>
              <a:rPr lang="ru-RU" altLang="ru-RU" b="1" dirty="0" err="1" smtClean="0"/>
              <a:t>синквейн</a:t>
            </a:r>
            <a:r>
              <a:rPr lang="ru-RU" altLang="ru-RU" b="1" dirty="0" smtClean="0"/>
              <a:t>».</a:t>
            </a:r>
          </a:p>
          <a:p>
            <a:pPr marL="274320" indent="-274320">
              <a:buFont typeface="Wingdings"/>
              <a:buChar char=""/>
              <a:defRPr/>
            </a:pPr>
            <a:r>
              <a:rPr lang="ru-RU" altLang="ru-RU" b="1" dirty="0" err="1" smtClean="0"/>
              <a:t>Арт-терапевтические</a:t>
            </a:r>
            <a:r>
              <a:rPr lang="ru-RU" altLang="ru-RU" b="1" dirty="0" smtClean="0"/>
              <a:t> технологии.</a:t>
            </a:r>
          </a:p>
        </p:txBody>
      </p:sp>
      <p:pic>
        <p:nvPicPr>
          <p:cNvPr id="2050" name="Picture 2" descr="C:\Users\admin\Desktop\Новая папка\фото\IMG-20221028-WA0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060848"/>
            <a:ext cx="5688632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2460</TotalTime>
  <Words>981</Words>
  <Application>Microsoft Office PowerPoint</Application>
  <PresentationFormat>Экран (4:3)</PresentationFormat>
  <Paragraphs>216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Государственное областное автономное общеобразовательное учреждение Липецкой области «Центр непрерывного образования обучающихся с особыми образовательными потребностями»   «Траектория»</vt:lpstr>
      <vt:lpstr>Актуальность темы</vt:lpstr>
      <vt:lpstr>Реализация данной компетенции предполагает  достижение комплекса задач по образованию детей с ОВЗ: </vt:lpstr>
      <vt:lpstr>Повышение профессионализма педагогов и специалистов сопровождения</vt:lpstr>
      <vt:lpstr>«ТЕХНОЛОГИЯ»</vt:lpstr>
      <vt:lpstr>Технологии, применяемые при работе с детьми с ОВЗ</vt:lpstr>
      <vt:lpstr>Коррекционно-развивающие технологии</vt:lpstr>
      <vt:lpstr>Коррекционно-развивающие технологии</vt:lpstr>
      <vt:lpstr>Инновационные технологии  </vt:lpstr>
      <vt:lpstr>Современные технологии  сенсорного воспитания </vt:lpstr>
      <vt:lpstr>Информационные технологии обучения </vt:lpstr>
      <vt:lpstr>Арт-терапевтические  технологии</vt:lpstr>
      <vt:lpstr>Арт-терапевтические  технологии</vt:lpstr>
      <vt:lpstr>Арт-терапевтические  технологии</vt:lpstr>
      <vt:lpstr>Здоровьесберегающие технологии</vt:lpstr>
      <vt:lpstr>Проектно-исследовательская деятельность</vt:lpstr>
      <vt:lpstr>Методическая неделя «Преемственность в обучении, воспитании по ФГОС НОО и ООО, по начальному и основному обучению детей с УО» 03.10.2022г.-07.10.2022г.</vt:lpstr>
      <vt:lpstr>Методическая неделя «Преемственность в обучении, воспитании по ФГОС НОО и ООО, по начальному и основному обучению детей с УО» 03.10.2022г.-07.10.2022г.</vt:lpstr>
      <vt:lpstr>Методическая неделя «Преемственность в обучении, воспитании по ФГОС НОО и ООО, по начальному и основному обучению детей с УО» 03.10.2022г.-07.10.2022г.</vt:lpstr>
      <vt:lpstr>Методическая неделя «Преемственность в обучении, воспитании по ФГОС НОО и ООО, по начальному и основному обучению детей с УО» 03.10.2022г.-07.10.2022г.</vt:lpstr>
      <vt:lpstr>Методическая неделя «Преемственность в обучении, воспитании по ФГОС НОО и ООО, по начальному и основному обучению детей с УО» 03.10.2022г.-07.10.2022г.</vt:lpstr>
      <vt:lpstr>Методическая неделя «Преемственность в обучении, воспитании по ФГОС НОО и ООО, по начальному и основному обучению детей с УО» 03.10.2022г.-07.10.2022г.</vt:lpstr>
      <vt:lpstr>Методическая неделя «Преемственность в обучении, воспитании по ФГОС НОО и ООО, по начальному и основному обучению детей с УО» 03.10.2022г.-07.10.2022г.</vt:lpstr>
      <vt:lpstr>Методическая неделя «Применение современных коррекционно-развивающих технологий для эффективного и  качественного образовательного процесса с обучающимися с ОВЗ» 24.10.2022г.-28.10.2022г.</vt:lpstr>
      <vt:lpstr>Методическая неделя «Применение современных коррекционно-развивающих технологий для эффективного и  качественного образовательного процесса с обучающимися с ОВЗ» </vt:lpstr>
      <vt:lpstr>Методическая неделя «Применение современных коррекционно-развивающих технологий для эффективного и  качественного образовательного процесса с обучающимися с ОВЗ» </vt:lpstr>
      <vt:lpstr>«Применение современных коррекционно-развивающих технологий для эффективного и  качественного образовательного процесса с обучающимися с ОВЗ»</vt:lpstr>
      <vt:lpstr>«Применение современных коррекционно-развивающих технологий для эффективного и  качественного образовательного процесса с обучающимися с ОВЗ»</vt:lpstr>
      <vt:lpstr>Практико-ориентированный семинар «Психологическая атмосфера урока.  С чего начать и как поддержать» 26.10.2022г.</vt:lpstr>
      <vt:lpstr>Учебно-образовательный процесс Динамика качества преподавания  в центре «Траектория»</vt:lpstr>
      <vt:lpstr>Результаты применений технологий для каждой категории участников:</vt:lpstr>
      <vt:lpstr>Областной фестиваль  «Мир один для всех!» 27.10.2022г.</vt:lpstr>
      <vt:lpstr>Трудоустройство выпускников 2021-2022 учебного года</vt:lpstr>
      <vt:lpstr>Результаты применений технологий для каждой категории участников:</vt:lpstr>
      <vt:lpstr>Обобщение и распространение опыта Стажировка «Эффективные модели инклюзивного образования: организационно-управленческий аспект».  17.05.2022г.</vt:lpstr>
      <vt:lpstr>Эффективность использования технологий в коллективе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292</cp:revision>
  <dcterms:created xsi:type="dcterms:W3CDTF">2022-10-25T12:03:19Z</dcterms:created>
  <dcterms:modified xsi:type="dcterms:W3CDTF">2022-11-10T11:18:38Z</dcterms:modified>
</cp:coreProperties>
</file>