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22"/>
  </p:notesMasterIdLst>
  <p:sldIdLst>
    <p:sldId id="256" r:id="rId2"/>
    <p:sldId id="282" r:id="rId3"/>
    <p:sldId id="257" r:id="rId4"/>
    <p:sldId id="269" r:id="rId5"/>
    <p:sldId id="264" r:id="rId6"/>
    <p:sldId id="271" r:id="rId7"/>
    <p:sldId id="265" r:id="rId8"/>
    <p:sldId id="272" r:id="rId9"/>
    <p:sldId id="266" r:id="rId10"/>
    <p:sldId id="267" r:id="rId11"/>
    <p:sldId id="268" r:id="rId12"/>
    <p:sldId id="284" r:id="rId13"/>
    <p:sldId id="285" r:id="rId14"/>
    <p:sldId id="286" r:id="rId15"/>
    <p:sldId id="287" r:id="rId16"/>
    <p:sldId id="288" r:id="rId17"/>
    <p:sldId id="289" r:id="rId18"/>
    <p:sldId id="277" r:id="rId19"/>
    <p:sldId id="279" r:id="rId20"/>
    <p:sldId id="283" r:id="rId21"/>
  </p:sldIdLst>
  <p:sldSz cx="9144000" cy="6858000" type="screen4x3"/>
  <p:notesSz cx="6742113" cy="987266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8971" y="0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1DC807-FEF4-493B-831D-D1907CAC48B2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3288" y="739775"/>
            <a:ext cx="4935537" cy="37036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4212" y="4689515"/>
            <a:ext cx="5393690" cy="444269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8971" y="9377316"/>
            <a:ext cx="2921582" cy="49363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5CCAA1-F419-42F0-8338-C44D04A8C72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20220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D60C-E612-42D9-AB2D-896B02B9394E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EBC6B-D741-4E73-BBBD-F0AB0F5F4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D60C-E612-42D9-AB2D-896B02B9394E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EBC6B-D741-4E73-BBBD-F0AB0F5F4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D60C-E612-42D9-AB2D-896B02B9394E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EBC6B-D741-4E73-BBBD-F0AB0F5F4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D60C-E612-42D9-AB2D-896B02B9394E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EBC6B-D741-4E73-BBBD-F0AB0F5F4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D60C-E612-42D9-AB2D-896B02B9394E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EBC6B-D741-4E73-BBBD-F0AB0F5F4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D60C-E612-42D9-AB2D-896B02B9394E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EBC6B-D741-4E73-BBBD-F0AB0F5F43A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D60C-E612-42D9-AB2D-896B02B9394E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EBC6B-D741-4E73-BBBD-F0AB0F5F4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D60C-E612-42D9-AB2D-896B02B9394E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EBC6B-D741-4E73-BBBD-F0AB0F5F4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D60C-E612-42D9-AB2D-896B02B9394E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EBC6B-D741-4E73-BBBD-F0AB0F5F4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D60C-E612-42D9-AB2D-896B02B9394E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73EBC6B-D741-4E73-BBBD-F0AB0F5F4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5CD60C-E612-42D9-AB2D-896B02B9394E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3EBC6B-D741-4E73-BBBD-F0AB0F5F4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845CD60C-E612-42D9-AB2D-896B02B9394E}" type="datetimeFigureOut">
              <a:rPr lang="ru-RU" smtClean="0"/>
              <a:pPr/>
              <a:t>25.11.2021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573EBC6B-D741-4E73-BBBD-F0AB0F5F43A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85728"/>
            <a:ext cx="8786842" cy="4429156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ФЕДЕРАЛЬНОЕ КАЗЕННОЕ ПРОФЕССИОНАЛЬНОЕ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 №117</a:t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ФСИН РОССИИ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Методическая разработка</a:t>
            </a:r>
            <a: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учебной практики</a:t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Тема: «Отработка упражнений по подготовке  и розжиг  водогрейного котла «</a:t>
            </a:r>
            <a:r>
              <a:rPr lang="ru-RU" sz="22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КСВа</a:t>
            </a:r>
            <a:r>
              <a:rPr lang="ru-RU" sz="2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20" y="4357694"/>
            <a:ext cx="8715436" cy="2143140"/>
          </a:xfrm>
        </p:spPr>
        <p:txBody>
          <a:bodyPr>
            <a:normAutofit fontScale="92500" lnSpcReduction="20000"/>
          </a:bodyPr>
          <a:lstStyle/>
          <a:p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9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профессия</a:t>
            </a:r>
            <a:r>
              <a:rPr lang="ru-RU" sz="1900" b="1" i="1" spc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15643</a:t>
            </a:r>
            <a:endParaRPr lang="ru-RU" sz="1900" b="1" i="1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900" b="1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«Оператор котельной» </a:t>
            </a:r>
          </a:p>
          <a:p>
            <a:pPr algn="ct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Разработчик: мастер производственного обучения </a:t>
            </a:r>
          </a:p>
          <a:p>
            <a:pPr algn="ctr"/>
            <a:r>
              <a:rPr lang="ru-RU" sz="19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Лапина Наталья Александровна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428604"/>
            <a:ext cx="8786874" cy="1143008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Подготовка котла «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КСВа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на газообразном топливе к работе с горелкой «ГБ-2,7» и автоматикой «БУК».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14282" y="1285860"/>
            <a:ext cx="8715436" cy="5429288"/>
          </a:xfrm>
        </p:spPr>
        <p:txBody>
          <a:bodyPr>
            <a:normAutofit fontScale="85000" lnSpcReduction="20000"/>
          </a:bodyPr>
          <a:lstStyle/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Письменное распоряжение ответственного (начальника котельной), его присутствие, участие не менее двух лиц.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2.Убедиться в готовности котла к работе «</a:t>
            </a:r>
            <a:r>
              <a:rPr lang="ru-RU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КСВа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(осмотреть котел), проверить присоединение котла к системе теплоснабжения. 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Проверить работу манометров на водопроводах, газопроводах (давление газа после ШГРП).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3.Проверить, закрыты ли запорные устройства на газопроводе перед котлом, «свеча» №1должна быть открыта.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Заполнить гильзу термометра маслом и установить термометр.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Проверить исправность вентилятора горелки и газовую горелку в целом путем внешнего осмотра.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Проверить состояние циркуляционных насосов кратковременным включением в работу и создаваемый ими напор воды. Если котел не заполнен водой, то произвести заполнение котла с помощь </a:t>
            </a:r>
            <a:r>
              <a:rPr lang="ru-RU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вихривых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насосов по внутреннему контору котельной. Открыть воздушник на питательном трубопроводе котлов «</a:t>
            </a:r>
            <a:r>
              <a:rPr lang="ru-RU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КСВа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7.Подать напряжение на щит управления кнопкой «СЕТЬ».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8.Проверить исправность аварийной сигнализации. Включится световая и звуковая сигнализация. Затем нажать на кнопку «КОНТРОЛЬ» - снять звуковую сигнализацию.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9.Проверить исправность каждого регулятора. 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10.Провентилировать топку 10 минут. Тяга контролируется по тягомеру на щите управления.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11.По окончании вентиляции убавить тягу на 1-2 мм водяного столба с помощью автоматики управления котлом.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12. Подготовка котла закончена.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0885260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14290"/>
            <a:ext cx="8715436" cy="1143008"/>
          </a:xfrm>
        </p:spPr>
        <p:txBody>
          <a:bodyPr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Розжиг котла «</a:t>
            </a:r>
            <a:r>
              <a:rPr 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КСВа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» и включение его в работу,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горелкой «ГБ-2,7» и автоматикой «БУК». 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5720" y="1285860"/>
            <a:ext cx="8643998" cy="5286412"/>
          </a:xfrm>
        </p:spPr>
        <p:txBody>
          <a:bodyPr>
            <a:normAutofit/>
          </a:bodyPr>
          <a:lstStyle/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Открыть контрольную задвижку № Г-6с (Г-2с, Г-4с) и продуть газопровод в течении 30 сек. через свечу безопасности кран №2, контроль давления газа перед котлом (480 мм) осуществляется по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напорометру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(манометру), открыть задвижку №Г-7с(Г-3с, Г-5с).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Подать электропитание на горелку, включив переключатель в положение «!» «СЕТЬ» на пульте горелки. 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Подать электропитание на блок БАОС кнопкой «СЕТЬ», затем нажать кнопку «ПУСК» на блоке БУК, происходит автоматическая 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опресовка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газового блока и включается вентилятор. Происходит вентиляция топки котла (10 мин) при автоматически открываемой воздушной заслонке. Тяга контролируется по тягомеру на щите управления.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После окончания вентиляции топки, воздушная заслонка прикрывается автоматически и происходит автоматический розжиг котла (клапан запальника открывается и разжигается запальник, от запальника разжигается горелка).</a:t>
            </a:r>
          </a:p>
          <a:p>
            <a:pPr lvl="0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Закрыть кран №1 свечи безопасности на газопроводе.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Записать в сменном журнале (дату, время, № котла). Розжиг котла «</a:t>
            </a:r>
            <a:r>
              <a:rPr lang="ru-RU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КСВа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 закончен.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4888848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Фото слайды «Горелка блочная газовая ГБ-2,7 котлов «КСВа-2,5Гс» котельной ФКУ ИК-15».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 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Фронт водогрейного котла «КСВа-2,5 </a:t>
            </a:r>
            <a:r>
              <a:rPr lang="ru-RU" sz="1800" b="1" i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Гс</a:t>
            </a:r>
            <a:r>
              <a:rPr lang="ru-RU" sz="18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 №1</a:t>
            </a:r>
            <a:r>
              <a:rPr lang="ru-RU" sz="1800" i="1" dirty="0" smtClean="0">
                <a:solidFill>
                  <a:srgbClr val="002060"/>
                </a:solidFill>
              </a:rPr>
              <a:t/>
            </a:r>
            <a:br>
              <a:rPr lang="ru-RU" sz="1800" i="1" dirty="0" smtClean="0">
                <a:solidFill>
                  <a:srgbClr val="002060"/>
                </a:solidFill>
              </a:rPr>
            </a:br>
            <a:endParaRPr lang="ru-RU" sz="1800" i="1" dirty="0">
              <a:solidFill>
                <a:srgbClr val="002060"/>
              </a:solidFill>
            </a:endParaRPr>
          </a:p>
        </p:txBody>
      </p:sp>
      <p:pic>
        <p:nvPicPr>
          <p:cNvPr id="35842" name="Рисунок 1" descr="C:\Users\Школа\Desktop\РАБОТА\Лапина\ОТКРЫТЫЕ УРОКИ\ОТКРЫТ урок 19-20г\котельная ФКУ ИК-15\IMG_13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9088" y="1428736"/>
            <a:ext cx="5636117" cy="4514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4294967295"/>
          </p:nvPr>
        </p:nvSpPr>
        <p:spPr>
          <a:xfrm>
            <a:off x="0" y="642938"/>
            <a:ext cx="3736975" cy="928687"/>
          </a:xfrm>
        </p:spPr>
        <p:txBody>
          <a:bodyPr>
            <a:normAutofit/>
          </a:bodyPr>
          <a:lstStyle/>
          <a:p>
            <a:pPr algn="ctr"/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Контрольный кран </a:t>
            </a:r>
          </a:p>
          <a:p>
            <a:pPr algn="ctr"/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«Г- 2с»</a:t>
            </a:r>
            <a:endParaRPr lang="ru-RU" sz="2000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4294967295"/>
          </p:nvPr>
        </p:nvSpPr>
        <p:spPr>
          <a:xfrm>
            <a:off x="5643563" y="642938"/>
            <a:ext cx="3500437" cy="928687"/>
          </a:xfrm>
        </p:spPr>
        <p:txBody>
          <a:bodyPr>
            <a:normAutofit/>
          </a:bodyPr>
          <a:lstStyle/>
          <a:p>
            <a:pPr algn="ctr"/>
            <a:r>
              <a:rPr lang="ru-RU" sz="20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Манометр</a:t>
            </a:r>
            <a:endParaRPr lang="ru-RU" sz="2000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Рисунок 3" descr="C:\Users\Школа\Desktop\РАБОТА\Лапина\ОТКРЫТЫЕ УРОКИ\ОТКРЫТ урок 19-20г\котельная ФКУ ИК-15\IMG_130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643050"/>
            <a:ext cx="3857652" cy="4071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Рисунок 4" descr="C:\Users\Школа\Desktop\РАБОТА\Лапина\ОТКРЫТЫЕ УРОКИ\ОТКРЫТ урок 19-20г\котельная ФКУ ИК-15\IMG_130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643050"/>
            <a:ext cx="398450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1"/>
          </p:nvPr>
        </p:nvSpPr>
        <p:spPr>
          <a:xfrm>
            <a:off x="822960" y="357166"/>
            <a:ext cx="3200400" cy="928694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 </a:t>
            </a:r>
          </a:p>
          <a:p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Гильза для термометра</a:t>
            </a:r>
          </a:p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2"/>
          </p:nvPr>
        </p:nvSpPr>
        <p:spPr>
          <a:xfrm>
            <a:off x="4700016" y="714356"/>
            <a:ext cx="3200400" cy="785818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Рабочий кран « Г-3с», манометр.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1342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7890" name="Рисунок 5" descr="C:\Users\Школа\Desktop\РАБОТА\Лапина\ОТКРЫТЫЕ УРОКИ\ОТКРЫТ урок 19-20г\котельная ФКУ ИК-15\IMG_13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2631" y="1902318"/>
            <a:ext cx="4063618" cy="409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Рисунок 6" descr="C:\Users\Школа\Desktop\РАБОТА\Лапина\ОТКРЫТЫЕ УРОКИ\ОТКРЫТ урок 19-20г\котельная ФКУ ИК-15\IMG_13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857364"/>
            <a:ext cx="4286280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4294967295"/>
          </p:nvPr>
        </p:nvSpPr>
        <p:spPr>
          <a:xfrm>
            <a:off x="214282" y="500063"/>
            <a:ext cx="3643338" cy="142875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Датчик-реле давления газа, заслонка газовая с электромагнитным приводом.</a:t>
            </a:r>
          </a:p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5057775" y="642938"/>
            <a:ext cx="4086225" cy="1285875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Горелка газовая блочная ГБ-2,7, блок управления.</a:t>
            </a:r>
          </a:p>
          <a:p>
            <a:endParaRPr lang="ru-RU" dirty="0"/>
          </a:p>
        </p:txBody>
      </p:sp>
      <p:pic>
        <p:nvPicPr>
          <p:cNvPr id="38914" name="Рисунок 7" descr="C:\Users\Школа\Desktop\РАБОТА\Лапина\ОТКРЫТЫЕ УРОКИ\ОТКРЫТ урок 19-20г\котельная ФКУ ИК-15\IMG_13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000240"/>
            <a:ext cx="400052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Рисунок 8" descr="C:\Users\Школа\Desktop\РАБОТА\Лапина\ОТКРЫТЫЕ УРОКИ\ОТКРЫТ урок 19-20г\котельная ФКУ ИК-15\IMG_131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1928802"/>
            <a:ext cx="4194345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sz="half" idx="4294967295"/>
          </p:nvPr>
        </p:nvSpPr>
        <p:spPr>
          <a:xfrm>
            <a:off x="642910" y="428605"/>
            <a:ext cx="7000903" cy="1000146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Вентилятор, </a:t>
            </a:r>
            <a:r>
              <a:rPr lang="ru-RU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воздухозаборник</a:t>
            </a:r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привод воздушной заслонки.</a:t>
            </a:r>
          </a:p>
          <a:p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4294967295"/>
          </p:nvPr>
        </p:nvSpPr>
        <p:spPr>
          <a:xfrm>
            <a:off x="0" y="1142985"/>
            <a:ext cx="8429625" cy="1143007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Блок управления горелкой.</a:t>
            </a:r>
          </a:p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39938" name="Рисунок 9" descr="C:\Users\Школа\Desktop\РАБОТА\Лапина\ОТКРЫТЫЕ УРОКИ\ОТКРЫТ урок 19-20г\котельная ФКУ ИК-15\IMG_13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396538"/>
            <a:ext cx="5857916" cy="4032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991538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Горелка газовая блочная «ГБ-2,7» водогрейного котла «КСВА»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714488"/>
            <a:ext cx="6286544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686976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ОПАСНЫЕ ДЕЙСТВИЯ ОБСЛУЖИВАЮЩЕГО ПЕРСОНАЛА КОТЕЛЬНОЙ,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приводящие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Аварийным </a:t>
            </a:r>
            <a:r>
              <a:rPr lang="ru-RU" sz="20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СИТУАЦИям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100628"/>
            <a:ext cx="8429684" cy="5614520"/>
          </a:xfrm>
        </p:spPr>
        <p:txBody>
          <a:bodyPr>
            <a:normAutofit fontScale="40000" lnSpcReduction="20000"/>
          </a:bodyPr>
          <a:lstStyle/>
          <a:p>
            <a:r>
              <a:rPr lang="ru-RU" sz="33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избежание возможных аварий и отказов в процессе эксплуатации котельного </a:t>
            </a:r>
            <a:r>
              <a:rPr lang="ru-RU" sz="33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 </a:t>
            </a:r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оператору </a:t>
            </a:r>
            <a:r>
              <a:rPr lang="ru-RU" sz="33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котельной запрещается</a:t>
            </a:r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заклинивать предохранительные клапаны или дополнительно нагружать их;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выполнять на котлах, которые находят­ся под давлением, ремонтные работы (смазывать подшипники, набивать и под­тягивать сальники, болты фланцевых со­единений);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открывать и закрывать арматуру удара­ми молотка или других предметов, а так­же при помощи удлиненных рычагов;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допускать, чтобы уровень воды в паро­вом котле опускался ниже допустимого низшего уровня или поднимался выше до­пустимого высшего уровня;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допускать переход стрелки за красную черту, указанную на манометре;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производить продувку котла при неисп­равной продувочной арматуре;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обдувать котел от сажи, продувать его без использования рукавиц и защитных очков;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пользоваться открытым огнем для отыс­кания мест утечки газа;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включать и отключать электрические приборы при наличии запаха газа в поме­щении котельной;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включать и выключать </a:t>
            </a:r>
            <a:r>
              <a:rPr lang="ru-RU" sz="33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электродвигатели </a:t>
            </a:r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насосов и дымососов без </a:t>
            </a:r>
            <a:r>
              <a:rPr lang="ru-RU" sz="33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электрозащитных </a:t>
            </a:r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перчаток и при отсутствии за­земления электрооборудования;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—- применять в дымоходах и котлах </a:t>
            </a:r>
            <a:r>
              <a:rPr lang="ru-RU" sz="33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электролампы </a:t>
            </a:r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напряжением более 12 В;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загромождать котельную посторонними предметами;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выполнять во время дежурства какие-либо другие обязанности, не </a:t>
            </a:r>
            <a:r>
              <a:rPr lang="ru-RU" sz="33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предусмотренные </a:t>
            </a:r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производственной инструк­цией;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оставлять котел без постоянного наблю­дения как во время работы котла, так и после его остановки до снижения давле­ния в нем до атмосферного;</a:t>
            </a:r>
          </a:p>
          <a:p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— допускать посторонних лиц, не имеющих отношения к эксплуатации котлов и </a:t>
            </a:r>
            <a:r>
              <a:rPr lang="ru-RU" sz="33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оборудования </a:t>
            </a:r>
            <a:r>
              <a:rPr lang="ru-RU" sz="3300" b="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котельной.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2902106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ОБЩИЕ МЕРЫ БЕЗОПАСНОСТИ ПРИ АВАРИЙНОЙ </a:t>
            </a:r>
            <a:r>
              <a:rPr lang="ru-RU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ОСТАНОВКЕ </a:t>
            </a:r>
            <a: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КОТЛОВ, РАБОТАЮЩИХ НА ТВЕРДОМ, ЖИДКОМ И ГАЗООБРАЗНОМ ТОПЛИВЕ</a:t>
            </a:r>
            <a:br>
              <a:rPr lang="ru-RU" sz="1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5352708"/>
          </a:xfrm>
        </p:spPr>
        <p:txBody>
          <a:bodyPr>
            <a:normAutofit fontScale="70000" lnSpcReduction="20000"/>
          </a:bodyPr>
          <a:lstStyle/>
          <a:p>
            <a:r>
              <a:rPr lang="ru-RU" sz="18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 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ликвидации аварий, связанных с экст­ренной остановкой котлов, обслуживающий персонал должен уметь быстро оценивать сложившуюся аварийную ситуацию, сохра­нять спокойствие и уверенно действовать на любых стадиях развития аварий.</a:t>
            </a:r>
          </a:p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аварийной остановке котлов необхо­димо соблюдать следующие меры безопас­ности.</a:t>
            </a:r>
          </a:p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работе котельной на твердом виде топлива горящее топливо из топки остано­вившегося котла следует удалить. В исклю­чительных случаях, при невозможности бы­строго удаления топлива из топки, горящее топливо можно заливать водой. При этом особое внимание машинист (кочегар) должен обратить на то, чтобы струя воды не попала на стенки топки котла и обмуровку. Зали­вать выгребаемый шлак можно только с при­менением </a:t>
            </a:r>
            <a:r>
              <a:rPr lang="ru-RU" sz="1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брансбойта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 расстояния, обеспе­чивающего безопасность персонала при за­ливке (не менее 2-3 м).</a:t>
            </a:r>
          </a:p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Запрещается не только "приглушать" пла­мя топливом, но и прекращать подачу возду­ха при удалении топлива. Если это указание не будет выполнено, то это приведет к выб­расыванию пламени из топки скопившимися в ней газами и </a:t>
            </a:r>
            <a:r>
              <a:rPr lang="ru-RU" sz="1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травмированию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обслуживаю­щего персонала.</a:t>
            </a:r>
          </a:p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дверцах топки должны быть надеты запоры, исключающие возможность выбра­сывания газов и пламени из топки и задымле­ния помещения котельной.</a:t>
            </a:r>
          </a:p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работе котельной на жидком топли­ве немедленно перекрывается подача топли­ва в форсунку или воздуха при установке форсунки воздушного распыления. Если по­зволяет конструкция, форсунка извлекается из топки. Отключается кран на </a:t>
            </a:r>
            <a:r>
              <a:rPr lang="ru-RU" sz="1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упуске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тру­бопровода к форсунке аварийного котла, об­щий кран </a:t>
            </a:r>
            <a:r>
              <a:rPr lang="ru-RU" sz="1800" b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внутрикотельного</a:t>
            </a:r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трубопровода.</a:t>
            </a:r>
          </a:p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работе котельной на газообразном топливе закрывается запорный орган на вво­де газопровода перед котельной или предох­ранительно-запорный клапан и запорный орган перед аварийным котлом для отклю­чения его от общего газопровода.</a:t>
            </a:r>
          </a:p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этом вначале быстро перекрывается подача газа, потом воздуха, и затем откры­вается кран на газопроводе свечи безопасно­сти.</a:t>
            </a:r>
          </a:p>
          <a:p>
            <a:r>
              <a:rPr lang="ru-RU" sz="18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Эксплуатация газового оборудования с отключенными контрольно-измерительными приборами, блокировками и сигнализацией, предусмотренными проектом, запрещается.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7492355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357158" y="285728"/>
            <a:ext cx="8786842" cy="442915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ФЕДЕРАЛЬНОЕ КАЗЕННОЕ ПРОФЕССИОНАЛЬНОЕ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ОБРАЗОВАТЕЛЬНОЕ УЧРЕЖДЕНИЕ №117</a:t>
            </a:r>
            <a:b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ФСИН РОССИИ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ПРЕЗЕНТАЦИЯ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Тема: «Подготовка и розжиг водогрейного котла «</a:t>
            </a:r>
            <a:r>
              <a:rPr lang="ru-RU" sz="2200" b="1" i="1" dirty="0" err="1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КСВа</a:t>
            </a:r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» с автоматикой «БУК» и горелкой блочной газовой « ГБ-2,7», работающего на  газообразном топливе – метане</a:t>
            </a:r>
            <a:b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b="1" i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котельной ПСЦ ФКУ ИК-15» 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20" y="4357694"/>
            <a:ext cx="8715436" cy="2357454"/>
          </a:xfrm>
        </p:spPr>
        <p:txBody>
          <a:bodyPr>
            <a:normAutofit/>
          </a:bodyPr>
          <a:lstStyle/>
          <a:p>
            <a:endParaRPr lang="ru-RU" b="1" i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900" b="1" i="1" spc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Профессия 15643</a:t>
            </a:r>
            <a:r>
              <a:rPr lang="ru-RU" sz="1900" b="1" i="1" spc="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900" b="1" i="1" spc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«Оператор котельной» </a:t>
            </a:r>
          </a:p>
          <a:p>
            <a:pPr algn="ctr"/>
            <a:endParaRPr lang="ru-RU" sz="1900" b="1" i="1" spc="0" dirty="0" smtClean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900" b="1" spc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Разработчик: мастер производственного обучения </a:t>
            </a:r>
          </a:p>
          <a:p>
            <a:pPr algn="ctr"/>
            <a:r>
              <a:rPr lang="ru-RU" sz="1900" b="1" spc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Лапина Наталья Александровна</a:t>
            </a:r>
          </a:p>
          <a:p>
            <a:pPr algn="ctr"/>
            <a:r>
              <a:rPr lang="ru-RU" sz="1900" b="1" spc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</a:t>
            </a:r>
            <a:r>
              <a:rPr lang="ru-RU" b="1" spc="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г.</a:t>
            </a:r>
            <a:endParaRPr lang="ru-RU" sz="1900" b="1" spc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900" b="1" spc="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1062976"/>
          </a:xfrm>
        </p:spPr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Информационное обеспечение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85786" y="1071546"/>
            <a:ext cx="7520940" cy="5143536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Соколов Б.А. «Котельные установки и их эксплуатация».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Соколов Б.А. «Газовое топливо и газовое оборудование котельной».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Чеботарев В.П. «Справочник работника газифицированных котельных». 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Тарасюк В.М. «Эксплуатация котлов (практическое пособие для оператора котельной)».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Инструкция по охране труда для оператора котельной ИОТ – Ф – 6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(ИК- 15) – 007 – 2017.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6. Правила устройства и безопасной эксплуатации паровых и водогрейных котлов ПБ 10-574-03  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7. Правила устройства и безопасной эксплуатации трубопроводов пара и горячей воды. ПБ 10-573-03.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8. Сайт электронно-библиотечная система «</a:t>
            </a:r>
            <a:r>
              <a:rPr lang="en-US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znanium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com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9. Сайт «Академия» </a:t>
            </a:r>
            <a:r>
              <a:rPr lang="en-US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academia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moscow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1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en-US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Требования по охране труда и технике безопасности в котельной</a:t>
            </a:r>
            <a:br>
              <a:rPr lang="ru-RU" sz="20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Требования охраны труда и техники безопасности перед началом работы</a:t>
            </a:r>
            <a:r>
              <a:rPr lang="ru-RU" sz="1800" b="1" i="1" dirty="0" smtClean="0">
                <a:solidFill>
                  <a:srgbClr val="0070C0"/>
                </a:solidFill>
              </a:rPr>
              <a:t>.</a:t>
            </a:r>
            <a:endParaRPr lang="ru-RU" sz="18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357818" y="1785926"/>
            <a:ext cx="3429024" cy="4786346"/>
          </a:xfrm>
        </p:spPr>
        <p:txBody>
          <a:bodyPr/>
          <a:lstStyle/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Оператор должен прийти на работу за 15-20 минут до начала смены.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Подходя к помещению котельной, необходимо обратить внимание на цвет дыма из трубы.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При входе в котельную обратить внимание на запах газа.</a:t>
            </a:r>
          </a:p>
          <a:p>
            <a:endParaRPr lang="ru-RU" dirty="0"/>
          </a:p>
        </p:txBody>
      </p:sp>
      <p:pic>
        <p:nvPicPr>
          <p:cNvPr id="19457" name="Рисунок 1" descr="К-38-1 Подготовка и пуск котла в работ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285860"/>
            <a:ext cx="4572032" cy="5357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18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1. Требования охраны труда и техники безопасности перед началом работы</a:t>
            </a:r>
            <a:r>
              <a:rPr lang="ru-RU" b="1" i="1" dirty="0" smtClean="0">
                <a:solidFill>
                  <a:srgbClr val="0070C0"/>
                </a:solidFill>
              </a:rPr>
              <a:t>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7818" y="1428736"/>
            <a:ext cx="3571900" cy="4592552"/>
          </a:xfrm>
        </p:spPr>
        <p:txBody>
          <a:bodyPr>
            <a:normAutofit/>
          </a:bodyPr>
          <a:lstStyle/>
          <a:p>
            <a:pPr lvl="0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 </a:t>
            </a: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Узнать у оператора, сдающего смену, о том, произошло в предыдущую смену,  и сделать совместный осмотр оборудования.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Просмотреть записи в сменном журнале. Если у оператора, принимающего смену, нет замечаний, то он первым расписывается в приёме смены, вторым – оператор, сдающий смену.</a:t>
            </a:r>
          </a:p>
          <a:p>
            <a:endParaRPr lang="ru-RU" sz="2000" i="1" dirty="0"/>
          </a:p>
        </p:txBody>
      </p:sp>
      <p:pic>
        <p:nvPicPr>
          <p:cNvPr id="18433" name="Рисунок 4" descr="C:\Users\Школа\Desktop\РАБОТА\Лапина\ОТКРЫТЫЕ УРОКИ\ОТКРЫТ урок 19-20г\Плакаты\К-38-2 Подготовка и пуск котла в работу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71546"/>
            <a:ext cx="4643470" cy="557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1678923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758984"/>
          </a:xfrm>
        </p:spPr>
        <p:txBody>
          <a:bodyPr/>
          <a:lstStyle/>
          <a:p>
            <a:pPr algn="ctr"/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Требования охраны труда и техники безопасности во время  работ.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3570" y="1268760"/>
            <a:ext cx="2700330" cy="5328592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Перед розжигом котла: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проветрить помещение;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проверить основное и вспомогательное оборудование;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провести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опрессовку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контрольной и рабочей задвижек на газопроводе;</a:t>
            </a:r>
          </a:p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провентилировать топку на максимальной тяге.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При розжиге горелки оператор должен стоять сбоку от запального отверстия.</a:t>
            </a:r>
          </a:p>
          <a:p>
            <a:pPr lvl="0"/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Во время работы котла 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нельзя оставлять его без присмотра!</a:t>
            </a:r>
          </a:p>
          <a:p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7409" name="Рисунок 5" descr="C:\Users\Школа\Desktop\РАБОТА\Лапина\ОТКРЫТЫЕ УРОКИ\ОТКРЫТ урок 19-20г\Плакаты\К-38-3 Обслуживание котла во время работы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4651" y="863836"/>
            <a:ext cx="4301663" cy="5779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569684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2. Требования охраны труда и техники безопасности во время  работ.</a:t>
            </a:r>
            <a:endParaRPr lang="ru-RU" sz="20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643570" y="1357298"/>
            <a:ext cx="3071834" cy="5000660"/>
          </a:xfrm>
        </p:spPr>
        <p:txBody>
          <a:bodyPr>
            <a:normAutofit/>
          </a:bodyPr>
          <a:lstStyle/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Не нагружать газопровод посторонними предметами.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Не обнаруживать утечку газа открытым огнём!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Не допускать к обслуживанию котлов посторонних людей.</a:t>
            </a:r>
          </a:p>
          <a:p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16385" name="Рисунок 1" descr="C:\Users\Школа\Desktop\РАБОТА\Лапина\ОТКРЫТЫЕ УРОКИ\ОТКРЫТ урок 19-20г\К-38-4 Обслуживание котла во время работы 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5" y="1126512"/>
            <a:ext cx="4429157" cy="55303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340421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960" y="260648"/>
            <a:ext cx="7520940" cy="653752"/>
          </a:xfrm>
        </p:spPr>
        <p:txBody>
          <a:bodyPr/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Требования охраны труда и техники безопасности в аварийных ситуациях.</a:t>
            </a:r>
            <a: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143504" y="928670"/>
            <a:ext cx="3857652" cy="5572164"/>
          </a:xfrm>
        </p:spPr>
        <p:txBody>
          <a:bodyPr>
            <a:noAutofit/>
          </a:bodyPr>
          <a:lstStyle/>
          <a:p>
            <a:pPr lvl="0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1.Аварийная остановка котла выполняется без письменного распоряжения начальника котельной. При этом необходимо как можно быстрее прекратить горение в котлах.</a:t>
            </a:r>
          </a:p>
          <a:p>
            <a:pPr lvl="0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2.Перекрыть рабочую и контрольную задвижки и открыть свечу безопасности на газопроводе.</a:t>
            </a:r>
          </a:p>
          <a:p>
            <a:pPr lvl="0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3.При наличии ГРУ сбросить молоточек на ПЗК.</a:t>
            </a:r>
          </a:p>
          <a:p>
            <a:pPr lvl="0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4.При угрозе жизни перекрыть задвижку на входе газа в помещение со стороны улицы.</a:t>
            </a:r>
          </a:p>
          <a:p>
            <a:pPr lvl="0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5.Если есть возможность, провентилировать топку и сделать запись в сменном журнале с указанием времени и причины остановки.</a:t>
            </a:r>
          </a:p>
          <a:p>
            <a:pPr lvl="0"/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6.Сообщить начальнику котельной или в аварийно диспетчерскую службу по телефону 04.</a:t>
            </a:r>
          </a:p>
          <a:p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6" descr="C:\Users\Школа\Desktop\РАБОТА\Лапина\ОТКРЫТЫЕ УРОКИ\ОТКРЫТ урок 19-20г\Плакаты\К-38-5 Аварийная остановка котл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4358" y="928670"/>
            <a:ext cx="4346267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3864587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2205984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4. Требования охраны труда и техники безопасности по окончании работ. 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822960" y="2428868"/>
            <a:ext cx="7520940" cy="3857652"/>
          </a:xfrm>
        </p:spPr>
        <p:txBody>
          <a:bodyPr/>
          <a:lstStyle/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 Оператор, сдающий смену, должен произвести совместный осмотр оборудования с оператором, принимающим смену.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 Расписаться в журнале после оператора, принимающего смену.</a:t>
            </a:r>
          </a:p>
          <a:p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6738038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1631104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Сообщение по </a:t>
            </a:r>
            <a:b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«Требованиям РОСТЕХНАДЗОРА к водогрейным котлам»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1472" y="2071678"/>
            <a:ext cx="8215370" cy="4643470"/>
          </a:xfrm>
        </p:spPr>
        <p:txBody>
          <a:bodyPr>
            <a:normAutofit/>
          </a:bodyPr>
          <a:lstStyle/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Обеспечение исправного состояния  котлов и безопасных условий их работы, ремонта и надзора в соответствии с требованиями настоящих правил.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Обслуживающий персонал должен быть: не моложе 18 лет; прошедший обучение и аттестацию; прошедший медицинское освидетельствование.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Обслуживающий персонал обязан знать последовательность операций при аварийной остановке котла.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4. Запрещается работа газовых водогрейных котлов при загазованности в котельной.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5. Не разрешается оставлять работающие котлы без постоянного надзора персонала.</a:t>
            </a:r>
          </a:p>
          <a:p>
            <a:pPr lvl="0"/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6. Запрещается неоднократное повторное разжигание горелок без вентиляции топок.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894821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660</TotalTime>
  <Words>1677</Words>
  <Application>Microsoft Office PowerPoint</Application>
  <PresentationFormat>Экран (4:3)</PresentationFormat>
  <Paragraphs>125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Углы</vt:lpstr>
      <vt:lpstr> ФЕДЕРАЛЬНОЕ КАЗЕННОЕ ПРОФЕССИОНАЛЬНОЕ  ОБРАЗОВАТЕЛЬНОЕ УЧРЕЖДЕНИЕ №117 ФСИН РОССИИ   Методическая разработка  учебной практики  Тема: «Отработка упражнений по подготовке  и розжиг  водогрейного котла «КСВа» </vt:lpstr>
      <vt:lpstr> ФЕДЕРАЛЬНОЕ КАЗЕННОЕ ПРОФЕССИОНАЛЬНОЕ  ОБРАЗОВАТЕЛЬНОЕ УЧРЕЖДЕНИЕ №117 ФСИН РОССИИ   ПРЕЗЕНТАЦИЯ   Тема: «Подготовка и розжиг водогрейного котла «КСВа» с автоматикой «БУК» и горелкой блочной газовой « ГБ-2,7», работающего на  газообразном топливе – метане  в котельной ПСЦ ФКУ ИК-15»  </vt:lpstr>
      <vt:lpstr> Требования по охране труда и технике безопасности в котельной 1. Требования охраны труда и техники безопасности перед началом работы.</vt:lpstr>
      <vt:lpstr>1. Требования охраны труда и техники безопасности перед началом работы.</vt:lpstr>
      <vt:lpstr>2. Требования охраны труда и техники безопасности во время  работ. </vt:lpstr>
      <vt:lpstr>2. Требования охраны труда и техники безопасности во время  работ.</vt:lpstr>
      <vt:lpstr>3. Требования охраны труда и техники безопасности в аварийных ситуациях. </vt:lpstr>
      <vt:lpstr> 4. Требования охраны труда и техники безопасности по окончании работ.   </vt:lpstr>
      <vt:lpstr>Сообщение по  «Требованиям РОСТЕХНАДЗОРА к водогрейным котлам»</vt:lpstr>
      <vt:lpstr>Подготовка котла «КСВа» на газообразном топливе к работе с горелкой «ГБ-2,7» и автоматикой «БУК». </vt:lpstr>
      <vt:lpstr>Розжиг котла «КСВа» и включение его в работу, с горелкой «ГБ-2,7» и автоматикой «БУК».  </vt:lpstr>
      <vt:lpstr>Фото слайды «Горелка блочная газовая ГБ-2,7 котлов «КСВа-2,5Гс» котельной ФКУ ИК-15».   Фронт водогрейного котла «КСВа-2,5 Гс» №1 </vt:lpstr>
      <vt:lpstr>Слайд 13</vt:lpstr>
      <vt:lpstr>Слайд 14</vt:lpstr>
      <vt:lpstr>Слайд 15</vt:lpstr>
      <vt:lpstr>Слайд 16</vt:lpstr>
      <vt:lpstr>Горелка газовая блочная «ГБ-2,7» водогрейного котла «КСВА»</vt:lpstr>
      <vt:lpstr>ОПАСНЫЕ ДЕЙСТВИЯ ОБСЛУЖИВАЮЩЕГО ПЕРСОНАЛА КОТЕЛЬНОЙ, приводящие к Аварийным СИТУАЦИям. </vt:lpstr>
      <vt:lpstr>ОБЩИЕ МЕРЫ БЕЗОПАСНОСТИ ПРИ АВАРИЙНОЙ ОСТАНОВКЕ КОТЛОВ, РАБОТАЮЩИХ НА ТВЕРДОМ, ЖИДКОМ И ГАЗООБРАЗНОМ ТОПЛИВЕ </vt:lpstr>
      <vt:lpstr>Информационное обеспечение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Кейс для студентов СПО</dc:title>
  <dc:creator>игорь</dc:creator>
  <cp:lastModifiedBy>Школа</cp:lastModifiedBy>
  <cp:revision>88</cp:revision>
  <cp:lastPrinted>2017-05-22T09:14:55Z</cp:lastPrinted>
  <dcterms:created xsi:type="dcterms:W3CDTF">2017-05-21T08:00:14Z</dcterms:created>
  <dcterms:modified xsi:type="dcterms:W3CDTF">2021-11-25T06:44:12Z</dcterms:modified>
</cp:coreProperties>
</file>