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336" r:id="rId3"/>
    <p:sldId id="337" r:id="rId4"/>
    <p:sldId id="339" r:id="rId5"/>
    <p:sldId id="331" r:id="rId6"/>
    <p:sldId id="327" r:id="rId7"/>
    <p:sldId id="332" r:id="rId8"/>
    <p:sldId id="315" r:id="rId9"/>
    <p:sldId id="326" r:id="rId10"/>
    <p:sldId id="276" r:id="rId11"/>
    <p:sldId id="279" r:id="rId12"/>
    <p:sldId id="277" r:id="rId13"/>
    <p:sldId id="280" r:id="rId14"/>
    <p:sldId id="283" r:id="rId15"/>
    <p:sldId id="295" r:id="rId16"/>
    <p:sldId id="333" r:id="rId17"/>
    <p:sldId id="309" r:id="rId18"/>
    <p:sldId id="312" r:id="rId19"/>
    <p:sldId id="311" r:id="rId20"/>
    <p:sldId id="322" r:id="rId21"/>
    <p:sldId id="286" r:id="rId22"/>
    <p:sldId id="30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37" autoAdjust="0"/>
  </p:normalViewPr>
  <p:slideViewPr>
    <p:cSldViewPr>
      <p:cViewPr varScale="1">
        <p:scale>
          <a:sx n="57" d="100"/>
          <a:sy n="57" d="100"/>
        </p:scale>
        <p:origin x="154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2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25231B-F3BC-2B44-B6D8-D7DE021BCF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7624" y="1052737"/>
            <a:ext cx="7270576" cy="2547714"/>
          </a:xfrm>
        </p:spPr>
        <p:txBody>
          <a:bodyPr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Тема: Особенности технологии выращивания фацелии в степной зоне Крыма.</a:t>
            </a:r>
            <a:b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EF6ACAC-F71D-644F-DD21-9337D0351E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091086"/>
            <a:ext cx="4208512" cy="2547714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презентацию Позднеева Маргарита.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Виденская Г.Я.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D1FBA6C-4D0A-C39E-E9B9-05EB03D16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3091086"/>
            <a:ext cx="3240360" cy="329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328818"/>
      </p:ext>
    </p:extLst>
  </p:cSld>
  <p:clrMapOvr>
    <a:masterClrMapping/>
  </p:clrMapOvr>
  <p:transition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Сортовой состав фацелии</a:t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D77746-4BE9-4F93-B821-5955C7187AB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D7DF19CF-5165-49B1-A693-0C58292E3B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96136" y="1196753"/>
            <a:ext cx="3240360" cy="4464496"/>
          </a:xfrm>
        </p:spPr>
        <p:txBody>
          <a:bodyPr>
            <a:normAutofit/>
          </a:bodyPr>
          <a:lstStyle/>
          <a:p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Фацелия серебристая (</a:t>
            </a:r>
            <a:r>
              <a:rPr lang="en-US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Phacelia argentea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Представляет собой куст, состоящий из прямых и склоняющихся к земле побегов. Её высота составляет около полуметра. 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FB5ACE-9ADA-4307-892D-579B77574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196752"/>
            <a:ext cx="540060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626438"/>
      </p:ext>
    </p:extLst>
  </p:cSld>
  <p:clrMapOvr>
    <a:masterClrMapping/>
  </p:clrMapOvr>
  <p:transition advClick="0" advTm="2000">
    <p:plu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D77746-4BE9-4F93-B821-5955C7187AB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A34E654E-7593-4F00-9289-AF00C2E11A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84168" y="1005523"/>
            <a:ext cx="2602632" cy="5120640"/>
          </a:xfrm>
        </p:spPr>
        <p:txBody>
          <a:bodyPr>
            <a:normAutofit lnSpcReduction="10000"/>
          </a:bodyPr>
          <a:lstStyle/>
          <a:p>
            <a:pPr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Фацелия Баландера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750"/>
              </a:spcAft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Имеет стелющиеся по земле побеги. Соцветия головчатые, состоят из выразительных светло-сиреневых цветков.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273030-1E30-A0F1-001A-15142DC467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87" y="476672"/>
            <a:ext cx="5295900" cy="597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971180"/>
      </p:ext>
    </p:extLst>
  </p:cSld>
  <p:clrMapOvr>
    <a:masterClrMapping/>
  </p:clrMapOvr>
  <p:transition advClick="0" advTm="2000">
    <p:plu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D77746-4BE9-4F93-B821-5955C7187AB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187C4AD9-99FF-4728-8282-91B2880D26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01816" y="908720"/>
            <a:ext cx="2684984" cy="5472608"/>
          </a:xfrm>
        </p:spPr>
        <p:txBody>
          <a:bodyPr>
            <a:normAutofit/>
          </a:bodyPr>
          <a:lstStyle/>
          <a:p>
            <a:endParaRPr lang="ru-RU" dirty="0"/>
          </a:p>
          <a:p>
            <a:pPr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Фацелия копьевидная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Среднерослый пышный кустик, который обладает восходящими, сильно ветвящимися побегами. Листья продолговатые, с сильно прочерченными прожилками и белым ворсом в верхней части. </a:t>
            </a: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F57E47-8BA5-FF41-A833-02CF6FB54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74638"/>
            <a:ext cx="5544616" cy="617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43808"/>
      </p:ext>
    </p:extLst>
  </p:cSld>
  <p:clrMapOvr>
    <a:masterClrMapping/>
  </p:clrMapOvr>
  <p:transition advClick="0" advTm="2000">
    <p:plu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D77746-4BE9-4F93-B821-5955C7187AB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9C63AD27-E601-4243-A0DC-077FA488C7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89848" y="1124744"/>
            <a:ext cx="2396952" cy="5001419"/>
          </a:xfrm>
        </p:spPr>
        <p:txBody>
          <a:bodyPr>
            <a:normAutofit lnSpcReduction="10000"/>
          </a:bodyPr>
          <a:lstStyle/>
          <a:p>
            <a:pPr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Фацелия шелковистая (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Phacelia sericea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Один из популярнейших видов. Куст может состоять из одного прямого побега или нескольких ветвящихся стеблей. Его высота не превышает 50 см. </a:t>
            </a: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CEFD61-A9EC-6885-0FFC-1E472CDAC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9" y="332656"/>
            <a:ext cx="5832648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374647"/>
      </p:ext>
    </p:extLst>
  </p:cSld>
  <p:clrMapOvr>
    <a:masterClrMapping/>
  </p:clrMapOvr>
  <p:transition advClick="0" advTm="2000">
    <p:plu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D77746-4BE9-4F93-B821-5955C7187AB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7FE43F97-2F2F-4716-A1B0-EA2A17D3DC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56176" y="1196752"/>
            <a:ext cx="2530623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Фацелия Колокольчатая.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является однолетником. Высота кустика – 25 см. Побеги – прямостоячие, хрупкие, бледно-красного цвета</a:t>
            </a:r>
            <a:r>
              <a:rPr lang="ru-RU" dirty="0"/>
              <a:t>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ADC8E9-EE41-B8D6-A545-7C81B43BC8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1" y="548680"/>
            <a:ext cx="5760639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75491"/>
      </p:ext>
    </p:extLst>
  </p:cSld>
  <p:clrMapOvr>
    <a:masterClrMapping/>
  </p:clrMapOvr>
  <p:transition advClick="0" advTm="2000">
    <p:plu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D77746-4BE9-4F93-B821-5955C7187AB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7FE43F97-2F2F-4716-A1B0-EA2A17D3DC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88224" y="1196752"/>
            <a:ext cx="2098576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Фацелия Скрученная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Верхушки стеблей украшены скрученными соцветиями, состоящими из крохотных сиреневых цветочков.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EE36E1-DE99-08A3-A90B-0E97048D5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100" y="548680"/>
            <a:ext cx="5978108" cy="576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190542"/>
      </p:ext>
    </p:extLst>
  </p:cSld>
  <p:clrMapOvr>
    <a:masterClrMapping/>
  </p:clrMapOvr>
  <p:transition advClick="0" advTm="2000">
    <p:plu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6B47FEA-BDBC-4FAD-A372-47198CE9DD3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Высевать фацелию можно в любой срок весенне-летнего сезона и под зиму. Подзимний сев проводят с таким расчетом, чтобы семена не успели прорасти до заморозков.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BF328ED-8A6A-4813-9BBC-74E902FF717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139952" y="476672"/>
            <a:ext cx="4752528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787068"/>
      </p:ext>
    </p:extLst>
  </p:cSld>
  <p:clrMapOvr>
    <a:masterClrMapping/>
  </p:clrMapOvr>
  <p:transition advClick="0" advTm="2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BA95C43-E094-4013-8BE3-FB99F2BA28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836712"/>
            <a:ext cx="2962672" cy="5289451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всходы фацелии легко переносят заморозки, весной её можно сеять сразу же после таяния снега.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D0866A-031A-4D1D-BEEC-0D5A77318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904" y="3356991"/>
            <a:ext cx="5256584" cy="316835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57CC49-FDC6-4194-85F8-B4588A8CC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5" y="332657"/>
            <a:ext cx="5256584" cy="29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583773"/>
      </p:ext>
    </p:extLst>
  </p:cSld>
  <p:clrMapOvr>
    <a:masterClrMapping/>
  </p:clrMapOvr>
  <p:transition advClick="0" advTm="2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ADC9AEE-2691-4E01-A190-B73B035689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548682"/>
            <a:ext cx="4038600" cy="5577482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высева семян на хорошо удобренных почвах при широкорядных посевах 6-8 кг/га, при сплошном – 10-12 кг/га. На более бедных почвах при сплошном и летнем посеве норма высева семян увеличивается до 14-16 кг, при позднем севе – до 16-18 кг. Семена заделывают на глубину 1,5-2 см.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90F78BC-C60A-439A-8749-F4CB0F43A50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95800" y="3573016"/>
            <a:ext cx="4351930" cy="29523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0FFEA1-2A13-4FAC-8575-34791EAAF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948" y="548681"/>
            <a:ext cx="4351929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39958"/>
      </p:ext>
    </p:extLst>
  </p:cSld>
  <p:clrMapOvr>
    <a:masterClrMapping/>
  </p:clrMapOvr>
  <p:transition advClick="0" advTm="2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F39EBB1-4864-40FA-B721-432AB61C81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548680"/>
            <a:ext cx="3610744" cy="5577483"/>
          </a:xfrm>
        </p:spPr>
        <p:txBody>
          <a:bodyPr/>
          <a:lstStyle/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 урожайности зеленой массы фацелии 317 ц/га в грунте аккумулируется N</a:t>
            </a:r>
            <a:r>
              <a:rPr lang="ru-RU" sz="2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78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</a:t>
            </a:r>
            <a:r>
              <a:rPr lang="ru-RU" sz="2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52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sz="28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196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Ряд предприятий высевают фацелию по занятому пару и используют её как зеленое удобрение.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3A297D1-748F-3F01-2EF4-0EF3910D55C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067944" y="332656"/>
            <a:ext cx="4896544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4013"/>
      </p:ext>
    </p:extLst>
  </p:cSld>
  <p:clrMapOvr>
    <a:masterClrMapping/>
  </p:clrMapOvr>
  <p:transition advClick="0" advTm="2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0EEC659-4D6E-FE40-EF9D-C6B8103808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5896" y="260648"/>
            <a:ext cx="5328592" cy="6336704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8D942EEC-B80D-32F5-8EB3-F5E1679071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692696"/>
            <a:ext cx="2746648" cy="5433467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Изучаемые задачи: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определить оптимальные сроки и способы посева фацелии в степной зоне Крыма;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установить оптимальную глубину заделки семян;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выявить влияние различных доз минеральных удобрений на урожай фацелии в условиях степного Крыма.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0122929"/>
      </p:ext>
    </p:extLst>
  </p:cSld>
  <p:clrMapOvr>
    <a:masterClrMapping/>
  </p:clrMapOvr>
  <p:transition advClick="0" advTm="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86FD23-3585-4844-95AD-6DD2F930C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Уход за посевами фацелии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912F6B-3956-4C9B-9988-06B447203B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826768" cy="4525963"/>
          </a:xfrm>
        </p:spPr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 вегетационный период проводят 2-3 кратную обработку междурядий. </a:t>
            </a:r>
          </a:p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Обработка междурядий выполняется пропашными культиваторами КРН-4,2, а также фрезерными культиваторами. </a:t>
            </a:r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9B8A50B-1975-4F39-83C4-9C14BD8A084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139952" y="1207293"/>
            <a:ext cx="4824536" cy="517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386552"/>
      </p:ext>
    </p:extLst>
  </p:cSld>
  <p:clrMapOvr>
    <a:masterClrMapping/>
  </p:clrMapOvr>
  <p:transition advClick="0" advTm="2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D77746-4BE9-4F93-B821-5955C7187AB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8A5DC932-2F73-4E02-B27D-95C1D8D8DFB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3923928" y="980728"/>
            <a:ext cx="4717628" cy="51454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8B13AD-8A39-4E79-A89E-F1984754C378}"/>
              </a:ext>
            </a:extLst>
          </p:cNvPr>
          <p:cNvSpPr txBox="1"/>
          <p:nvPr/>
        </p:nvSpPr>
        <p:spPr>
          <a:xfrm>
            <a:off x="683569" y="2522177"/>
            <a:ext cx="316835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Семена фацелии легко осыпаются, поэтому лучше убирать её раздельным способом при побурении семенных оболочек нижних частей завитков.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3900564"/>
      </p:ext>
    </p:extLst>
  </p:cSld>
  <p:clrMapOvr>
    <a:masterClrMapping/>
  </p:clrMapOvr>
  <p:transition advClick="0" advTm="2000">
    <p:plus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F4BB7D-6952-4245-AAF9-3DFADE5CF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</a:t>
            </a:r>
            <a:r>
              <a:rPr lang="ru-RU"/>
              <a:t>за внимание!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E93E0C-8065-4195-B5DB-3F8E1C36C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3"/>
            <a:ext cx="8191500" cy="492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52609"/>
      </p:ext>
    </p:extLst>
  </p:cSld>
  <p:clrMapOvr>
    <a:masterClrMapping/>
  </p:clrMapOvr>
  <p:transition advClick="0" advTm="2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8FE60531-7DA7-8021-293F-0338988FDA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5896" y="273050"/>
            <a:ext cx="5328592" cy="6252294"/>
          </a:xfrm>
          <a:prstGeom prst="rect">
            <a:avLst/>
          </a:prstGeom>
        </p:spPr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id="{E3AEC8A7-8993-0DDD-D25E-EBF00E7301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548680"/>
            <a:ext cx="3008313" cy="5577483"/>
          </a:xfrm>
        </p:spPr>
        <p:txBody>
          <a:bodyPr/>
          <a:lstStyle/>
          <a:p>
            <a:pPr marL="342900" marR="0" lvl="0" indent="-34290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 числу медоносных растений, заслуживающих специального посева для пчёл, принадлежат фацелии.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5074912"/>
      </p:ext>
    </p:extLst>
  </p:cSld>
  <p:clrMapOvr>
    <a:masterClrMapping/>
  </p:clrMapOvr>
  <p:transition advClick="0" advTm="2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757239A-3FB1-F2C7-A1D1-704D1116C2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7824" y="464516"/>
            <a:ext cx="5698976" cy="5844803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8608044-BFEF-8DEB-80F6-AA33325BD1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1" y="655987"/>
            <a:ext cx="2458616" cy="3493094"/>
          </a:xfrm>
        </p:spPr>
        <p:txBody>
          <a:bodyPr/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Фацелия (лат. Phacelia) – травянистый многолетник или однолетник, относящийся к семейству Бурачниковые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041003"/>
      </p:ext>
    </p:extLst>
  </p:cSld>
  <p:clrMapOvr>
    <a:masterClrMapping/>
  </p:clrMapOvr>
  <p:transition advClick="0" advTm="2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4BAEE2-A903-460E-9D66-EE5D8ECC7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1143000"/>
          </a:xfrm>
        </p:spPr>
        <p:txBody>
          <a:bodyPr/>
          <a:lstStyle/>
          <a:p>
            <a:r>
              <a:rPr lang="ru-RU" dirty="0"/>
              <a:t>Ботаническая характеристика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AE8428-624F-4A2D-B117-10A7201A70F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имеет очередные перисто-рассечённые листья.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соцветие – завиток;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растение достигает в высоту 30-40см. </a:t>
            </a: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41F684A-1026-4EDA-94A3-A6636C258E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356518"/>
            <a:ext cx="403860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706963"/>
      </p:ext>
    </p:extLst>
  </p:cSld>
  <p:clrMapOvr>
    <a:masterClrMapping/>
  </p:clrMapOvr>
  <p:transition advClick="0" advTm="2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002696-C82D-4B26-A1D9-C1FA12DFF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Биологические особенности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D5C8A9-6EBC-4416-883C-327588FA903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Трава фацелия ценится в садоводстве как декоративная неприхотливая культура, отличный медонос, привлекающий насекомых-опылителей, и сидерат, улучшающий почвенный состав.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47CFC14-2568-4EE5-B059-D5D87E187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1268760"/>
            <a:ext cx="449995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436080"/>
      </p:ext>
    </p:extLst>
  </p:cSld>
  <p:clrMapOvr>
    <a:masterClrMapping/>
  </p:clrMapOvr>
  <p:transition advClick="0" advTm="2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68EB3CB-AA6A-40A8-88B3-768998C8A5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466728" cy="452596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Вегетационный период фацелии короткий: 75-90 дней. Всходы фацелии начинают появляться на четвертый день после посева.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47D5286-1C92-4FE8-9AAF-36FE4B1480F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995936" y="620688"/>
            <a:ext cx="489654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565458"/>
      </p:ext>
    </p:extLst>
  </p:cSld>
  <p:clrMapOvr>
    <a:masterClrMapping/>
  </p:clrMapOvr>
  <p:transition advClick="0" advTm="2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6D74C51-9B0C-4015-91BD-C70A2CB4E45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635896" y="332656"/>
            <a:ext cx="5328592" cy="6264696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38BE09FC-784F-42AC-A0D5-8E5AED0D91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3178696" cy="5217444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Фацелия нетребовательна к почвам, её выращивают на супесчаных, суглинистых, черноземах, торфяниках, можно высевать на пустырях.</a:t>
            </a:r>
          </a:p>
        </p:txBody>
      </p:sp>
    </p:spTree>
    <p:extLst>
      <p:ext uri="{BB962C8B-B14F-4D97-AF65-F5344CB8AC3E}">
        <p14:creationId xmlns:p14="http://schemas.microsoft.com/office/powerpoint/2010/main" val="2571165982"/>
      </p:ext>
    </p:extLst>
  </p:cSld>
  <p:clrMapOvr>
    <a:masterClrMapping/>
  </p:clrMapOvr>
  <p:transition advClick="0" advTm="2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F751DA7-B6CA-437C-ACAA-6373A8A60E0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067944" y="404664"/>
            <a:ext cx="4618856" cy="5904656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9FF9FF2-0FEB-41D2-B4E7-D9B3789F43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85604"/>
            <a:ext cx="3322712" cy="5040560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Семена фацелии начинают прорастать при 3-4˚С, а дружные всходы появляются при 8-10˚С.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переносит засуху, не выносит длительного увлажнения. </a:t>
            </a:r>
          </a:p>
        </p:txBody>
      </p:sp>
    </p:spTree>
    <p:extLst>
      <p:ext uri="{BB962C8B-B14F-4D97-AF65-F5344CB8AC3E}">
        <p14:creationId xmlns:p14="http://schemas.microsoft.com/office/powerpoint/2010/main" val="68923518"/>
      </p:ext>
    </p:extLst>
  </p:cSld>
  <p:clrMapOvr>
    <a:masterClrMapping/>
  </p:clrMapOvr>
  <p:transition advClick="0" advTm="200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</TotalTime>
  <Words>532</Words>
  <Application>Microsoft Office PowerPoint</Application>
  <PresentationFormat>Экран (4:3)</PresentationFormat>
  <Paragraphs>54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 Office</vt:lpstr>
      <vt:lpstr>Тема: Особенности технологии выращивания фацелии в степной зоне Крыма. </vt:lpstr>
      <vt:lpstr>Презентация PowerPoint</vt:lpstr>
      <vt:lpstr>Презентация PowerPoint</vt:lpstr>
      <vt:lpstr>Презентация PowerPoint</vt:lpstr>
      <vt:lpstr>Ботаническая характеристика</vt:lpstr>
      <vt:lpstr>Биологические особенности</vt:lpstr>
      <vt:lpstr>Презентация PowerPoint</vt:lpstr>
      <vt:lpstr>Презентация PowerPoint</vt:lpstr>
      <vt:lpstr>Презентация PowerPoint</vt:lpstr>
      <vt:lpstr>Сортовой состав фацелии </vt:lpstr>
      <vt:lpstr> </vt:lpstr>
      <vt:lpstr> </vt:lpstr>
      <vt:lpstr> 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Уход за посевами фацелии</vt:lpstr>
      <vt:lpstr>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Тритикале</dc:title>
  <dc:creator>__Сонька__</dc:creator>
  <cp:lastModifiedBy>Пользователь Пользователь</cp:lastModifiedBy>
  <cp:revision>42</cp:revision>
  <dcterms:created xsi:type="dcterms:W3CDTF">2013-03-13T20:46:55Z</dcterms:created>
  <dcterms:modified xsi:type="dcterms:W3CDTF">2022-12-24T10:02:55Z</dcterms:modified>
</cp:coreProperties>
</file>