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1"/>
  </p:sldMasterIdLst>
  <p:notesMasterIdLst>
    <p:notesMasterId r:id="rId36"/>
  </p:notesMasterIdLst>
  <p:sldIdLst>
    <p:sldId id="329" r:id="rId2"/>
    <p:sldId id="299" r:id="rId3"/>
    <p:sldId id="363" r:id="rId4"/>
    <p:sldId id="338" r:id="rId5"/>
    <p:sldId id="394" r:id="rId6"/>
    <p:sldId id="395" r:id="rId7"/>
    <p:sldId id="385" r:id="rId8"/>
    <p:sldId id="396" r:id="rId9"/>
    <p:sldId id="398" r:id="rId10"/>
    <p:sldId id="397" r:id="rId11"/>
    <p:sldId id="400" r:id="rId12"/>
    <p:sldId id="366" r:id="rId13"/>
    <p:sldId id="372" r:id="rId14"/>
    <p:sldId id="373" r:id="rId15"/>
    <p:sldId id="374" r:id="rId16"/>
    <p:sldId id="377" r:id="rId17"/>
    <p:sldId id="381" r:id="rId18"/>
    <p:sldId id="403" r:id="rId19"/>
    <p:sldId id="310" r:id="rId20"/>
    <p:sldId id="405" r:id="rId21"/>
    <p:sldId id="408" r:id="rId22"/>
    <p:sldId id="409" r:id="rId23"/>
    <p:sldId id="411" r:id="rId24"/>
    <p:sldId id="413" r:id="rId25"/>
    <p:sldId id="414" r:id="rId26"/>
    <p:sldId id="415" r:id="rId27"/>
    <p:sldId id="346" r:id="rId28"/>
    <p:sldId id="416" r:id="rId29"/>
    <p:sldId id="419" r:id="rId30"/>
    <p:sldId id="284" r:id="rId31"/>
    <p:sldId id="353" r:id="rId32"/>
    <p:sldId id="388" r:id="rId33"/>
    <p:sldId id="356" r:id="rId34"/>
    <p:sldId id="39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38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немного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8</c:v>
                </c:pt>
                <c:pt idx="2">
                  <c:v>12</c:v>
                </c:pt>
              </c:numCache>
            </c:numRef>
          </c:val>
        </c:ser>
        <c:shape val="box"/>
        <c:axId val="286292224"/>
        <c:axId val="286306304"/>
        <c:axId val="0"/>
      </c:bar3DChart>
      <c:catAx>
        <c:axId val="286292224"/>
        <c:scaling>
          <c:orientation val="minMax"/>
        </c:scaling>
        <c:axPos val="b"/>
        <c:tickLblPos val="nextTo"/>
        <c:crossAx val="286306304"/>
        <c:crosses val="autoZero"/>
        <c:auto val="1"/>
        <c:lblAlgn val="ctr"/>
        <c:lblOffset val="100"/>
      </c:catAx>
      <c:valAx>
        <c:axId val="286306304"/>
        <c:scaling>
          <c:orientation val="minMax"/>
        </c:scaling>
        <c:axPos val="l"/>
        <c:majorGridlines/>
        <c:numFmt formatCode="General" sourceLinked="1"/>
        <c:tickLblPos val="nextTo"/>
        <c:crossAx val="286292224"/>
        <c:crosses val="autoZero"/>
        <c:crossBetween val="between"/>
      </c:valAx>
    </c:plotArea>
    <c:legend>
      <c:legendPos val="r"/>
      <c:layout/>
    </c:legend>
    <c:plotVisOnly val="1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spPr>
            <a:solidFill>
              <a:srgbClr val="C00000"/>
            </a:solidFill>
          </c:spPr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1.9444444444444445E-2"/>
                  <c:y val="-4.6296296296296523E-2"/>
                </c:manualLayout>
              </c:layout>
              <c:showVal val="1"/>
            </c:dLbl>
            <c:dLbl>
              <c:idx val="1"/>
              <c:layout>
                <c:manualLayout>
                  <c:x val="1.3888888888889027E-2"/>
                  <c:y val="-2.3148148148148147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5.5555555555555455E-2"/>
                </c:manualLayout>
              </c:layout>
              <c:showVal val="1"/>
            </c:dLbl>
            <c:showVal val="1"/>
          </c:dLbls>
          <c:cat>
            <c:strRef>
              <c:f>Лист1!$A$2:$A$4</c:f>
              <c:strCache>
                <c:ptCount val="3"/>
                <c:pt idx="0">
                  <c:v>часто</c:v>
                </c:pt>
                <c:pt idx="1">
                  <c:v>редко</c:v>
                </c:pt>
                <c:pt idx="2">
                  <c:v>никогда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</c:v>
                </c:pt>
                <c:pt idx="1">
                  <c:v>14</c:v>
                </c:pt>
                <c:pt idx="2">
                  <c:v>5</c:v>
                </c:pt>
              </c:numCache>
            </c:numRef>
          </c:val>
        </c:ser>
        <c:shape val="box"/>
        <c:axId val="286204672"/>
        <c:axId val="286206208"/>
        <c:axId val="0"/>
      </c:bar3DChart>
      <c:catAx>
        <c:axId val="286204672"/>
        <c:scaling>
          <c:orientation val="minMax"/>
        </c:scaling>
        <c:axPos val="b"/>
        <c:tickLblPos val="nextTo"/>
        <c:crossAx val="286206208"/>
        <c:crosses val="autoZero"/>
        <c:auto val="1"/>
        <c:lblAlgn val="ctr"/>
        <c:lblOffset val="100"/>
      </c:catAx>
      <c:valAx>
        <c:axId val="286206208"/>
        <c:scaling>
          <c:orientation val="minMax"/>
        </c:scaling>
        <c:axPos val="l"/>
        <c:majorGridlines/>
        <c:numFmt formatCode="General" sourceLinked="1"/>
        <c:tickLblPos val="nextTo"/>
        <c:crossAx val="286204672"/>
        <c:crosses val="autoZero"/>
        <c:crossBetween val="between"/>
      </c:valAx>
    </c:plotArea>
    <c:legend>
      <c:legendPos val="r"/>
      <c:layout/>
    </c:legend>
    <c:plotVisOnly val="1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2.2222222222222251E-2"/>
                  <c:y val="-5.5555555555555455E-2"/>
                </c:manualLayout>
              </c:layout>
              <c:showVal val="1"/>
            </c:dLbl>
            <c:dLbl>
              <c:idx val="1"/>
              <c:layout>
                <c:manualLayout>
                  <c:x val="1.6666666666666701E-2"/>
                  <c:y val="-5.5555555555555455E-2"/>
                </c:manualLayout>
              </c:layout>
              <c:showVal val="1"/>
            </c:dLbl>
            <c:delete val="1"/>
          </c:dLbls>
          <c:cat>
            <c:strRef>
              <c:f>Лист1!$A$1:$A$2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Лист1!$B$1:$B$2</c:f>
              <c:numCache>
                <c:formatCode>General</c:formatCode>
                <c:ptCount val="2"/>
                <c:pt idx="0">
                  <c:v>11</c:v>
                </c:pt>
                <c:pt idx="1">
                  <c:v>15</c:v>
                </c:pt>
              </c:numCache>
            </c:numRef>
          </c:val>
        </c:ser>
        <c:shape val="box"/>
        <c:axId val="286259840"/>
        <c:axId val="288096640"/>
        <c:axId val="0"/>
      </c:bar3DChart>
      <c:catAx>
        <c:axId val="286259840"/>
        <c:scaling>
          <c:orientation val="minMax"/>
        </c:scaling>
        <c:axPos val="b"/>
        <c:tickLblPos val="nextTo"/>
        <c:crossAx val="288096640"/>
        <c:crosses val="autoZero"/>
        <c:auto val="1"/>
        <c:lblAlgn val="ctr"/>
        <c:lblOffset val="100"/>
      </c:catAx>
      <c:valAx>
        <c:axId val="288096640"/>
        <c:scaling>
          <c:orientation val="minMax"/>
        </c:scaling>
        <c:axPos val="l"/>
        <c:majorGridlines/>
        <c:numFmt formatCode="General" sourceLinked="1"/>
        <c:tickLblPos val="nextTo"/>
        <c:crossAx val="286259840"/>
        <c:crosses val="autoZero"/>
        <c:crossBetween val="between"/>
      </c:valAx>
    </c:plotArea>
    <c:legend>
      <c:legendPos val="r"/>
      <c:layout/>
    </c:legend>
    <c:plotVisOnly val="1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Перо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18 декабря</c:v>
                </c:pt>
                <c:pt idx="1">
                  <c:v>21 декабря</c:v>
                </c:pt>
                <c:pt idx="2">
                  <c:v>26 декабря</c:v>
                </c:pt>
                <c:pt idx="3">
                  <c:v>31 декабря</c:v>
                </c:pt>
                <c:pt idx="4">
                  <c:v>3 января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6</c:v>
                </c:pt>
                <c:pt idx="2">
                  <c:v>12.5</c:v>
                </c:pt>
                <c:pt idx="3">
                  <c:v>21</c:v>
                </c:pt>
                <c:pt idx="4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Корень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18 декабря</c:v>
                </c:pt>
                <c:pt idx="1">
                  <c:v>21 декабря</c:v>
                </c:pt>
                <c:pt idx="2">
                  <c:v>26 декабря</c:v>
                </c:pt>
                <c:pt idx="3">
                  <c:v>31 декабря</c:v>
                </c:pt>
                <c:pt idx="4">
                  <c:v>3 января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0</c:v>
                </c:pt>
                <c:pt idx="1">
                  <c:v>3</c:v>
                </c:pt>
                <c:pt idx="2">
                  <c:v>4</c:v>
                </c:pt>
                <c:pt idx="3">
                  <c:v>9</c:v>
                </c:pt>
                <c:pt idx="4">
                  <c:v>15</c:v>
                </c:pt>
              </c:numCache>
            </c:numRef>
          </c:val>
        </c:ser>
        <c:shape val="cylinder"/>
        <c:axId val="288117120"/>
        <c:axId val="288118656"/>
        <c:axId val="0"/>
      </c:bar3DChart>
      <c:catAx>
        <c:axId val="288117120"/>
        <c:scaling>
          <c:orientation val="minMax"/>
        </c:scaling>
        <c:delete val="1"/>
        <c:axPos val="b"/>
        <c:tickLblPos val="nextTo"/>
        <c:crossAx val="288118656"/>
        <c:crosses val="autoZero"/>
        <c:auto val="1"/>
        <c:lblAlgn val="ctr"/>
        <c:lblOffset val="100"/>
      </c:catAx>
      <c:valAx>
        <c:axId val="288118656"/>
        <c:scaling>
          <c:orientation val="minMax"/>
        </c:scaling>
        <c:axPos val="l"/>
        <c:majorGridlines/>
        <c:numFmt formatCode="General" sourceLinked="1"/>
        <c:tickLblPos val="nextTo"/>
        <c:crossAx val="288117120"/>
        <c:crosses val="autoZero"/>
        <c:crossBetween val="between"/>
      </c:valAx>
    </c:plotArea>
    <c:legend>
      <c:legendPos val="r"/>
      <c:layout/>
    </c:legend>
    <c:plotVisOnly val="1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251AD-D168-4468-B49D-7AE541CF64C9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57243-7761-4E71-9821-3FC19C0824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D238EA-D032-4A7F-92A1-6E1A6D65AB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8484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8203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12870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693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77524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7111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77874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90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2594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198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5920703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8685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00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5926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775862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6131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AA45D-394C-4F14-9027-52DF85D0712A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9D33A4F-FA36-4B08-8481-E00099A15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22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  <p:sldLayoutId id="2147483850" r:id="rId15"/>
    <p:sldLayoutId id="21474838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eg"/><Relationship Id="rId7" Type="http://schemas.openxmlformats.org/officeDocument/2006/relationships/hyperlink" Target="//upload.wikimedia.org/wikipedia/commons/a/ac/Jousting_renfair.jpg" TargetMode="External"/><Relationship Id="rId2" Type="http://schemas.openxmlformats.org/officeDocument/2006/relationships/hyperlink" Target="http://www.rusnfo.com/news/data/upimages/pramid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://s002.radikal.ru/i200/1002/56/1b2465223b7b.jpg" TargetMode="Externa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gardenweb.ru/repchatyi-luk" TargetMode="External"/><Relationship Id="rId2" Type="http://schemas.openxmlformats.org/officeDocument/2006/relationships/hyperlink" Target="http://www.sadoved.com/lukovie/5284-kultura-luka-osobennosti-vyraschivani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emicvet.mediasole.ru/luk__svoystva_i_primenenie_v_narodnoy_medicine" TargetMode="External"/><Relationship Id="rId5" Type="http://schemas.openxmlformats.org/officeDocument/2006/relationships/hyperlink" Target="https://ogorodstvo.com/ovoshchevodstvo/vyrashchivaniye-luka/znachenie-luka-repchatogo.html" TargetMode="External"/><Relationship Id="rId4" Type="http://schemas.openxmlformats.org/officeDocument/2006/relationships/hyperlink" Target="http://www.neboleem.net/luk-repchatyj.ph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9900" y="632011"/>
            <a:ext cx="7975600" cy="5916707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«СОШ а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Псаучье-Дахе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им.Героя России О.М. </a:t>
            </a:r>
            <a:r>
              <a:rPr lang="ru-RU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Карданова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     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 </a:t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по окружающему миру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        </a:t>
            </a:r>
            <a:r>
              <a:rPr lang="ru-RU" sz="5300" b="1" dirty="0" smtClean="0">
                <a:solidFill>
                  <a:srgbClr val="C00000"/>
                </a:solidFill>
                <a:latin typeface="Monotype Corsiva" pitchFamily="66" charset="0"/>
              </a:rPr>
              <a:t>«Лук  от семи недуг»</a:t>
            </a:r>
            <a:br>
              <a:rPr lang="ru-RU" sz="53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3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53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b="1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8012" y="4914900"/>
            <a:ext cx="5451288" cy="179070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tx2"/>
              </a:solidFill>
            </a:endParaRP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Руководитель: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itchFamily="66" charset="0"/>
              </a:rPr>
              <a:t>Абдокова</a:t>
            </a: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Р.Д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Выполнила: </a:t>
            </a:r>
            <a:r>
              <a:rPr lang="ru-RU" sz="2000" b="1" dirty="0" err="1" smtClean="0">
                <a:solidFill>
                  <a:srgbClr val="002060"/>
                </a:solidFill>
                <a:latin typeface="Monotype Corsiva" pitchFamily="66" charset="0"/>
              </a:rPr>
              <a:t>Сатучиева</a:t>
            </a:r>
            <a:r>
              <a:rPr lang="ru-RU" sz="2000" b="1" dirty="0" smtClean="0">
                <a:solidFill>
                  <a:srgbClr val="002060"/>
                </a:solidFill>
                <a:latin typeface="Monotype Corsiva" pitchFamily="66" charset="0"/>
              </a:rPr>
              <a:t> Д</a:t>
            </a:r>
          </a:p>
        </p:txBody>
      </p:sp>
      <p:pic>
        <p:nvPicPr>
          <p:cNvPr id="14340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250825" y="188913"/>
            <a:ext cx="8642350" cy="6669087"/>
          </a:xfrm>
        </p:spPr>
        <p:txBody>
          <a:bodyPr>
            <a:normAutofit fontScale="92500"/>
          </a:bodyPr>
          <a:lstStyle/>
          <a:p>
            <a:pPr algn="ctr">
              <a:buFont typeface="Arial" charset="0"/>
              <a:buNone/>
            </a:pPr>
            <a:r>
              <a:rPr lang="ru-RU" sz="3600" b="1" u="sng" dirty="0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  <a:r>
              <a:rPr lang="ru-RU" sz="39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 Египте лук выращивали  5 - 6 тыс. лет назад</a:t>
            </a:r>
          </a:p>
          <a:p>
            <a:pPr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  был любимой едой у древних персов. </a:t>
            </a:r>
          </a:p>
          <a:p>
            <a:pPr>
              <a:buFont typeface="Arial" charset="0"/>
              <a:buNone/>
            </a:pPr>
            <a:endParaRPr lang="ru-RU" dirty="0" smtClean="0"/>
          </a:p>
          <a:p>
            <a:endParaRPr lang="ru-RU" dirty="0" smtClean="0"/>
          </a:p>
        </p:txBody>
      </p:sp>
      <p:pic>
        <p:nvPicPr>
          <p:cNvPr id="13315" name="Picture 5" descr="Картинка 10 из 1459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2" y="908050"/>
            <a:ext cx="3481388" cy="210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http://www.aif.by/media/k2/items/cache/9345becfadbddf081b5a77dbe1be5d57_X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83326" y="908051"/>
            <a:ext cx="410347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7" descr="Картинка 19 из 15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6870" y="3644900"/>
            <a:ext cx="3594129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Файл:Jousting renfair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87330" y="3644900"/>
            <a:ext cx="4037570" cy="2247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1380392" y="167054"/>
            <a:ext cx="7605346" cy="1585547"/>
          </a:xfrm>
        </p:spPr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В России лук получил широкое распространение ещё в 8 веке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56000" y="1700213"/>
            <a:ext cx="5308600" cy="2084387"/>
          </a:xfrm>
        </p:spPr>
        <p:txBody>
          <a:bodyPr>
            <a:normAutofit fontScale="40000" lnSpcReduction="20000"/>
          </a:bodyPr>
          <a:lstStyle/>
          <a:p>
            <a:pPr algn="just">
              <a:buFont typeface="Arial" charset="0"/>
              <a:buNone/>
            </a:pPr>
            <a:r>
              <a:rPr lang="ru-RU" dirty="0" smtClean="0">
                <a:latin typeface="Arial" charset="0"/>
                <a:cs typeface="Arial" charset="0"/>
              </a:rPr>
              <a:t>                       </a:t>
            </a:r>
            <a:r>
              <a:rPr lang="ru-RU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Даже в бедной семье суп не  варили без луковицы.      </a:t>
            </a:r>
          </a:p>
          <a:p>
            <a:pPr algn="just">
              <a:buFont typeface="Arial" charset="0"/>
              <a:buNone/>
            </a:pPr>
            <a:r>
              <a:rPr lang="ru-RU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Она была не только приправой, но и защитницей от всех болезней. </a:t>
            </a:r>
          </a:p>
          <a:p>
            <a:pPr>
              <a:buFontTx/>
              <a:buNone/>
            </a:pPr>
            <a:endParaRPr lang="ru-RU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pic>
        <p:nvPicPr>
          <p:cNvPr id="235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989138"/>
            <a:ext cx="2520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4"/>
          <p:cNvSpPr txBox="1">
            <a:spLocks noChangeArrowheads="1"/>
          </p:cNvSpPr>
          <p:nvPr/>
        </p:nvSpPr>
        <p:spPr bwMode="auto">
          <a:xfrm>
            <a:off x="1060938" y="4118031"/>
            <a:ext cx="437857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пост ели лук с водой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квасом, добавляя хлеб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растительное масло.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Такую похлёбку называли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"тюрей". 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4152899"/>
            <a:ext cx="2093913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283" y="228600"/>
            <a:ext cx="7082118" cy="1116106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  <a:t>Я взяла  лук и произвела измерения:</a:t>
            </a:r>
            <a:r>
              <a:rPr lang="ru-RU" sz="4400" b="1" u="sng" dirty="0" smtClean="0"/>
              <a:t/>
            </a:r>
            <a:br>
              <a:rPr lang="ru-RU" sz="4400" b="1" u="sng" dirty="0" smtClean="0"/>
            </a:br>
            <a:r>
              <a:rPr lang="ru-RU" b="1" dirty="0" smtClean="0"/>
              <a:t>                      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18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декабря</a:t>
            </a:r>
          </a:p>
        </p:txBody>
      </p:sp>
      <p:pic>
        <p:nvPicPr>
          <p:cNvPr id="6147" name="Picture 2" descr="F:\DCIM\101CANON\IMG_66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5288" y="3068638"/>
            <a:ext cx="3570287" cy="3529012"/>
          </a:xfrm>
          <a:noFill/>
        </p:spPr>
      </p:pic>
      <p:pic>
        <p:nvPicPr>
          <p:cNvPr id="6148" name="Picture 5" descr="F:\DCIM\101CANON\IMG_663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7900" y="3068638"/>
            <a:ext cx="4032250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8313" y="1557338"/>
          <a:ext cx="8208912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/>
                <a:gridCol w="4104456"/>
              </a:tblGrid>
              <a:tr h="61206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   пера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            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см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206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Корень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            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 см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342638" y="416859"/>
            <a:ext cx="7057292" cy="155537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Затем я поставила лук в воду.</a:t>
            </a:r>
            <a:b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Для роста растения необходимы: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  <a:t>свет </a:t>
            </a: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/>
              <a:t>    </a:t>
            </a:r>
            <a:r>
              <a:rPr lang="ru-RU" sz="4400" b="1" u="sng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тепло </a:t>
            </a:r>
            <a:r>
              <a:rPr lang="ru-RU" sz="4400" b="1" u="sng" dirty="0" smtClean="0">
                <a:latin typeface="Monotype Corsiva" pitchFamily="66" charset="0"/>
              </a:rPr>
              <a:t>  </a:t>
            </a:r>
            <a:r>
              <a:rPr lang="ru-RU" sz="4400" dirty="0" smtClean="0"/>
              <a:t>  </a:t>
            </a:r>
            <a:r>
              <a:rPr lang="ru-RU" sz="4400" b="1" u="sng" dirty="0" smtClean="0">
                <a:solidFill>
                  <a:srgbClr val="0070C0"/>
                </a:solidFill>
                <a:latin typeface="Monotype Corsiva" pitchFamily="66" charset="0"/>
              </a:rPr>
              <a:t>вода </a:t>
            </a:r>
            <a:r>
              <a:rPr lang="ru-RU" sz="4400" dirty="0" smtClean="0">
                <a:solidFill>
                  <a:srgbClr val="0070C0"/>
                </a:solidFill>
              </a:rPr>
              <a:t> </a:t>
            </a:r>
            <a:r>
              <a:rPr lang="ru-RU" sz="4400" dirty="0" smtClean="0"/>
              <a:t> </a:t>
            </a:r>
            <a:r>
              <a:rPr lang="ru-RU" sz="4400" b="1" u="sng" dirty="0" smtClean="0">
                <a:solidFill>
                  <a:schemeClr val="tx2"/>
                </a:solidFill>
                <a:latin typeface="Monotype Corsiva" pitchFamily="66" charset="0"/>
              </a:rPr>
              <a:t>воздух </a:t>
            </a:r>
            <a:r>
              <a:rPr lang="ru-RU" b="1" u="sng" dirty="0" smtClean="0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ru-RU" b="1" u="sng" dirty="0" smtClean="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</a:t>
            </a:r>
            <a:r>
              <a:rPr lang="ru-RU" dirty="0" err="1" smtClean="0"/>
              <a:t>Возду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7171" name="Picture 2" descr="F:\DCIM\101CANON\IMG_6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213" y="3015762"/>
            <a:ext cx="3394075" cy="3643801"/>
          </a:xfrm>
          <a:noFill/>
        </p:spPr>
      </p:pic>
      <p:pic>
        <p:nvPicPr>
          <p:cNvPr id="7172" name="Picture 3" descr="F:\DCIM\101CANON\IMG_663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8401" y="3006970"/>
            <a:ext cx="3816350" cy="362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50130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pic>
        <p:nvPicPr>
          <p:cNvPr id="8195" name="Picture 2" descr="F:\DCIM\101CANON\IMG_66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3850" y="3068638"/>
            <a:ext cx="4032250" cy="3455987"/>
          </a:xfrm>
          <a:noFill/>
        </p:spPr>
      </p:pic>
      <p:pic>
        <p:nvPicPr>
          <p:cNvPr id="8196" name="Picture 3" descr="F:\DCIM\101CANON\IMG_66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068638"/>
            <a:ext cx="4176713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8313" y="1652955"/>
          <a:ext cx="8280920" cy="14973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4140460"/>
              </a:tblGrid>
              <a:tr h="49970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</a:t>
                      </a: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5 см   7 мм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0484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Корень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 см  8мм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613647" y="325315"/>
            <a:ext cx="68848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Через 3 дня я снова </a:t>
            </a:r>
            <a:b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произвела   измерения:</a:t>
            </a:r>
            <a:endParaRPr lang="ru-RU" sz="4000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9219" name="Заголовок 3"/>
          <p:cNvSpPr>
            <a:spLocks noGrp="1"/>
          </p:cNvSpPr>
          <p:nvPr>
            <p:ph type="title"/>
          </p:nvPr>
        </p:nvSpPr>
        <p:spPr>
          <a:xfrm>
            <a:off x="285750" y="422030"/>
            <a:ext cx="8229600" cy="9231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  <a:t>Лук подрос:</a:t>
            </a:r>
            <a:b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/>
              <a:t>Лук подрос:</a:t>
            </a:r>
            <a:br>
              <a:rPr lang="ru-RU" sz="4400" b="1" dirty="0" smtClean="0"/>
            </a:br>
            <a:endParaRPr lang="ru-RU" sz="44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1700213"/>
          <a:ext cx="7992888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6444"/>
                <a:gridCol w="3996444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 пера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см 5мм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Корень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4см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31" name="Picture 2" descr="F:\DCIM\101CANON\IMG_67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4213" y="3284538"/>
            <a:ext cx="3240087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 descr="F:\DCIM\101CANON\IMG_6634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108331" y="3323492"/>
            <a:ext cx="3235569" cy="31916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945201" y="215154"/>
            <a:ext cx="6589199" cy="1344706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Лук ещё подрос!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Длина пера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21 см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Корень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 см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4" name="Прямоугольник 4"/>
          <p:cNvSpPr>
            <a:spLocks noChangeArrowheads="1"/>
          </p:cNvSpPr>
          <p:nvPr/>
        </p:nvSpPr>
        <p:spPr bwMode="auto">
          <a:xfrm>
            <a:off x="465992" y="2778370"/>
            <a:ext cx="820969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Можно сделать первый вывод: за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 дней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лук вырос: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перо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 20 см </a:t>
            </a:r>
          </a:p>
          <a:p>
            <a:pPr>
              <a:buFont typeface="Wingdings" pitchFamily="2" charset="2"/>
              <a:buChar char="§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корень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9 см                                </a:t>
            </a:r>
          </a:p>
        </p:txBody>
      </p:sp>
      <p:pic>
        <p:nvPicPr>
          <p:cNvPr id="10257" name="Picture 6" descr="F:\DCIM\101CANON\IMG_69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4604" y="4378570"/>
            <a:ext cx="2058987" cy="213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F:\DCIM\101CANON\IMG_69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39155" y="4369656"/>
            <a:ext cx="231237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406768" y="274638"/>
            <a:ext cx="7280031" cy="135413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диаграмме видно, что лук растет  быстро (за 16 дней  длина пера увеличилась на 34 см, а корня на15 см)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67254"/>
          <a:ext cx="8229600" cy="435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Практическая работа</a:t>
            </a: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>
          <a:xfrm>
            <a:off x="1942415" y="1793632"/>
            <a:ext cx="6591985" cy="210136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Посадила  лук в баночки с  землей.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Вот  такая луковая 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грядка получилась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! </a:t>
            </a:r>
          </a:p>
          <a:p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0C59B-F78D-444D-B9E9-515B67200129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3860800"/>
            <a:ext cx="5207000" cy="2997200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Строение луковицы</a:t>
            </a:r>
          </a:p>
        </p:txBody>
      </p:sp>
      <p:pic>
        <p:nvPicPr>
          <p:cNvPr id="13315" name="Picture 2" descr="C:\Users\Family\Desktop\Рисунок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83100" y="1485900"/>
            <a:ext cx="4208463" cy="5080000"/>
          </a:xfrm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1046802" y="3104720"/>
            <a:ext cx="372793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1 – корни;</a:t>
            </a:r>
          </a:p>
          <a:p>
            <a:pPr marL="457200" indent="-457200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2 – луковица;</a:t>
            </a:r>
          </a:p>
          <a:p>
            <a:pPr marL="457200" indent="-457200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3 – перо;</a:t>
            </a:r>
          </a:p>
          <a:p>
            <a:pPr marL="457200" indent="-457200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4 – сочные чешуи;</a:t>
            </a:r>
          </a:p>
          <a:p>
            <a:pPr marL="457200" indent="-457200"/>
            <a:r>
              <a:rPr lang="ru-RU" altLang="ru-RU" sz="2800" b="1" dirty="0">
                <a:latin typeface="Times New Roman" pitchFamily="18" charset="0"/>
                <a:cs typeface="Times New Roman" pitchFamily="18" charset="0"/>
              </a:rPr>
              <a:t>5 – сухие чешуи.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044699" y="230188"/>
            <a:ext cx="6272213" cy="1162050"/>
          </a:xfrm>
        </p:spPr>
        <p:txBody>
          <a:bodyPr>
            <a:normAutofit/>
          </a:bodyPr>
          <a:lstStyle/>
          <a:p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Проблемные вопросы</a:t>
            </a:r>
          </a:p>
        </p:txBody>
      </p:sp>
      <p:pic>
        <p:nvPicPr>
          <p:cNvPr id="4099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382529" y="2822875"/>
            <a:ext cx="4226012" cy="264704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872762"/>
            <a:ext cx="4114800" cy="4253401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лук – полезное и  чудодейственное средство?</a:t>
            </a:r>
          </a:p>
          <a:p>
            <a:pPr marL="457200" indent="-457200"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говорят, что лук полезен для здоровья человека?</a:t>
            </a:r>
          </a:p>
          <a:p>
            <a:pPr marL="457200" indent="-457200">
              <a:buAutoNum type="arabicPeriod"/>
              <a:defRPr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  народе говорят:«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Лук – от семи недуг»? 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Фитонциды</a:t>
            </a:r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352925"/>
          </a:xfrm>
        </p:spPr>
        <p:txBody>
          <a:bodyPr>
            <a:normAutofit/>
          </a:bodyPr>
          <a:lstStyle/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Фитонциды - мощное оружие растений.</a:t>
            </a: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 слово "фитонциды" — сложное от греческого "растение" ("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фитон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") и латинского "убиваю" ("</a:t>
            </a:r>
            <a:r>
              <a:rPr lang="ru-RU" alt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цидо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")</a:t>
            </a: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интернет источников я узнала, что фитонциды служат для терапии и профилактики ряда болезней (гриппа и вирусных инфекций, ангины)</a:t>
            </a:r>
          </a:p>
        </p:txBody>
      </p:sp>
      <p:pic>
        <p:nvPicPr>
          <p:cNvPr id="21508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63701" y="4868863"/>
            <a:ext cx="4851399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B09F-42A8-4DC8-BFD8-102105A8BAF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900113" y="836613"/>
            <a:ext cx="727233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Сегодня на первое место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среди луковых сокровищ выходит </a:t>
            </a:r>
          </a:p>
          <a:p>
            <a:pPr algn="ctr"/>
            <a:r>
              <a:rPr lang="ru-RU" sz="4000" b="1" u="sng" dirty="0" err="1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кверцетин</a:t>
            </a:r>
            <a:r>
              <a:rPr lang="ru-RU" sz="4000" b="1" u="sng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мощный противораковый элемент.</a:t>
            </a:r>
          </a:p>
        </p:txBody>
      </p:sp>
      <p:pic>
        <p:nvPicPr>
          <p:cNvPr id="25603" name="Рисунок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79700" y="3290326"/>
            <a:ext cx="5486399" cy="336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384301" y="624110"/>
            <a:ext cx="7162800" cy="2157190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</a:t>
            </a:r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Эксперимент №2</a:t>
            </a:r>
            <a:b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alt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Заложила хлеб в 1 контейнер. Заложила хлеб с луком в другой контейнер.</a:t>
            </a:r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altLang="ru-RU" sz="4000" b="1" u="sng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7411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84212" y="3365500"/>
            <a:ext cx="3303587" cy="3022600"/>
          </a:xfrm>
        </p:spPr>
      </p:pic>
      <p:pic>
        <p:nvPicPr>
          <p:cNvPr id="17412" name="Рисунок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3365500"/>
            <a:ext cx="340836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536701" y="533400"/>
            <a:ext cx="6997700" cy="1841500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</a:t>
            </a:r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alt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первом контейнере на хлебе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появились первые признаки заплесневения. Во втором контейнере хлеб без изменений</a:t>
            </a:r>
            <a:endParaRPr lang="ru-RU" altLang="ru-RU" sz="4000" b="1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15363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6671" y="2882900"/>
            <a:ext cx="4105275" cy="3784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364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7508" y="2578100"/>
            <a:ext cx="4211638" cy="4076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Вывод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луке содержатся фитонциды, которые уменьшают рост и развитие бактерий.</a:t>
            </a:r>
          </a:p>
        </p:txBody>
      </p:sp>
      <p:pic>
        <p:nvPicPr>
          <p:cNvPr id="20484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3284538"/>
            <a:ext cx="5168900" cy="319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Мои наблюдения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755650" y="1916113"/>
          <a:ext cx="7488238" cy="43926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41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1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179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Контейнер № 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Контейнер № 2</a:t>
                      </a:r>
                      <a:endParaRPr lang="ru-RU" sz="2000" b="1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26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Заложила 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 в контейнер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Заложила</a:t>
                      </a:r>
                      <a:r>
                        <a:rPr lang="ru-RU" sz="20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 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луком в контейнер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54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Появились первые признаки заплесневения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 без изменений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105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хлебе 7</a:t>
                      </a:r>
                      <a:r>
                        <a:rPr lang="ru-RU" sz="2000" b="1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пятен плесени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Хлеб без изменений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268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Хлеб</a:t>
                      </a:r>
                      <a:r>
                        <a:rPr lang="ru-RU" sz="2000" b="1" baseline="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полностью покрылся плесенью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Появились</a:t>
                      </a:r>
                      <a:r>
                        <a:rPr lang="ru-RU" sz="2000" b="1" baseline="0" dirty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первые признаки заплесневения</a:t>
                      </a:r>
                      <a:endParaRPr lang="ru-RU" sz="2000" b="1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3789363"/>
            <a:ext cx="7772400" cy="41148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1476375" y="333375"/>
            <a:ext cx="69119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i="1" kern="10">
              <a:ln w="15875">
                <a:solidFill>
                  <a:srgbClr val="0000FF"/>
                </a:solidFill>
                <a:round/>
                <a:headEnd/>
                <a:tailEnd/>
              </a:ln>
              <a:solidFill>
                <a:srgbClr val="993366"/>
              </a:solidFill>
              <a:latin typeface="Georgia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987675" y="1341438"/>
            <a:ext cx="5256213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2"/>
              </a:buBlip>
            </a:pPr>
            <a:r>
              <a:rPr lang="ru-RU" sz="2800" b="1" dirty="0"/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14 % сахара;</a:t>
            </a:r>
          </a:p>
          <a:p>
            <a:pPr>
              <a:buFontTx/>
              <a:buBlip>
                <a:blip r:embed="rId2"/>
              </a:buBlip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5 % белков;</a:t>
            </a:r>
          </a:p>
          <a:p>
            <a:pPr>
              <a:buFontTx/>
              <a:buBlip>
                <a:blip r:embed="rId2"/>
              </a:buBlip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1 % минеральных солей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85750" y="4000500"/>
            <a:ext cx="7323138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витамины С, В;</a:t>
            </a:r>
          </a:p>
          <a:p>
            <a:pPr algn="ctr"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каротин;</a:t>
            </a:r>
          </a:p>
          <a:p>
            <a:pPr algn="ctr"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эфирные масла.</a:t>
            </a:r>
          </a:p>
          <a:p>
            <a:pPr algn="ctr">
              <a:buFontTx/>
              <a:buChar char="•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Все части растения выделяют фитонциды.</a:t>
            </a:r>
          </a:p>
          <a:p>
            <a:pPr algn="ctr">
              <a:buFontTx/>
              <a:buChar char="•"/>
            </a:pPr>
            <a:endParaRPr lang="ru-RU" sz="2800" b="1" dirty="0"/>
          </a:p>
          <a:p>
            <a:pPr algn="ctr"/>
            <a:endParaRPr lang="ru-RU" dirty="0"/>
          </a:p>
        </p:txBody>
      </p:sp>
      <p:pic>
        <p:nvPicPr>
          <p:cNvPr id="24581" name="Picture 8" descr="SCALL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75382">
            <a:off x="6653213" y="4238625"/>
            <a:ext cx="2555875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 descr="SCALL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395288" y="1125538"/>
            <a:ext cx="255587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59632" y="332656"/>
            <a:ext cx="6858048" cy="7078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000" b="1" u="sng" kern="10" dirty="0">
                <a:ln w="15875">
                  <a:solidFill>
                    <a:schemeClr val="accent3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Monotype Corsiva" pitchFamily="66" charset="0"/>
              </a:rPr>
              <a:t>В состав лука входит: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10185" y="3500438"/>
            <a:ext cx="42418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u="sng" kern="10" dirty="0">
                <a:ln w="15875">
                  <a:solidFill>
                    <a:schemeClr val="accent3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Monotype Corsiva" pitchFamily="66" charset="0"/>
              </a:rPr>
              <a:t>В листьях имеются: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6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8" grpId="0"/>
      <p:bldP spid="235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703385"/>
            <a:ext cx="8229600" cy="349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  <a:t>Виды лука</a:t>
            </a:r>
            <a:b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4400" b="1" u="sng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03575" y="6492875"/>
            <a:ext cx="2895600" cy="3651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A3A866-F02A-42AA-AFA1-886B8921EE5D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681654" y="633046"/>
            <a:ext cx="58511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Существует около 400 видов лука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( культурные  и дикие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30216" y="5418231"/>
            <a:ext cx="191392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Многоярусный </a:t>
            </a:r>
          </a:p>
          <a:p>
            <a:pPr algn="ctr">
              <a:defRPr/>
            </a:pP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3" name="TextBox 13"/>
          <p:cNvSpPr txBox="1">
            <a:spLocks noChangeArrowheads="1"/>
          </p:cNvSpPr>
          <p:nvPr/>
        </p:nvSpPr>
        <p:spPr bwMode="auto">
          <a:xfrm>
            <a:off x="611188" y="5516563"/>
            <a:ext cx="190629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Алтайский лук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9464" name="TextBox 17"/>
          <p:cNvSpPr txBox="1">
            <a:spLocks noChangeArrowheads="1"/>
          </p:cNvSpPr>
          <p:nvPr/>
        </p:nvSpPr>
        <p:spPr bwMode="auto">
          <a:xfrm>
            <a:off x="3708400" y="5661025"/>
            <a:ext cx="14173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Шнитт-лук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9465" name="Picture 2" descr="C:\Users\Family\Desktop\Рисунок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2133600"/>
            <a:ext cx="227647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3" descr="C:\Users\Family\Desktop\Рисунок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2420938"/>
            <a:ext cx="2828925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00788" y="2133600"/>
            <a:ext cx="2386012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547813" y="333375"/>
            <a:ext cx="7488237" cy="1162050"/>
          </a:xfrm>
        </p:spPr>
        <p:txBody>
          <a:bodyPr>
            <a:normAutofit/>
          </a:bodyPr>
          <a:lstStyle/>
          <a:p>
            <a:r>
              <a:rPr lang="ru-RU" alt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Из истории лука</a:t>
            </a:r>
          </a:p>
        </p:txBody>
      </p:sp>
      <p:pic>
        <p:nvPicPr>
          <p:cNvPr id="819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924300" y="1916113"/>
            <a:ext cx="4667250" cy="3960812"/>
          </a:xfrm>
        </p:spPr>
      </p:pic>
      <p:sp>
        <p:nvSpPr>
          <p:cNvPr id="8196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916113"/>
            <a:ext cx="3886200" cy="4465637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Родина репчатого лука — Юго-Западная Азия. </a:t>
            </a:r>
          </a:p>
          <a:p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 известен уже свыше 5000 лет.</a:t>
            </a:r>
          </a:p>
          <a:p>
            <a:endParaRPr lang="ru-RU" altLang="ru-RU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414" y="446088"/>
            <a:ext cx="6014623" cy="755183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Лук репчатый</a:t>
            </a:r>
            <a:endParaRPr lang="ru-RU" sz="4000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98977" y="446090"/>
            <a:ext cx="336694" cy="327634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1942415" y="-334109"/>
            <a:ext cx="262958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9570" name="Picture 2" descr="http://sonac.net/sonac/images/gallery/onions/a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9908" y="3886200"/>
            <a:ext cx="3411415" cy="2729753"/>
          </a:xfrm>
          <a:prstGeom prst="rect">
            <a:avLst/>
          </a:prstGeom>
          <a:noFill/>
        </p:spPr>
      </p:pic>
      <p:pic>
        <p:nvPicPr>
          <p:cNvPr id="109572" name="Picture 4" descr="http://v.img.com.ua/b/orig/d/85/1b08977dbf266e362cb2b587a55ba85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45723" y="3894993"/>
            <a:ext cx="3411413" cy="2734407"/>
          </a:xfrm>
          <a:prstGeom prst="rect">
            <a:avLst/>
          </a:prstGeom>
          <a:noFill/>
        </p:spPr>
      </p:pic>
      <p:pic>
        <p:nvPicPr>
          <p:cNvPr id="109574" name="Picture 6" descr="http://recipekineticsand.com/wp-content/uploads/2016/05/pickle-juice-a-natural-blood-thinner-768x62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03684" y="1353671"/>
            <a:ext cx="3557092" cy="225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288925"/>
          </a:xfrm>
        </p:spPr>
        <p:txBody>
          <a:bodyPr>
            <a:normAutofit fontScale="90000"/>
          </a:bodyPr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mtClean="0">
                <a:latin typeface="Times New Roman" pitchFamily="18" charset="0"/>
                <a:cs typeface="Times New Roman" pitchFamily="18" charset="0"/>
              </a:rPr>
            </a:b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647700" y="260350"/>
            <a:ext cx="8183563" cy="6148388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Актуальность</a:t>
            </a:r>
            <a:r>
              <a:rPr lang="ru-RU" sz="4000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Интересно увидеть конечный результат исследовательской работы, узнать больше информации о луке и рассказать об этом своим </a:t>
            </a:r>
          </a:p>
          <a:p>
            <a:pPr>
              <a:buFont typeface="Arial" charset="0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одноклассникам.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Цель</a:t>
            </a:r>
            <a:r>
              <a:rPr lang="ru-RU" sz="4000" b="1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: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изучить целебные свойства лука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и выяснить, от каких недугов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помогает  это растение;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- изучить условия и динамику роста лука.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ru-RU" sz="2400" dirty="0" smtClean="0"/>
          </a:p>
        </p:txBody>
      </p:sp>
      <p:pic>
        <p:nvPicPr>
          <p:cNvPr id="4100" name="Picture 2" descr="F:\DCIM\101CANON\IMG_663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43700" y="2864340"/>
            <a:ext cx="2222500" cy="287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2707" y="242454"/>
            <a:ext cx="6772093" cy="2417619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 является прекрасным противовирусным и противовоспалительным средством.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Кашица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лука ускоряет заживление ран, используется при лечении ожогов и обморожений.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639291" y="2608729"/>
            <a:ext cx="5451762" cy="3684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166276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title"/>
          </p:nvPr>
        </p:nvSpPr>
        <p:spPr>
          <a:xfrm>
            <a:off x="4876800" y="1151792"/>
            <a:ext cx="3810000" cy="138918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лука </a:t>
            </a:r>
            <a:r>
              <a:rPr lang="ru-RU" sz="3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приготовить:</a:t>
            </a:r>
          </a:p>
        </p:txBody>
      </p:sp>
      <p:sp>
        <p:nvSpPr>
          <p:cNvPr id="28674" name="Rectangle 5"/>
          <p:cNvSpPr>
            <a:spLocks noGrp="1" noChangeArrowheads="1"/>
          </p:cNvSpPr>
          <p:nvPr>
            <p:ph idx="1"/>
          </p:nvPr>
        </p:nvSpPr>
        <p:spPr>
          <a:xfrm>
            <a:off x="5334000" y="5638800"/>
            <a:ext cx="3505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Луковые кольца в кляре</a:t>
            </a:r>
          </a:p>
        </p:txBody>
      </p:sp>
      <p:pic>
        <p:nvPicPr>
          <p:cNvPr id="2867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29337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7526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9"/>
          <p:cNvSpPr>
            <a:spLocks noChangeArrowheads="1"/>
          </p:cNvSpPr>
          <p:nvPr/>
        </p:nvSpPr>
        <p:spPr bwMode="auto">
          <a:xfrm>
            <a:off x="304799" y="4571999"/>
            <a:ext cx="4460631" cy="111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Лук,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фарширо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ванный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овощами</a:t>
            </a:r>
          </a:p>
        </p:txBody>
      </p:sp>
      <p:sp>
        <p:nvSpPr>
          <p:cNvPr id="28678" name="TextBox 6"/>
          <p:cNvSpPr txBox="1">
            <a:spLocks noChangeArrowheads="1"/>
          </p:cNvSpPr>
          <p:nvPr/>
        </p:nvSpPr>
        <p:spPr bwMode="auto">
          <a:xfrm>
            <a:off x="1459523" y="476250"/>
            <a:ext cx="65942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>
                <a:solidFill>
                  <a:srgbClr val="C00000"/>
                </a:solidFill>
                <a:latin typeface="Monotype Corsiva" pitchFamily="66" charset="0"/>
              </a:rPr>
              <a:t>Лук в кулинарии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/>
          </a:p>
        </p:txBody>
      </p:sp>
      <p:pic>
        <p:nvPicPr>
          <p:cNvPr id="20484" name="Picture 15" descr="http://recept-kuhnya.ru/i/img2/zakuska_iz_kartofelya_i_zelenogo_luka/image-9807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900" y="1638300"/>
            <a:ext cx="35941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076700" y="330200"/>
            <a:ext cx="4508500" cy="7905122"/>
          </a:xfrm>
        </p:spPr>
        <p:txBody>
          <a:bodyPr/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А вот и моё блюдо: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Лук, яйцо, майонез.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Вкусно и полезно!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611560" y="1320800"/>
            <a:ext cx="747834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04800" eaLnBrk="0" hangingPunct="0">
              <a:buFont typeface="Wingdings" pitchFamily="2" charset="2"/>
              <a:buChar char="Ø"/>
              <a:defRPr/>
            </a:pPr>
            <a:endParaRPr lang="ru-RU" sz="3200" dirty="0" smtClean="0">
              <a:latin typeface="+mn-lt"/>
              <a:cs typeface="Times New Roman" pitchFamily="18" charset="0"/>
            </a:endParaRPr>
          </a:p>
          <a:p>
            <a:pPr indent="304800" eaLnBrk="0" hangingPunct="0"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 – растение удивительное!</a:t>
            </a:r>
          </a:p>
          <a:p>
            <a:pPr indent="304800" eaLnBrk="0" hangingPunct="0"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узнала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истории происхождения, о строении и  видах лука.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eaLnBrk="0" hangingPunct="0">
              <a:buFont typeface="Wingdings" pitchFamily="2" charset="2"/>
              <a:buChar char="Ø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лекарственных свойствах этого замечательного 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неприхотливого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растения.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eaLnBrk="0" hangingPunct="0">
              <a:buFont typeface="Wingdings" pitchFamily="2" charset="2"/>
              <a:buChar char="Ø"/>
              <a:defRPr/>
            </a:pP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Вырастила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 в домашних условиях.</a:t>
            </a:r>
          </a:p>
          <a:p>
            <a:pPr indent="304800" algn="just" eaLnBrk="0" hangingPunct="0"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475" y="260350"/>
            <a:ext cx="2726348" cy="708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u="sng" dirty="0">
                <a:solidFill>
                  <a:srgbClr val="C00000"/>
                </a:solidFill>
                <a:latin typeface="Monotype Corsiva" pitchFamily="66" charset="0"/>
              </a:rPr>
              <a:t>Выводы: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Источники</a:t>
            </a:r>
            <a:endParaRPr lang="ru-RU" sz="4000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8111" y="1510145"/>
            <a:ext cx="7073771" cy="4807528"/>
          </a:xfrm>
        </p:spPr>
        <p:txBody>
          <a:bodyPr>
            <a:normAutofit fontScale="92500"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Лук_(значения)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www.sadoved.com/lukovie/5284-kultura-luka-osobennosti-vyraschivanie.html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gardenweb.ru/repchatyi-luk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www.neboleem.net/luk-repchatyj.php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ogorodstvo.com/ovoshchevodstvo/vyrashchivaniye-luka/znachenie-luka-repchatogo.html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https://cemicvet.mediasole.ru/luk__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svoystva_i_primenenie_v_narodnoy_medicine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85184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Задачи: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736600" y="1196975"/>
            <a:ext cx="8032750" cy="5467594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2800" dirty="0" smtClean="0"/>
              <a:t>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ознакомиться с историей появления лука;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провести анкетирование одноклассников;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изучить строение и классификацию сортов лука;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изучить полезные свойства лука;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провести наблюдение за выращиванием лука;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информационный буклет и книжку «Лечение народными средствами».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F90F42-1343-4401-89A5-9ECA36C029B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3489" name="Picture 1" descr="G:\Проекты для Влады\Лук\Мальчики\Рисунок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08013" y="4872681"/>
            <a:ext cx="2278289" cy="198531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3"/>
            <a:ext cx="7700392" cy="936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</a:t>
            </a: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Гипотеза</a:t>
            </a:r>
            <a:endParaRPr lang="ru-RU" sz="4000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120156"/>
            <a:ext cx="6512768" cy="22105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знать целебные свойства лука и систематически употреблять его в пищу, то можно избежать некоторых заболеваний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https://uflebologa.ru/wp-content/uploads/2017/09/luk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27501" y="3675529"/>
            <a:ext cx="3467100" cy="2979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7074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76672"/>
            <a:ext cx="694933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>
              <a:tabLst>
                <a:tab pos="1064176" algn="l"/>
              </a:tabLst>
              <a:defRPr/>
            </a:pPr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Анкетирование одноклассников:</a:t>
            </a:r>
          </a:p>
          <a:p>
            <a:pPr algn="ctr" eaLnBrk="0">
              <a:tabLst>
                <a:tab pos="1064176" algn="l"/>
              </a:tabLst>
              <a:defRPr/>
            </a:pPr>
            <a:endParaRPr lang="ru-RU" sz="32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>
              <a:tabLst>
                <a:tab pos="1064176" algn="l"/>
              </a:tabLst>
              <a:defRPr/>
            </a:pPr>
            <a:endParaRPr lang="ru-RU" sz="2800" dirty="0">
              <a:solidFill>
                <a:schemeClr val="accent1">
                  <a:lumMod val="50000"/>
                </a:schemeClr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>
              <a:buAutoNum type="arabicPeriod"/>
              <a:tabLst>
                <a:tab pos="1064176" algn="l"/>
              </a:tabLst>
              <a:defRPr/>
            </a:pP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eaLnBrk="0">
              <a:buAutoNum type="arabicPeriod"/>
              <a:tabLst>
                <a:tab pos="1064176" algn="l"/>
              </a:tabLst>
              <a:defRPr/>
            </a:pP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0032" y="3501008"/>
            <a:ext cx="4043942" cy="3032956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76800" y="3467100"/>
            <a:ext cx="4025900" cy="229159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50" name="Picture 2" descr="https://uflebologa.ru/wp-content/uploads/2017/09/luk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1400" y="1765300"/>
            <a:ext cx="3302000" cy="394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945201" y="295835"/>
            <a:ext cx="6589199" cy="1048871"/>
          </a:xfrm>
        </p:spPr>
        <p:txBody>
          <a:bodyPr>
            <a:normAutofit fontScale="90000"/>
          </a:bodyPr>
          <a:lstStyle/>
          <a:p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Анкета для одноклассников </a:t>
            </a:r>
            <a:b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1988840"/>
          <a:ext cx="3528392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427984" y="1772816"/>
          <a:ext cx="453650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2987824" y="4365104"/>
          <a:ext cx="3528392" cy="2206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390" name="Rectangle 1"/>
          <p:cNvSpPr>
            <a:spLocks noChangeArrowheads="1"/>
          </p:cNvSpPr>
          <p:nvPr/>
        </p:nvSpPr>
        <p:spPr bwMode="auto">
          <a:xfrm>
            <a:off x="-634999" y="1336675"/>
            <a:ext cx="47021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3" eaLnBrk="0" hangingPunct="0">
              <a:tabLst>
                <a:tab pos="180975" algn="l"/>
                <a:tab pos="1828800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1.Знаете ли вы о полезных свойствах лука?</a:t>
            </a:r>
          </a:p>
        </p:txBody>
      </p:sp>
      <p:sp>
        <p:nvSpPr>
          <p:cNvPr id="16391" name="Rectangle 3"/>
          <p:cNvSpPr>
            <a:spLocks noChangeArrowheads="1"/>
          </p:cNvSpPr>
          <p:nvPr/>
        </p:nvSpPr>
        <p:spPr bwMode="auto">
          <a:xfrm>
            <a:off x="4216400" y="1493838"/>
            <a:ext cx="45624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2.Употребляете ли вы в пищу лук?</a:t>
            </a:r>
          </a:p>
        </p:txBody>
      </p:sp>
      <p:sp>
        <p:nvSpPr>
          <p:cNvPr id="16392" name="Rectangle 4"/>
          <p:cNvSpPr>
            <a:spLocks noChangeArrowheads="1"/>
          </p:cNvSpPr>
          <p:nvPr/>
        </p:nvSpPr>
        <p:spPr bwMode="auto">
          <a:xfrm>
            <a:off x="2679700" y="4030663"/>
            <a:ext cx="520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18097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3.Вы когда-нибудь выращивали лук сами?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2701178" y="215807"/>
            <a:ext cx="4767263" cy="1204912"/>
          </a:xfrm>
        </p:spPr>
        <p:txBody>
          <a:bodyPr/>
          <a:lstStyle/>
          <a:p>
            <a:r>
              <a:rPr lang="ru-RU" sz="4000" b="1" u="sng" dirty="0" smtClean="0">
                <a:solidFill>
                  <a:srgbClr val="FF0000"/>
                </a:solidFill>
                <a:latin typeface="Monotype Corsiva" pitchFamily="66" charset="0"/>
              </a:rPr>
              <a:t>Из истории лука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46685" y="1327638"/>
            <a:ext cx="4135315" cy="415876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Лук, одно из самых известных и очень древних овощных растений. Его выращивают шесть тысячелетий. Возделывание этой культуры началось в древнем Китае, затем перешло в Индию и Египет. </a:t>
            </a:r>
          </a:p>
        </p:txBody>
      </p:sp>
      <p:pic>
        <p:nvPicPr>
          <p:cNvPr id="21507" name="Picture 4" descr="луков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7" y="1981200"/>
            <a:ext cx="3478213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C00000"/>
                </a:solidFill>
                <a:latin typeface="Monotype Corsiva" pitchFamily="66" charset="0"/>
              </a:rPr>
              <a:t>Из истории лука</a:t>
            </a:r>
            <a:endParaRPr lang="ru-RU" altLang="ru-RU" sz="4000" u="sng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681537"/>
          </a:xfrm>
        </p:spPr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Древнем Египте лук олицетворял жизненную силу и бессмертие. Его носили на груди как талисман, способный защитить от злого глаза, болезней. У египтян он был символом Вселенной.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0" y="4216400"/>
            <a:ext cx="5461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998</TotalTime>
  <Words>715</Words>
  <Application>Microsoft Office PowerPoint</Application>
  <PresentationFormat>Экран (4:3)</PresentationFormat>
  <Paragraphs>176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Легкий дым</vt:lpstr>
      <vt:lpstr>МБОУ «СОШ а Псаучье-Дахе им.Героя России О.М. Карданова            Исследовательская работа                 по окружающему миру           «Лук  от семи недуг»    </vt:lpstr>
      <vt:lpstr>Проблемные вопросы</vt:lpstr>
      <vt:lpstr> </vt:lpstr>
      <vt:lpstr>Задачи:</vt:lpstr>
      <vt:lpstr>                        Гипотеза</vt:lpstr>
      <vt:lpstr>Слайд 6</vt:lpstr>
      <vt:lpstr>Анкета для одноклассников     </vt:lpstr>
      <vt:lpstr>Из истории лука</vt:lpstr>
      <vt:lpstr>Из истории лука</vt:lpstr>
      <vt:lpstr>Слайд 10</vt:lpstr>
      <vt:lpstr>В России лук получил широкое распространение ещё в 8 веке</vt:lpstr>
      <vt:lpstr>Я взяла  лук и произвела измерения:                        18 декабря</vt:lpstr>
      <vt:lpstr>Затем я поставила лук в воду. Для роста растения необходимы: свет      тепло     вода   воздух                                                           Возду </vt:lpstr>
      <vt:lpstr>    </vt:lpstr>
      <vt:lpstr>Лук подрос:   Лук подрос: </vt:lpstr>
      <vt:lpstr> Лук ещё подрос!</vt:lpstr>
      <vt:lpstr>На диаграмме видно, что лук растет  быстро (за 16 дней  длина пера увеличилась на 34 см, а корня на15 см)</vt:lpstr>
      <vt:lpstr>Практическая работа</vt:lpstr>
      <vt:lpstr>Строение луковицы</vt:lpstr>
      <vt:lpstr>Фитонциды</vt:lpstr>
      <vt:lpstr>Слайд 21</vt:lpstr>
      <vt:lpstr>               Эксперимент №2 Заложила хлеб в 1 контейнер. Заложила хлеб с луком в другой контейнер. </vt:lpstr>
      <vt:lpstr>       В первом контейнере на хлебе появились первые признаки заплесневения. Во втором контейнере хлеб без изменений</vt:lpstr>
      <vt:lpstr>Вывод</vt:lpstr>
      <vt:lpstr>Мои наблюдения</vt:lpstr>
      <vt:lpstr>Слайд 26</vt:lpstr>
      <vt:lpstr> Виды лука </vt:lpstr>
      <vt:lpstr>Из истории лука</vt:lpstr>
      <vt:lpstr>Лук репчатый</vt:lpstr>
      <vt:lpstr>Слайд 30</vt:lpstr>
      <vt:lpstr>Из лука можно приготовить:</vt:lpstr>
      <vt:lpstr> </vt:lpstr>
      <vt:lpstr>Слайд 33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ЛУК – НАШ ДРУГ…</dc:title>
  <dc:creator>User</dc:creator>
  <cp:lastModifiedBy>1</cp:lastModifiedBy>
  <cp:revision>108</cp:revision>
  <dcterms:created xsi:type="dcterms:W3CDTF">2018-04-14T09:38:24Z</dcterms:created>
  <dcterms:modified xsi:type="dcterms:W3CDTF">2022-12-24T08:32:59Z</dcterms:modified>
</cp:coreProperties>
</file>