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0" r:id="rId2"/>
    <p:sldId id="257" r:id="rId3"/>
    <p:sldId id="264" r:id="rId4"/>
    <p:sldId id="259" r:id="rId5"/>
    <p:sldId id="261" r:id="rId6"/>
    <p:sldId id="262" r:id="rId7"/>
    <p:sldId id="270" r:id="rId8"/>
    <p:sldId id="263" r:id="rId9"/>
    <p:sldId id="266" r:id="rId10"/>
    <p:sldId id="265" r:id="rId11"/>
    <p:sldId id="269" r:id="rId12"/>
    <p:sldId id="268" r:id="rId13"/>
    <p:sldId id="267" r:id="rId14"/>
    <p:sldId id="271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9C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52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38533-0613-45E0-BDCB-188268F45FC4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1C276B-1268-4B1E-9300-48F2FB09D6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0650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1C276B-1268-4B1E-9300-48F2FB09D62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72118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1411784" y="188640"/>
            <a:ext cx="7488832" cy="6480720"/>
          </a:xfrm>
          <a:prstGeom prst="roundRect">
            <a:avLst/>
          </a:prstGeom>
          <a:solidFill>
            <a:schemeClr val="lt1">
              <a:alpha val="52000"/>
            </a:schemeClr>
          </a:solidFill>
          <a:ln w="57150">
            <a:solidFill>
              <a:schemeClr val="bg2">
                <a:lumMod val="10000"/>
              </a:schemeClr>
            </a:solidFill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48" y="5105137"/>
            <a:ext cx="1776988" cy="136855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6336" y="4802360"/>
            <a:ext cx="625078" cy="167133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251520" y="260649"/>
            <a:ext cx="1008112" cy="6480720"/>
          </a:xfrm>
          <a:prstGeom prst="roundRect">
            <a:avLst/>
          </a:prstGeom>
          <a:ln w="57150">
            <a:solidFill>
              <a:schemeClr val="bg2">
                <a:lumMod val="10000"/>
              </a:schemeClr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130425"/>
            <a:ext cx="619045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221088"/>
            <a:ext cx="5040560" cy="1346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1" y="3292331"/>
            <a:ext cx="1102139" cy="2212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77" y="3933056"/>
            <a:ext cx="1102139" cy="2212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2" y="4581128"/>
            <a:ext cx="1102139" cy="2212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36" y="5229200"/>
            <a:ext cx="1102139" cy="2212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877272"/>
            <a:ext cx="1102139" cy="2212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85" y="2564904"/>
            <a:ext cx="1102139" cy="2212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22" y="1916832"/>
            <a:ext cx="1102139" cy="22123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78" y="1269854"/>
            <a:ext cx="1102139" cy="22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12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0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57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229200"/>
            <a:ext cx="1776988" cy="13685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82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78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1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8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2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2CC29-3107-46C9-97B5-70F74598B9A2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F1962-A493-4ECC-84BF-9568E32EBB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84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gif"/><Relationship Id="rId4" Type="http://schemas.openxmlformats.org/officeDocument/2006/relationships/image" Target="../media/image15.gi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img-fotki.yandex.ru/get/3504/200418627.d2/0_14a5fa_26adba2a_orig.png" TargetMode="External"/><Relationship Id="rId2" Type="http://schemas.openxmlformats.org/officeDocument/2006/relationships/hyperlink" Target="http://www.playcast.ru/uploads/2013/10/13/6299216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&#1091;&#1088;&#1086;&#1082;.&#1088;&#1092;/library/prezentatciya_k_uroku_matematiki_vo_2_klasse_po_teme_164609.html" TargetMode="External"/><Relationship Id="rId5" Type="http://schemas.openxmlformats.org/officeDocument/2006/relationships/hyperlink" Target="https://img-fotki.yandex.ru/get/3909/200418627.d2/0_14a5ee_79461779_orig.png" TargetMode="External"/><Relationship Id="rId4" Type="http://schemas.openxmlformats.org/officeDocument/2006/relationships/hyperlink" Target="http://img-fotki.yandex.ru/get/6840/16969765.242/0_922b4_89e17466_orig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4055AF-3998-429C-9596-D4443C00C30F}"/>
              </a:ext>
            </a:extLst>
          </p:cNvPr>
          <p:cNvSpPr txBox="1"/>
          <p:nvPr/>
        </p:nvSpPr>
        <p:spPr>
          <a:xfrm>
            <a:off x="2123728" y="6093296"/>
            <a:ext cx="47659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презентации: </a:t>
            </a:r>
            <a:r>
              <a:rPr lang="ru-RU" sz="11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Бендрикова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Елена Владимировна,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начальных классов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СОШ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№26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0BF697F1-DAFB-46B6-8A51-6CC22BA66092}"/>
              </a:ext>
            </a:extLst>
          </p:cNvPr>
          <p:cNvSpPr/>
          <p:nvPr/>
        </p:nvSpPr>
        <p:spPr>
          <a:xfrm>
            <a:off x="3059832" y="1052736"/>
            <a:ext cx="4147705" cy="1536123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Урок математики во 2 классе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4653136"/>
            <a:ext cx="2304256" cy="150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614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683568" y="332656"/>
            <a:ext cx="8021446" cy="402801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Вычисли заменяя умножение сложением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439619" y="1469022"/>
            <a:ext cx="212540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8 х </a:t>
            </a:r>
            <a:r>
              <a:rPr lang="ru-RU" sz="4000" b="1" dirty="0" smtClean="0">
                <a:solidFill>
                  <a:schemeClr val="tx1"/>
                </a:solidFill>
              </a:rPr>
              <a:t>3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44916AC-1B84-4883-982E-56B2380A819D}"/>
              </a:ext>
            </a:extLst>
          </p:cNvPr>
          <p:cNvSpPr/>
          <p:nvPr/>
        </p:nvSpPr>
        <p:spPr>
          <a:xfrm>
            <a:off x="439619" y="2325753"/>
            <a:ext cx="212540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10 </a:t>
            </a:r>
            <a:r>
              <a:rPr lang="ru-RU" sz="4000" b="1" dirty="0">
                <a:solidFill>
                  <a:schemeClr val="tx1"/>
                </a:solidFill>
              </a:rPr>
              <a:t>х </a:t>
            </a:r>
            <a:r>
              <a:rPr lang="ru-RU" sz="4000" b="1" dirty="0" smtClean="0">
                <a:solidFill>
                  <a:schemeClr val="tx1"/>
                </a:solidFill>
              </a:rPr>
              <a:t>4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A84A977-6FFC-4B8E-9E86-37602A9FBD23}"/>
              </a:ext>
            </a:extLst>
          </p:cNvPr>
          <p:cNvSpPr/>
          <p:nvPr/>
        </p:nvSpPr>
        <p:spPr>
          <a:xfrm>
            <a:off x="439619" y="4909926"/>
            <a:ext cx="212540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8 </a:t>
            </a:r>
            <a:r>
              <a:rPr lang="ru-RU" sz="4000" b="1" dirty="0">
                <a:solidFill>
                  <a:schemeClr val="tx1"/>
                </a:solidFill>
              </a:rPr>
              <a:t>х 5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C694F9B-B665-466C-B78B-3E948EC775FF}"/>
              </a:ext>
            </a:extLst>
          </p:cNvPr>
          <p:cNvSpPr/>
          <p:nvPr/>
        </p:nvSpPr>
        <p:spPr>
          <a:xfrm>
            <a:off x="439619" y="4096255"/>
            <a:ext cx="212540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6 х </a:t>
            </a:r>
            <a:r>
              <a:rPr lang="ru-RU" sz="4000" b="1" dirty="0" smtClean="0">
                <a:solidFill>
                  <a:schemeClr val="tx1"/>
                </a:solidFill>
              </a:rPr>
              <a:t>5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476E220C-B46C-4B01-8613-BA62243C92B2}"/>
              </a:ext>
            </a:extLst>
          </p:cNvPr>
          <p:cNvSpPr/>
          <p:nvPr/>
        </p:nvSpPr>
        <p:spPr>
          <a:xfrm>
            <a:off x="439619" y="3282584"/>
            <a:ext cx="212540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9 х </a:t>
            </a:r>
            <a:r>
              <a:rPr lang="ru-RU" sz="4000" b="1" dirty="0" smtClean="0">
                <a:solidFill>
                  <a:schemeClr val="tx1"/>
                </a:solidFill>
              </a:rPr>
              <a:t>5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F6319C88-9EE3-4177-921A-D8E6EF6752BA}"/>
              </a:ext>
            </a:extLst>
          </p:cNvPr>
          <p:cNvSpPr/>
          <p:nvPr/>
        </p:nvSpPr>
        <p:spPr>
          <a:xfrm>
            <a:off x="2771800" y="1469022"/>
            <a:ext cx="568942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8 + </a:t>
            </a:r>
            <a:r>
              <a:rPr lang="ru-RU" sz="4000" b="1" dirty="0" smtClean="0">
                <a:solidFill>
                  <a:schemeClr val="tx1"/>
                </a:solidFill>
              </a:rPr>
              <a:t>8 + 8 </a:t>
            </a:r>
            <a:r>
              <a:rPr lang="ru-RU" sz="4000" b="1" dirty="0">
                <a:solidFill>
                  <a:schemeClr val="tx1"/>
                </a:solidFill>
              </a:rPr>
              <a:t>= </a:t>
            </a:r>
            <a:r>
              <a:rPr lang="ru-RU" sz="4000" b="1" dirty="0" smtClean="0">
                <a:solidFill>
                  <a:schemeClr val="tx1"/>
                </a:solidFill>
              </a:rPr>
              <a:t>24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1E5F76C-710F-49AC-8979-E59E19A8D4F9}"/>
              </a:ext>
            </a:extLst>
          </p:cNvPr>
          <p:cNvSpPr/>
          <p:nvPr/>
        </p:nvSpPr>
        <p:spPr>
          <a:xfrm>
            <a:off x="2771800" y="2382793"/>
            <a:ext cx="568942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10 </a:t>
            </a:r>
            <a:r>
              <a:rPr lang="ru-RU" sz="4000" b="1" dirty="0">
                <a:solidFill>
                  <a:schemeClr val="tx1"/>
                </a:solidFill>
              </a:rPr>
              <a:t>+ </a:t>
            </a:r>
            <a:r>
              <a:rPr lang="ru-RU" sz="4000" b="1" dirty="0" smtClean="0">
                <a:solidFill>
                  <a:schemeClr val="tx1"/>
                </a:solidFill>
              </a:rPr>
              <a:t>10 </a:t>
            </a:r>
            <a:r>
              <a:rPr lang="ru-RU" sz="4000" b="1" dirty="0">
                <a:solidFill>
                  <a:schemeClr val="tx1"/>
                </a:solidFill>
              </a:rPr>
              <a:t>+ </a:t>
            </a:r>
            <a:r>
              <a:rPr lang="ru-RU" sz="4000" b="1" dirty="0" smtClean="0">
                <a:solidFill>
                  <a:schemeClr val="tx1"/>
                </a:solidFill>
              </a:rPr>
              <a:t>10 </a:t>
            </a:r>
            <a:r>
              <a:rPr lang="ru-RU" sz="4000" b="1" dirty="0">
                <a:solidFill>
                  <a:schemeClr val="tx1"/>
                </a:solidFill>
              </a:rPr>
              <a:t>+ </a:t>
            </a:r>
            <a:r>
              <a:rPr lang="ru-RU" sz="4000" b="1" dirty="0" smtClean="0">
                <a:solidFill>
                  <a:schemeClr val="tx1"/>
                </a:solidFill>
              </a:rPr>
              <a:t>10 </a:t>
            </a:r>
            <a:r>
              <a:rPr lang="ru-RU" sz="4000" b="1" dirty="0">
                <a:solidFill>
                  <a:schemeClr val="tx1"/>
                </a:solidFill>
              </a:rPr>
              <a:t>= </a:t>
            </a:r>
            <a:r>
              <a:rPr lang="ru-RU" sz="4000" b="1" dirty="0" smtClean="0">
                <a:solidFill>
                  <a:schemeClr val="tx1"/>
                </a:solidFill>
              </a:rPr>
              <a:t>40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6AE6C3DF-1718-42E8-8841-35719B1863C0}"/>
              </a:ext>
            </a:extLst>
          </p:cNvPr>
          <p:cNvSpPr/>
          <p:nvPr/>
        </p:nvSpPr>
        <p:spPr>
          <a:xfrm>
            <a:off x="2771801" y="3239524"/>
            <a:ext cx="568942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9 + 9 + 9 </a:t>
            </a:r>
            <a:r>
              <a:rPr lang="ru-RU" sz="4000" b="1" dirty="0">
                <a:solidFill>
                  <a:schemeClr val="tx1"/>
                </a:solidFill>
              </a:rPr>
              <a:t>+ 9 + 9 = </a:t>
            </a:r>
            <a:r>
              <a:rPr lang="ru-RU" sz="4000" b="1" dirty="0" smtClean="0">
                <a:solidFill>
                  <a:schemeClr val="tx1"/>
                </a:solidFill>
              </a:rPr>
              <a:t>45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765A19B3-F6C1-4121-BBAA-6148836130FC}"/>
              </a:ext>
            </a:extLst>
          </p:cNvPr>
          <p:cNvSpPr/>
          <p:nvPr/>
        </p:nvSpPr>
        <p:spPr>
          <a:xfrm>
            <a:off x="2771801" y="4096255"/>
            <a:ext cx="568942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6 + 6 </a:t>
            </a:r>
            <a:r>
              <a:rPr lang="ru-RU" sz="4000" b="1" dirty="0">
                <a:solidFill>
                  <a:schemeClr val="tx1"/>
                </a:solidFill>
              </a:rPr>
              <a:t>+ 6 + 6 + 6 = </a:t>
            </a:r>
            <a:r>
              <a:rPr lang="ru-RU" sz="4000" b="1" dirty="0" smtClean="0">
                <a:solidFill>
                  <a:schemeClr val="tx1"/>
                </a:solidFill>
              </a:rPr>
              <a:t>30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A41D9604-731A-4392-B29F-26D274D5AA6E}"/>
              </a:ext>
            </a:extLst>
          </p:cNvPr>
          <p:cNvSpPr/>
          <p:nvPr/>
        </p:nvSpPr>
        <p:spPr>
          <a:xfrm>
            <a:off x="2771800" y="4952986"/>
            <a:ext cx="5689425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8 </a:t>
            </a:r>
            <a:r>
              <a:rPr lang="ru-RU" sz="4000" b="1" dirty="0">
                <a:solidFill>
                  <a:schemeClr val="tx1"/>
                </a:solidFill>
              </a:rPr>
              <a:t>+ </a:t>
            </a:r>
            <a:r>
              <a:rPr lang="ru-RU" sz="4000" b="1" dirty="0" smtClean="0">
                <a:solidFill>
                  <a:schemeClr val="tx1"/>
                </a:solidFill>
              </a:rPr>
              <a:t>8 </a:t>
            </a:r>
            <a:r>
              <a:rPr lang="ru-RU" sz="4000" b="1" dirty="0">
                <a:solidFill>
                  <a:schemeClr val="tx1"/>
                </a:solidFill>
              </a:rPr>
              <a:t>+ </a:t>
            </a:r>
            <a:r>
              <a:rPr lang="ru-RU" sz="4000" b="1" dirty="0" smtClean="0">
                <a:solidFill>
                  <a:schemeClr val="tx1"/>
                </a:solidFill>
              </a:rPr>
              <a:t>8 </a:t>
            </a:r>
            <a:r>
              <a:rPr lang="ru-RU" sz="4000" b="1" dirty="0">
                <a:solidFill>
                  <a:schemeClr val="tx1"/>
                </a:solidFill>
              </a:rPr>
              <a:t>+ </a:t>
            </a:r>
            <a:r>
              <a:rPr lang="ru-RU" sz="4000" b="1" dirty="0" smtClean="0">
                <a:solidFill>
                  <a:schemeClr val="tx1"/>
                </a:solidFill>
              </a:rPr>
              <a:t>8 +8 </a:t>
            </a:r>
            <a:r>
              <a:rPr lang="ru-RU" sz="4000" b="1" dirty="0">
                <a:solidFill>
                  <a:schemeClr val="tx1"/>
                </a:solidFill>
              </a:rPr>
              <a:t>= </a:t>
            </a:r>
            <a:r>
              <a:rPr lang="ru-RU" sz="4000" b="1" dirty="0" smtClean="0">
                <a:solidFill>
                  <a:schemeClr val="tx1"/>
                </a:solidFill>
              </a:rPr>
              <a:t>40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337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6275" y="301624"/>
            <a:ext cx="8115300" cy="632777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/>
              <a:t>Вышли уточки на луг, Кря-кря-кря! (Шагаем.)</a:t>
            </a:r>
            <a:br>
              <a:rPr lang="ru-RU" sz="2600" dirty="0"/>
            </a:br>
            <a:r>
              <a:rPr lang="ru-RU" sz="2600" dirty="0"/>
              <a:t>Пролетел веселый жук,</a:t>
            </a:r>
            <a:br>
              <a:rPr lang="ru-RU" sz="2600" dirty="0"/>
            </a:br>
            <a:r>
              <a:rPr lang="ru-RU" sz="2600" dirty="0"/>
              <a:t>Ж-ж-ж! (Машем руками-крыльями.)</a:t>
            </a:r>
            <a:br>
              <a:rPr lang="ru-RU" sz="2600" dirty="0"/>
            </a:br>
            <a:r>
              <a:rPr lang="ru-RU" sz="2600" dirty="0"/>
              <a:t>Гуси шеи выгибают,</a:t>
            </a:r>
            <a:br>
              <a:rPr lang="ru-RU" sz="2600" dirty="0"/>
            </a:br>
            <a:r>
              <a:rPr lang="ru-RU" sz="2600" dirty="0"/>
              <a:t>Га-га-га! (Круговые вращения шеей.)</a:t>
            </a:r>
            <a:br>
              <a:rPr lang="ru-RU" sz="2600" dirty="0"/>
            </a:br>
            <a:r>
              <a:rPr lang="ru-RU" sz="2600" dirty="0"/>
              <a:t>Клювом перья расправляют. (Повороты туловища влево-вправо.)</a:t>
            </a:r>
            <a:br>
              <a:rPr lang="ru-RU" sz="2600" dirty="0"/>
            </a:br>
            <a:r>
              <a:rPr lang="ru-RU" sz="2600" dirty="0"/>
              <a:t>Ветер ветки раскачал (Качаем поднятыми вверх руками.)</a:t>
            </a:r>
            <a:br>
              <a:rPr lang="ru-RU" sz="2600" dirty="0"/>
            </a:br>
            <a:r>
              <a:rPr lang="ru-RU" sz="2600" dirty="0"/>
              <a:t>Шарик тоже зарычал, Р-р-р!</a:t>
            </a:r>
            <a:br>
              <a:rPr lang="ru-RU" sz="2600" dirty="0"/>
            </a:br>
            <a:r>
              <a:rPr lang="ru-RU" sz="2600" dirty="0"/>
              <a:t>(Руки на поясе, наклонились вперед, смотрим перед собой.)</a:t>
            </a:r>
            <a:br>
              <a:rPr lang="ru-RU" sz="2600" dirty="0"/>
            </a:br>
            <a:r>
              <a:rPr lang="ru-RU" sz="2600" dirty="0"/>
              <a:t>Зашептал в воде камыш,</a:t>
            </a:r>
            <a:br>
              <a:rPr lang="ru-RU" sz="2600" dirty="0"/>
            </a:br>
            <a:r>
              <a:rPr lang="ru-RU" sz="2600" dirty="0"/>
              <a:t>Ш-ш-ш! (Подняли вверх руки, потянулись.)</a:t>
            </a:r>
            <a:br>
              <a:rPr lang="ru-RU" sz="2600" dirty="0"/>
            </a:br>
            <a:r>
              <a:rPr lang="ru-RU" sz="2600" dirty="0"/>
              <a:t>И опять настала тишь, Ш-ш-ш.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 rot="1974112">
            <a:off x="484794" y="694399"/>
            <a:ext cx="666750" cy="1706422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000" b="1" dirty="0" err="1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физминутка</a:t>
            </a:r>
            <a:endParaRPr lang="ru-RU" sz="20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pic>
        <p:nvPicPr>
          <p:cNvPr id="1026" name="Picture 2" descr="https://www.gifki.org/data/media/481/utka-animatsionnaya-kartinka-0069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649" y="5686425"/>
            <a:ext cx="2055813" cy="777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i.gifer.com/PJko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0026" y="765719"/>
            <a:ext cx="1082675" cy="5915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img-fotki.yandex.ru/get/6442/181450557.59/0_a2f76_f026b060_orig.jpg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113" y="5444422"/>
            <a:ext cx="2097087" cy="15278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s://otvet.imgsmail.ru/download/255327653_f57f43432ba6c74d299f9c90d2d3b000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179" y="4227512"/>
            <a:ext cx="1989992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855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2411760" y="213482"/>
            <a:ext cx="4176464" cy="504056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Сравни не вычисляя</a:t>
            </a:r>
            <a:endParaRPr lang="ru-RU" sz="2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1187624" y="5169036"/>
            <a:ext cx="6408712" cy="92426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8 + 8 + 8 + 8 + 8 + 8     8 </a:t>
            </a:r>
            <a:r>
              <a:rPr lang="ru-RU" sz="4000" b="1" dirty="0">
                <a:solidFill>
                  <a:schemeClr val="tx1"/>
                </a:solidFill>
              </a:rPr>
              <a:t>х </a:t>
            </a:r>
            <a:r>
              <a:rPr lang="ru-RU" sz="4000" b="1" dirty="0" smtClean="0">
                <a:solidFill>
                  <a:schemeClr val="tx1"/>
                </a:solidFill>
              </a:rPr>
              <a:t>7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909FD9D-EEB4-448A-9753-18FC7A78A484}"/>
              </a:ext>
            </a:extLst>
          </p:cNvPr>
          <p:cNvSpPr/>
          <p:nvPr/>
        </p:nvSpPr>
        <p:spPr>
          <a:xfrm>
            <a:off x="1187624" y="2392199"/>
            <a:ext cx="6382394" cy="95294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4 + 4 + 4 + 4 + 4 + 4      4 х 6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E20448C-09D9-4C40-BF5D-388346A0CFC8}"/>
              </a:ext>
            </a:extLst>
          </p:cNvPr>
          <p:cNvSpPr/>
          <p:nvPr/>
        </p:nvSpPr>
        <p:spPr>
          <a:xfrm>
            <a:off x="1187624" y="3789040"/>
            <a:ext cx="6382394" cy="93610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6 + 6 + 6 + 6 + 6 + 6     6 х 7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E6A391C-4465-4FFB-8658-D0B9CFA5ACE9}"/>
              </a:ext>
            </a:extLst>
          </p:cNvPr>
          <p:cNvSpPr/>
          <p:nvPr/>
        </p:nvSpPr>
        <p:spPr>
          <a:xfrm>
            <a:off x="1187624" y="1052736"/>
            <a:ext cx="6408712" cy="99126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2 + 2 + 2 + </a:t>
            </a:r>
            <a:r>
              <a:rPr lang="ru-RU" sz="4000" b="1" dirty="0" smtClean="0">
                <a:solidFill>
                  <a:schemeClr val="tx1"/>
                </a:solidFill>
              </a:rPr>
              <a:t>2 + 2 + 2      </a:t>
            </a:r>
            <a:r>
              <a:rPr lang="ru-RU" sz="4000" b="1" dirty="0">
                <a:solidFill>
                  <a:schemeClr val="tx1"/>
                </a:solidFill>
              </a:rPr>
              <a:t>2 х </a:t>
            </a:r>
            <a:r>
              <a:rPr lang="ru-RU" sz="4000" b="1" dirty="0" smtClean="0">
                <a:solidFill>
                  <a:schemeClr val="tx1"/>
                </a:solidFill>
              </a:rPr>
              <a:t>7 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472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131840" y="332656"/>
            <a:ext cx="2240163" cy="432048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Задача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467544" y="908720"/>
            <a:ext cx="8280920" cy="199060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На 4 тарелках по 5 пирожков. </a:t>
            </a:r>
            <a:r>
              <a:rPr lang="ru-RU" sz="4000" b="1" dirty="0" smtClean="0">
                <a:solidFill>
                  <a:schemeClr val="tx1"/>
                </a:solidFill>
              </a:rPr>
              <a:t>Сколько всего пирожков лежит на тарелках</a:t>
            </a:r>
            <a:r>
              <a:rPr lang="ru-RU" sz="4000" b="1" dirty="0" smtClean="0">
                <a:solidFill>
                  <a:schemeClr val="tx1"/>
                </a:solidFill>
              </a:rPr>
              <a:t>?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: скругленные углы 6">
            <a:extLst>
              <a:ext uri="{FF2B5EF4-FFF2-40B4-BE49-F238E27FC236}">
                <a16:creationId xmlns:a16="http://schemas.microsoft.com/office/drawing/2014/main" id="{04560704-2505-462D-A80D-912EEA98B896}"/>
              </a:ext>
            </a:extLst>
          </p:cNvPr>
          <p:cNvSpPr/>
          <p:nvPr/>
        </p:nvSpPr>
        <p:spPr>
          <a:xfrm>
            <a:off x="2344866" y="4411478"/>
            <a:ext cx="4891430" cy="701386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5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+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5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+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5 + 5 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=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20 (п)</a:t>
            </a:r>
            <a:endParaRPr lang="ru-RU" sz="36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7" name="Прямоугольник: скругленные углы 7">
            <a:extLst>
              <a:ext uri="{FF2B5EF4-FFF2-40B4-BE49-F238E27FC236}">
                <a16:creationId xmlns:a16="http://schemas.microsoft.com/office/drawing/2014/main" id="{B135DE7C-1BAF-4C57-BE25-767C795E8335}"/>
              </a:ext>
            </a:extLst>
          </p:cNvPr>
          <p:cNvSpPr/>
          <p:nvPr/>
        </p:nvSpPr>
        <p:spPr>
          <a:xfrm>
            <a:off x="2465110" y="5426511"/>
            <a:ext cx="3717637" cy="701386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5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х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4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= </a:t>
            </a:r>
            <a:r>
              <a:rPr lang="ru-RU" sz="36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20 (п)</a:t>
            </a:r>
            <a:endParaRPr lang="ru-RU" sz="36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2916FAF6-10FC-483A-BA5D-1F69F3D69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70" y="3024305"/>
            <a:ext cx="2195560" cy="105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774" y="3223538"/>
            <a:ext cx="746486" cy="74648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247" y="2929308"/>
            <a:ext cx="746486" cy="74648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647" y="3081708"/>
            <a:ext cx="746486" cy="74648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0047" y="3234108"/>
            <a:ext cx="746486" cy="74648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0" y="3395219"/>
            <a:ext cx="746486" cy="746486"/>
          </a:xfrm>
          <a:prstGeom prst="rect">
            <a:avLst/>
          </a:prstGeom>
        </p:spPr>
      </p:pic>
      <p:pic>
        <p:nvPicPr>
          <p:cNvPr id="18" name="Picture 4">
            <a:extLst>
              <a:ext uri="{FF2B5EF4-FFF2-40B4-BE49-F238E27FC236}">
                <a16:creationId xmlns:a16="http://schemas.microsoft.com/office/drawing/2014/main" id="{2916FAF6-10FC-483A-BA5D-1F69F3D69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4970" y="3004722"/>
            <a:ext cx="2195560" cy="105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6104" y="3194484"/>
            <a:ext cx="746486" cy="746486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50577" y="2900254"/>
            <a:ext cx="746486" cy="74648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2977" y="3052654"/>
            <a:ext cx="746486" cy="74648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5377" y="3205054"/>
            <a:ext cx="746486" cy="74648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4540" y="3366165"/>
            <a:ext cx="746486" cy="746486"/>
          </a:xfrm>
          <a:prstGeom prst="rect">
            <a:avLst/>
          </a:prstGeom>
        </p:spPr>
      </p:pic>
      <p:pic>
        <p:nvPicPr>
          <p:cNvPr id="24" name="Picture 4">
            <a:extLst>
              <a:ext uri="{FF2B5EF4-FFF2-40B4-BE49-F238E27FC236}">
                <a16:creationId xmlns:a16="http://schemas.microsoft.com/office/drawing/2014/main" id="{2916FAF6-10FC-483A-BA5D-1F69F3D69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574" y="2979893"/>
            <a:ext cx="2195560" cy="105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8978" y="3179126"/>
            <a:ext cx="746486" cy="74648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3451" y="2884896"/>
            <a:ext cx="746486" cy="746486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5851" y="3037296"/>
            <a:ext cx="746486" cy="746486"/>
          </a:xfrm>
          <a:prstGeom prst="rect">
            <a:avLst/>
          </a:prstGeom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8251" y="3189696"/>
            <a:ext cx="746486" cy="746486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414" y="3350807"/>
            <a:ext cx="746486" cy="746486"/>
          </a:xfrm>
          <a:prstGeom prst="rect">
            <a:avLst/>
          </a:prstGeom>
        </p:spPr>
      </p:pic>
      <p:pic>
        <p:nvPicPr>
          <p:cNvPr id="30" name="Picture 4">
            <a:extLst>
              <a:ext uri="{FF2B5EF4-FFF2-40B4-BE49-F238E27FC236}">
                <a16:creationId xmlns:a16="http://schemas.microsoft.com/office/drawing/2014/main" id="{2916FAF6-10FC-483A-BA5D-1F69F3D69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40" y="3026409"/>
            <a:ext cx="2195560" cy="1054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9844" y="3225642"/>
            <a:ext cx="746486" cy="746486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4317" y="2931412"/>
            <a:ext cx="746486" cy="746486"/>
          </a:xfrm>
          <a:prstGeom prst="rect">
            <a:avLst/>
          </a:prstGeom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6717" y="3083812"/>
            <a:ext cx="746486" cy="746486"/>
          </a:xfrm>
          <a:prstGeom prst="rect">
            <a:avLst/>
          </a:prstGeom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9117" y="3236212"/>
            <a:ext cx="746486" cy="746486"/>
          </a:xfrm>
          <a:prstGeom prst="rect">
            <a:avLst/>
          </a:prstGeom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8280" y="3397323"/>
            <a:ext cx="746486" cy="74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95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995936" y="674825"/>
            <a:ext cx="2326871" cy="526040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Итог урока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3275856" y="1872885"/>
            <a:ext cx="3523211" cy="5403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tx1"/>
                </a:solidFill>
              </a:rPr>
              <a:t>Я уже умею….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43FDEE87-E99D-416B-B7F0-A398C5E9E381}"/>
              </a:ext>
            </a:extLst>
          </p:cNvPr>
          <p:cNvSpPr/>
          <p:nvPr/>
        </p:nvSpPr>
        <p:spPr>
          <a:xfrm>
            <a:off x="3275855" y="2836205"/>
            <a:ext cx="3523211" cy="5403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tx1"/>
                </a:solidFill>
              </a:rPr>
              <a:t>Я уже знаю….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FD689CA-1BBC-420E-9663-A74FC6F573C9}"/>
              </a:ext>
            </a:extLst>
          </p:cNvPr>
          <p:cNvSpPr/>
          <p:nvPr/>
        </p:nvSpPr>
        <p:spPr>
          <a:xfrm>
            <a:off x="3275855" y="3933056"/>
            <a:ext cx="3523211" cy="54032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b="1" dirty="0">
                <a:solidFill>
                  <a:schemeClr val="tx1"/>
                </a:solidFill>
              </a:rPr>
              <a:t>Я уже понимаю….</a:t>
            </a:r>
          </a:p>
        </p:txBody>
      </p:sp>
    </p:spTree>
    <p:extLst>
      <p:ext uri="{BB962C8B-B14F-4D97-AF65-F5344CB8AC3E}">
        <p14:creationId xmlns:p14="http://schemas.microsoft.com/office/powerpoint/2010/main" val="839312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>
                <a:hlinkClick r:id="rId2"/>
              </a:rPr>
              <a:t>http://</a:t>
            </a:r>
            <a:r>
              <a:rPr lang="en-US" sz="1600" dirty="0" smtClean="0">
                <a:hlinkClick r:id="rId2"/>
              </a:rPr>
              <a:t>www.playcast.ru/uploads/2013/10/13/6299216.jpg</a:t>
            </a:r>
            <a:endParaRPr lang="ru-RU" sz="1600" dirty="0" smtClean="0"/>
          </a:p>
          <a:p>
            <a:r>
              <a:rPr lang="en-US" sz="1600" dirty="0">
                <a:hlinkClick r:id="rId3"/>
              </a:rPr>
              <a:t>https://</a:t>
            </a:r>
            <a:r>
              <a:rPr lang="en-US" sz="1600" dirty="0" smtClean="0">
                <a:hlinkClick r:id="rId3"/>
              </a:rPr>
              <a:t>img-fotki.yandex.ru/get/3504/200418627.d2/0_14a5fa_26adba2a_orig.png</a:t>
            </a:r>
            <a:endParaRPr lang="ru-RU" sz="1600" dirty="0" smtClean="0"/>
          </a:p>
          <a:p>
            <a:r>
              <a:rPr lang="en-US" sz="1600" dirty="0">
                <a:hlinkClick r:id="rId4"/>
              </a:rPr>
              <a:t>http://</a:t>
            </a:r>
            <a:r>
              <a:rPr lang="en-US" sz="1600" dirty="0" smtClean="0">
                <a:hlinkClick r:id="rId4"/>
              </a:rPr>
              <a:t>img-fotki.yandex.ru/get/6840/16969765.242/0_922b4_89e17466_orig.png</a:t>
            </a:r>
            <a:endParaRPr lang="ru-RU" sz="1600" dirty="0" smtClean="0"/>
          </a:p>
          <a:p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img-fotki.yandex.ru/get/3909/200418627.d2/0_14a5ee_79461779_orig.png</a:t>
            </a:r>
            <a:endParaRPr lang="ru-RU" sz="1600" dirty="0" smtClean="0"/>
          </a:p>
          <a:p>
            <a:r>
              <a:rPr lang="en-US" sz="1600" dirty="0">
                <a:hlinkClick r:id="rId6"/>
              </a:rPr>
              <a:t>https://</a:t>
            </a:r>
            <a:r>
              <a:rPr lang="ru-RU" sz="1600" dirty="0" err="1">
                <a:hlinkClick r:id="rId6"/>
              </a:rPr>
              <a:t>урок.рф</a:t>
            </a:r>
            <a:r>
              <a:rPr lang="ru-RU" sz="1600" dirty="0">
                <a:hlinkClick r:id="rId6"/>
              </a:rPr>
              <a:t>/</a:t>
            </a:r>
            <a:r>
              <a:rPr lang="en-US" sz="1600" dirty="0" smtClean="0">
                <a:hlinkClick r:id="rId6"/>
              </a:rPr>
              <a:t>library/prezentatciya_k_uroku_matematiki_vo_2_klasse_po_teme_164609.html</a:t>
            </a:r>
            <a:endParaRPr lang="ru-RU" sz="1600" dirty="0" smtClean="0"/>
          </a:p>
          <a:p>
            <a:endParaRPr lang="ru-RU" sz="1600" dirty="0" smtClean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274588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2699792" y="548680"/>
            <a:ext cx="3960440" cy="648072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Мотивация</a:t>
            </a:r>
            <a:endParaRPr lang="ru-RU" sz="36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B58A414-4F07-4472-A7D5-CBDF02FE6C85}"/>
              </a:ext>
            </a:extLst>
          </p:cNvPr>
          <p:cNvSpPr/>
          <p:nvPr/>
        </p:nvSpPr>
        <p:spPr>
          <a:xfrm>
            <a:off x="1547664" y="2132856"/>
            <a:ext cx="5881770" cy="102090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Математику </a:t>
            </a:r>
            <a:r>
              <a:rPr lang="ru-RU" sz="3200" b="1" dirty="0">
                <a:solidFill>
                  <a:schemeClr val="tx1"/>
                </a:solidFill>
              </a:rPr>
              <a:t>учить </a:t>
            </a:r>
            <a:r>
              <a:rPr lang="ru-RU" sz="3200" b="1" dirty="0" smtClean="0">
                <a:solidFill>
                  <a:schemeClr val="tx1"/>
                </a:solidFill>
              </a:rPr>
              <a:t>–ум </a:t>
            </a:r>
            <a:r>
              <a:rPr lang="ru-RU" sz="3200" b="1" dirty="0">
                <a:solidFill>
                  <a:schemeClr val="tx1"/>
                </a:solidFill>
              </a:rPr>
              <a:t>точить</a:t>
            </a:r>
            <a:endParaRPr lang="ru-RU" sz="3200" b="1" dirty="0">
              <a:solidFill>
                <a:schemeClr val="tx1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786" y="161637"/>
            <a:ext cx="2304256" cy="1503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5781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6504" y="332656"/>
            <a:ext cx="3071675" cy="523220"/>
          </a:xfrm>
          <a:prstGeom prst="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2800" b="1">
                <a:ln>
                  <a:solidFill>
                    <a:schemeClr val="tx1"/>
                  </a:solidFill>
                </a:ln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dirty="0"/>
              <a:t>Найдите ошибки.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1268760"/>
            <a:ext cx="7632848" cy="44644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>
                <a:solidFill>
                  <a:schemeClr val="tx1"/>
                </a:solidFill>
              </a:rPr>
              <a:t>8 </a:t>
            </a:r>
            <a:r>
              <a:rPr lang="ru-RU" sz="6600" b="1" dirty="0">
                <a:solidFill>
                  <a:schemeClr val="tx1"/>
                </a:solidFill>
              </a:rPr>
              <a:t>дм 6 см = </a:t>
            </a:r>
            <a:r>
              <a:rPr lang="ru-RU" sz="6600" b="1" dirty="0">
                <a:solidFill>
                  <a:schemeClr val="tx1"/>
                </a:solidFill>
              </a:rPr>
              <a:t>86 </a:t>
            </a:r>
            <a:r>
              <a:rPr lang="ru-RU" sz="6600" b="1" dirty="0">
                <a:solidFill>
                  <a:schemeClr val="tx1"/>
                </a:solidFill>
              </a:rPr>
              <a:t>см</a:t>
            </a:r>
          </a:p>
          <a:p>
            <a:pPr algn="ctr"/>
            <a:r>
              <a:rPr lang="ru-RU" sz="6600" b="1" dirty="0">
                <a:solidFill>
                  <a:schemeClr val="tx1"/>
                </a:solidFill>
              </a:rPr>
              <a:t>7дм 4 мм = 74 см</a:t>
            </a:r>
          </a:p>
          <a:p>
            <a:pPr algn="ctr"/>
            <a:r>
              <a:rPr lang="ru-RU" sz="6600" b="1" dirty="0">
                <a:solidFill>
                  <a:schemeClr val="tx1"/>
                </a:solidFill>
              </a:rPr>
              <a:t>6 м 7 дм = 67 дм</a:t>
            </a:r>
          </a:p>
          <a:p>
            <a:pPr algn="ctr"/>
            <a:r>
              <a:rPr lang="ru-RU" sz="6600" b="1" dirty="0">
                <a:solidFill>
                  <a:schemeClr val="tx1"/>
                </a:solidFill>
              </a:rPr>
              <a:t>7дм </a:t>
            </a:r>
            <a:r>
              <a:rPr lang="ru-RU" sz="6600" b="1" dirty="0">
                <a:solidFill>
                  <a:schemeClr val="tx1"/>
                </a:solidFill>
              </a:rPr>
              <a:t>8 </a:t>
            </a:r>
            <a:r>
              <a:rPr lang="ru-RU" sz="6600" b="1" dirty="0">
                <a:solidFill>
                  <a:schemeClr val="tx1"/>
                </a:solidFill>
              </a:rPr>
              <a:t>см </a:t>
            </a:r>
            <a:r>
              <a:rPr lang="ru-RU" sz="6600" b="1" dirty="0">
                <a:solidFill>
                  <a:schemeClr val="tx1"/>
                </a:solidFill>
              </a:rPr>
              <a:t>= 78 дм</a:t>
            </a:r>
          </a:p>
        </p:txBody>
      </p:sp>
    </p:spTree>
    <p:extLst>
      <p:ext uri="{BB962C8B-B14F-4D97-AF65-F5344CB8AC3E}">
        <p14:creationId xmlns:p14="http://schemas.microsoft.com/office/powerpoint/2010/main" val="947448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1907704" y="389109"/>
            <a:ext cx="4557136" cy="432048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Определите тему урока</a:t>
            </a:r>
            <a:endParaRPr lang="ru-RU" sz="2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pic>
        <p:nvPicPr>
          <p:cNvPr id="11" name="Picture 4">
            <a:extLst>
              <a:ext uri="{FF2B5EF4-FFF2-40B4-BE49-F238E27FC236}">
                <a16:creationId xmlns:a16="http://schemas.microsoft.com/office/drawing/2014/main" id="{2916FAF6-10FC-483A-BA5D-1F69F3D69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106" y="2196490"/>
            <a:ext cx="2434763" cy="116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979" y="2192918"/>
            <a:ext cx="2432515" cy="1164437"/>
          </a:xfrm>
          <a:prstGeom prst="rect">
            <a:avLst/>
          </a:prstGeom>
        </p:spPr>
      </p:pic>
      <p:pic>
        <p:nvPicPr>
          <p:cNvPr id="13" name="Picture 4">
            <a:extLst>
              <a:ext uri="{FF2B5EF4-FFF2-40B4-BE49-F238E27FC236}">
                <a16:creationId xmlns:a16="http://schemas.microsoft.com/office/drawing/2014/main" id="{2916FAF6-10FC-483A-BA5D-1F69F3D694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CFDFF"/>
              </a:clrFrom>
              <a:clrTo>
                <a:srgbClr val="FCFD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776" y="2188478"/>
            <a:ext cx="2434763" cy="1168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6130" y="1828438"/>
            <a:ext cx="1440160" cy="1440160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31640" y="2060848"/>
            <a:ext cx="1440160" cy="144016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61439" y="1917195"/>
            <a:ext cx="1440160" cy="1440160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27073" y="2060848"/>
            <a:ext cx="1440160" cy="1440160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9357" y="1925207"/>
            <a:ext cx="1440160" cy="144016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95596" y="2060848"/>
            <a:ext cx="1440160" cy="1440160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9DA7A921-0800-4414-BE96-9F7E77246E0C}"/>
              </a:ext>
            </a:extLst>
          </p:cNvPr>
          <p:cNvSpPr/>
          <p:nvPr/>
        </p:nvSpPr>
        <p:spPr>
          <a:xfrm>
            <a:off x="745686" y="989795"/>
            <a:ext cx="2033042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 </a:t>
            </a:r>
            <a:r>
              <a:rPr lang="ru-RU" sz="5400" b="1" dirty="0">
                <a:solidFill>
                  <a:schemeClr val="tx1"/>
                </a:solidFill>
              </a:rPr>
              <a:t>х </a:t>
            </a:r>
            <a:r>
              <a:rPr lang="ru-RU" sz="5400" b="1" dirty="0" smtClean="0">
                <a:solidFill>
                  <a:schemeClr val="tx1"/>
                </a:solidFill>
              </a:rPr>
              <a:t>3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DA7A921-0800-4414-BE96-9F7E77246E0C}"/>
              </a:ext>
            </a:extLst>
          </p:cNvPr>
          <p:cNvSpPr/>
          <p:nvPr/>
        </p:nvSpPr>
        <p:spPr>
          <a:xfrm>
            <a:off x="5652120" y="1139986"/>
            <a:ext cx="2033042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2+2+2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319" y="3731103"/>
            <a:ext cx="2416324" cy="1985779"/>
          </a:xfrm>
          <a:prstGeom prst="rect">
            <a:avLst/>
          </a:prstGeom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42029" y="3824816"/>
            <a:ext cx="2416324" cy="1985779"/>
          </a:xfrm>
          <a:prstGeom prst="rect">
            <a:avLst/>
          </a:prstGeom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3113" y="3811473"/>
            <a:ext cx="2416324" cy="1985779"/>
          </a:xfrm>
          <a:prstGeom prst="rect">
            <a:avLst/>
          </a:prstGeom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04248" y="3742449"/>
            <a:ext cx="2416324" cy="1985779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9DA7A921-0800-4414-BE96-9F7E77246E0C}"/>
              </a:ext>
            </a:extLst>
          </p:cNvPr>
          <p:cNvSpPr/>
          <p:nvPr/>
        </p:nvSpPr>
        <p:spPr>
          <a:xfrm>
            <a:off x="491510" y="5784231"/>
            <a:ext cx="2033042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 </a:t>
            </a:r>
            <a:r>
              <a:rPr lang="ru-RU" sz="5400" b="1" dirty="0">
                <a:solidFill>
                  <a:schemeClr val="tx1"/>
                </a:solidFill>
              </a:rPr>
              <a:t>х </a:t>
            </a:r>
            <a:r>
              <a:rPr lang="ru-RU" sz="5400" b="1" dirty="0">
                <a:solidFill>
                  <a:schemeClr val="tx1"/>
                </a:solidFill>
              </a:rPr>
              <a:t>4</a:t>
            </a:r>
            <a:endParaRPr lang="ru-RU" sz="5400" b="1" dirty="0">
              <a:solidFill>
                <a:schemeClr val="tx1"/>
              </a:solidFill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DA7A921-0800-4414-BE96-9F7E77246E0C}"/>
              </a:ext>
            </a:extLst>
          </p:cNvPr>
          <p:cNvSpPr/>
          <p:nvPr/>
        </p:nvSpPr>
        <p:spPr>
          <a:xfrm>
            <a:off x="4186272" y="5772052"/>
            <a:ext cx="2845995" cy="68253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3+3+3+3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9549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2843808" y="404664"/>
            <a:ext cx="3102494" cy="701386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Тема урока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251520" y="1988840"/>
            <a:ext cx="8640960" cy="158417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4000" b="1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Вычисление результата умножения с помощью сложения</a:t>
            </a:r>
            <a:endParaRPr lang="ru-RU" sz="40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747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pics.clipartpng.com/Boletus_Mushroom_PNG_Clipart-118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928" y="1082765"/>
            <a:ext cx="1440160" cy="171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275856" y="332656"/>
            <a:ext cx="2376264" cy="576064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Реши</a:t>
            </a:r>
            <a:endParaRPr lang="ru-RU" sz="2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6" name="Знак ''плюс'' 1">
            <a:extLst>
              <a:ext uri="{FF2B5EF4-FFF2-40B4-BE49-F238E27FC236}">
                <a16:creationId xmlns:a16="http://schemas.microsoft.com/office/drawing/2014/main" id="{319A3E6F-C291-4AA1-8B7D-CECEE2E430D0}"/>
              </a:ext>
            </a:extLst>
          </p:cNvPr>
          <p:cNvSpPr/>
          <p:nvPr/>
        </p:nvSpPr>
        <p:spPr>
          <a:xfrm>
            <a:off x="1763688" y="1700808"/>
            <a:ext cx="997528" cy="905163"/>
          </a:xfrm>
          <a:prstGeom prst="mathPlu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https://pics.clipartpng.com/Boletus_Mushroom_PNG_Clipart-118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124744"/>
            <a:ext cx="1440160" cy="171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нак ''плюс'' 1">
            <a:extLst>
              <a:ext uri="{FF2B5EF4-FFF2-40B4-BE49-F238E27FC236}">
                <a16:creationId xmlns:a16="http://schemas.microsoft.com/office/drawing/2014/main" id="{319A3E6F-C291-4AA1-8B7D-CECEE2E430D0}"/>
              </a:ext>
            </a:extLst>
          </p:cNvPr>
          <p:cNvSpPr/>
          <p:nvPr/>
        </p:nvSpPr>
        <p:spPr>
          <a:xfrm>
            <a:off x="3851920" y="1700808"/>
            <a:ext cx="997528" cy="905163"/>
          </a:xfrm>
          <a:prstGeom prst="mathPlu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https://pics.clipartpng.com/Boletus_Mushroom_PNG_Clipart-118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064" y="1124744"/>
            <a:ext cx="1440160" cy="1716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нак ''плюс'' 1">
            <a:extLst>
              <a:ext uri="{FF2B5EF4-FFF2-40B4-BE49-F238E27FC236}">
                <a16:creationId xmlns:a16="http://schemas.microsoft.com/office/drawing/2014/main" id="{319A3E6F-C291-4AA1-8B7D-CECEE2E430D0}"/>
              </a:ext>
            </a:extLst>
          </p:cNvPr>
          <p:cNvSpPr/>
          <p:nvPr/>
        </p:nvSpPr>
        <p:spPr>
          <a:xfrm>
            <a:off x="1525265" y="3497682"/>
            <a:ext cx="737187" cy="859937"/>
          </a:xfrm>
          <a:prstGeom prst="mathPlu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Равно 10">
            <a:extLst>
              <a:ext uri="{FF2B5EF4-FFF2-40B4-BE49-F238E27FC236}">
                <a16:creationId xmlns:a16="http://schemas.microsoft.com/office/drawing/2014/main" id="{5BCBCFF8-3E2E-47A2-B38B-57877B6D8BB3}"/>
              </a:ext>
            </a:extLst>
          </p:cNvPr>
          <p:cNvSpPr/>
          <p:nvPr/>
        </p:nvSpPr>
        <p:spPr>
          <a:xfrm>
            <a:off x="5796137" y="1922480"/>
            <a:ext cx="936104" cy="683491"/>
          </a:xfrm>
          <a:prstGeom prst="mathEqual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2271D27-15C3-4136-BE86-3E8D7B2BDC47}"/>
              </a:ext>
            </a:extLst>
          </p:cNvPr>
          <p:cNvSpPr/>
          <p:nvPr/>
        </p:nvSpPr>
        <p:spPr>
          <a:xfrm>
            <a:off x="7139798" y="1585352"/>
            <a:ext cx="1168400" cy="11360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tx1"/>
                </a:solidFill>
              </a:rPr>
              <a:t>18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9678" y="2094471"/>
            <a:ext cx="320080" cy="3395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6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163743" y="2094471"/>
            <a:ext cx="320080" cy="3395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6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308104" y="2094470"/>
            <a:ext cx="320080" cy="33950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6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4100" name="Picture 4" descr="https://kartinkin.net/uploads/posts/2022-05/1653600497_52-kartinkin-net-p-kartinki-knig-na-prozrachnom-fone-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67" y="3367543"/>
            <a:ext cx="1356827" cy="112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нак ''плюс'' 1">
            <a:extLst>
              <a:ext uri="{FF2B5EF4-FFF2-40B4-BE49-F238E27FC236}">
                <a16:creationId xmlns:a16="http://schemas.microsoft.com/office/drawing/2014/main" id="{319A3E6F-C291-4AA1-8B7D-CECEE2E430D0}"/>
              </a:ext>
            </a:extLst>
          </p:cNvPr>
          <p:cNvSpPr/>
          <p:nvPr/>
        </p:nvSpPr>
        <p:spPr>
          <a:xfrm>
            <a:off x="3677181" y="3497682"/>
            <a:ext cx="781525" cy="846459"/>
          </a:xfrm>
          <a:prstGeom prst="mathPlus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 descr="https://kartinkin.net/uploads/posts/2022-05/1653600497_52-kartinkin-net-p-kartinki-knig-na-prozrachnom-fone-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9623" y="3362304"/>
            <a:ext cx="1356827" cy="112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https://kartinkin.net/uploads/posts/2022-05/1653600497_52-kartinkin-net-p-kartinki-knig-na-prozrachnom-fone-54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690" y="3299734"/>
            <a:ext cx="1356827" cy="1120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Равно 20">
            <a:extLst>
              <a:ext uri="{FF2B5EF4-FFF2-40B4-BE49-F238E27FC236}">
                <a16:creationId xmlns:a16="http://schemas.microsoft.com/office/drawing/2014/main" id="{5BCBCFF8-3E2E-47A2-B38B-57877B6D8BB3}"/>
              </a:ext>
            </a:extLst>
          </p:cNvPr>
          <p:cNvSpPr/>
          <p:nvPr/>
        </p:nvSpPr>
        <p:spPr>
          <a:xfrm>
            <a:off x="5986517" y="3497682"/>
            <a:ext cx="936104" cy="683491"/>
          </a:xfrm>
          <a:prstGeom prst="mathEqual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E2271D27-15C3-4136-BE86-3E8D7B2BDC47}"/>
              </a:ext>
            </a:extLst>
          </p:cNvPr>
          <p:cNvSpPr/>
          <p:nvPr/>
        </p:nvSpPr>
        <p:spPr>
          <a:xfrm>
            <a:off x="7114818" y="3247942"/>
            <a:ext cx="1168400" cy="113607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36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71100" y="3631349"/>
            <a:ext cx="617375" cy="3588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52631" y="3607669"/>
            <a:ext cx="617375" cy="3588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13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5034745" y="3596310"/>
            <a:ext cx="617375" cy="358840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</a:rPr>
              <a:t>13</a:t>
            </a:r>
            <a:endParaRPr lang="ru-RU" sz="28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129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2856172" y="332656"/>
            <a:ext cx="3875000" cy="452782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Найди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лишние</a:t>
            </a:r>
            <a:endParaRPr lang="ru-RU" sz="2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A5071FB-6D0B-4942-9753-747ED375018E}"/>
              </a:ext>
            </a:extLst>
          </p:cNvPr>
          <p:cNvSpPr/>
          <p:nvPr/>
        </p:nvSpPr>
        <p:spPr>
          <a:xfrm>
            <a:off x="311756" y="1074103"/>
            <a:ext cx="3988550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16 + 16 + 17 + 16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5CC5D12B-2382-44EB-AED2-24B260B0B2ED}"/>
              </a:ext>
            </a:extLst>
          </p:cNvPr>
          <p:cNvSpPr/>
          <p:nvPr/>
        </p:nvSpPr>
        <p:spPr>
          <a:xfrm>
            <a:off x="1547664" y="2014309"/>
            <a:ext cx="3655262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6 + 6 + 6 + 6 + 6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4AF4720-0187-4401-9294-4E482CD6FA7C}"/>
              </a:ext>
            </a:extLst>
          </p:cNvPr>
          <p:cNvSpPr/>
          <p:nvPr/>
        </p:nvSpPr>
        <p:spPr>
          <a:xfrm>
            <a:off x="4067944" y="4072614"/>
            <a:ext cx="309262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5 + 6 + 6 + 5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9F0B608-3C9F-4C0F-B919-3CD31C4CE7EA}"/>
              </a:ext>
            </a:extLst>
          </p:cNvPr>
          <p:cNvSpPr/>
          <p:nvPr/>
        </p:nvSpPr>
        <p:spPr>
          <a:xfrm>
            <a:off x="5508104" y="4984617"/>
            <a:ext cx="309262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9 + 6 + 6 + 9</a:t>
            </a: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6C696336-B49A-4348-970C-809944D42939}"/>
              </a:ext>
            </a:extLst>
          </p:cNvPr>
          <p:cNvSpPr/>
          <p:nvPr/>
        </p:nvSpPr>
        <p:spPr>
          <a:xfrm>
            <a:off x="2699792" y="3112564"/>
            <a:ext cx="4609334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9 + 9 + 9 + 9 + 9 + 9</a:t>
            </a:r>
          </a:p>
        </p:txBody>
      </p:sp>
    </p:spTree>
    <p:extLst>
      <p:ext uri="{BB962C8B-B14F-4D97-AF65-F5344CB8AC3E}">
        <p14:creationId xmlns:p14="http://schemas.microsoft.com/office/powerpoint/2010/main" val="3095437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275856" y="332656"/>
            <a:ext cx="2376264" cy="576064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Замени</a:t>
            </a:r>
            <a:endParaRPr lang="ru-RU" sz="2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pic>
        <p:nvPicPr>
          <p:cNvPr id="5122" name="Picture 2" descr="https://catherineasquithgallery.com/uploads/posts/2021-02/1614524050_25-p-tsifri-na-belom-fone-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04" y="2132443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9DA7A921-0800-4414-BE96-9F7E77246E0C}"/>
              </a:ext>
            </a:extLst>
          </p:cNvPr>
          <p:cNvSpPr/>
          <p:nvPr/>
        </p:nvSpPr>
        <p:spPr>
          <a:xfrm>
            <a:off x="2699792" y="1305690"/>
            <a:ext cx="3312368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 </a:t>
            </a:r>
            <a:r>
              <a:rPr lang="ru-RU" sz="5400" b="1" dirty="0">
                <a:solidFill>
                  <a:schemeClr val="tx1"/>
                </a:solidFill>
              </a:rPr>
              <a:t>х </a:t>
            </a:r>
            <a:r>
              <a:rPr lang="ru-RU" sz="5400" b="1" dirty="0" smtClean="0">
                <a:solidFill>
                  <a:schemeClr val="tx1"/>
                </a:solidFill>
              </a:rPr>
              <a:t>6 = 12</a:t>
            </a:r>
            <a:endParaRPr lang="ru-RU" sz="5400" b="1" dirty="0">
              <a:solidFill>
                <a:schemeClr val="tx1"/>
              </a:solidFill>
            </a:endParaRPr>
          </a:p>
        </p:txBody>
      </p:sp>
      <p:pic>
        <p:nvPicPr>
          <p:cNvPr id="28" name="Picture 2" descr="https://catherineasquithgallery.com/uploads/posts/2021-02/1614524050_25-p-tsifri-na-belom-fone-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856" y="2191862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https://catherineasquithgallery.com/uploads/posts/2021-02/1614524050_25-p-tsifri-na-belom-fone-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782" y="2172837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2" descr="https://catherineasquithgallery.com/uploads/posts/2021-02/1614524050_25-p-tsifri-na-belom-fone-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7708" y="2185388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 descr="https://catherineasquithgallery.com/uploads/posts/2021-02/1614524050_25-p-tsifri-na-belom-fone-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4340" y="2149595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https://catherineasquithgallery.com/uploads/posts/2021-02/1614524050_25-p-tsifri-na-belom-fone-25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6211" y="2169786"/>
            <a:ext cx="180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9DA7A921-0800-4414-BE96-9F7E77246E0C}"/>
              </a:ext>
            </a:extLst>
          </p:cNvPr>
          <p:cNvSpPr/>
          <p:nvPr/>
        </p:nvSpPr>
        <p:spPr>
          <a:xfrm>
            <a:off x="611560" y="4149080"/>
            <a:ext cx="7704856" cy="86409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2 + 2 + 2 + 2 + 2 +2 = 12</a:t>
            </a:r>
            <a:endParaRPr lang="ru-RU" sz="5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454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539552" y="332656"/>
            <a:ext cx="7380312" cy="360040"/>
          </a:xfrm>
          <a:prstGeom prst="roundRect">
            <a:avLst/>
          </a:prstGeom>
          <a:solidFill>
            <a:srgbClr val="1A9CB6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Вычисли заменяя </a:t>
            </a:r>
            <a:r>
              <a:rPr lang="ru-RU" sz="2800" b="1" dirty="0" smtClean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" panose="020B0502040204020203" pitchFamily="34" charset="0"/>
              </a:rPr>
              <a:t>сложение умножением</a:t>
            </a:r>
            <a:endParaRPr lang="ru-RU" sz="2800" b="1" dirty="0">
              <a:ln>
                <a:solidFill>
                  <a:schemeClr val="tx1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hnschrift" panose="020B0502040204020203" pitchFamily="34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6319C88-9EE3-4177-921A-D8E6EF6752BA}"/>
              </a:ext>
            </a:extLst>
          </p:cNvPr>
          <p:cNvSpPr/>
          <p:nvPr/>
        </p:nvSpPr>
        <p:spPr>
          <a:xfrm>
            <a:off x="529654" y="2118472"/>
            <a:ext cx="6130577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7 + 7 + 7 + 7 + 7 + 7 + 7 + 7 =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1E5F76C-710F-49AC-8979-E59E19A8D4F9}"/>
              </a:ext>
            </a:extLst>
          </p:cNvPr>
          <p:cNvSpPr/>
          <p:nvPr/>
        </p:nvSpPr>
        <p:spPr>
          <a:xfrm>
            <a:off x="539552" y="1196752"/>
            <a:ext cx="6120680" cy="6491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5 + 5 + 5 + 5 + 5 + </a:t>
            </a:r>
            <a:r>
              <a:rPr lang="ru-RU" sz="4000" b="1" dirty="0" smtClean="0">
                <a:solidFill>
                  <a:schemeClr val="tx1"/>
                </a:solidFill>
              </a:rPr>
              <a:t>5 + 5 + 5=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AE6C3DF-1718-42E8-8841-35719B1863C0}"/>
              </a:ext>
            </a:extLst>
          </p:cNvPr>
          <p:cNvSpPr/>
          <p:nvPr/>
        </p:nvSpPr>
        <p:spPr>
          <a:xfrm>
            <a:off x="495002" y="3142470"/>
            <a:ext cx="6741294" cy="70854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3 + 3 + 3 + 3 + 3 + 3 + 3 + 3 + 3= 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5A19B3-F6C1-4121-BBAA-6148836130FC}"/>
              </a:ext>
            </a:extLst>
          </p:cNvPr>
          <p:cNvSpPr/>
          <p:nvPr/>
        </p:nvSpPr>
        <p:spPr>
          <a:xfrm>
            <a:off x="342603" y="4148626"/>
            <a:ext cx="7325741" cy="7327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4000" b="1" dirty="0" smtClean="0">
                <a:solidFill>
                  <a:schemeClr val="tx1"/>
                </a:solidFill>
              </a:rPr>
              <a:t>4+ 4 + 4 + 4 + 4 + 4 + 4+ 4 + 4 + 4 =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31E5F76C-710F-49AC-8979-E59E19A8D4F9}"/>
              </a:ext>
            </a:extLst>
          </p:cNvPr>
          <p:cNvSpPr/>
          <p:nvPr/>
        </p:nvSpPr>
        <p:spPr>
          <a:xfrm>
            <a:off x="6660232" y="1196752"/>
            <a:ext cx="1584176" cy="6491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solidFill>
                  <a:schemeClr val="tx1"/>
                </a:solidFill>
              </a:rPr>
              <a:t>5 </a:t>
            </a:r>
            <a:r>
              <a:rPr lang="ru-RU" sz="4000" b="1" dirty="0" smtClean="0">
                <a:solidFill>
                  <a:schemeClr val="tx1"/>
                </a:solidFill>
              </a:rPr>
              <a:t>х 8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1E5F76C-710F-49AC-8979-E59E19A8D4F9}"/>
              </a:ext>
            </a:extLst>
          </p:cNvPr>
          <p:cNvSpPr/>
          <p:nvPr/>
        </p:nvSpPr>
        <p:spPr>
          <a:xfrm>
            <a:off x="6660230" y="2118472"/>
            <a:ext cx="1656185" cy="72043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7 х 7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31E5F76C-710F-49AC-8979-E59E19A8D4F9}"/>
              </a:ext>
            </a:extLst>
          </p:cNvPr>
          <p:cNvSpPr/>
          <p:nvPr/>
        </p:nvSpPr>
        <p:spPr>
          <a:xfrm>
            <a:off x="7236297" y="3136523"/>
            <a:ext cx="1584176" cy="71448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3 х 9</a:t>
            </a:r>
            <a:endParaRPr lang="ru-RU" sz="4000" b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1E5F76C-710F-49AC-8979-E59E19A8D4F9}"/>
              </a:ext>
            </a:extLst>
          </p:cNvPr>
          <p:cNvSpPr/>
          <p:nvPr/>
        </p:nvSpPr>
        <p:spPr>
          <a:xfrm>
            <a:off x="7524327" y="4166923"/>
            <a:ext cx="1584176" cy="714489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/>
                </a:solidFill>
              </a:rPr>
              <a:t>4 х10</a:t>
            </a:r>
            <a:endParaRPr lang="ru-RU" sz="4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646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435</Words>
  <Application>Microsoft Office PowerPoint</Application>
  <PresentationFormat>Экран (4:3)</PresentationFormat>
  <Paragraphs>78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Bahnschrift</vt:lpstr>
      <vt:lpstr>Calibri</vt:lpstr>
      <vt:lpstr>MS Mincho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«Математика 1»</dc:title>
  <dc:creator>Ольга</dc:creator>
  <cp:lastModifiedBy>Home</cp:lastModifiedBy>
  <cp:revision>32</cp:revision>
  <dcterms:created xsi:type="dcterms:W3CDTF">2016-03-12T21:35:53Z</dcterms:created>
  <dcterms:modified xsi:type="dcterms:W3CDTF">2023-01-08T15:28:54Z</dcterms:modified>
</cp:coreProperties>
</file>