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62" r:id="rId4"/>
    <p:sldId id="267" r:id="rId5"/>
    <p:sldId id="257" r:id="rId6"/>
    <p:sldId id="258" r:id="rId7"/>
    <p:sldId id="268" r:id="rId8"/>
    <p:sldId id="259" r:id="rId9"/>
    <p:sldId id="260" r:id="rId10"/>
    <p:sldId id="264" r:id="rId11"/>
    <p:sldId id="265" r:id="rId12"/>
    <p:sldId id="26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79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4EBBF-DB43-4E7C-A641-AF2903C63890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2BD93-148E-4421-8448-33F39DDE0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241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2BD93-148E-4421-8448-33F39DDE094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874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60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04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646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213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84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555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030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201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94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155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772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95EB1-0C6E-4E8E-AD5A-29865DEBFD5B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23957-2016-47AD-AC1B-AE6190E3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803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Unit 1</a:t>
            </a:r>
            <a:br>
              <a:rPr lang="en-US" b="1" dirty="0" smtClean="0"/>
            </a:br>
            <a:r>
              <a:rPr lang="en-US" b="1" dirty="0" smtClean="0"/>
              <a:t>lesson 3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Page 8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855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[d]      </a:t>
            </a:r>
            <a:r>
              <a:rPr lang="en-US" sz="66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>[t]</a:t>
            </a:r>
            <a:endParaRPr lang="ru-RU" sz="66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d</a:t>
            </a:r>
            <a:r>
              <a:rPr lang="en-US" sz="6000" dirty="0" smtClean="0">
                <a:latin typeface="Arial Rounded MT Bold" panose="020F0704030504030204" pitchFamily="34" charset="0"/>
              </a:rPr>
              <a:t>en - </a:t>
            </a:r>
            <a:r>
              <a:rPr lang="en-US" sz="60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>t</a:t>
            </a:r>
            <a:r>
              <a:rPr lang="en-US" sz="6000" dirty="0" smtClean="0">
                <a:latin typeface="Arial Rounded MT Bold" panose="020F0704030504030204" pitchFamily="34" charset="0"/>
              </a:rPr>
              <a:t>en</a:t>
            </a:r>
          </a:p>
          <a:p>
            <a:pPr algn="ctr"/>
            <a:r>
              <a:rPr lang="en-US" sz="6000" dirty="0">
                <a:latin typeface="Arial Rounded MT Bold" panose="020F0704030504030204" pitchFamily="34" charset="0"/>
              </a:rPr>
              <a:t>b</a:t>
            </a:r>
            <a:r>
              <a:rPr lang="en-US" sz="6000" dirty="0" smtClean="0">
                <a:latin typeface="Arial Rounded MT Bold" panose="020F0704030504030204" pitchFamily="34" charset="0"/>
              </a:rPr>
              <a:t>a</a:t>
            </a:r>
            <a:r>
              <a:rPr lang="en-US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d</a:t>
            </a:r>
            <a:r>
              <a:rPr lang="en-US" sz="6000" dirty="0" smtClean="0">
                <a:latin typeface="Arial Rounded MT Bold" panose="020F0704030504030204" pitchFamily="34" charset="0"/>
              </a:rPr>
              <a:t> - ba</a:t>
            </a:r>
            <a:r>
              <a:rPr lang="en-US" sz="60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>t</a:t>
            </a:r>
          </a:p>
          <a:p>
            <a:pPr algn="ctr"/>
            <a:r>
              <a:rPr lang="en-US" sz="60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d</a:t>
            </a:r>
            <a:r>
              <a:rPr lang="en-US" sz="6000" dirty="0" smtClean="0">
                <a:latin typeface="Arial Rounded MT Bold" panose="020F0704030504030204" pitchFamily="34" charset="0"/>
              </a:rPr>
              <a:t>o - </a:t>
            </a:r>
            <a:r>
              <a:rPr lang="en-US" sz="60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>t</a:t>
            </a:r>
            <a:r>
              <a:rPr lang="en-US" sz="6000" dirty="0" smtClean="0">
                <a:latin typeface="Arial Rounded MT Bold" panose="020F0704030504030204" pitchFamily="34" charset="0"/>
              </a:rPr>
              <a:t>o</a:t>
            </a:r>
          </a:p>
          <a:p>
            <a:pPr algn="ctr"/>
            <a:r>
              <a:rPr lang="en-US" sz="6000" dirty="0">
                <a:latin typeface="Arial Rounded MT Bold" panose="020F0704030504030204" pitchFamily="34" charset="0"/>
              </a:rPr>
              <a:t>c</a:t>
            </a:r>
            <a:r>
              <a:rPr lang="en-US" sz="6000" dirty="0" smtClean="0">
                <a:latin typeface="Arial Rounded MT Bold" panose="020F0704030504030204" pitchFamily="34" charset="0"/>
              </a:rPr>
              <a:t>o</a:t>
            </a:r>
            <a:r>
              <a:rPr lang="en-US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d</a:t>
            </a:r>
            <a:r>
              <a:rPr lang="en-US" sz="6000" dirty="0" smtClean="0">
                <a:latin typeface="Arial Rounded MT Bold" panose="020F0704030504030204" pitchFamily="34" charset="0"/>
              </a:rPr>
              <a:t> - co</a:t>
            </a:r>
            <a:r>
              <a:rPr lang="en-US" sz="60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>t</a:t>
            </a:r>
            <a:endParaRPr lang="ru-RU" sz="6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15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rgbClr val="FFC000"/>
                </a:solidFill>
                <a:latin typeface="Arial Rounded MT Bold" panose="020F0704030504030204" pitchFamily="34" charset="0"/>
              </a:rPr>
              <a:t>[f]      </a:t>
            </a:r>
            <a:r>
              <a:rPr lang="en-US" sz="66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 [v]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rgbClr val="FFC000"/>
                </a:solidFill>
                <a:latin typeface="Arial Rounded MT Bold" panose="020F0704030504030204" pitchFamily="34" charset="0"/>
              </a:rPr>
              <a:t>f</a:t>
            </a:r>
            <a:r>
              <a:rPr lang="en-US" sz="6600" dirty="0" smtClean="0">
                <a:latin typeface="Arial Rounded MT Bold" panose="020F0704030504030204" pitchFamily="34" charset="0"/>
              </a:rPr>
              <a:t>an - </a:t>
            </a:r>
            <a:r>
              <a:rPr lang="en-US" sz="66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v</a:t>
            </a:r>
            <a:r>
              <a:rPr lang="en-US" sz="6600" dirty="0" smtClean="0">
                <a:latin typeface="Arial Rounded MT Bold" panose="020F0704030504030204" pitchFamily="34" charset="0"/>
              </a:rPr>
              <a:t>an</a:t>
            </a:r>
          </a:p>
          <a:p>
            <a:pPr algn="ctr"/>
            <a:r>
              <a:rPr lang="en-US" sz="6600" dirty="0">
                <a:solidFill>
                  <a:srgbClr val="FFC000"/>
                </a:solidFill>
                <a:latin typeface="Arial Rounded MT Bold" panose="020F0704030504030204" pitchFamily="34" charset="0"/>
              </a:rPr>
              <a:t>f</a:t>
            </a:r>
            <a:r>
              <a:rPr lang="en-US" sz="6600" dirty="0" smtClean="0">
                <a:latin typeface="Arial Rounded MT Bold" panose="020F0704030504030204" pitchFamily="34" charset="0"/>
              </a:rPr>
              <a:t>ast - </a:t>
            </a:r>
            <a:r>
              <a:rPr lang="en-US" sz="66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v</a:t>
            </a:r>
            <a:r>
              <a:rPr lang="en-US" sz="6600" dirty="0" smtClean="0">
                <a:latin typeface="Arial Rounded MT Bold" panose="020F0704030504030204" pitchFamily="34" charset="0"/>
              </a:rPr>
              <a:t>ast</a:t>
            </a:r>
          </a:p>
          <a:p>
            <a:pPr algn="ctr"/>
            <a:r>
              <a:rPr lang="en-US" sz="6600" dirty="0">
                <a:latin typeface="Arial Rounded MT Bold" panose="020F0704030504030204" pitchFamily="34" charset="0"/>
              </a:rPr>
              <a:t>s</a:t>
            </a:r>
            <a:r>
              <a:rPr lang="en-US" sz="6600" dirty="0" smtClean="0">
                <a:latin typeface="Arial Rounded MT Bold" panose="020F0704030504030204" pitchFamily="34" charset="0"/>
              </a:rPr>
              <a:t>a</a:t>
            </a:r>
            <a:r>
              <a:rPr lang="en-US" sz="6600" dirty="0" smtClean="0">
                <a:solidFill>
                  <a:srgbClr val="FFC000"/>
                </a:solidFill>
                <a:latin typeface="Arial Rounded MT Bold" panose="020F0704030504030204" pitchFamily="34" charset="0"/>
              </a:rPr>
              <a:t>f</a:t>
            </a:r>
            <a:r>
              <a:rPr lang="en-US" sz="6600" dirty="0" smtClean="0">
                <a:latin typeface="Arial Rounded MT Bold" panose="020F0704030504030204" pitchFamily="34" charset="0"/>
              </a:rPr>
              <a:t>e - sa</a:t>
            </a:r>
            <a:r>
              <a:rPr lang="en-US" sz="66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v</a:t>
            </a:r>
            <a:r>
              <a:rPr lang="en-US" sz="6600" dirty="0" smtClean="0">
                <a:latin typeface="Arial Rounded MT Bold" panose="020F0704030504030204" pitchFamily="34" charset="0"/>
              </a:rPr>
              <a:t>e</a:t>
            </a:r>
          </a:p>
          <a:p>
            <a:pPr algn="ctr"/>
            <a:r>
              <a:rPr lang="en-US" sz="6600">
                <a:latin typeface="Arial Rounded MT Bold" panose="020F0704030504030204" pitchFamily="34" charset="0"/>
              </a:rPr>
              <a:t>l</a:t>
            </a:r>
            <a:r>
              <a:rPr lang="en-US" sz="6600" smtClean="0">
                <a:latin typeface="Arial Rounded MT Bold" panose="020F0704030504030204" pitchFamily="34" charset="0"/>
              </a:rPr>
              <a:t>i</a:t>
            </a:r>
            <a:r>
              <a:rPr lang="en-US" sz="6600" smtClean="0">
                <a:solidFill>
                  <a:srgbClr val="FFC000"/>
                </a:solidFill>
                <a:latin typeface="Arial Rounded MT Bold" panose="020F0704030504030204" pitchFamily="34" charset="0"/>
              </a:rPr>
              <a:t>f</a:t>
            </a:r>
            <a:r>
              <a:rPr lang="en-US" sz="6600" smtClean="0">
                <a:latin typeface="Arial Rounded MT Bold" panose="020F0704030504030204" pitchFamily="34" charset="0"/>
              </a:rPr>
              <a:t>e - li</a:t>
            </a:r>
            <a:r>
              <a:rPr lang="en-US" sz="660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v</a:t>
            </a:r>
            <a:r>
              <a:rPr lang="en-US" sz="6600" smtClean="0">
                <a:latin typeface="Arial Rounded MT Bold" panose="020F0704030504030204" pitchFamily="34" charset="0"/>
              </a:rPr>
              <a:t>e</a:t>
            </a:r>
            <a:endParaRPr lang="en-US" sz="6600" dirty="0" smtClean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14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Homework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1. </a:t>
            </a:r>
            <a:r>
              <a:rPr lang="ru-RU" dirty="0">
                <a:solidFill>
                  <a:prstClr val="black"/>
                </a:solidFill>
              </a:rPr>
              <a:t>Выучить устно и письменно буквы и </a:t>
            </a:r>
            <a:r>
              <a:rPr lang="ru-RU" dirty="0" smtClean="0">
                <a:solidFill>
                  <a:prstClr val="black"/>
                </a:solidFill>
              </a:rPr>
              <a:t>звуки</a:t>
            </a:r>
            <a:r>
              <a:rPr lang="en-US" dirty="0" smtClean="0">
                <a:solidFill>
                  <a:prstClr val="black"/>
                </a:solidFill>
              </a:rPr>
              <a:t>:</a:t>
            </a:r>
          </a:p>
          <a:p>
            <a:pPr lvl="0"/>
            <a:r>
              <a:rPr lang="en-US" dirty="0" err="1" smtClean="0">
                <a:solidFill>
                  <a:prstClr val="black"/>
                </a:solidFill>
              </a:rPr>
              <a:t>Dd</a:t>
            </a:r>
            <a:r>
              <a:rPr lang="en-US" dirty="0" smtClean="0">
                <a:solidFill>
                  <a:prstClr val="black"/>
                </a:solidFill>
              </a:rPr>
              <a:t>[d], Tt[t], </a:t>
            </a:r>
            <a:r>
              <a:rPr lang="en-US" dirty="0" err="1" smtClean="0">
                <a:solidFill>
                  <a:prstClr val="black"/>
                </a:solidFill>
              </a:rPr>
              <a:t>Ff</a:t>
            </a:r>
            <a:r>
              <a:rPr lang="en-US" dirty="0" smtClean="0">
                <a:solidFill>
                  <a:prstClr val="black"/>
                </a:solidFill>
              </a:rPr>
              <a:t>[f], </a:t>
            </a:r>
            <a:r>
              <a:rPr lang="en-US" dirty="0" err="1" smtClean="0">
                <a:solidFill>
                  <a:prstClr val="black"/>
                </a:solidFill>
              </a:rPr>
              <a:t>Vv</a:t>
            </a:r>
            <a:r>
              <a:rPr lang="en-US" dirty="0" smtClean="0">
                <a:solidFill>
                  <a:prstClr val="black"/>
                </a:solidFill>
              </a:rPr>
              <a:t>[v]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2.Тренировать </a:t>
            </a:r>
            <a:r>
              <a:rPr lang="ru-RU" dirty="0">
                <a:solidFill>
                  <a:prstClr val="black"/>
                </a:solidFill>
              </a:rPr>
              <a:t>чтение </a:t>
            </a:r>
            <a:r>
              <a:rPr lang="ru-RU" dirty="0" err="1">
                <a:solidFill>
                  <a:prstClr val="black"/>
                </a:solidFill>
              </a:rPr>
              <a:t>стр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8 </a:t>
            </a:r>
            <a:r>
              <a:rPr lang="ru-RU" dirty="0" err="1" smtClean="0">
                <a:solidFill>
                  <a:prstClr val="black"/>
                </a:solidFill>
              </a:rPr>
              <a:t>упр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6,7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(учебник)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3. Выполнить упражнения </a:t>
            </a:r>
            <a:r>
              <a:rPr lang="ru-RU" dirty="0" err="1">
                <a:solidFill>
                  <a:prstClr val="black"/>
                </a:solidFill>
              </a:rPr>
              <a:t>стр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7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упр</a:t>
            </a:r>
            <a:r>
              <a:rPr lang="ru-RU" dirty="0">
                <a:solidFill>
                  <a:prstClr val="black"/>
                </a:solidFill>
              </a:rPr>
              <a:t> 1-4 (рабочая </a:t>
            </a:r>
            <a:r>
              <a:rPr lang="ru-RU">
                <a:solidFill>
                  <a:prstClr val="black"/>
                </a:solidFill>
              </a:rPr>
              <a:t>тетрадь</a:t>
            </a:r>
            <a:r>
              <a:rPr lang="ru-RU" smtClean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52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Давайте вспомним буквы</a:t>
            </a:r>
            <a:r>
              <a:rPr lang="en-US" sz="2800" dirty="0" smtClean="0"/>
              <a:t> </a:t>
            </a:r>
            <a:r>
              <a:rPr lang="ru-RU" sz="2800" dirty="0" smtClean="0"/>
              <a:t>и звуки, с которыми познакомились на </a:t>
            </a:r>
            <a:r>
              <a:rPr lang="ru-RU" sz="2800" dirty="0" smtClean="0"/>
              <a:t>первом </a:t>
            </a:r>
            <a:r>
              <a:rPr lang="ru-RU" sz="2800" dirty="0" smtClean="0"/>
              <a:t>уроке и слова, в которых встречались данные буквы.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pt-BR" sz="6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Ll [l</a:t>
            </a:r>
            <a:r>
              <a:rPr lang="pt-BR" sz="66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]</a:t>
            </a:r>
            <a:r>
              <a:rPr lang="ru-RU" sz="66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endParaRPr lang="en-US" sz="6600" dirty="0" smtClean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 lvl="0"/>
            <a:r>
              <a:rPr lang="en-US" sz="4400" dirty="0" smtClean="0">
                <a:latin typeface="Arial Rounded MT Bold" panose="020F0704030504030204" pitchFamily="34" charset="0"/>
              </a:rPr>
              <a:t>he</a:t>
            </a:r>
            <a:r>
              <a:rPr lang="en-US" sz="4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ll</a:t>
            </a:r>
            <a:r>
              <a:rPr lang="en-US" sz="4400" dirty="0" smtClean="0">
                <a:latin typeface="Arial Rounded MT Bold" panose="020F0704030504030204" pitchFamily="34" charset="0"/>
              </a:rPr>
              <a:t>o, A</a:t>
            </a:r>
            <a:r>
              <a:rPr lang="en-US" sz="4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l</a:t>
            </a:r>
            <a:r>
              <a:rPr lang="en-US" sz="4400" dirty="0" smtClean="0">
                <a:latin typeface="Arial Rounded MT Bold" panose="020F0704030504030204" pitchFamily="34" charset="0"/>
              </a:rPr>
              <a:t>ice, Bri</a:t>
            </a:r>
            <a:r>
              <a:rPr lang="en-US" sz="4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ll</a:t>
            </a:r>
            <a:endParaRPr lang="pt-BR" sz="4400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 lvl="0"/>
            <a:r>
              <a:rPr lang="pt-BR" sz="6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Nn [n</a:t>
            </a:r>
            <a:r>
              <a:rPr lang="pt-BR" sz="66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] </a:t>
            </a:r>
          </a:p>
          <a:p>
            <a:pPr lvl="0"/>
            <a:r>
              <a:rPr lang="pt-BR" sz="4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N</a:t>
            </a:r>
            <a:r>
              <a:rPr lang="pt-BR" sz="4400" dirty="0" smtClean="0">
                <a:latin typeface="Arial Rounded MT Bold" panose="020F0704030504030204" pitchFamily="34" charset="0"/>
              </a:rPr>
              <a:t>ora, De</a:t>
            </a:r>
            <a:r>
              <a:rPr lang="pt-BR" sz="4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n</a:t>
            </a:r>
            <a:r>
              <a:rPr lang="pt-BR" sz="4400" dirty="0" smtClean="0">
                <a:latin typeface="Arial Rounded MT Bold" panose="020F0704030504030204" pitchFamily="34" charset="0"/>
              </a:rPr>
              <a:t>zil</a:t>
            </a:r>
            <a:endParaRPr lang="pt-BR" sz="4400" dirty="0">
              <a:latin typeface="Arial Rounded MT Bold" panose="020F0704030504030204" pitchFamily="34" charset="0"/>
            </a:endParaRPr>
          </a:p>
          <a:p>
            <a:pPr lvl="0"/>
            <a:r>
              <a:rPr lang="pt-BR" sz="6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Rr [r</a:t>
            </a:r>
            <a:r>
              <a:rPr lang="pt-BR" sz="66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] </a:t>
            </a:r>
          </a:p>
          <a:p>
            <a:pPr lvl="0"/>
            <a:r>
              <a:rPr lang="pt-BR" sz="4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R</a:t>
            </a:r>
            <a:r>
              <a:rPr lang="pt-BR" sz="4800" dirty="0" smtClean="0">
                <a:latin typeface="Arial Rounded MT Bold" panose="020F0704030504030204" pitchFamily="34" charset="0"/>
              </a:rPr>
              <a:t>on, Ma</a:t>
            </a:r>
            <a:r>
              <a:rPr lang="pt-BR" sz="4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r</a:t>
            </a:r>
            <a:r>
              <a:rPr lang="pt-BR" sz="4800" dirty="0" smtClean="0">
                <a:latin typeface="Arial Rounded MT Bold" panose="020F0704030504030204" pitchFamily="34" charset="0"/>
              </a:rPr>
              <a:t>y, </a:t>
            </a:r>
            <a:r>
              <a:rPr lang="pt-BR" sz="4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r</a:t>
            </a:r>
            <a:r>
              <a:rPr lang="pt-BR" sz="4800" dirty="0" smtClean="0">
                <a:latin typeface="Arial Rounded MT Bold" panose="020F0704030504030204" pitchFamily="34" charset="0"/>
              </a:rPr>
              <a:t>un,</a:t>
            </a:r>
            <a:r>
              <a:rPr lang="pt-BR" sz="4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r</a:t>
            </a:r>
            <a:r>
              <a:rPr lang="pt-BR" sz="4800" dirty="0" smtClean="0">
                <a:latin typeface="Arial Rounded MT Bold" panose="020F0704030504030204" pitchFamily="34" charset="0"/>
              </a:rPr>
              <a:t>ead</a:t>
            </a:r>
            <a:endParaRPr lang="pt-BR" sz="4800" dirty="0">
              <a:latin typeface="Arial Rounded MT Bold" panose="020F0704030504030204" pitchFamily="34" charset="0"/>
            </a:endParaRPr>
          </a:p>
          <a:p>
            <a:pPr lvl="0"/>
            <a:r>
              <a:rPr lang="pt-BR" sz="6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Mm [m</a:t>
            </a:r>
            <a:r>
              <a:rPr lang="pt-BR" sz="66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] </a:t>
            </a:r>
          </a:p>
          <a:p>
            <a:pPr lvl="0"/>
            <a:r>
              <a:rPr lang="pt-BR" sz="4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</a:t>
            </a:r>
            <a:r>
              <a:rPr lang="pt-BR" sz="4400" dirty="0" smtClean="0">
                <a:latin typeface="Arial Rounded MT Bold" panose="020F0704030504030204" pitchFamily="34" charset="0"/>
              </a:rPr>
              <a:t>y, na</a:t>
            </a:r>
            <a:r>
              <a:rPr lang="pt-BR" sz="4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</a:t>
            </a:r>
            <a:r>
              <a:rPr lang="pt-BR" sz="4400" dirty="0" smtClean="0">
                <a:latin typeface="Arial Rounded MT Bold" panose="020F0704030504030204" pitchFamily="34" charset="0"/>
              </a:rPr>
              <a:t>e, </a:t>
            </a:r>
            <a:r>
              <a:rPr lang="pt-BR" sz="4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</a:t>
            </a:r>
            <a:r>
              <a:rPr lang="pt-BR" sz="4400" dirty="0" smtClean="0">
                <a:latin typeface="Arial Rounded MT Bold" panose="020F0704030504030204" pitchFamily="34" charset="0"/>
              </a:rPr>
              <a:t>ick</a:t>
            </a:r>
            <a:endParaRPr lang="pt-BR" sz="4400" dirty="0">
              <a:latin typeface="Arial Rounded MT Bold" panose="020F0704030504030204" pitchFamily="34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61888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Давайте вспомним буквы, с которыми познакомились на прошлом уроке и слова, в которых встречались данные буквы.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sz="6000" b="1" dirty="0" err="1">
                <a:solidFill>
                  <a:srgbClr val="FF0000"/>
                </a:solidFill>
                <a:latin typeface="Arial Rounded MT Bold" panose="020F0704030504030204" pitchFamily="34" charset="0"/>
              </a:rPr>
              <a:t>Ss</a:t>
            </a:r>
            <a:r>
              <a:rPr lang="en-US" sz="60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 [s] </a:t>
            </a:r>
            <a:endParaRPr lang="en-US" sz="6000" b="1" dirty="0" smtClean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 lvl="0"/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S</a:t>
            </a:r>
            <a:r>
              <a:rPr lang="en-US" sz="4400" b="1" dirty="0" smtClean="0">
                <a:latin typeface="Arial Rounded MT Bold" panose="020F0704030504030204" pitchFamily="34" charset="0"/>
              </a:rPr>
              <a:t>i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s</a:t>
            </a:r>
            <a:r>
              <a:rPr lang="en-US" sz="4400" b="1" dirty="0" smtClean="0">
                <a:latin typeface="Arial Rounded MT Bold" panose="020F0704030504030204" pitchFamily="34" charset="0"/>
              </a:rPr>
              <a:t>ter, 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S</a:t>
            </a:r>
            <a:r>
              <a:rPr lang="en-US" sz="4400" b="1" dirty="0" smtClean="0">
                <a:latin typeface="Arial Rounded MT Bold" panose="020F0704030504030204" pitchFamily="34" charset="0"/>
              </a:rPr>
              <a:t>ally, 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s</a:t>
            </a:r>
            <a:r>
              <a:rPr lang="en-US" sz="4400" b="1" dirty="0" smtClean="0">
                <a:latin typeface="Arial Rounded MT Bold" panose="020F0704030504030204" pitchFamily="34" charset="0"/>
              </a:rPr>
              <a:t>ix</a:t>
            </a:r>
            <a:endParaRPr lang="ru-RU" sz="4400" b="1" dirty="0" smtClean="0">
              <a:latin typeface="Arial Rounded MT Bold" panose="020F0704030504030204" pitchFamily="34" charset="0"/>
            </a:endParaRPr>
          </a:p>
          <a:p>
            <a:pPr lvl="0"/>
            <a:r>
              <a:rPr lang="en-US" sz="6000" b="1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Ss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[z]</a:t>
            </a:r>
            <a:r>
              <a:rPr lang="ru-RU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endParaRPr lang="en-US" sz="6000" b="1" dirty="0" smtClean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 lvl="0"/>
            <a:r>
              <a:rPr lang="en-US" sz="4400" b="1" dirty="0" smtClean="0">
                <a:latin typeface="Arial Rounded MT Bold" panose="020F0704030504030204" pitchFamily="34" charset="0"/>
              </a:rPr>
              <a:t>Ben’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s</a:t>
            </a:r>
            <a:r>
              <a:rPr lang="en-US" sz="4400" b="1" dirty="0" smtClean="0">
                <a:latin typeface="Arial Rounded MT Bold" panose="020F0704030504030204" pitchFamily="34" charset="0"/>
              </a:rPr>
              <a:t>, pencil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s</a:t>
            </a:r>
            <a:r>
              <a:rPr lang="en-US" sz="4400" b="1" dirty="0" smtClean="0">
                <a:latin typeface="Arial Rounded MT Bold" panose="020F0704030504030204" pitchFamily="34" charset="0"/>
              </a:rPr>
              <a:t>, pen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s</a:t>
            </a:r>
            <a:endParaRPr lang="en-US" sz="4400" b="1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 lvl="0"/>
            <a:r>
              <a:rPr lang="en-US" sz="60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Bb [b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] </a:t>
            </a:r>
          </a:p>
          <a:p>
            <a:pPr lvl="0"/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</a:t>
            </a:r>
            <a:r>
              <a:rPr lang="en-US" sz="4400" b="1" dirty="0" smtClean="0">
                <a:latin typeface="Arial Rounded MT Bold" panose="020F0704030504030204" pitchFamily="34" charset="0"/>
              </a:rPr>
              <a:t>o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</a:t>
            </a:r>
            <a:r>
              <a:rPr lang="en-US" sz="4400" b="1" dirty="0" smtClean="0">
                <a:latin typeface="Arial Rounded MT Bold" panose="020F0704030504030204" pitchFamily="34" charset="0"/>
              </a:rPr>
              <a:t>, Ro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</a:t>
            </a:r>
            <a:r>
              <a:rPr lang="en-US" sz="4400" b="1" dirty="0" smtClean="0">
                <a:latin typeface="Arial Rounded MT Bold" panose="020F0704030504030204" pitchFamily="34" charset="0"/>
              </a:rPr>
              <a:t>, 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</a:t>
            </a:r>
            <a:r>
              <a:rPr lang="en-US" sz="4400" b="1" dirty="0" smtClean="0">
                <a:latin typeface="Arial Rounded MT Bold" panose="020F0704030504030204" pitchFamily="34" charset="0"/>
              </a:rPr>
              <a:t>oat</a:t>
            </a:r>
          </a:p>
          <a:p>
            <a:pPr lvl="0"/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Pp </a:t>
            </a:r>
            <a:r>
              <a:rPr lang="en-US" sz="60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[p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] </a:t>
            </a:r>
          </a:p>
          <a:p>
            <a:pPr lvl="0"/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p</a:t>
            </a:r>
            <a:r>
              <a:rPr lang="en-US" sz="4400" b="1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irate</a:t>
            </a:r>
            <a:r>
              <a:rPr lang="en-US" sz="4400" b="1" dirty="0">
                <a:solidFill>
                  <a:prstClr val="black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44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p</a:t>
            </a:r>
            <a:r>
              <a:rPr lang="en-US" sz="4400" b="1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arrot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355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313689">
            <a:off x="88613" y="3625296"/>
            <a:ext cx="3571494" cy="35714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683" y="4669685"/>
            <a:ext cx="2450592" cy="2165432"/>
          </a:xfrm>
          <a:prstGeom prst="rect">
            <a:avLst/>
          </a:prstGeom>
        </p:spPr>
      </p:pic>
      <p:pic>
        <p:nvPicPr>
          <p:cNvPr id="1026" name="Picture 2" descr="https://webstockreview.net/images/mosquito-clipart-pest-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006" y="3560298"/>
            <a:ext cx="3514332" cy="351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reviews.123rf.com/images/derocz/derocz1409/derocz140900003/31398360-Flying-Mosquito-Cheerful-Cartoon-Illustration-Vector-Stock-Pho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818" y="4753906"/>
            <a:ext cx="2490012" cy="227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555590" y="5161774"/>
            <a:ext cx="923544" cy="905257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55590" y="5204031"/>
            <a:ext cx="105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Nn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386934" y="5009204"/>
            <a:ext cx="923544" cy="905257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021738" y="4987769"/>
            <a:ext cx="923544" cy="905257"/>
          </a:xfrm>
          <a:prstGeom prst="ellipse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386934" y="5110716"/>
            <a:ext cx="1095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718280" y="4566260"/>
            <a:ext cx="930390" cy="102249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757786" y="4747488"/>
            <a:ext cx="105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Rr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107496" y="5032282"/>
            <a:ext cx="105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endParaRPr lang="ru-RU" sz="4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3254" y="139035"/>
            <a:ext cx="7675021" cy="172427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Игра «Комарики"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0919" y="464210"/>
            <a:ext cx="2888379" cy="206418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705173">
            <a:off x="294522" y="1678315"/>
            <a:ext cx="2450592" cy="216543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0" name="Picture 4" descr="https://previews.123rf.com/images/derocz/derocz1409/derocz140900003/31398360-Flying-Mosquito-Cheerful-Cartoon-Illustration-Vector-Stock-Pho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469" y="2480720"/>
            <a:ext cx="2490012" cy="227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Овал 20"/>
          <p:cNvSpPr/>
          <p:nvPr/>
        </p:nvSpPr>
        <p:spPr>
          <a:xfrm>
            <a:off x="3195548" y="2655041"/>
            <a:ext cx="923544" cy="905257"/>
          </a:xfrm>
          <a:prstGeom prst="ellipse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313689">
            <a:off x="5197674" y="1813293"/>
            <a:ext cx="3571494" cy="3571494"/>
          </a:xfrm>
          <a:prstGeom prst="rect">
            <a:avLst/>
          </a:prstGeom>
        </p:spPr>
      </p:pic>
      <p:pic>
        <p:nvPicPr>
          <p:cNvPr id="23" name="Picture 2" descr="https://webstockreview.net/images/mosquito-clipart-pest-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118" y="2168133"/>
            <a:ext cx="3120109" cy="312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Овал 23"/>
          <p:cNvSpPr/>
          <p:nvPr/>
        </p:nvSpPr>
        <p:spPr>
          <a:xfrm>
            <a:off x="5884634" y="3659147"/>
            <a:ext cx="923544" cy="905257"/>
          </a:xfrm>
          <a:prstGeom prst="ellipse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2146" y="3539230"/>
            <a:ext cx="981541" cy="9571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22386" y="3776310"/>
            <a:ext cx="73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94067" y="2784503"/>
            <a:ext cx="9882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19284" y="3560298"/>
            <a:ext cx="10033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Pp</a:t>
            </a:r>
            <a:endParaRPr lang="ru-RU" sz="4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69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Dd</a:t>
            </a:r>
            <a:r>
              <a:rPr lang="en-US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[d]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b="1" u="sng" dirty="0">
                <a:solidFill>
                  <a:srgbClr val="FF0000"/>
                </a:solidFill>
              </a:rPr>
              <a:t>d</a:t>
            </a:r>
            <a:r>
              <a:rPr lang="en-US" sz="6000" dirty="0" smtClean="0"/>
              <a:t>og</a:t>
            </a:r>
          </a:p>
          <a:p>
            <a:r>
              <a:rPr lang="en-US" sz="6000" dirty="0"/>
              <a:t>f</a:t>
            </a:r>
            <a:r>
              <a:rPr lang="en-US" sz="6000" dirty="0" smtClean="0"/>
              <a:t>rien</a:t>
            </a:r>
            <a:r>
              <a:rPr lang="en-US" sz="6000" b="1" u="sng" dirty="0" smtClean="0">
                <a:solidFill>
                  <a:srgbClr val="FF0000"/>
                </a:solidFill>
              </a:rPr>
              <a:t>d</a:t>
            </a:r>
          </a:p>
          <a:p>
            <a:r>
              <a:rPr lang="en-US" sz="6000" dirty="0" smtClean="0"/>
              <a:t>goo</a:t>
            </a:r>
            <a:r>
              <a:rPr lang="en-US" sz="6000" b="1" u="sng" dirty="0" smtClean="0">
                <a:solidFill>
                  <a:srgbClr val="FF0000"/>
                </a:solidFill>
              </a:rPr>
              <a:t>d</a:t>
            </a:r>
          </a:p>
          <a:p>
            <a:r>
              <a:rPr lang="en-US" sz="6000" dirty="0" smtClean="0"/>
              <a:t>A </a:t>
            </a:r>
            <a:r>
              <a:rPr lang="en-US" sz="6000" b="1" u="sng" dirty="0" smtClean="0">
                <a:solidFill>
                  <a:srgbClr val="FF0000"/>
                </a:solidFill>
              </a:rPr>
              <a:t>d</a:t>
            </a:r>
            <a:r>
              <a:rPr lang="en-US" sz="6000" dirty="0" smtClean="0"/>
              <a:t>og is a goo</a:t>
            </a:r>
            <a:r>
              <a:rPr lang="en-US" sz="6000" b="1" u="sng" dirty="0" smtClean="0">
                <a:solidFill>
                  <a:srgbClr val="FF0000"/>
                </a:solidFill>
              </a:rPr>
              <a:t>d</a:t>
            </a:r>
            <a:r>
              <a:rPr lang="en-US" sz="6000" dirty="0" smtClean="0"/>
              <a:t> frien</a:t>
            </a:r>
            <a:r>
              <a:rPr lang="en-US" sz="6000" b="1" u="sng" dirty="0" smtClean="0">
                <a:solidFill>
                  <a:srgbClr val="FF0000"/>
                </a:solidFill>
              </a:rPr>
              <a:t>d</a:t>
            </a:r>
            <a:r>
              <a:rPr lang="en-US" sz="6000" dirty="0" smtClean="0"/>
              <a:t>.</a:t>
            </a:r>
            <a:endParaRPr lang="ru-RU" sz="6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96" y="1358178"/>
            <a:ext cx="1694413" cy="1358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8871" y="2037483"/>
            <a:ext cx="3373456" cy="269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3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Tt [t]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37855"/>
            <a:ext cx="10515600" cy="5223162"/>
          </a:xfrm>
        </p:spPr>
        <p:txBody>
          <a:bodyPr>
            <a:norm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</a:rPr>
              <a:t>t</a:t>
            </a:r>
            <a:r>
              <a:rPr lang="en-US" sz="6000" dirty="0" smtClean="0"/>
              <a:t>en </a:t>
            </a:r>
          </a:p>
          <a:p>
            <a:r>
              <a:rPr lang="en-US" sz="6000" b="1" u="sng" dirty="0">
                <a:solidFill>
                  <a:srgbClr val="FF0000"/>
                </a:solidFill>
              </a:rPr>
              <a:t>t</a:t>
            </a:r>
            <a:r>
              <a:rPr lang="en-US" sz="6000" dirty="0" smtClean="0"/>
              <a:t>wo</a:t>
            </a:r>
          </a:p>
          <a:p>
            <a:r>
              <a:rPr lang="en-US" sz="6000" b="1" u="sng" dirty="0">
                <a:solidFill>
                  <a:srgbClr val="FF0000"/>
                </a:solidFill>
              </a:rPr>
              <a:t>t</a:t>
            </a:r>
            <a:r>
              <a:rPr lang="en-US" sz="6000" dirty="0" smtClean="0"/>
              <a:t>welve</a:t>
            </a:r>
          </a:p>
          <a:p>
            <a:r>
              <a:rPr lang="en-US" sz="6000" b="1" u="sng" dirty="0" smtClean="0">
                <a:solidFill>
                  <a:srgbClr val="FF0000"/>
                </a:solidFill>
              </a:rPr>
              <a:t>T</a:t>
            </a:r>
            <a:r>
              <a:rPr lang="en-US" sz="6000" dirty="0" smtClean="0"/>
              <a:t>en and </a:t>
            </a:r>
            <a:r>
              <a:rPr lang="en-US" sz="6000" b="1" u="sng" dirty="0" smtClean="0">
                <a:solidFill>
                  <a:srgbClr val="FF0000"/>
                </a:solidFill>
              </a:rPr>
              <a:t>t</a:t>
            </a:r>
            <a:r>
              <a:rPr lang="en-US" sz="6000" dirty="0" smtClean="0"/>
              <a:t>wo is </a:t>
            </a:r>
            <a:r>
              <a:rPr lang="en-US" sz="6000" b="1" u="sng" dirty="0" smtClean="0">
                <a:solidFill>
                  <a:srgbClr val="FF0000"/>
                </a:solidFill>
              </a:rPr>
              <a:t>t</a:t>
            </a:r>
            <a:r>
              <a:rPr lang="en-US" sz="6000" dirty="0" smtClean="0"/>
              <a:t>welve.</a:t>
            </a:r>
          </a:p>
          <a:p>
            <a:r>
              <a:rPr lang="en-US" sz="6000" dirty="0" smtClean="0"/>
              <a:t>  </a:t>
            </a:r>
            <a:r>
              <a:rPr lang="en-US" sz="6000" dirty="0" smtClean="0">
                <a:latin typeface="Arial Black" panose="020B0A04020102020204" pitchFamily="34" charset="0"/>
              </a:rPr>
              <a:t>10   +    2   =   12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011" t="14572" r="12659" b="23254"/>
          <a:stretch/>
        </p:blipFill>
        <p:spPr>
          <a:xfrm>
            <a:off x="2798618" y="724725"/>
            <a:ext cx="2078182" cy="1482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764" t="5373" r="3271" b="15654"/>
          <a:stretch/>
        </p:blipFill>
        <p:spPr>
          <a:xfrm>
            <a:off x="2854036" y="2447781"/>
            <a:ext cx="983673" cy="11386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709" y="3411122"/>
            <a:ext cx="1205346" cy="115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34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Буба - Урок английского - Head, Shoulders, Knees and Toes - Мультфильм для детей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460" y="128016"/>
            <a:ext cx="12074540" cy="664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6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Ff</a:t>
            </a:r>
            <a:r>
              <a:rPr lang="en-US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[f]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50473"/>
            <a:ext cx="10515600" cy="41264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6000" b="1" u="sng" dirty="0" smtClean="0">
                <a:solidFill>
                  <a:srgbClr val="FF0000"/>
                </a:solidFill>
              </a:rPr>
              <a:t>f</a:t>
            </a:r>
            <a:r>
              <a:rPr lang="en-US" sz="6000" dirty="0" smtClean="0"/>
              <a:t>ive</a:t>
            </a:r>
          </a:p>
          <a:p>
            <a:pPr>
              <a:lnSpc>
                <a:spcPct val="100000"/>
              </a:lnSpc>
            </a:pPr>
            <a:r>
              <a:rPr lang="en-US" sz="6000" b="1" u="sng" dirty="0" smtClean="0">
                <a:solidFill>
                  <a:srgbClr val="FF0000"/>
                </a:solidFill>
              </a:rPr>
              <a:t>f</a:t>
            </a:r>
            <a:r>
              <a:rPr lang="en-US" sz="6000" dirty="0" smtClean="0"/>
              <a:t>ish</a:t>
            </a:r>
          </a:p>
          <a:p>
            <a:pPr>
              <a:lnSpc>
                <a:spcPct val="100000"/>
              </a:lnSpc>
            </a:pPr>
            <a:r>
              <a:rPr lang="en-US" sz="6000" b="1" u="sng" dirty="0" smtClean="0">
                <a:solidFill>
                  <a:srgbClr val="FF0000"/>
                </a:solidFill>
              </a:rPr>
              <a:t>F</a:t>
            </a:r>
            <a:r>
              <a:rPr lang="en-US" sz="6000" dirty="0" smtClean="0"/>
              <a:t>red</a:t>
            </a:r>
          </a:p>
          <a:p>
            <a:pPr>
              <a:lnSpc>
                <a:spcPct val="100000"/>
              </a:lnSpc>
            </a:pPr>
            <a:r>
              <a:rPr lang="en-US" sz="6000" b="1" u="sng" dirty="0" smtClean="0">
                <a:solidFill>
                  <a:srgbClr val="FF0000"/>
                </a:solidFill>
              </a:rPr>
              <a:t>F</a:t>
            </a:r>
            <a:r>
              <a:rPr lang="en-US" sz="6000" dirty="0" smtClean="0"/>
              <a:t>ive </a:t>
            </a:r>
            <a:r>
              <a:rPr lang="en-US" sz="6000" b="1" u="sng" dirty="0" smtClean="0">
                <a:solidFill>
                  <a:srgbClr val="FF0000"/>
                </a:solidFill>
              </a:rPr>
              <a:t>f</a:t>
            </a:r>
            <a:r>
              <a:rPr lang="en-US" sz="6000" dirty="0" smtClean="0"/>
              <a:t>ish </a:t>
            </a:r>
            <a:r>
              <a:rPr lang="en-US" sz="6000" b="1" u="sng" dirty="0" smtClean="0">
                <a:solidFill>
                  <a:srgbClr val="FF0000"/>
                </a:solidFill>
              </a:rPr>
              <a:t>f</a:t>
            </a:r>
            <a:r>
              <a:rPr lang="en-US" sz="6000" dirty="0" smtClean="0"/>
              <a:t>or </a:t>
            </a:r>
            <a:r>
              <a:rPr lang="en-US" sz="6000" b="1" u="sng" dirty="0" smtClean="0">
                <a:solidFill>
                  <a:srgbClr val="FF0000"/>
                </a:solidFill>
              </a:rPr>
              <a:t>F</a:t>
            </a:r>
            <a:r>
              <a:rPr lang="en-US" sz="6000" dirty="0" smtClean="0"/>
              <a:t>red.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9235" y="554182"/>
            <a:ext cx="2010641" cy="20106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172" y="3144982"/>
            <a:ext cx="2393374" cy="17088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8758" y="2134162"/>
            <a:ext cx="3295060" cy="440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Vv</a:t>
            </a:r>
            <a:r>
              <a:rPr lang="en-US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[v]</a:t>
            </a:r>
            <a:endParaRPr lang="ru-RU" sz="6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14812"/>
            <a:ext cx="10515600" cy="534922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sz="6000" b="1" u="sng" dirty="0" smtClean="0">
                <a:solidFill>
                  <a:srgbClr val="0070C0"/>
                </a:solidFill>
              </a:rPr>
              <a:t>V</a:t>
            </a:r>
            <a:r>
              <a:rPr lang="en-US" sz="6000" dirty="0" smtClean="0"/>
              <a:t>icky</a:t>
            </a:r>
          </a:p>
          <a:p>
            <a:pPr>
              <a:lnSpc>
                <a:spcPct val="100000"/>
              </a:lnSpc>
            </a:pPr>
            <a:r>
              <a:rPr lang="en-US" sz="6000" b="1" u="sng" dirty="0" smtClean="0">
                <a:solidFill>
                  <a:srgbClr val="0070C0"/>
                </a:solidFill>
              </a:rPr>
              <a:t>V</a:t>
            </a:r>
            <a:r>
              <a:rPr lang="en-US" sz="6000" dirty="0" smtClean="0"/>
              <a:t>era</a:t>
            </a:r>
          </a:p>
          <a:p>
            <a:pPr>
              <a:lnSpc>
                <a:spcPct val="100000"/>
              </a:lnSpc>
            </a:pPr>
            <a:r>
              <a:rPr lang="en-US" sz="6000" dirty="0" smtClean="0"/>
              <a:t>se</a:t>
            </a:r>
            <a:r>
              <a:rPr lang="en-US" sz="6000" b="1" u="sng" dirty="0" smtClean="0">
                <a:solidFill>
                  <a:srgbClr val="0070C0"/>
                </a:solidFill>
              </a:rPr>
              <a:t>v</a:t>
            </a:r>
            <a:r>
              <a:rPr lang="en-US" sz="6000" dirty="0" smtClean="0"/>
              <a:t>en</a:t>
            </a:r>
          </a:p>
          <a:p>
            <a:pPr>
              <a:lnSpc>
                <a:spcPct val="100000"/>
              </a:lnSpc>
            </a:pPr>
            <a:r>
              <a:rPr lang="en-US" sz="6000" dirty="0"/>
              <a:t>e</a:t>
            </a:r>
            <a:r>
              <a:rPr lang="en-US" sz="6000" dirty="0" smtClean="0"/>
              <a:t>le</a:t>
            </a:r>
            <a:r>
              <a:rPr lang="en-US" sz="6000" b="1" u="sng" dirty="0" smtClean="0">
                <a:solidFill>
                  <a:srgbClr val="0070C0"/>
                </a:solidFill>
              </a:rPr>
              <a:t>v</a:t>
            </a:r>
            <a:r>
              <a:rPr lang="en-US" sz="6000" dirty="0" smtClean="0"/>
              <a:t>en</a:t>
            </a:r>
          </a:p>
          <a:p>
            <a:pPr>
              <a:lnSpc>
                <a:spcPct val="100000"/>
              </a:lnSpc>
            </a:pPr>
            <a:r>
              <a:rPr lang="en-US" sz="6000" b="1" u="sng" dirty="0" smtClean="0">
                <a:solidFill>
                  <a:srgbClr val="0070C0"/>
                </a:solidFill>
              </a:rPr>
              <a:t>V</a:t>
            </a:r>
            <a:r>
              <a:rPr lang="en-US" sz="6000" dirty="0" smtClean="0"/>
              <a:t>icky’s se</a:t>
            </a:r>
            <a:r>
              <a:rPr lang="en-US" sz="6000" b="1" u="sng" dirty="0" smtClean="0">
                <a:solidFill>
                  <a:srgbClr val="0070C0"/>
                </a:solidFill>
              </a:rPr>
              <a:t>v</a:t>
            </a:r>
            <a:r>
              <a:rPr lang="en-US" sz="6000" dirty="0" smtClean="0"/>
              <a:t>en.</a:t>
            </a:r>
          </a:p>
          <a:p>
            <a:pPr>
              <a:lnSpc>
                <a:spcPct val="100000"/>
              </a:lnSpc>
            </a:pPr>
            <a:r>
              <a:rPr lang="en-US" sz="6000" b="1" u="sng" dirty="0" smtClean="0">
                <a:solidFill>
                  <a:srgbClr val="0070C0"/>
                </a:solidFill>
              </a:rPr>
              <a:t>V</a:t>
            </a:r>
            <a:r>
              <a:rPr lang="en-US" sz="6000" dirty="0" smtClean="0"/>
              <a:t>era’s ele</a:t>
            </a:r>
            <a:r>
              <a:rPr lang="en-US" sz="6000" b="1" u="sng" dirty="0" smtClean="0">
                <a:solidFill>
                  <a:srgbClr val="0070C0"/>
                </a:solidFill>
              </a:rPr>
              <a:t>v</a:t>
            </a:r>
            <a:r>
              <a:rPr lang="en-US" sz="6000" dirty="0" smtClean="0"/>
              <a:t>en</a:t>
            </a:r>
            <a:endParaRPr lang="ru-RU" sz="6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537" y="619125"/>
            <a:ext cx="3314700" cy="2209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129" y="2430536"/>
            <a:ext cx="1094121" cy="15039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4659" t="8339" r="18639" b="12704"/>
          <a:stretch/>
        </p:blipFill>
        <p:spPr>
          <a:xfrm>
            <a:off x="4303191" y="2994253"/>
            <a:ext cx="1656702" cy="16800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893" y="4385265"/>
            <a:ext cx="2564228" cy="17054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1360" y="3511684"/>
            <a:ext cx="2475622" cy="308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36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260</Words>
  <Application>Microsoft Office PowerPoint</Application>
  <PresentationFormat>Широкоэкранный</PresentationFormat>
  <Paragraphs>67</Paragraphs>
  <Slides>12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Arial Rounded MT Bold</vt:lpstr>
      <vt:lpstr>Calibri</vt:lpstr>
      <vt:lpstr>Calibri Light</vt:lpstr>
      <vt:lpstr>Times New Roman</vt:lpstr>
      <vt:lpstr>Тема Office</vt:lpstr>
      <vt:lpstr>Unit 1 lesson 3</vt:lpstr>
      <vt:lpstr>Давайте вспомним буквы и звуки, с которыми познакомились на первом уроке и слова, в которых встречались данные буквы.</vt:lpstr>
      <vt:lpstr>Давайте вспомним буквы, с которыми познакомились на прошлом уроке и слова, в которых встречались данные буквы.</vt:lpstr>
      <vt:lpstr>Презентация PowerPoint</vt:lpstr>
      <vt:lpstr>Dd [d]</vt:lpstr>
      <vt:lpstr>Tt [t]</vt:lpstr>
      <vt:lpstr>Презентация PowerPoint</vt:lpstr>
      <vt:lpstr>Ff [f]</vt:lpstr>
      <vt:lpstr>Vv [v]</vt:lpstr>
      <vt:lpstr>[d]      [t]</vt:lpstr>
      <vt:lpstr>[f]       [v]</vt:lpstr>
      <vt:lpstr>Homework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Lesson 3</dc:title>
  <dc:creator>Надежда Харитонова</dc:creator>
  <cp:lastModifiedBy>Пользователь</cp:lastModifiedBy>
  <cp:revision>26</cp:revision>
  <dcterms:created xsi:type="dcterms:W3CDTF">2021-09-07T11:19:16Z</dcterms:created>
  <dcterms:modified xsi:type="dcterms:W3CDTF">2022-09-12T08:29:31Z</dcterms:modified>
</cp:coreProperties>
</file>