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7" r:id="rId1"/>
  </p:sldMasterIdLst>
  <p:sldIdLst>
    <p:sldId id="256" r:id="rId2"/>
    <p:sldId id="272" r:id="rId3"/>
    <p:sldId id="257" r:id="rId4"/>
    <p:sldId id="273" r:id="rId5"/>
    <p:sldId id="258" r:id="rId6"/>
    <p:sldId id="271" r:id="rId7"/>
    <p:sldId id="274" r:id="rId8"/>
    <p:sldId id="277" r:id="rId9"/>
    <p:sldId id="279" r:id="rId10"/>
    <p:sldId id="270" r:id="rId11"/>
    <p:sldId id="280" r:id="rId12"/>
    <p:sldId id="281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54" y="5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2.0448387018201169E-4"/>
                  <c:y val="-1.32533850679657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6944236145992254E-3"/>
                  <c:y val="3.19966556724376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3689872344929342E-3"/>
                  <c:y val="-9.950159357456196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2462503020898351E-2"/>
                  <c:y val="-1.99914037232494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4816410071151365E-2"/>
                  <c:y val="5.76582560711462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3874581422018924E-2"/>
                  <c:y val="1.64081071027511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0918436295806768E-2"/>
                  <c:y val="-7.1841493083632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Образ жизни</c:v>
                </c:pt>
                <c:pt idx="1">
                  <c:v>Экология</c:v>
                </c:pt>
                <c:pt idx="2">
                  <c:v>Наследственность</c:v>
                </c:pt>
                <c:pt idx="3">
                  <c:v>Здравоохранение</c:v>
                </c:pt>
                <c:pt idx="4">
                  <c:v>Условия питания</c:v>
                </c:pt>
                <c:pt idx="5">
                  <c:v>Режим труда и отдыха</c:v>
                </c:pt>
                <c:pt idx="6">
                  <c:v>Нормальная двигательная активность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41</c:v>
                </c:pt>
                <c:pt idx="1">
                  <c:v>29</c:v>
                </c:pt>
                <c:pt idx="2">
                  <c:v>10</c:v>
                </c:pt>
                <c:pt idx="3">
                  <c:v>21</c:v>
                </c:pt>
                <c:pt idx="4">
                  <c:v>23</c:v>
                </c:pt>
                <c:pt idx="5">
                  <c:v>22</c:v>
                </c:pt>
                <c:pt idx="6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906199740445808"/>
          <c:y val="1.0690612316386768E-3"/>
          <c:w val="0.39311582998850186"/>
          <c:h val="0.998930938768361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782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73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152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91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7493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27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80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89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17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01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0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08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57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77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47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86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0D024-33CD-4041-87FF-C9E86F04A4ED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830AED7-D67D-4559-A2A0-EF5E61BC18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241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  <p:sldLayoutId id="2147483939" r:id="rId12"/>
    <p:sldLayoutId id="2147483940" r:id="rId13"/>
    <p:sldLayoutId id="2147483941" r:id="rId14"/>
    <p:sldLayoutId id="2147483942" r:id="rId15"/>
    <p:sldLayoutId id="2147483943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0523" y="2875581"/>
            <a:ext cx="2860432" cy="2602673"/>
          </a:xfrm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r"/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27322" y="610608"/>
            <a:ext cx="94539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452178"/>
            <a:ext cx="11702143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pc="-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казённое общеобразовательное </a:t>
            </a:r>
            <a:r>
              <a:rPr lang="ru-RU" spc="-5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учреждение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pc="-5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Боровская</a:t>
            </a:r>
            <a:r>
              <a:rPr lang="ru-RU" spc="-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 </a:t>
            </a:r>
            <a:endParaRPr lang="ru-RU" spc="-5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pc="-5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Болотнинского</a:t>
            </a:r>
            <a:r>
              <a:rPr lang="ru-RU" spc="-5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pc="-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района Новосибирской области</a:t>
            </a:r>
            <a:endParaRPr lang="ru-RU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spc="-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ru-RU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spc="-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Районная научно-практическая </a:t>
            </a:r>
            <a:r>
              <a:rPr lang="ru-RU" sz="2400" spc="-4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конференция школьников «Эврика»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spc="-5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spc="-55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Секция </a:t>
            </a:r>
            <a:r>
              <a:rPr lang="ru-RU" sz="2400" spc="-55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«МАТЕМАТИКА»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Тема: «Математика на страже здоровья»</a:t>
            </a:r>
            <a:endParaRPr lang="ru-RU" sz="24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endParaRPr lang="ru-RU" sz="16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Автор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Зимина Анастасия,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МКОУ Боровска СОШ, 7 класса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Научный руководитель: </a:t>
            </a: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Горбач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Оксана Михайловна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учитель математики</a:t>
            </a:r>
            <a:endParaRPr lang="ru-RU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743" y="3746604"/>
            <a:ext cx="4321536" cy="299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8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05897" y="973016"/>
            <a:ext cx="11310257" cy="6202762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b="1" dirty="0"/>
              <a:t> </a:t>
            </a:r>
            <a:endParaRPr lang="ru-RU" sz="4500" dirty="0"/>
          </a:p>
          <a:p>
            <a:pPr marL="0" indent="0">
              <a:buNone/>
            </a:pPr>
            <a:endParaRPr lang="ru-RU" sz="4500" dirty="0"/>
          </a:p>
          <a:p>
            <a:r>
              <a:rPr lang="ru-RU" sz="7200" dirty="0"/>
              <a:t>Я выяснила, что математические задачи могут быть источником знаний учащихся о здоровье человека. Это выражается в том, что в содержании задачи присутствуют факты из реальной жизни о здоровье человека. Представление проблемы здорового образа жизни в виде задач с таким содержанием способно оказать большее влияние на учеников, чем просто слово. Я очень надеюсь, что мои одноклассники, приняв участие в исследованиях, задумаются о своем здоровье. </a:t>
            </a:r>
          </a:p>
          <a:p>
            <a:r>
              <a:rPr lang="ru-RU" sz="7200" dirty="0"/>
              <a:t>Я пришла к выводу, что математика может помочь сохранить и укрепить здоровье.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967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229" y="0"/>
            <a:ext cx="11832771" cy="666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78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475030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1021303" y="2035629"/>
            <a:ext cx="8704626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dirty="0">
                <a:ln w="0"/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Берегите себя и свое здоровье</a:t>
            </a:r>
            <a:r>
              <a:rPr lang="ru-RU" sz="40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</a:t>
            </a:r>
            <a:endParaRPr lang="ru-RU" sz="4000" b="1" dirty="0" smtClean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тогда </a:t>
            </a:r>
            <a:r>
              <a:rPr lang="ru-RU" sz="40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математические задачи </a:t>
            </a:r>
            <a:endParaRPr lang="ru-RU" sz="4000" b="1" dirty="0" smtClean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будут решаться </a:t>
            </a:r>
          </a:p>
          <a:p>
            <a:pPr algn="ctr"/>
            <a:r>
              <a:rPr lang="ru-RU" sz="4000" b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быстрее </a:t>
            </a:r>
            <a:r>
              <a:rPr lang="ru-RU" sz="4000" b="1" dirty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 легче.</a:t>
            </a:r>
          </a:p>
        </p:txBody>
      </p:sp>
    </p:spTree>
    <p:extLst>
      <p:ext uri="{BB962C8B-B14F-4D97-AF65-F5344CB8AC3E}">
        <p14:creationId xmlns:p14="http://schemas.microsoft.com/office/powerpoint/2010/main" val="331625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186782" y="696387"/>
            <a:ext cx="3618355" cy="46874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37780" y="2318204"/>
            <a:ext cx="5760808" cy="1614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«Здоровье – не всё, </a:t>
            </a:r>
            <a:endParaRPr lang="ru-RU" sz="36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</a:t>
            </a: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всё без здоровья ничто</a:t>
            </a:r>
            <a:r>
              <a:rPr lang="ru-RU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b="1" dirty="0" smtClean="0"/>
              <a:t>                                           Философов </a:t>
            </a:r>
            <a:r>
              <a:rPr lang="ru-RU" sz="1400" b="1" dirty="0"/>
              <a:t>древней </a:t>
            </a:r>
            <a:r>
              <a:rPr lang="ru-RU" sz="1400" b="1" dirty="0" smtClean="0"/>
              <a:t>Греции </a:t>
            </a:r>
            <a:r>
              <a:rPr lang="ru-RU" sz="1400" b="1" dirty="0"/>
              <a:t>Сократ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468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7846" y="1087434"/>
            <a:ext cx="10566766" cy="579679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одноклассников осознанную потребность в здоровом образе жизни с помощью решения математических задач.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Изучить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материал и собрать математические задачи на тему здоровья, здорового образа жизни.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Ознакомиться с мнением сверстников о роли сохранения здоровья и ведения здорового образа жизни (анкетирование, решение математических задач).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сборник математических задач, направленных на повышение культуры здорового образа жизни подростка.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13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54931" y="624110"/>
            <a:ext cx="9649681" cy="477129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математические задачи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содержание математических задач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теоретический, сравнительный, анкетирование.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54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827963" y="550073"/>
            <a:ext cx="10133012" cy="368489"/>
          </a:xfrm>
        </p:spPr>
        <p:txBody>
          <a:bodyPr>
            <a:noAutofit/>
          </a:bodyPr>
          <a:lstStyle/>
          <a:p>
            <a:r>
              <a:rPr lang="ru-RU" sz="3400" b="1" dirty="0" smtClean="0">
                <a:solidFill>
                  <a:srgbClr val="C00000"/>
                </a:solidFill>
              </a:rPr>
              <a:t>Анкета: </a:t>
            </a:r>
            <a:r>
              <a:rPr lang="ru-RU" sz="3400" b="1" dirty="0">
                <a:solidFill>
                  <a:srgbClr val="C00000"/>
                </a:solidFill>
              </a:rPr>
              <a:t>«От чего зависит наше здоровье?»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9603656"/>
              </p:ext>
            </p:extLst>
          </p:nvPr>
        </p:nvGraphicFramePr>
        <p:xfrm>
          <a:off x="1103225" y="1436914"/>
          <a:ext cx="10914604" cy="51271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4410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0229" y="1977691"/>
            <a:ext cx="8059178" cy="46121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594047" y="836036"/>
            <a:ext cx="47433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Индекс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массы тела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84" y="0"/>
            <a:ext cx="3733371" cy="261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94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41" y="16946"/>
            <a:ext cx="4028932" cy="2840553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002224"/>
              </p:ext>
            </p:extLst>
          </p:nvPr>
        </p:nvGraphicFramePr>
        <p:xfrm>
          <a:off x="244930" y="2890157"/>
          <a:ext cx="11947070" cy="33649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89854"/>
                <a:gridCol w="3183056"/>
                <a:gridCol w="2987080"/>
                <a:gridCol w="2987080"/>
              </a:tblGrid>
              <a:tr h="751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Номер участник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Количество белков, г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Животного происхождения, г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Растительного происхождения, г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51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67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44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51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69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23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46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51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52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17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34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51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63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21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51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5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72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24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48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51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6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184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61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102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082142" y="989344"/>
            <a:ext cx="775607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dirty="0" smtClean="0"/>
              <a:t>Норма потребления белков</a:t>
            </a:r>
            <a:r>
              <a:rPr lang="ru-RU" sz="2800" dirty="0"/>
              <a:t>, в том числе животного и растительного </a:t>
            </a:r>
            <a:r>
              <a:rPr lang="ru-RU" sz="2800" dirty="0" smtClean="0"/>
              <a:t>происхождения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8528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8401" y="0"/>
            <a:ext cx="4673600" cy="262890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245781"/>
              </p:ext>
            </p:extLst>
          </p:nvPr>
        </p:nvGraphicFramePr>
        <p:xfrm>
          <a:off x="228599" y="2628898"/>
          <a:ext cx="11963401" cy="42291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19905"/>
                <a:gridCol w="4043496"/>
              </a:tblGrid>
              <a:tr h="5997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Учебные занятия в школе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6 часов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997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Ночной сон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</a:rPr>
                        <a:t>9 часов</a:t>
                      </a:r>
                      <a:endParaRPr lang="ru-RU" sz="3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997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Активный отдых на свежем воздухе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1,5 часа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997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effectLst/>
                        </a:rPr>
                        <a:t>Подготовка домашнего задания</a:t>
                      </a:r>
                      <a:endParaRPr lang="ru-RU" sz="3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2,5 часа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5997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effectLst/>
                        </a:rPr>
                        <a:t>Досуг</a:t>
                      </a:r>
                      <a:endParaRPr lang="ru-RU" sz="3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4,5 часа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23051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</a:rPr>
                        <a:t>Времяпровождение</a:t>
                      </a:r>
                      <a:r>
                        <a:rPr lang="ru-RU" sz="320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3200" dirty="0" smtClean="0">
                          <a:solidFill>
                            <a:schemeClr val="tx1"/>
                          </a:solidFill>
                          <a:effectLst/>
                        </a:rPr>
                        <a:t>около </a:t>
                      </a: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</a:rPr>
                        <a:t>телевизора и компьютера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30 минут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985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818" y="304706"/>
            <a:ext cx="3243580" cy="2018030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>
            <a:off x="1621790" y="975629"/>
            <a:ext cx="3331028" cy="2694215"/>
          </a:xfrm>
          <a:prstGeom prst="cloud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210000 человек могли бы продолжать жить, если бы своевременно бросили курить</a:t>
            </a:r>
          </a:p>
        </p:txBody>
      </p:sp>
      <p:sp>
        <p:nvSpPr>
          <p:cNvPr id="7" name="Волна 6"/>
          <p:cNvSpPr/>
          <p:nvPr/>
        </p:nvSpPr>
        <p:spPr>
          <a:xfrm>
            <a:off x="-160564" y="3669845"/>
            <a:ext cx="6221185" cy="3151415"/>
          </a:xfrm>
          <a:prstGeom prst="wav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«В России ежегодно умирает 500 000 мужчин среднего возраста. 42% из них умирают из-за болезней, связанных с курением. Сколько человек могли бы продолжать жить, если бы своевременно бросили курить?» </a:t>
            </a:r>
          </a:p>
          <a:p>
            <a:pPr algn="ctr"/>
            <a:endParaRPr lang="ru-RU" dirty="0"/>
          </a:p>
        </p:txBody>
      </p:sp>
      <p:sp>
        <p:nvSpPr>
          <p:cNvPr id="8" name="Волна 7"/>
          <p:cNvSpPr/>
          <p:nvPr/>
        </p:nvSpPr>
        <p:spPr>
          <a:xfrm>
            <a:off x="6270171" y="2788104"/>
            <a:ext cx="5921829" cy="3151415"/>
          </a:xfrm>
          <a:prstGeom prst="wav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«Одна выкуренная сигарета разрушает 25 мг витамина С, дневная норма приема витамина С 500 мг. Сколько витамина С ворует у себя тот, кто выкуривает 10 сигарет в день? Сколько витамина С у него остается?»</a:t>
            </a:r>
          </a:p>
          <a:p>
            <a:pPr algn="ctr"/>
            <a:endParaRPr lang="ru-RU" dirty="0"/>
          </a:p>
        </p:txBody>
      </p:sp>
      <p:sp>
        <p:nvSpPr>
          <p:cNvPr id="9" name="Выноска-облако 8"/>
          <p:cNvSpPr/>
          <p:nvPr/>
        </p:nvSpPr>
        <p:spPr>
          <a:xfrm>
            <a:off x="8321947" y="93889"/>
            <a:ext cx="3331028" cy="2694215"/>
          </a:xfrm>
          <a:prstGeom prst="cloud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</a:t>
            </a:r>
            <a:r>
              <a:rPr lang="ru-RU" dirty="0" smtClean="0"/>
              <a:t>оловина </a:t>
            </a:r>
            <a:r>
              <a:rPr lang="ru-RU" dirty="0"/>
              <a:t>витамина С разрушается после выкуривания 10 сигарет в день</a:t>
            </a:r>
          </a:p>
        </p:txBody>
      </p:sp>
    </p:spTree>
    <p:extLst>
      <p:ext uri="{BB962C8B-B14F-4D97-AF65-F5344CB8AC3E}">
        <p14:creationId xmlns:p14="http://schemas.microsoft.com/office/powerpoint/2010/main" val="339973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181</TotalTime>
  <Words>283</Words>
  <Application>Microsoft Office PowerPoint</Application>
  <PresentationFormat>Широкоэкранный</PresentationFormat>
  <Paragraphs>107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 </vt:lpstr>
      <vt:lpstr>Анкета: «От чего зависит наше здоровье?»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 на тему: «Субкультуры»</dc:title>
  <dc:creator>Dasha Kulakova</dc:creator>
  <cp:lastModifiedBy>User</cp:lastModifiedBy>
  <cp:revision>23</cp:revision>
  <dcterms:created xsi:type="dcterms:W3CDTF">2020-05-21T11:26:16Z</dcterms:created>
  <dcterms:modified xsi:type="dcterms:W3CDTF">2023-03-26T14:31:19Z</dcterms:modified>
</cp:coreProperties>
</file>