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5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7" r:id="rId23"/>
    <p:sldId id="279" r:id="rId24"/>
    <p:sldId id="280" r:id="rId25"/>
    <p:sldId id="257" r:id="rId26"/>
    <p:sldId id="281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Users\1\Desktop\0_c934d_43994536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13" y="0"/>
            <a:ext cx="1901825" cy="130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D7C0E-E55A-487E-AB68-923601C799DD}" type="datetimeFigureOut">
              <a:rPr lang="ru-RU"/>
              <a:pPr>
                <a:defRPr/>
              </a:pPr>
              <a:t>29.04.2023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185EC-5CCB-48CF-8E52-4AB4C6684E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3E1F8-7211-4390-B770-F59F46551C7A}" type="datetimeFigureOut">
              <a:rPr lang="ru-RU"/>
              <a:pPr>
                <a:defRPr/>
              </a:pPr>
              <a:t>29.04.2023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76BCF-159B-4CE9-B0D5-C94400EA3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2E3-B73D-48BD-9346-6E709CA71034}" type="datetimeFigureOut">
              <a:rPr lang="ru-RU"/>
              <a:pPr>
                <a:defRPr/>
              </a:pPr>
              <a:t>29.04.2023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4C7D7-BF25-4CC4-8893-2B7DD0A4A8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9529B-87B8-4468-AEDD-1628C01DCD4F}" type="datetimeFigureOut">
              <a:rPr lang="ru-RU"/>
              <a:pPr>
                <a:defRPr/>
              </a:pPr>
              <a:t>29.04.2023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C88DB-5A17-42EF-BD12-AE46F954C6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AB3F2-4CE7-4973-9609-66BAABBA08DA}" type="datetimeFigureOut">
              <a:rPr lang="ru-RU"/>
              <a:pPr>
                <a:defRPr/>
              </a:pPr>
              <a:t>29.04.2023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24E89-7734-4080-A589-982BC62C7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34172-7497-49A5-B7E5-390BE2D4E048}" type="datetimeFigureOut">
              <a:rPr lang="ru-RU"/>
              <a:pPr>
                <a:defRPr/>
              </a:pPr>
              <a:t>29.04.2023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3BAAE-62CF-4922-AF50-C274841576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AED9D-A4CC-4AD1-B864-0B340FCA095B}" type="datetimeFigureOut">
              <a:rPr lang="ru-RU"/>
              <a:pPr>
                <a:defRPr/>
              </a:pPr>
              <a:t>29.04.2023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44C20-CDA2-4C7E-A850-DCC47B50BD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B0019-C879-4D39-BF56-FB41A69270D5}" type="datetimeFigureOut">
              <a:rPr lang="ru-RU"/>
              <a:pPr>
                <a:defRPr/>
              </a:pPr>
              <a:t>29.04.2023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94775-BE32-46D5-AE12-C351EA6E94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8D47D-35B1-4EA3-8060-9991FE8CD228}" type="datetimeFigureOut">
              <a:rPr lang="ru-RU"/>
              <a:pPr>
                <a:defRPr/>
              </a:pPr>
              <a:t>29.04.2023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266BB-09D3-487B-8DC4-F59B325E3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3F1D2-746A-4858-AC67-5873E5FA4526}" type="datetimeFigureOut">
              <a:rPr lang="ru-RU"/>
              <a:pPr>
                <a:defRPr/>
              </a:pPr>
              <a:t>29.04.2023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B0043-A644-45CE-87D5-CA3834C50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233D0-EE5C-4D4F-9F0B-FE20CA80AF2E}" type="datetimeFigureOut">
              <a:rPr lang="ru-RU"/>
              <a:pPr>
                <a:defRPr/>
              </a:pPr>
              <a:t>29.04.2023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F119B-BBAC-413F-8234-B0EC2711D4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713EDC0-F975-49BB-9C5C-7A281B991E15}" type="datetimeFigureOut">
              <a:rPr lang="ru-RU"/>
              <a:pPr>
                <a:defRPr/>
              </a:pPr>
              <a:t>29.04.2023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FB2676F-33B4-44DD-A328-78D7B8BB4F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daypic.ru/about-all/122897" TargetMode="External"/><Relationship Id="rId2" Type="http://schemas.openxmlformats.org/officeDocument/2006/relationships/hyperlink" Target="http://ria.ru/spravka/20100427/226995298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russiahousenews.info/outline-sketch/auschwitz-osventsim-kontsentratsionniy-lager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1071538" y="164305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«Никто не забыт, ничто не забыто»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/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Освенцим –лагерь смерти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14942" y="3857628"/>
            <a:ext cx="3429024" cy="178117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Алёшина София </a:t>
            </a:r>
            <a:r>
              <a:rPr lang="ru-RU" sz="1800" b="1" dirty="0" err="1" smtClean="0">
                <a:solidFill>
                  <a:schemeClr val="accent2">
                    <a:lumMod val="75000"/>
                  </a:schemeClr>
                </a:solidFill>
              </a:rPr>
              <a:t>Садаевна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Учитель истории </a:t>
            </a:r>
            <a:r>
              <a:rPr lang="ru-RU" sz="1800" b="1" smtClean="0">
                <a:solidFill>
                  <a:schemeClr val="accent2">
                    <a:lumMod val="75000"/>
                  </a:schemeClr>
                </a:solidFill>
              </a:rPr>
              <a:t>и </a:t>
            </a:r>
            <a:r>
              <a:rPr lang="ru-RU" sz="1800" b="1" smtClean="0">
                <a:solidFill>
                  <a:schemeClr val="accent2">
                    <a:lumMod val="75000"/>
                  </a:schemeClr>
                </a:solidFill>
              </a:rPr>
              <a:t>обществознания</a:t>
            </a:r>
            <a:endParaRPr lang="ru-RU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73050"/>
            <a:ext cx="8507288" cy="5853113"/>
          </a:xfrm>
        </p:spPr>
        <p:txBody>
          <a:bodyPr/>
          <a:lstStyle/>
          <a:p>
            <a:r>
              <a:rPr lang="ru-RU" sz="1800" b="1" dirty="0"/>
              <a:t>Через эту дверь наказанного заставляли протиснуться внутрь и закрывали ее на засов. В этой клети человек мог находиться только стоя. Так он и стоял без еды и воды столько, сколько хотелось эсэсовцам. Нередко это было последним наказанием в жизни заключенного.</a:t>
            </a:r>
          </a:p>
        </p:txBody>
      </p:sp>
    </p:spTree>
    <p:extLst>
      <p:ext uri="{BB962C8B-B14F-4D97-AF65-F5344CB8AC3E}">
        <p14:creationId xmlns:p14="http://schemas.microsoft.com/office/powerpoint/2010/main" val="324779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1" y="2235586"/>
            <a:ext cx="4834880" cy="3425662"/>
          </a:xfrm>
        </p:spPr>
      </p:pic>
      <p:sp>
        <p:nvSpPr>
          <p:cNvPr id="5" name="Прямоугольник 4"/>
          <p:cNvSpPr/>
          <p:nvPr/>
        </p:nvSpPr>
        <p:spPr>
          <a:xfrm>
            <a:off x="611560" y="0"/>
            <a:ext cx="61744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</a:t>
            </a:r>
            <a:r>
              <a:rPr lang="ru-RU" dirty="0" err="1"/>
              <a:t>Аушвиц</a:t>
            </a:r>
            <a:r>
              <a:rPr lang="ru-RU" dirty="0"/>
              <a:t> (Освенцим), кроме взрослых, находились также и дети, которых направляли в лагерь вместе с родителями. Это были дети евреев, цыган, а также поляков и русских. Большинство детей-евреев погибало в газовых камерах сразу после прибытия в лагерь. Остальные после строгого отбора направлялись в лагерь, где подчинялись тем же строгим правилам, что и взрослые.</a:t>
            </a:r>
          </a:p>
        </p:txBody>
      </p:sp>
    </p:spTree>
    <p:extLst>
      <p:ext uri="{BB962C8B-B14F-4D97-AF65-F5344CB8AC3E}">
        <p14:creationId xmlns:p14="http://schemas.microsoft.com/office/powerpoint/2010/main" val="174026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530043"/>
            <a:ext cx="5111750" cy="333912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43608" y="1530043"/>
            <a:ext cx="2421905" cy="4596120"/>
          </a:xfrm>
        </p:spPr>
        <p:txBody>
          <a:bodyPr/>
          <a:lstStyle/>
          <a:p>
            <a:r>
              <a:rPr lang="ru-RU" sz="1800" b="1" dirty="0"/>
              <a:t>Дети регистрировались и фотографировались так </a:t>
            </a:r>
            <a:r>
              <a:rPr lang="ru-RU" sz="1800" b="1" dirty="0" smtClean="0"/>
              <a:t>же, как </a:t>
            </a:r>
            <a:r>
              <a:rPr lang="ru-RU" sz="1800" b="1" dirty="0"/>
              <a:t>и взрослые и обозначались как политические узники.</a:t>
            </a:r>
          </a:p>
        </p:txBody>
      </p:sp>
    </p:spTree>
    <p:extLst>
      <p:ext uri="{BB962C8B-B14F-4D97-AF65-F5344CB8AC3E}">
        <p14:creationId xmlns:p14="http://schemas.microsoft.com/office/powerpoint/2010/main" val="403911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268760"/>
            <a:ext cx="5111750" cy="3273169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1968" y="273050"/>
            <a:ext cx="3699992" cy="4736750"/>
          </a:xfrm>
        </p:spPr>
        <p:txBody>
          <a:bodyPr/>
          <a:lstStyle/>
          <a:p>
            <a:r>
              <a:rPr lang="ru-RU" sz="1600" b="1" dirty="0"/>
              <a:t>Большинство обреченных на смерть евреев прибывали в </a:t>
            </a:r>
            <a:r>
              <a:rPr lang="ru-RU" sz="1600" b="1" dirty="0" err="1"/>
              <a:t>Аушвиц-Биркенау</a:t>
            </a:r>
            <a:r>
              <a:rPr lang="ru-RU" sz="1600" b="1" dirty="0"/>
              <a:t> с убеждением, что их вывозят "на поселение" на восток Европы. Особенно это касалось евреев из Греции и Венгрии, которым немцы даже продавали несуществующие участки под застройку и земли или предлагали работу на фиктивных заводах. Именно поэтому люди, направленные на уничтожение в лагерь часто привозили с собой самые ценные вещи, драгоценности и деньги.</a:t>
            </a:r>
          </a:p>
        </p:txBody>
      </p:sp>
    </p:spTree>
    <p:extLst>
      <p:ext uri="{BB962C8B-B14F-4D97-AF65-F5344CB8AC3E}">
        <p14:creationId xmlns:p14="http://schemas.microsoft.com/office/powerpoint/2010/main" val="203566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567144"/>
            <a:ext cx="5111750" cy="326492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73050"/>
            <a:ext cx="3008313" cy="5853113"/>
          </a:xfrm>
        </p:spPr>
        <p:txBody>
          <a:bodyPr/>
          <a:lstStyle/>
          <a:p>
            <a:r>
              <a:rPr lang="ru-RU" sz="1600" b="1" dirty="0"/>
              <a:t>По прибытии на разгрузочную платформу, у людей отбирали все вещи и ценности, врачи СС проводили отбор депортированных людей. Тех, кого признавали нетрудоспособным, отправляли в газовые </a:t>
            </a:r>
            <a:r>
              <a:rPr lang="ru-RU" sz="1600" b="1" dirty="0" err="1" smtClean="0"/>
              <a:t>камеры.Таких</a:t>
            </a:r>
            <a:r>
              <a:rPr lang="ru-RU" sz="1600" b="1" dirty="0" smtClean="0"/>
              <a:t> </a:t>
            </a:r>
            <a:r>
              <a:rPr lang="ru-RU" sz="1600" b="1" dirty="0"/>
              <a:t>было около 70-75% прибывших.</a:t>
            </a:r>
          </a:p>
        </p:txBody>
      </p:sp>
    </p:spTree>
    <p:extLst>
      <p:ext uri="{BB962C8B-B14F-4D97-AF65-F5344CB8AC3E}">
        <p14:creationId xmlns:p14="http://schemas.microsoft.com/office/powerpoint/2010/main" val="415625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8680" y="273050"/>
            <a:ext cx="3944489" cy="58531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6737" y="260787"/>
            <a:ext cx="3008313" cy="4691063"/>
          </a:xfrm>
        </p:spPr>
        <p:txBody>
          <a:bodyPr/>
          <a:lstStyle/>
          <a:p>
            <a:r>
              <a:rPr lang="ru-RU" sz="1600" b="1" dirty="0"/>
              <a:t>Корпус №5 ныне самый страшный. Здесь размещены вещественные доказательства нацистских преступлений в </a:t>
            </a:r>
            <a:r>
              <a:rPr lang="ru-RU" sz="1600" b="1" dirty="0" err="1"/>
              <a:t>Аушвиц</a:t>
            </a:r>
            <a:r>
              <a:rPr lang="ru-RU" sz="1600" b="1" dirty="0"/>
              <a:t> (Освенцим)</a:t>
            </a:r>
          </a:p>
        </p:txBody>
      </p:sp>
    </p:spTree>
    <p:extLst>
      <p:ext uri="{BB962C8B-B14F-4D97-AF65-F5344CB8AC3E}">
        <p14:creationId xmlns:p14="http://schemas.microsoft.com/office/powerpoint/2010/main" val="351998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531" y="0"/>
            <a:ext cx="5111750" cy="334737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9874" y="1124"/>
            <a:ext cx="3008313" cy="4691063"/>
          </a:xfrm>
        </p:spPr>
        <p:txBody>
          <a:bodyPr/>
          <a:lstStyle/>
          <a:p>
            <a:r>
              <a:rPr lang="ru-RU" sz="1600" b="1" dirty="0"/>
              <a:t>Тысячи очков, дужки которых переплелись словно судьбы людей, снявших их перед последним походом в </a:t>
            </a:r>
            <a:r>
              <a:rPr lang="ru-RU" sz="1600" b="1" dirty="0" smtClean="0"/>
              <a:t>«баню».</a:t>
            </a:r>
          </a:p>
          <a:p>
            <a:endParaRPr lang="ru-RU" sz="1600" b="1" dirty="0" smtClean="0"/>
          </a:p>
          <a:p>
            <a:r>
              <a:rPr lang="ru-RU" sz="1600" b="1" dirty="0"/>
              <a:t>Следующая комната наполовину заполнена средствами личной гигиены - помазки для бритья, зубные щетки, расчески...</a:t>
            </a:r>
            <a:endParaRPr lang="ru-RU" sz="1600" b="1" dirty="0" smtClean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531" y="3347371"/>
            <a:ext cx="5129231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22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873" y="2112"/>
            <a:ext cx="4911127" cy="266429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43608" y="2112"/>
            <a:ext cx="3008313" cy="6124051"/>
          </a:xfrm>
        </p:spPr>
        <p:txBody>
          <a:bodyPr/>
          <a:lstStyle/>
          <a:p>
            <a:r>
              <a:rPr lang="ru-RU" sz="1800" b="1" dirty="0"/>
              <a:t>Сотни протезов, корсетов, костылей. Инвалиды для работы были непригодны, поэтому по прибытию в лагерь их ждала лишь одна участь - газовая камера и крематорий.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873" y="2636131"/>
            <a:ext cx="4911127" cy="338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86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832" y="254534"/>
            <a:ext cx="5615806" cy="417044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19" y="254534"/>
            <a:ext cx="3008313" cy="4691063"/>
          </a:xfrm>
        </p:spPr>
        <p:txBody>
          <a:bodyPr/>
          <a:lstStyle/>
          <a:p>
            <a:r>
              <a:rPr lang="ru-RU" b="1" dirty="0"/>
              <a:t>Чемоданы с написанными на них фамилиями депортированных людей</a:t>
            </a:r>
            <a:r>
              <a:rPr lang="ru-RU" b="1" dirty="0" smtClean="0"/>
              <a:t>.</a:t>
            </a:r>
          </a:p>
          <a:p>
            <a:r>
              <a:rPr lang="ru-RU" b="1" dirty="0"/>
              <a:t>Все имущество, которое привозили депортированные люди, сортировалось, складировалось и самое ценное вывозилось в Третий рейх для нужд СС, Вермахта и гражданского населения. Кроме того, предметами узников пользовались служащие лагерного гарнизона. Например, они обращались к коменданту с письменными просьбами выдать коляски, вещи для младенцев, другие предметы.</a:t>
            </a:r>
          </a:p>
        </p:txBody>
      </p:sp>
    </p:spTree>
    <p:extLst>
      <p:ext uri="{BB962C8B-B14F-4D97-AF65-F5344CB8AC3E}">
        <p14:creationId xmlns:p14="http://schemas.microsoft.com/office/powerpoint/2010/main" val="306099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881" y="273051"/>
            <a:ext cx="5111750" cy="390366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3568" y="273051"/>
            <a:ext cx="3008313" cy="4691063"/>
          </a:xfrm>
        </p:spPr>
        <p:txBody>
          <a:bodyPr/>
          <a:lstStyle/>
          <a:p>
            <a:endParaRPr lang="ru-RU" dirty="0"/>
          </a:p>
          <a:p>
            <a:r>
              <a:rPr lang="ru-RU" sz="1800" b="1" dirty="0"/>
              <a:t>Одна из самых зловещих комнат - огромное помещение, с обеих сторон заваленное горами обуви. Которую когда-то носили живые люди. Снявшие ее перед "баней".</a:t>
            </a:r>
          </a:p>
        </p:txBody>
      </p:sp>
    </p:spTree>
    <p:extLst>
      <p:ext uri="{BB962C8B-B14F-4D97-AF65-F5344CB8AC3E}">
        <p14:creationId xmlns:p14="http://schemas.microsoft.com/office/powerpoint/2010/main" val="213322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980728"/>
            <a:ext cx="5111750" cy="4135784"/>
          </a:xfrm>
        </p:spPr>
      </p:pic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683568" y="273050"/>
            <a:ext cx="3008313" cy="5853113"/>
          </a:xfrm>
        </p:spPr>
        <p:txBody>
          <a:bodyPr/>
          <a:lstStyle/>
          <a:p>
            <a:r>
              <a:rPr lang="ru-RU" sz="1800" b="1" dirty="0" smtClean="0"/>
              <a:t>     27 </a:t>
            </a:r>
            <a:r>
              <a:rPr lang="ru-RU" sz="1800" b="1" dirty="0"/>
              <a:t>апреля 1940 г. был </a:t>
            </a:r>
            <a:r>
              <a:rPr lang="ru-RU" sz="1800" b="1" dirty="0" smtClean="0"/>
              <a:t>             создан </a:t>
            </a:r>
            <a:r>
              <a:rPr lang="ru-RU" sz="1800" b="1" dirty="0"/>
              <a:t>первый </a:t>
            </a:r>
            <a:r>
              <a:rPr lang="ru-RU" sz="1825" b="1" dirty="0"/>
              <a:t>концлагерь</a:t>
            </a:r>
            <a:r>
              <a:rPr lang="ru-RU" sz="1800" b="1" dirty="0"/>
              <a:t> </a:t>
            </a:r>
            <a:r>
              <a:rPr lang="ru-RU" sz="1800" b="1" dirty="0" smtClean="0"/>
              <a:t>  Освенцим</a:t>
            </a:r>
            <a:r>
              <a:rPr lang="ru-RU" sz="1800" b="1" dirty="0"/>
              <a:t>, предназначенный для массового уничтожения людей. Освенцим, известный также под немецкими названиями </a:t>
            </a:r>
            <a:r>
              <a:rPr lang="ru-RU" sz="1800" b="1" dirty="0" err="1"/>
              <a:t>Аушвиц</a:t>
            </a:r>
            <a:r>
              <a:rPr lang="ru-RU" sz="1800" b="1" dirty="0"/>
              <a:t> или концентрационный лагерь </a:t>
            </a:r>
            <a:r>
              <a:rPr lang="ru-RU" sz="1800" b="1" dirty="0" err="1"/>
              <a:t>Аушвиц-Биркенау</a:t>
            </a:r>
            <a:r>
              <a:rPr lang="ru-RU" sz="1800" b="1" dirty="0"/>
              <a:t> – комплекс немецких концлагерей, располагавшийся в 1940-1945 гг. на юге Польши в 60 км к западу от Кракова. 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3050"/>
            <a:ext cx="3168352" cy="1162050"/>
          </a:xfrm>
        </p:spPr>
        <p:txBody>
          <a:bodyPr/>
          <a:lstStyle/>
          <a:p>
            <a:r>
              <a:rPr lang="ru-RU" sz="2400" dirty="0" smtClean="0"/>
              <a:t>Обувь </a:t>
            </a:r>
            <a:r>
              <a:rPr lang="ru-RU" sz="2400" dirty="0"/>
              <a:t>узников </a:t>
            </a:r>
            <a:br>
              <a:rPr lang="ru-RU" sz="2400" dirty="0"/>
            </a:br>
            <a:r>
              <a:rPr lang="ru-RU" sz="2400" dirty="0"/>
              <a:t>Немые свидетели последних минут жизни своих хозяев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980728"/>
            <a:ext cx="5111750" cy="3347371"/>
          </a:xfrm>
        </p:spPr>
      </p:pic>
    </p:spTree>
    <p:extLst>
      <p:ext uri="{BB962C8B-B14F-4D97-AF65-F5344CB8AC3E}">
        <p14:creationId xmlns:p14="http://schemas.microsoft.com/office/powerpoint/2010/main" val="234551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3008313" cy="1162050"/>
          </a:xfrm>
        </p:spPr>
        <p:txBody>
          <a:bodyPr/>
          <a:lstStyle/>
          <a:p>
            <a:r>
              <a:rPr lang="ru-RU" dirty="0" smtClean="0"/>
              <a:t>Детская обувь. Сердце сжимается от боли…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546533"/>
            <a:ext cx="5111750" cy="3306147"/>
          </a:xfrm>
        </p:spPr>
      </p:pic>
    </p:spTree>
    <p:extLst>
      <p:ext uri="{BB962C8B-B14F-4D97-AF65-F5344CB8AC3E}">
        <p14:creationId xmlns:p14="http://schemas.microsoft.com/office/powerpoint/2010/main" val="408781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621" y="273050"/>
            <a:ext cx="4446607" cy="58531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273050"/>
            <a:ext cx="2819474" cy="5853113"/>
          </a:xfrm>
        </p:spPr>
        <p:txBody>
          <a:bodyPr/>
          <a:lstStyle/>
          <a:p>
            <a:r>
              <a:rPr lang="ru-RU" sz="1800" b="1" dirty="0"/>
              <a:t>Среди погибших в концлагере - более 1,2 млн евреев, 140 тысяч поляков, 20 тысяч цыган, 10 тысяч советских военнопленных и десятки тысяч узников других национальностей.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2905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0"/>
            <a:ext cx="5111750" cy="364212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0"/>
            <a:ext cx="3008313" cy="6126163"/>
          </a:xfrm>
        </p:spPr>
        <p:txBody>
          <a:bodyPr/>
          <a:lstStyle/>
          <a:p>
            <a:r>
              <a:rPr lang="ru-RU" sz="2400" dirty="0"/>
              <a:t>27 января 1945 г. советские солдаты заняли Освенцим и освободили выживших узников.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142" y="3602891"/>
            <a:ext cx="3017520" cy="229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39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ъ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 smtClean="0"/>
              <a:t>Мы должны помнить, мы не должны забывать о тех страшных событиях, которые породил фашизм. Фашисты не щадили никого – ни стариков, ни женщин, ни детей. Мы не должны забывать, какой ценой досталась нам победа. Миллионы погибших… И пока мы помним –они живы! Живы в нашей памяти, наших сердцах! Мы помним! И будем помнить всегда!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0545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/>
                </a:solidFill>
              </a:rPr>
              <a:t>Ресурсы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47864" y="980728"/>
            <a:ext cx="5472608" cy="5145435"/>
          </a:xfrm>
        </p:spPr>
        <p:txBody>
          <a:bodyPr/>
          <a:lstStyle/>
          <a:p>
            <a:r>
              <a:rPr lang="en-US" sz="2000" dirty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ria.ru/spravka/20100427/226995298.html</a:t>
            </a:r>
            <a:endParaRPr lang="ru-RU" sz="2000" dirty="0" smtClean="0"/>
          </a:p>
          <a:p>
            <a:r>
              <a:rPr lang="en-US" sz="2000" dirty="0">
                <a:hlinkClick r:id="rId3"/>
              </a:rPr>
              <a:t>http://</a:t>
            </a:r>
            <a:r>
              <a:rPr lang="en-US" sz="2000" dirty="0" smtClean="0">
                <a:hlinkClick r:id="rId3"/>
              </a:rPr>
              <a:t>daypic.ru/about-all/122897</a:t>
            </a:r>
            <a:endParaRPr lang="ru-RU" sz="2000" dirty="0" smtClean="0"/>
          </a:p>
          <a:p>
            <a:r>
              <a:rPr lang="en-US" sz="2000" dirty="0">
                <a:hlinkClick r:id="rId4"/>
              </a:rPr>
              <a:t>http://</a:t>
            </a:r>
            <a:r>
              <a:rPr lang="en-US" sz="2000" dirty="0" smtClean="0">
                <a:hlinkClick r:id="rId4"/>
              </a:rPr>
              <a:t>russiahousenews.info/outline-sketch/auschwitz-osventsim-kontsentratsionniy-lager</a:t>
            </a:r>
            <a:endParaRPr lang="ru-RU" sz="2000" dirty="0" smtClean="0"/>
          </a:p>
          <a:p>
            <a:r>
              <a:rPr lang="ru-RU" sz="2000" b="1" dirty="0" smtClean="0"/>
              <a:t>Благодарность за тематический шаблон к презентации учителю географии МБОУ СОШ № 28 г. Новошахтинска  </a:t>
            </a:r>
            <a:r>
              <a:rPr lang="ru-RU" sz="2000" b="1" dirty="0" err="1" smtClean="0"/>
              <a:t>Димовой</a:t>
            </a:r>
            <a:r>
              <a:rPr lang="ru-RU" sz="2000" b="1" dirty="0" smtClean="0"/>
              <a:t> Валентине Михайловне</a:t>
            </a:r>
          </a:p>
          <a:p>
            <a:r>
              <a:rPr lang="ru-RU" sz="2000" b="1" dirty="0" smtClean="0"/>
              <a:t>Фото - интернет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</a:t>
            </a:r>
          </a:p>
          <a:p>
            <a:endParaRPr lang="ru-RU" dirty="0"/>
          </a:p>
          <a:p>
            <a:r>
              <a:rPr lang="ru-RU" dirty="0" smtClean="0"/>
              <a:t>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/>
              <a:t>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18843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499950"/>
            <a:ext cx="5111750" cy="33993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6737" y="273050"/>
            <a:ext cx="3008313" cy="5771941"/>
          </a:xfrm>
        </p:spPr>
        <p:txBody>
          <a:bodyPr/>
          <a:lstStyle/>
          <a:p>
            <a:r>
              <a:rPr lang="ru-RU" sz="1600" b="1" dirty="0"/>
              <a:t>Комплекс состоял из трех основных лагерей: </a:t>
            </a:r>
            <a:r>
              <a:rPr lang="ru-RU" sz="1600" b="1" dirty="0" err="1"/>
              <a:t>Аушвиц</a:t>
            </a:r>
            <a:r>
              <a:rPr lang="ru-RU" sz="1600" b="1" dirty="0"/>
              <a:t> I (служил административным центром всего комплекса), </a:t>
            </a:r>
            <a:r>
              <a:rPr lang="ru-RU" sz="1600" b="1" dirty="0" err="1"/>
              <a:t>Аушвиц</a:t>
            </a:r>
            <a:r>
              <a:rPr lang="ru-RU" sz="1600" b="1" dirty="0"/>
              <a:t> II (также известный как </a:t>
            </a:r>
            <a:r>
              <a:rPr lang="ru-RU" sz="1600" b="1" dirty="0" err="1"/>
              <a:t>Биркенау</a:t>
            </a:r>
            <a:r>
              <a:rPr lang="ru-RU" sz="1600" b="1" dirty="0"/>
              <a:t>, "лагерь смерти"), </a:t>
            </a:r>
            <a:r>
              <a:rPr lang="ru-RU" sz="1600" b="1" dirty="0" err="1"/>
              <a:t>Аушвиц</a:t>
            </a:r>
            <a:r>
              <a:rPr lang="ru-RU" sz="1600" b="1" dirty="0"/>
              <a:t> III (группа из приблизительно 40 небольших лагерей, созданных при фабриках и шахтах вокруг общего комплекса).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7123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905" y="116632"/>
            <a:ext cx="5111750" cy="3539287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9592" y="273049"/>
            <a:ext cx="3008313" cy="5853113"/>
          </a:xfrm>
        </p:spPr>
        <p:txBody>
          <a:bodyPr/>
          <a:lstStyle/>
          <a:p>
            <a:r>
              <a:rPr lang="ru-RU" sz="1600" b="1" dirty="0"/>
              <a:t>14 июня 1940 г. в лагерь привезли первых заключенных – 728 поляков</a:t>
            </a:r>
            <a:r>
              <a:rPr lang="ru-RU" sz="1600" b="1" dirty="0" smtClean="0"/>
              <a:t>.</a:t>
            </a:r>
          </a:p>
          <a:p>
            <a:endParaRPr lang="ru-RU" sz="1600" b="1" dirty="0"/>
          </a:p>
          <a:p>
            <a:r>
              <a:rPr lang="ru-RU" sz="1600" b="1" dirty="0"/>
              <a:t> На момент основания в лагере было 20 построек - бывшие польские военные казармы. Часть из них переоборудовали для массового содержания людей, а также было дополнительно построено еще 6 корпусов. Среднее количество узников колебалось в пределах 13-16 тысяч человек, а в 1942 году достигло 20 тысяч.</a:t>
            </a:r>
          </a:p>
        </p:txBody>
      </p:sp>
    </p:spTree>
    <p:extLst>
      <p:ext uri="{BB962C8B-B14F-4D97-AF65-F5344CB8AC3E}">
        <p14:creationId xmlns:p14="http://schemas.microsoft.com/office/powerpoint/2010/main" val="33503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-99392"/>
            <a:ext cx="8229600" cy="6126163"/>
          </a:xfrm>
        </p:spPr>
        <p:txBody>
          <a:bodyPr/>
          <a:lstStyle/>
          <a:p>
            <a:r>
              <a:rPr lang="ru-RU" sz="2000" b="1" dirty="0"/>
              <a:t>В 1941 г. в лагере </a:t>
            </a:r>
            <a:r>
              <a:rPr lang="ru-RU" sz="2000" b="1" dirty="0" err="1"/>
              <a:t>Аушвиц</a:t>
            </a:r>
            <a:r>
              <a:rPr lang="ru-RU" sz="2000" b="1" dirty="0"/>
              <a:t> был выстроен первый крематорий с тремя печами для сжигания трупов умерщвленных людей. При крематории была так называемая "баня особого назначения", то есть газовая камера для удушения людей. Первый крематорий просуществовал до середины 1943 г.</a:t>
            </a:r>
          </a:p>
          <a:p>
            <a:endParaRPr lang="ru-RU" sz="2000" b="1" dirty="0"/>
          </a:p>
          <a:p>
            <a:r>
              <a:rPr lang="ru-RU" sz="2000" b="1" dirty="0"/>
              <a:t>В 1943 г. в </a:t>
            </a:r>
            <a:r>
              <a:rPr lang="ru-RU" sz="2000" b="1" dirty="0" err="1"/>
              <a:t>Аушвиц</a:t>
            </a:r>
            <a:r>
              <a:rPr lang="ru-RU" sz="2000" b="1" dirty="0"/>
              <a:t> II (</a:t>
            </a:r>
            <a:r>
              <a:rPr lang="ru-RU" sz="2000" b="1" dirty="0" err="1"/>
              <a:t>Биркенау</a:t>
            </a:r>
            <a:r>
              <a:rPr lang="ru-RU" sz="2000" b="1" dirty="0"/>
              <a:t>) были построены четыре новых крематория, мощность их газовых камер позволяла за пять часов одновременно уничтожить 12 тысяч человек</a:t>
            </a:r>
            <a:r>
              <a:rPr lang="ru-RU" sz="2400" dirty="0"/>
              <a:t>.</a:t>
            </a:r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9440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340768"/>
            <a:ext cx="4546402" cy="2981497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31640" y="273050"/>
            <a:ext cx="2664296" cy="5853113"/>
          </a:xfrm>
        </p:spPr>
        <p:txBody>
          <a:bodyPr/>
          <a:lstStyle/>
          <a:p>
            <a:r>
              <a:rPr lang="ru-RU" b="1" dirty="0"/>
              <a:t>Территории лагерей были обведены глубокими рвами и ограждены четырехметровым забором из колючей проволоки, по которой был пропущен электрический ток. Лагеря охранялись эсэсовцами. На расстоянии одного километра вокруг обоих лагерей были выставлены караульные посты.</a:t>
            </a:r>
          </a:p>
          <a:p>
            <a:r>
              <a:rPr lang="ru-RU" b="1" dirty="0" smtClean="0"/>
              <a:t>Над </a:t>
            </a:r>
            <a:r>
              <a:rPr lang="ru-RU" b="1" dirty="0"/>
              <a:t>входом в первый из лагерей комплекса (</a:t>
            </a:r>
            <a:r>
              <a:rPr lang="ru-RU" b="1" dirty="0" err="1"/>
              <a:t>Аушвиц</a:t>
            </a:r>
            <a:r>
              <a:rPr lang="ru-RU" b="1" dirty="0"/>
              <a:t> I) висел лозунг: "</a:t>
            </a:r>
            <a:r>
              <a:rPr lang="ru-RU" b="1" dirty="0" err="1"/>
              <a:t>Arbeit</a:t>
            </a:r>
            <a:r>
              <a:rPr lang="ru-RU" b="1" dirty="0"/>
              <a:t> </a:t>
            </a:r>
            <a:r>
              <a:rPr lang="ru-RU" b="1" dirty="0" err="1"/>
              <a:t>macht</a:t>
            </a:r>
            <a:r>
              <a:rPr lang="ru-RU" b="1" dirty="0"/>
              <a:t> </a:t>
            </a:r>
            <a:r>
              <a:rPr lang="ru-RU" b="1" dirty="0" err="1"/>
              <a:t>frei</a:t>
            </a:r>
            <a:r>
              <a:rPr lang="ru-RU" b="1" dirty="0"/>
              <a:t>" ("Труд </a:t>
            </a:r>
            <a:r>
              <a:rPr lang="ru-RU" b="1" dirty="0" smtClean="0"/>
              <a:t>дает свободу"). </a:t>
            </a:r>
            <a:r>
              <a:rPr lang="ru-RU" b="1" dirty="0"/>
              <a:t>В лагере постоянно содержалось от 180 до 250 тысяч заключенных. 23 сентября 1941 г. в Освенцим были доставлены первые советские военнопленные. Все они были уничтожены в газовой камере.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965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/>
              <a:t>До 1944 года, когда </a:t>
            </a:r>
            <a:r>
              <a:rPr lang="ru-RU" sz="1800" dirty="0" err="1"/>
              <a:t>Аушвиц</a:t>
            </a:r>
            <a:r>
              <a:rPr lang="ru-RU" sz="1800" dirty="0"/>
              <a:t> (Освенцим) превратился в фабрику по уничтожению, ежедневно большинство заключенных отправляли на изнурительные работы. Поначалу они работали на расширении лагеря, а затем их использовали как рабов на промышленных объектах Третьего рейха. Ежедневно колонны изможденных рабов выходили и заходили через ворота с циничной надписью </a:t>
            </a:r>
            <a:r>
              <a:rPr lang="ru-RU" sz="1800" dirty="0" smtClean="0"/>
              <a:t>«</a:t>
            </a:r>
            <a:r>
              <a:rPr lang="ru-RU" sz="1800" dirty="0" err="1" smtClean="0"/>
              <a:t>Arbeit</a:t>
            </a:r>
            <a:r>
              <a:rPr lang="ru-RU" sz="1800" dirty="0" smtClean="0"/>
              <a:t> </a:t>
            </a:r>
            <a:r>
              <a:rPr lang="ru-RU" sz="1800" dirty="0" err="1"/>
              <a:t>macht</a:t>
            </a:r>
            <a:r>
              <a:rPr lang="ru-RU" sz="1800" dirty="0"/>
              <a:t> </a:t>
            </a:r>
            <a:r>
              <a:rPr lang="ru-RU" sz="1800" dirty="0" err="1" smtClean="0"/>
              <a:t>Frei</a:t>
            </a:r>
            <a:r>
              <a:rPr lang="ru-RU" sz="1800" dirty="0" smtClean="0"/>
              <a:t>».Работу </a:t>
            </a:r>
            <a:r>
              <a:rPr lang="ru-RU" sz="1800" dirty="0"/>
              <a:t>узник должен был выполнять бегом, без секунды отдыха. Темпы работы, мизерные порции еды и постоянные побои увеличивали смертность. Во время возвращения узников в лагерь, убитых или изможденных, которые не могли сами передвигаться, волокли или везли на тачках. А в это время для них около ворот лагеря играл духовой оркестр, состоящий из узников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2513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505309"/>
            <a:ext cx="5111750" cy="338859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73050"/>
            <a:ext cx="3008313" cy="5853113"/>
          </a:xfrm>
        </p:spPr>
        <p:txBody>
          <a:bodyPr/>
          <a:lstStyle/>
          <a:p>
            <a:r>
              <a:rPr lang="ru-RU" b="1" dirty="0"/>
              <a:t>Для каждого обитателя </a:t>
            </a:r>
            <a:r>
              <a:rPr lang="ru-RU" b="1" dirty="0" err="1"/>
              <a:t>Аушвица</a:t>
            </a:r>
            <a:r>
              <a:rPr lang="ru-RU" b="1" dirty="0"/>
              <a:t> (Освенцим), блок №11 был одним из самых страшных мест. В отличие от других блоков, его двери всегда были закрыты. Окна были целиком замурованы. Лишь на первом этаже было два окна - в комнате, где несли дежурство эсэсовцы. В залах с правой и левой стороны коридора помещали заключенных, ожидающих приговора чрезвычайного полицейского суда, который приезжал в лагерь </a:t>
            </a:r>
            <a:r>
              <a:rPr lang="ru-RU" b="1" dirty="0" err="1"/>
              <a:t>Аушвиц</a:t>
            </a:r>
            <a:r>
              <a:rPr lang="ru-RU" b="1" dirty="0"/>
              <a:t> из Катовице один-два раза в месяц. В течение 2-3 часов своей работы он выносил от нескольких десятков до свыше сотни смертных приговоров</a:t>
            </a:r>
          </a:p>
        </p:txBody>
      </p:sp>
    </p:spTree>
    <p:extLst>
      <p:ext uri="{BB962C8B-B14F-4D97-AF65-F5344CB8AC3E}">
        <p14:creationId xmlns:p14="http://schemas.microsoft.com/office/powerpoint/2010/main" val="4886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548906"/>
            <a:ext cx="3754437" cy="314498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16632"/>
            <a:ext cx="4114800" cy="6009531"/>
          </a:xfrm>
        </p:spPr>
        <p:txBody>
          <a:bodyPr/>
          <a:lstStyle/>
          <a:p>
            <a:r>
              <a:rPr lang="ru-RU" sz="1600" b="1" dirty="0"/>
              <a:t>В лагере </a:t>
            </a:r>
            <a:r>
              <a:rPr lang="ru-RU" sz="1600" b="1" dirty="0" err="1"/>
              <a:t>Аушвиц</a:t>
            </a:r>
            <a:r>
              <a:rPr lang="ru-RU" sz="1600" b="1" dirty="0"/>
              <a:t> (он же Освенцим) была целая система наказаний для узников. Ее тоже можно назвать одним из фрагментов преднамеренного их уничтожения. Заключенного наказывали за сорванное яблоко или найденную в поле картофелину, </a:t>
            </a:r>
            <a:r>
              <a:rPr lang="ru-RU" sz="1600" b="1" dirty="0" err="1"/>
              <a:t>справление</a:t>
            </a:r>
            <a:r>
              <a:rPr lang="ru-RU" sz="1600" b="1" dirty="0"/>
              <a:t> нужды во время работы или за слишком медленную работы. Одним из самых страшных мест наказаний, зачастую приводивших к смерти узника, был один из подвалов 11 корпуса. Здесь в дальней комнате находилось четыре узких вертикальных герметичных карцера размерами 90х90 сантиметров в периметре. В каждом из них внизу располагалась дверь с металлическим </a:t>
            </a:r>
            <a:r>
              <a:rPr lang="ru-RU" sz="1600" b="1" dirty="0" smtClean="0"/>
              <a:t>засовом.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8102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 мая 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 мая </Template>
  <TotalTime>665</TotalTime>
  <Words>1229</Words>
  <Application>Microsoft Office PowerPoint</Application>
  <PresentationFormat>Экран (4:3)</PresentationFormat>
  <Paragraphs>51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Arial Black</vt:lpstr>
      <vt:lpstr>Calibri</vt:lpstr>
      <vt:lpstr>9 мая </vt:lpstr>
      <vt:lpstr>«Никто не забыт, ничто не забыто» Освенцим –лагерь смерти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Обувь узников  Немые свидетели последних минут жизни своих хозяев</vt:lpstr>
      <vt:lpstr>Детская обувь. Сердце сжимается от боли…</vt:lpstr>
      <vt:lpstr>Презентация PowerPoint</vt:lpstr>
      <vt:lpstr>Презентация PowerPoint</vt:lpstr>
      <vt:lpstr>ъ</vt:lpstr>
      <vt:lpstr>Ресурсы</vt:lpstr>
      <vt:lpstr>Спасибо за внимание!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Победы</dc:title>
  <dc:creator>1</dc:creator>
  <cp:lastModifiedBy>Алёшина София Садаевна</cp:lastModifiedBy>
  <cp:revision>20</cp:revision>
  <dcterms:created xsi:type="dcterms:W3CDTF">2015-03-31T17:15:41Z</dcterms:created>
  <dcterms:modified xsi:type="dcterms:W3CDTF">2023-04-29T14:00:54Z</dcterms:modified>
</cp:coreProperties>
</file>