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4"/>
  </p:notesMasterIdLst>
  <p:handoutMasterIdLst>
    <p:handoutMasterId r:id="rId55"/>
  </p:handoutMasterIdLst>
  <p:sldIdLst>
    <p:sldId id="256" r:id="rId3"/>
    <p:sldId id="277" r:id="rId4"/>
    <p:sldId id="314" r:id="rId5"/>
    <p:sldId id="311" r:id="rId6"/>
    <p:sldId id="312" r:id="rId7"/>
    <p:sldId id="282" r:id="rId8"/>
    <p:sldId id="315" r:id="rId9"/>
    <p:sldId id="316" r:id="rId10"/>
    <p:sldId id="288" r:id="rId11"/>
    <p:sldId id="289" r:id="rId12"/>
    <p:sldId id="292" r:id="rId13"/>
    <p:sldId id="294" r:id="rId14"/>
    <p:sldId id="320" r:id="rId15"/>
    <p:sldId id="319" r:id="rId16"/>
    <p:sldId id="330" r:id="rId17"/>
    <p:sldId id="318" r:id="rId18"/>
    <p:sldId id="335" r:id="rId19"/>
    <p:sldId id="336" r:id="rId20"/>
    <p:sldId id="337" r:id="rId21"/>
    <p:sldId id="321" r:id="rId22"/>
    <p:sldId id="303" r:id="rId23"/>
    <p:sldId id="322" r:id="rId24"/>
    <p:sldId id="323" r:id="rId25"/>
    <p:sldId id="266" r:id="rId26"/>
    <p:sldId id="267" r:id="rId27"/>
    <p:sldId id="326" r:id="rId28"/>
    <p:sldId id="268" r:id="rId29"/>
    <p:sldId id="262" r:id="rId30"/>
    <p:sldId id="263" r:id="rId31"/>
    <p:sldId id="264" r:id="rId32"/>
    <p:sldId id="265" r:id="rId33"/>
    <p:sldId id="327" r:id="rId34"/>
    <p:sldId id="325" r:id="rId35"/>
    <p:sldId id="304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29" r:id="rId44"/>
    <p:sldId id="332" r:id="rId45"/>
    <p:sldId id="307" r:id="rId46"/>
    <p:sldId id="308" r:id="rId47"/>
    <p:sldId id="309" r:id="rId48"/>
    <p:sldId id="333" r:id="rId49"/>
    <p:sldId id="334" r:id="rId50"/>
    <p:sldId id="331" r:id="rId51"/>
    <p:sldId id="328" r:id="rId52"/>
    <p:sldId id="310" r:id="rId53"/>
  </p:sldIdLst>
  <p:sldSz cx="9144000" cy="6858000" type="screen4x3"/>
  <p:notesSz cx="6786563" cy="99234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844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4149" y="0"/>
            <a:ext cx="2940844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717CB-6FAF-41F2-AD61-DE84B69BF901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5568"/>
            <a:ext cx="2940844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4149" y="9425568"/>
            <a:ext cx="2940844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6C9C60-76A9-4FB6-B284-E9E66350D5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844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4149" y="0"/>
            <a:ext cx="2940844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612A6-A143-4835-8A15-9D87D3A8CAC4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657" y="4713645"/>
            <a:ext cx="5429250" cy="44655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0844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4149" y="9425568"/>
            <a:ext cx="2940844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FCDA2-9F73-4285-A0F0-5EEFAF6A77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1560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7C54F-5E6B-4ECF-8057-22CAF6B47207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9551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FFCDA2-9F73-4285-A0F0-5EEFAF6A776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8613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FFCDA2-9F73-4285-A0F0-5EEFAF6A776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4745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10F79E-727A-48B1-AA30-CAAE7321491C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CDB17E-5FA1-4D5B-B341-2B6B5718715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3099631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30102-C787-4B87-8427-96CB664DA3C2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3774E-275F-4E45-A214-8939A7C37B9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4272954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C5124D2-1973-407E-936D-22E91780CBF5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A44549-E3ED-46B9-9227-7633671A7CA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24453644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19317-F0B8-42F5-84BE-F1D789F6BBC7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C7704-0DE4-497A-B1EC-A136403CF3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10750339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3FA525-1BEB-48BA-BE7A-2E46BAE0E5B2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013C47-5C6C-4EF1-82E2-A35B267177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1141244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31F32-8718-4FB6-BFB3-D74DE1C50FB0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6A47E-1BD1-4B04-AE1A-8720277C609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41911341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2DF48AE-C76F-46A0-9E77-4EBEB4D827ED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A672D6-F5EA-41EA-AFE9-22D04433B17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3950348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0CB971-A833-4A38-91F2-5E72DB82661C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9936C08-A1C1-4F30-A643-CF7B4447719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3399891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F0AD00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5EF8DE-1776-45BB-91DC-3CE8FFF66B41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7EBEF5-E8E7-4FCD-8B4D-441F7B991F6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24493765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1F898-81DA-47AF-BC73-3F1E656EFBBE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70327-1A57-4D1C-AEA9-87FA54236C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28269759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92911-BB3D-4922-BAF7-A9227BCA01F7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3E7E5-9B1F-4FDF-A0AD-CD36F11F538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3036904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D81D7-75E1-4E26-A860-42A891794C70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66EBE-F6D0-4339-B65C-F2F0B390708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665337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Arial" pitchFamily="34" charset="0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11CD4E-0BE7-46D5-919E-9F81884587FA}" type="datetime1">
              <a:rPr lang="ru-RU">
                <a:solidFill>
                  <a:srgbClr val="D4D4D6">
                    <a:shade val="50000"/>
                    <a:satMod val="20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28.03.2023</a:t>
            </a:fld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Arial" pitchFamily="34" charset="0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en-US">
              <a:solidFill>
                <a:srgbClr val="D4D4D6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9B9B9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97DD6A-D89F-4BB5-9656-661860B4C7FD}" type="slidenum">
              <a:rPr lang="ru-RU" alt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en-US"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8579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9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5617C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5617C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5617C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5617C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5617C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5617C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5617C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5617C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5617C"/>
          </a:solidFill>
          <a:latin typeface="Aria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evkin.ru/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772400" cy="1470025"/>
          </a:xfrm>
        </p:spPr>
        <p:txBody>
          <a:bodyPr/>
          <a:lstStyle/>
          <a:p>
            <a:r>
              <a:rPr lang="ru-RU" b="1" dirty="0" smtClean="0"/>
              <a:t>Решение текстовых задач на проценты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4797152"/>
            <a:ext cx="4248472" cy="134300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Дедушкина О.В., </a:t>
            </a:r>
          </a:p>
          <a:p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математики 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МОУ «СОШ№8», г. Магнитогорска,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2023год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/>
          <a:srcRect l="1915" t="60678" b="9972"/>
          <a:stretch/>
        </p:blipFill>
        <p:spPr bwMode="auto">
          <a:xfrm>
            <a:off x="179512" y="116632"/>
            <a:ext cx="844822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2263" t="-1236" r="2242" b="1"/>
          <a:stretch/>
        </p:blipFill>
        <p:spPr bwMode="auto">
          <a:xfrm>
            <a:off x="289666" y="980728"/>
            <a:ext cx="8338075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5" y="3068960"/>
            <a:ext cx="8304213" cy="2522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53" y="5591051"/>
            <a:ext cx="8202488" cy="9342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118705" y="749895"/>
            <a:ext cx="82747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</a:t>
            </a:r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/>
          <a:srcRect l="4710" t="61459" r="6300"/>
          <a:stretch/>
        </p:blipFill>
        <p:spPr bwMode="auto">
          <a:xfrm>
            <a:off x="198841" y="166717"/>
            <a:ext cx="8767365" cy="1174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t="-5248" r="2680" b="17020"/>
          <a:stretch/>
        </p:blipFill>
        <p:spPr bwMode="auto">
          <a:xfrm>
            <a:off x="28243" y="1215407"/>
            <a:ext cx="8937963" cy="1397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322483" y="404664"/>
            <a:ext cx="79380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ГЭ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470" t="19404" r="24866" b="67097"/>
          <a:stretch/>
        </p:blipFill>
        <p:spPr bwMode="auto">
          <a:xfrm>
            <a:off x="198841" y="2670134"/>
            <a:ext cx="8767365" cy="98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20" t="55398" r="24867" b="33617"/>
          <a:stretch/>
        </p:blipFill>
        <p:spPr bwMode="auto">
          <a:xfrm>
            <a:off x="198841" y="3629893"/>
            <a:ext cx="8767187" cy="803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536" t="29072" r="24438" b="45170"/>
          <a:stretch/>
        </p:blipFill>
        <p:spPr bwMode="auto">
          <a:xfrm>
            <a:off x="323528" y="4433457"/>
            <a:ext cx="8792762" cy="1884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9483" y="1340768"/>
            <a:ext cx="8229600" cy="237626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азвания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текстовых задач берут начало: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способа записи (задача представлена в виде текста),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 сюжета (описываются реальные объекты, явления, события),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 характера математических выкладок (устанавливаются количественные отношения между значениями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величин, связанные чаще всего с вычислениями).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9483" y="39300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Текстовые задачи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математические задачи,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которых есть хотя бы один объект, являющийся реальным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3607" y="3573016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31493" y="4404013"/>
            <a:ext cx="346483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Арифметический метод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Алгебраический метод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Геометрический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метод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Логический метод</a:t>
            </a:r>
            <a:endParaRPr lang="ru-RU" sz="2400" b="1" i="1" dirty="0" smtClean="0">
              <a:solidFill>
                <a:srgbClr val="000000"/>
              </a:solidFill>
              <a:latin typeface="Arial"/>
              <a:ea typeface="Times New Roman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Практический метод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Комбинированный 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(смешанный) метод 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77335" y="3573015"/>
            <a:ext cx="25922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текстовых задач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03959" y="4404012"/>
            <a:ext cx="4284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Анализ содержания задачи.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Поиск пути решения задачи и составление плана ее решения.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Осуществление плана решения задачи.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Проверка решения задачи.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052736"/>
            <a:ext cx="8136788" cy="4816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тройное правило;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 на нахождение неизвестных по результатам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действий;</a:t>
            </a: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пропорциональное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деление;</a:t>
            </a: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исключение одного из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неизвестных;</a:t>
            </a: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среднее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арифметическое;</a:t>
            </a: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проценты и части;</a:t>
            </a: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 на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движение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навстречу друг другу, в одном направлении, по воде, по кругу, с изменением в режиме движения и т.д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.);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 на работу;</a:t>
            </a:r>
          </a:p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адачи на концентрацию;</a:t>
            </a:r>
          </a:p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адачи на сплавы, смеси, растворы;</a:t>
            </a: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решаемые с конца, или «обратным ходом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»;</a:t>
            </a:r>
          </a:p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огические задачи;</a:t>
            </a:r>
          </a:p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таринные задачи; </a:t>
            </a:r>
          </a:p>
          <a:p>
            <a:pPr marL="342900" lvl="0" indent="-342900"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т.д.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60455" y="188639"/>
            <a:ext cx="6638997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Классификация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способам 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решения задачи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869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6992" y="1484784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О  каком  процессе  идёт  речь?  Какими  величинами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характеризуется этот процесс? (Количество величин соответствует числу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столбцов таблицы).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 Сколько  процессов  в  задаче?  (Количество  процессов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соответствует числу строк в таблице).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 Какие  величины  известны?  Что  надо  найти?  (Таблица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заполняется данными задачи; ставится знак вопроса).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 Как связаны величины в задаче? (Вписать основные формулы,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 связи и соотношения величин в таблице).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 Какую величину (величины) удобно выбрать в качестве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неизвестной  или  неизвестных?  (Клетки  в  таблице  заполняются  в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выбранными неизвестными).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 Какие  условия используются  для  составления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«модели»?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(Выписать полученную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«модель»).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5" y="188640"/>
            <a:ext cx="81943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помогут </a:t>
            </a:r>
            <a:endParaRPr lang="ru-RU" sz="2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задачи разных типов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889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Способы записи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решения задачи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366" y="1169534"/>
            <a:ext cx="4464496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SzPct val="80000"/>
              <a:buFont typeface="Wingdings 2" pitchFamily="18" charset="2"/>
              <a:buChar char=""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выражения по условию задачи,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SzPct val="80000"/>
              <a:buFont typeface="Wingdings 2" pitchFamily="18" charset="2"/>
              <a:buChar char=""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«вопрос-действие»,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SzPct val="80000"/>
              <a:buFont typeface="Wingdings 2" pitchFamily="18" charset="2"/>
              <a:buChar char=""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«действие с пояснением»,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SzPct val="80000"/>
              <a:buFont typeface="Wingdings 2" pitchFamily="18" charset="2"/>
              <a:buChar char=""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запись пункта плана с последующим выполнением действия,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SzPct val="80000"/>
              <a:buFont typeface="Wingdings 2" pitchFamily="18" charset="2"/>
              <a:buChar char=""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связный рассказ (применяется при решении задачи алгебраическим способом),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SzPct val="80000"/>
              <a:buFont typeface="Wingdings 2" pitchFamily="18" charset="2"/>
              <a:buChar char=""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51963" y="169462"/>
            <a:ext cx="3886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0" dirty="0">
                <a:solidFill>
                  <a:prstClr val="black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Способы проверки решения задачи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1340768"/>
            <a:ext cx="376231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marR="0" indent="-282575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D4D4D6">
                  <a:lumMod val="10000"/>
                </a:srgbClr>
              </a:buClr>
              <a:buSzPct val="80000"/>
              <a:buFont typeface="Wingdings 2" pitchFamily="18" charset="2"/>
              <a:buChar char=""/>
              <a:tabLst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прикидка;</a:t>
            </a:r>
          </a:p>
          <a:p>
            <a:pPr marL="365125" marR="0" indent="-282575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D4D4D6">
                  <a:lumMod val="10000"/>
                </a:srgbClr>
              </a:buClr>
              <a:buSzPct val="80000"/>
              <a:buFont typeface="Wingdings 2" pitchFamily="18" charset="2"/>
              <a:buChar char=""/>
              <a:tabLst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соотнесение полученного результата с условием задачи;</a:t>
            </a:r>
          </a:p>
          <a:p>
            <a:pPr marL="365125" marR="0" indent="-282575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D4D4D6">
                  <a:lumMod val="10000"/>
                </a:srgbClr>
              </a:buClr>
              <a:buSzPct val="80000"/>
              <a:buFont typeface="Wingdings 2" pitchFamily="18" charset="2"/>
              <a:buChar char=""/>
              <a:tabLst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 другим способом;</a:t>
            </a:r>
          </a:p>
          <a:p>
            <a:pPr marL="365125" marR="0" indent="-282575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D4D4D6">
                  <a:lumMod val="10000"/>
                </a:srgbClr>
              </a:buClr>
              <a:buSzPct val="80000"/>
              <a:buFont typeface="Wingdings 2" pitchFamily="18" charset="2"/>
              <a:buChar char=""/>
              <a:tabLst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обратной задачи</a:t>
            </a:r>
          </a:p>
          <a:p>
            <a:pPr marL="365125" marR="0" indent="-282575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D4D4D6">
                  <a:lumMod val="10000"/>
                </a:srgbClr>
              </a:buClr>
              <a:buSzPct val="80000"/>
              <a:buFont typeface="Wingdings 2" pitchFamily="18" charset="2"/>
              <a:buChar char=""/>
              <a:tabLst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84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91669" y="116632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Основные типы задач на проценты, </a:t>
            </a:r>
            <a:endParaRPr lang="ru-RU" sz="2400" b="1" i="1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решаемые </a:t>
            </a:r>
            <a:r>
              <a:rPr lang="ru-RU" sz="2400" b="1" i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курсе математики 5-6 класса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91669" y="1052736"/>
            <a:ext cx="81008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нахождение нескольких процентов от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числа</a:t>
            </a:r>
          </a:p>
          <a:p>
            <a:pPr marL="342900" lvl="0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нахождение числа по его нескольким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процентам.</a:t>
            </a:r>
          </a:p>
          <a:p>
            <a:pPr marL="342900" lvl="0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уменьшение( увеличение) числа на несколько процентов.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нахождение того, сколько одно число составляет от другого; на сколько процентов одно число больше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дру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34878" y="2868618"/>
            <a:ext cx="5814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Задачи на проценты в вариантах ОГЭ по математике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22187" y="3933056"/>
            <a:ext cx="7884787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Задачи на применение формулы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сложного процента,</a:t>
            </a: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адачи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процентное содержание,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концентрацию,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Задачи на смеси, сплавы, растворы,</a:t>
            </a:r>
          </a:p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др.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850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image00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8640"/>
            <a:ext cx="662473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04864"/>
            <a:ext cx="410445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27984" y="2348880"/>
            <a:ext cx="3779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более быстрого запоминания этой формулы её удобно записать в треугольник, разбитый на три части. В верхней части запишем ЧАСТЬ, а в двух нижних частях – ЦЕЛОЕ и ДОЛЯ. При этом горизонтальная черта означает деление, а вертикальная – умножение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Согласно формуле, для того,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- чтобы найти ЧАСТЬ, надо ЦЕЛОЕ умножить на ДОЛЮ;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- чтобы найти ЦЕЛОЕ, надо ЧАСТЬ разделить на ДОЛЮ;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- чтобы найти ДОЛЮ, надо ЧАСТЬ разделить на ЦЕЛОЕ.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36912"/>
            <a:ext cx="806489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20891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599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Типичные ошибки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ОГЭ, ЕГЭ -  2022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3599" y="1700808"/>
            <a:ext cx="7200800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lvl="0" indent="-342900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использованных для анализа вариантов 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профильного уровня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выполняли </a:t>
            </a:r>
            <a:r>
              <a:rPr lang="ru-RU" sz="24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менее 8000</a:t>
            </a:r>
          </a:p>
          <a:p>
            <a:pPr marL="342900" lvl="0" indent="-34290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частников экзамена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разных регионов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3336667"/>
            <a:ext cx="7200799" cy="1938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из использованных для анализа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вариантов </a:t>
            </a:r>
          </a:p>
          <a:p>
            <a:pPr marL="342900" indent="-342900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 базового уровня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выполняли </a:t>
            </a:r>
            <a:r>
              <a:rPr lang="ru-RU" sz="24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</a:t>
            </a:r>
            <a:r>
              <a:rPr lang="ru-RU" sz="2400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6000</a:t>
            </a:r>
          </a:p>
          <a:p>
            <a:pPr marL="342900" indent="-34290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частников экзамена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разных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регионов.</a:t>
            </a:r>
          </a:p>
          <a:p>
            <a:pPr marL="342900" indent="-34290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базового экзамена полностью собраны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</a:p>
          <a:p>
            <a:pPr marL="342900" indent="-342900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банка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72480"/>
            <a:ext cx="3490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проценты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570408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решении задач на проценты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помнить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что: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232384" y="1093628"/>
                <a:ext cx="8660095" cy="56484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Процент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− это </a:t>
                </a:r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сотая часть числа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З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аменяя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проценты соответствующим количеством сотых долей числа, задачу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проценты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сводят к задаче на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части.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Чтобы </a:t>
                </a:r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найти а % от числа В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нужно число В разделить на 100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 умножить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Если известно, что а % числа Х равно b, то число Х находится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 формуле </a:t>
                </a: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Х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∗100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endPara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Чтобы найти процентное отношение чисел а и b, нужно отношение этих</a:t>
                </a: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чисел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умножить на 100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%.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Если величина а за некоторый промежуток времени (единицу времени)</a:t>
                </a: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вырастет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p %, то через n единиц времени эта величина станет равной</a:t>
                </a: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N=   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1+ 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𝑝𝑛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100</m:t>
                            </m:r>
                          </m:den>
                        </m:f>
                      </m:e>
                    </m:d>
                    <m:r>
                      <a:rPr lang="ru-RU" b="0" i="0" smtClean="0">
                        <a:latin typeface="Cambria Math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Но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 этом предполагается, что по истечении каждой единицы</a:t>
                </a: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времени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прирост за этот промежуток времени не присоединяется к а, так что за</a:t>
                </a: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новый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период времени прирост начисляется с первоначальной величины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Если величина а за единицу времени возрастает на р % и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прирост присоединяется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 величине а (т.е. она становится равной а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𝑎𝑝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 за прирост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 новый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период времени исчисляется с наращенной суммы, то по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истечении n  единиц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времени заданная величина станет равной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1+</m:t>
                            </m:r>
                            <m:f>
                              <m:fPr>
                                <m:ctrlPr>
                                  <a:rPr lang="ru-RU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𝑝</m:t>
                                </m:r>
                              </m:num>
                              <m:den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100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−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эта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формула называется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формулой </a:t>
                </a:r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сложных процентов.</a:t>
                </a:r>
              </a:p>
              <a:p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384" y="1093628"/>
                <a:ext cx="8660095" cy="564840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422" t="-5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402155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116632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ts val="600"/>
              </a:spcBef>
              <a:spcAft>
                <a:spcPct val="0"/>
              </a:spcAft>
              <a:buClr>
                <a:srgbClr val="F0AD00"/>
              </a:buClr>
              <a:buSzPct val="80000"/>
              <a:tabLst>
                <a:tab pos="0" algn="l"/>
              </a:tabLst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Смешали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30 % раствор соляной кислоты с 10 % раствором этой же кислоты и получили 600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15 % раствора. Сколько граммов каждого раствора было взято?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8518547"/>
              </p:ext>
            </p:extLst>
          </p:nvPr>
        </p:nvGraphicFramePr>
        <p:xfrm>
          <a:off x="683568" y="1268760"/>
          <a:ext cx="8064896" cy="5243269"/>
        </p:xfrm>
        <a:graphic>
          <a:graphicData uri="http://schemas.openxmlformats.org/drawingml/2006/table">
            <a:tbl>
              <a:tblPr firstRow="1" bandRow="1"/>
              <a:tblGrid>
                <a:gridCol w="3884814"/>
                <a:gridCol w="4180082"/>
              </a:tblGrid>
              <a:tr h="3885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учителя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23" marB="45723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Предполагаемые ответы  обучающихся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23" marB="45723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54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83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 жизненный процесс описан в задаче?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23" marB="45723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задача на «смеси»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23" marB="45723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20000"/>
                      </a:sysClr>
                    </a:solidFill>
                  </a:tcPr>
                </a:tc>
              </a:tr>
              <a:tr h="8405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Какими основными величинами характеризуется этот процесс?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23" marB="45723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Масса смеси- М, масса «чистого»  вещества –</a:t>
                      </a:r>
                      <a:r>
                        <a:rPr lang="en-US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доля «чистого» вещества – а, концентрация - С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23" marB="45723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83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Какими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формулами взаимосвязаны эти величины?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23" marB="45723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23" marB="45723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rotWithShape="1">
                      <a:blip r:embed="rId2"/>
                      <a:stretch>
                        <a:fillRect l="-92814" t="-313333" b="-593333"/>
                      </a:stretch>
                    </a:blipFill>
                  </a:tcPr>
                </a:tc>
              </a:tr>
              <a:tr h="17029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Какие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ситуации описаны в задаче?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Какие состояния раствора наблюдаются в задаче? Как они связаны между собой?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23" marB="45723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609600" indent="-609600" eaLnBrk="1" hangingPunct="1">
                        <a:lnSpc>
                          <a:spcPct val="80000"/>
                        </a:lnSpc>
                        <a:buClr>
                          <a:schemeClr val="tx1"/>
                        </a:buClr>
                        <a:buFontTx/>
                        <a:buNone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е: 30-ти % раствор соляной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609600" indent="-609600" eaLnBrk="1" hangingPunct="1">
                        <a:lnSpc>
                          <a:spcPct val="80000"/>
                        </a:lnSpc>
                        <a:buClr>
                          <a:schemeClr val="tx1"/>
                        </a:buClr>
                        <a:buFontTx/>
                        <a:buNone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кислоты;</a:t>
                      </a:r>
                    </a:p>
                    <a:p>
                      <a:pPr marL="609600" indent="-609600" eaLnBrk="1" hangingPunct="1">
                        <a:lnSpc>
                          <a:spcPct val="80000"/>
                        </a:lnSpc>
                        <a:buClr>
                          <a:schemeClr val="tx1"/>
                        </a:buClr>
                        <a:buFontTx/>
                        <a:buNone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е: 10-ти % раствор соляной </a:t>
                      </a:r>
                    </a:p>
                    <a:p>
                      <a:pPr marL="609600" indent="-609600" eaLnBrk="1" hangingPunct="1">
                        <a:lnSpc>
                          <a:spcPct val="80000"/>
                        </a:lnSpc>
                        <a:buClr>
                          <a:schemeClr val="tx1"/>
                        </a:buClr>
                        <a:buFontTx/>
                        <a:buNone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кислоты;</a:t>
                      </a:r>
                    </a:p>
                    <a:p>
                      <a:pPr marL="609600" indent="-609600" eaLnBrk="1" hangingPunct="1">
                        <a:lnSpc>
                          <a:spcPct val="80000"/>
                        </a:lnSpc>
                        <a:buClr>
                          <a:schemeClr val="tx1"/>
                        </a:buClr>
                        <a:buFontTx/>
                        <a:buNone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3-е: 600 </a:t>
                      </a:r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нового раствора с 15-ти</a:t>
                      </a:r>
                    </a:p>
                    <a:p>
                      <a:pPr marL="609600" indent="-609600" eaLnBrk="1" hangingPunct="1">
                        <a:lnSpc>
                          <a:spcPct val="80000"/>
                        </a:lnSpc>
                        <a:buClr>
                          <a:schemeClr val="tx1"/>
                        </a:buClr>
                        <a:buFontTx/>
                        <a:buNone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 содержанием кислоты </a:t>
                      </a:r>
                    </a:p>
                    <a:p>
                      <a:pPr marL="609600" indent="-609600" eaLnBrk="1" hangingPunct="1">
                        <a:lnSpc>
                          <a:spcPct val="80000"/>
                        </a:lnSpc>
                        <a:buClr>
                          <a:schemeClr val="tx1"/>
                        </a:buClr>
                        <a:buFontTx/>
                        <a:buNone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(получен при смешивании 1-го и </a:t>
                      </a:r>
                    </a:p>
                    <a:p>
                      <a:pPr marL="609600" indent="-609600" eaLnBrk="1" hangingPunct="1">
                        <a:lnSpc>
                          <a:spcPct val="80000"/>
                        </a:lnSpc>
                        <a:buClr>
                          <a:schemeClr val="tx1"/>
                        </a:buClr>
                        <a:buFontTx/>
                        <a:buNone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2-го растворов)</a:t>
                      </a:r>
                    </a:p>
                  </a:txBody>
                  <a:tcPr marL="91449" marR="91449" marT="45723" marB="45723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344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известно о массе смеси, массе чистого вещества, доле чистого вещества, концентрации? 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Как удобно  представить эти данные?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23" marB="45723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Перечисляют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все, что известно о величинах и предлагают составить краткую запись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723" marB="45723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alpha val="20000"/>
                      </a:sys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33621805"/>
              </p:ext>
            </p:extLst>
          </p:nvPr>
        </p:nvGraphicFramePr>
        <p:xfrm>
          <a:off x="395536" y="404664"/>
          <a:ext cx="6626225" cy="2494097"/>
        </p:xfrm>
        <a:graphic>
          <a:graphicData uri="http://schemas.openxmlformats.org/drawingml/2006/table">
            <a:tbl>
              <a:tblPr/>
              <a:tblGrid>
                <a:gridCol w="1585098"/>
                <a:gridCol w="1008225"/>
                <a:gridCol w="1368306"/>
                <a:gridCol w="1296290"/>
                <a:gridCol w="1368306"/>
              </a:tblGrid>
              <a:tr h="9361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Состояние раствора</a:t>
                      </a:r>
                    </a:p>
                  </a:txBody>
                  <a:tcPr marL="91468" marR="91468" marT="45700" marB="45700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М, </a:t>
                      </a:r>
                      <a:r>
                        <a:rPr kumimoji="0" lang="ru-RU" sz="1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ru-RU" sz="1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соляной кислоты</a:t>
                      </a: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соляной кислоты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С, 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соляной кислоты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1468" marR="91468" marT="45700" marB="45700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8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1468" marR="91468" marT="45700" marB="45700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 «+» 2</a:t>
                      </a:r>
                    </a:p>
                  </a:txBody>
                  <a:tcPr marL="91468" marR="91468" marT="45700" marB="45700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1468" marR="91468" marT="45700" marB="45700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80312" y="196379"/>
            <a:ext cx="1566454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87905700"/>
              </p:ext>
            </p:extLst>
          </p:nvPr>
        </p:nvGraphicFramePr>
        <p:xfrm>
          <a:off x="1331640" y="1412776"/>
          <a:ext cx="7472363" cy="3269717"/>
        </p:xfrm>
        <a:graphic>
          <a:graphicData uri="http://schemas.openxmlformats.org/drawingml/2006/table">
            <a:tbl>
              <a:tblPr/>
              <a:tblGrid>
                <a:gridCol w="1496081"/>
                <a:gridCol w="1584075"/>
                <a:gridCol w="1800085"/>
                <a:gridCol w="1152054"/>
                <a:gridCol w="1440068"/>
              </a:tblGrid>
              <a:tr h="10081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Состояние раствора</a:t>
                      </a:r>
                    </a:p>
                  </a:txBody>
                  <a:tcPr marL="91443" marR="91443" marT="45713" marB="45713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М, г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7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ru-RU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г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соляной кислоты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7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соляной кислоты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С, 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соляной кислоты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76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1443" marR="91443" marT="45713" marB="45713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?,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0,3 ∙ </a:t>
                      </a:r>
                      <a:r>
                        <a:rPr kumimoji="0" lang="ru-RU" sz="20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919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1443" marR="91443" marT="45713" marB="45713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600-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(600 - 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∙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619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1+2</a:t>
                      </a:r>
                    </a:p>
                  </a:txBody>
                  <a:tcPr marL="91443" marR="91443" marT="45713" marB="45713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kumimoji="0" lang="ru-RU" sz="2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∙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600=90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355976" y="4808765"/>
            <a:ext cx="289855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0,3х+0,1(600-х)=90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59845" y="5301208"/>
            <a:ext cx="57423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Значит, масса первого раствора 150 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тогда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масса второго раствора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600 - 150 = 450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150 </a:t>
            </a:r>
            <a:r>
              <a:rPr 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450 </a:t>
            </a:r>
            <a:r>
              <a:rPr 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89903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66622437"/>
              </p:ext>
            </p:extLst>
          </p:nvPr>
        </p:nvGraphicFramePr>
        <p:xfrm>
          <a:off x="539552" y="908720"/>
          <a:ext cx="7345363" cy="2530458"/>
        </p:xfrm>
        <a:graphic>
          <a:graphicData uri="http://schemas.openxmlformats.org/drawingml/2006/table">
            <a:tbl>
              <a:tblPr/>
              <a:tblGrid>
                <a:gridCol w="1284858"/>
                <a:gridCol w="1481005"/>
                <a:gridCol w="1734744"/>
                <a:gridCol w="1440402"/>
                <a:gridCol w="1404354"/>
              </a:tblGrid>
              <a:tr h="9361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состояние раствора</a:t>
                      </a:r>
                    </a:p>
                  </a:txBody>
                  <a:tcPr marL="91456" marR="91456" marT="45723" marB="45723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М, </a:t>
                      </a:r>
                      <a:r>
                        <a:rPr kumimoji="0" lang="ru-RU" sz="1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ru-RU" sz="1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соляной кислоты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соляной кислоты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С, 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соляной кислоты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1456" marR="91456" marT="45723" marB="45723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0,3х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0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1456" marR="91456" marT="45723" marB="45723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0,1у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«+»2</a:t>
                      </a:r>
                    </a:p>
                  </a:txBody>
                  <a:tcPr marL="91456" marR="91456" marT="45723" marB="45723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0,15·600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308304" y="188640"/>
            <a:ext cx="1705916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6" y="3789039"/>
            <a:ext cx="3790950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31371" y="5914543"/>
            <a:ext cx="287290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150 </a:t>
            </a:r>
            <a:r>
              <a:rPr kumimoji="0" lang="ru-RU" sz="26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450 </a:t>
            </a:r>
            <a:r>
              <a:rPr kumimoji="0" lang="ru-RU" sz="26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24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32040" y="4577362"/>
            <a:ext cx="4032448" cy="1947982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0,15 у = 0,3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= 2 , значит,  х = 1.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 сплав – 1 кг,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2 сплав –2 кг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2049349"/>
            <a:ext cx="8568952" cy="2280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67542" y="58341"/>
            <a:ext cx="82809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Первый сплав содержит 10 % меди, второй - 25 % меди. Из этих двух сплавов получили третий сплав массой 3 кг, содержащий 20 % меди. Какое количество каждого сплава было использовано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345254" y="1613402"/>
            <a:ext cx="13924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48264" y="1382569"/>
            <a:ext cx="1293944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</a:t>
            </a:r>
          </a:p>
        </p:txBody>
      </p:sp>
      <p:pic>
        <p:nvPicPr>
          <p:cNvPr id="1027" name="Picture 3" descr="C:\Users\Дедушкина Ольга\Desktop\2021-2022\дидактика\Безымян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93096"/>
            <a:ext cx="3743325" cy="2313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/>
      <p:bldP spid="8" grpId="0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7584" y="4797152"/>
            <a:ext cx="7128792" cy="1761059"/>
          </a:xfrm>
        </p:spPr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 * 0,1 + (3 - х) * 0,25 = 3 * 0,2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х * 0,1 + 0,75 - х * 0,25  = </a:t>
            </a:r>
            <a:r>
              <a:rPr lang="en-US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0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,6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х = 1, значит, 3 – 1 = 2.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Ответ : 1 сплав – 1 кг, 2 сплав – 2 кг.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62474"/>
            <a:ext cx="8136903" cy="2102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67544" y="188640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Первый сплав содержит 10 % меди, второй - 25 % меди. Из этих двух сплавов получили третий сплав массой 3 кг, содержащий 20 % меди. Какое количество каждого сплава было использовано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26528" y="1571402"/>
            <a:ext cx="1414170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91879" y="1802234"/>
            <a:ext cx="1392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66" t="30379" r="37205" b="32341"/>
          <a:stretch/>
        </p:blipFill>
        <p:spPr bwMode="auto">
          <a:xfrm>
            <a:off x="396426" y="493810"/>
            <a:ext cx="8454971" cy="3439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218" y="3850904"/>
            <a:ext cx="3582835" cy="25769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7631" y="4056565"/>
            <a:ext cx="4086280" cy="20621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Друг под другом пишутся содержания кислот(или элементов сплавов) имеющихся растворов(сплавов), слева от них и примерно посередине – содержание кислоты в растворе, (элементов в сплаве), который должен получиться после смешивания. Соединив написанные числа чёрточками, получим такую схему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4623911" y="4968412"/>
            <a:ext cx="634307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95500" y="32145"/>
            <a:ext cx="7770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решении задач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методом Пирсона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следующая схема: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14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73624" y="2276872"/>
            <a:ext cx="4474840" cy="2664296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5+10 = 15 частей в 3 кг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3: 15 = 0,2 кг – в 1 части.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частей – 0,2 * 5 = 1 кг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частей - 0, 2 * 10 = 2 кг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 сплав – 1 кг, 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сплав – 2 кг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/>
          <a:srcRect t="2248" r="17489"/>
          <a:stretch/>
        </p:blipFill>
        <p:spPr bwMode="auto">
          <a:xfrm>
            <a:off x="323528" y="2204864"/>
            <a:ext cx="3672407" cy="232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188640"/>
            <a:ext cx="82809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Первый сплав содержит 10 % меди, второй - 25 % меди. Из этих двух сплавов получили третий сплав массой 3 кг, содержащий 20 % меди. Какое количество каждого сплава было использовано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317526" y="1484784"/>
            <a:ext cx="1534394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1296636"/>
            <a:ext cx="1392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/>
          <a:srcRect l="11559" t="7582" r="18115"/>
          <a:stretch/>
        </p:blipFill>
        <p:spPr bwMode="auto">
          <a:xfrm>
            <a:off x="323528" y="1196752"/>
            <a:ext cx="361649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528" y="188640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Свежие грибы содержат по массе 90% воды, а сухие-12% воды. Сколько сухих грибов получится из 22 кг свежих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24128" y="1196752"/>
            <a:ext cx="1392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1657495"/>
            <a:ext cx="46085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сушке грибов испаряется вода, а масса сухого вещества не изменяется</a:t>
            </a:r>
          </a:p>
          <a:p>
            <a:pPr lvl="0">
              <a:spcBef>
                <a:spcPct val="20000"/>
              </a:spcBef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Запишем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решение по шагам:</a:t>
            </a:r>
          </a:p>
          <a:p>
            <a:pPr lvl="0">
              <a:spcBef>
                <a:spcPct val="20000"/>
              </a:spcBef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 100%-90%=10%     – составляет сухое вещество в свежих грибах</a:t>
            </a:r>
          </a:p>
          <a:p>
            <a:pPr lvl="0">
              <a:spcBef>
                <a:spcPct val="20000"/>
              </a:spcBef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  100% – 22 кг,  10% – х кг</a:t>
            </a:r>
          </a:p>
          <a:p>
            <a:pPr lvl="0">
              <a:spcBef>
                <a:spcPct val="20000"/>
              </a:spcBef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– масса сухого вещества в свежих грибах</a:t>
            </a:r>
          </a:p>
          <a:p>
            <a:pPr lvl="0">
              <a:spcBef>
                <a:spcPct val="20000"/>
              </a:spcBef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100%-12% =88% – составляет сухое вещество в сухих грибах</a:t>
            </a:r>
          </a:p>
          <a:p>
            <a:pPr lvl="0">
              <a:spcBef>
                <a:spcPct val="20000"/>
              </a:spcBef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     88% – 2,2 кг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100% – х кг</a:t>
            </a:r>
          </a:p>
          <a:p>
            <a:pPr lvl="0">
              <a:spcBef>
                <a:spcPct val="20000"/>
              </a:spcBef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Отсюда,  х = 2,5(кг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масса сухих грибов 2,5 кг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637186" y="935978"/>
            <a:ext cx="1293944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масса сухих грибов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192" y="2468042"/>
            <a:ext cx="7702510" cy="218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375617" y="1325959"/>
            <a:ext cx="1414170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188640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Свежие грибы содержат по массе 90% воды, а сухие-12% воды. Сколько сухих грибов получится из 22 кг свежих?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07904" y="1095127"/>
            <a:ext cx="1392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19672" y="4797152"/>
            <a:ext cx="612068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Так как масса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сухого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вещества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величина</a:t>
            </a:r>
            <a:endParaRPr lang="en-US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неизменная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 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0,88х = 2,2 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х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 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2,5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2,5 кг сухих грибов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91338" y="188639"/>
            <a:ext cx="84011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№21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 -2022,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день).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Моторная лодка прошла против течения реки 255 км и вернулась в пункт отправления, затратив на обратный путь на 2 часа меньше, чем на путь против течения. Найдите скорость лодки в неподвижной воде, если скорость течения реки равна 1 км/</a:t>
            </a:r>
            <a:endParaRPr lang="ru-RU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3040" y="1434902"/>
            <a:ext cx="8245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№21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 - 2022,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день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Два велосипедиста одновременно отправляются в 208 километровый пробег. Первый едет со скоростью на 3 км/ч большей, чем второй,  и прибывает к финишу на 3 часа раньше второго. Найти скорость велосипедиста, пришедшего к финишу вторым</a:t>
            </a:r>
            <a:endParaRPr lang="ru-RU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1105" y="2655995"/>
            <a:ext cx="8280919" cy="173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Типовые ошибки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неверно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составленная модель задачи (непонимание школьниками особенности взаимосвязи между величинами, фигурирующими в задаче);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ошибки вычислительного характера;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нет обоснования для составления уравнения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5272" y="4581128"/>
            <a:ext cx="8640960" cy="181588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шибка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вычислительного характера» или «вычислительная ошибка»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 ошибка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допущенная при выполнении сложения, вычитания, умножения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деления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В критериях оценки выполнения задания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подчеркивался  тот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факт,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1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балл допускается ставить в тех случаях, когда </a:t>
            </a:r>
            <a:r>
              <a:rPr lang="ru-RU" sz="16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единственная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вычислительная ошибка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стала причиной того, что неверен ответ. К вычислительным ошибкам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относятся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ошибки в формулах при решении квадратного уравнения, действиях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числами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разными знаками, упрощении выражений со степенями и корнями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т.д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44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/>
          <a:srcRect l="4191" t="3121" r="15537" b="3606"/>
          <a:stretch/>
        </p:blipFill>
        <p:spPr bwMode="auto">
          <a:xfrm>
            <a:off x="179512" y="1844824"/>
            <a:ext cx="4168464" cy="377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23528" y="188640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Свежие грибы содержат по массе 90% воды, а сухие-12% воды. Сколько сухих грибов получится из 22 кг свежих?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35996" y="1628800"/>
            <a:ext cx="423399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     В прямоугольной системе координат на осях координат обозначаем массу грибов в кг и сухое вещество в процентах (в порядке возрастания)</a:t>
            </a:r>
          </a:p>
          <a:p>
            <a:pPr lvl="0">
              <a:spcBef>
                <a:spcPct val="20000"/>
              </a:spcBef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     Через данные точки проводим прямые, перпендикулярные осям координат</a:t>
            </a:r>
          </a:p>
          <a:p>
            <a:pPr lvl="0">
              <a:spcBef>
                <a:spcPct val="20000"/>
              </a:spcBef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  Находим площади полученных прямоугольников: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S1=78*X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 ,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S2=10*(22-X)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     Приравнивая площади, получаем уравнение: 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78*X=10*(22-X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>
              <a:spcBef>
                <a:spcPct val="20000"/>
              </a:spcBef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Отсюда,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2,5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кг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endParaRPr lang="en-US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масса сухих грибов 2,5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кг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55820" y="1031260"/>
            <a:ext cx="1534394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771800" y="1301424"/>
            <a:ext cx="1392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348881"/>
            <a:ext cx="40401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51520" y="116632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Свежие грибы содержат по массе 90% воды, а сухие-12% воды. Сколько сухих грибов получится из 22 кг свежих?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92280" y="973106"/>
            <a:ext cx="1511183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1203938"/>
            <a:ext cx="1392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84377" y="1844824"/>
            <a:ext cx="4065722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     На сторонах угла обозначаем массу грибов в кг и сухое вещество в процентах</a:t>
            </a:r>
          </a:p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     Пересекаем стороны угла параллельными прямыми</a:t>
            </a:r>
            <a:endParaRPr lang="en-US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(OA = X, OB = 22)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     Составим пропорцию: </a:t>
            </a:r>
          </a:p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X/10=22/88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Отсюда, 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X=2,5 (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кг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endParaRPr lang="en-US" sz="20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Ответ: масса сухих грибов 2,5 кг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629032" y="91530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рыбки </a:t>
            </a:r>
            <a:endParaRPr 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Магницкого)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5605469"/>
            <a:ext cx="7992888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внести данные в шаблон, от этого зависит успех решения задачи: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675" t="34375" r="38264" b="25198"/>
          <a:stretch/>
        </p:blipFill>
        <p:spPr bwMode="auto">
          <a:xfrm>
            <a:off x="1463958" y="1040696"/>
            <a:ext cx="6432107" cy="431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316" t="33239" r="46791" b="20247"/>
          <a:stretch/>
        </p:blipFill>
        <p:spPr bwMode="auto">
          <a:xfrm>
            <a:off x="7724581" y="188640"/>
            <a:ext cx="1419419" cy="187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9285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032" t="14848" r="5586" b="70284"/>
          <a:stretch/>
        </p:blipFill>
        <p:spPr bwMode="auto">
          <a:xfrm>
            <a:off x="480090" y="836912"/>
            <a:ext cx="8137437" cy="1019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07704" y="294755"/>
            <a:ext cx="5725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рыбки (метод Магницкого)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204"/>
          <a:stretch/>
        </p:blipFill>
        <p:spPr bwMode="auto">
          <a:xfrm>
            <a:off x="634371" y="1901374"/>
            <a:ext cx="8272463" cy="424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4457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/>
          <a:srcRect l="3442" t="8944" r="3785" b="12721"/>
          <a:stretch/>
        </p:blipFill>
        <p:spPr bwMode="auto">
          <a:xfrm>
            <a:off x="971600" y="908720"/>
            <a:ext cx="7697185" cy="287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987824" y="188640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548680"/>
            <a:ext cx="727280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2.Решение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одной задачи разными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способами</a:t>
            </a:r>
          </a:p>
          <a:p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приготовления торта «Воздушный» маме требуется 10 г 40% раствора лимонной кислоты. Какова масса 20% и 70% растворов лимонной кислоты, которые она смешала, чтобы получить раствор нужной концентрации?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546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559016"/>
            <a:ext cx="7104320" cy="22300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99792" y="62068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1-й способ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«метод чаш»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01446" y="4149080"/>
            <a:ext cx="7200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Масса лимонной кислоты в нужном растворе равна сумме масс лимонной кислоты в исходных растворах. Составляем уравнение и решаем его: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0,2х + 0,7(10 – х) = 0,4·10; 0,2х + 7 – 0,7х = 4; 0,5х = 3; х = 6 (г) – масса 20%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раствора; 1) 10 – 6 = 4 (г) – масса 70% раствора.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Ответ: 6 грамм 20% раствора и 4 грамма 70% раствора.</a:t>
            </a:r>
          </a:p>
        </p:txBody>
      </p:sp>
    </p:spTree>
    <p:extLst>
      <p:ext uri="{BB962C8B-B14F-4D97-AF65-F5344CB8AC3E}">
        <p14:creationId xmlns:p14="http://schemas.microsoft.com/office/powerpoint/2010/main" xmlns="" val="322053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54868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2-й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способ: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табличный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7644534"/>
              </p:ext>
            </p:extLst>
          </p:nvPr>
        </p:nvGraphicFramePr>
        <p:xfrm>
          <a:off x="1533525" y="1124744"/>
          <a:ext cx="7085062" cy="23253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86347"/>
                <a:gridCol w="1656184"/>
                <a:gridCol w="1776818"/>
                <a:gridCol w="1765713"/>
              </a:tblGrid>
              <a:tr h="1071346">
                <a:tc>
                  <a:txBody>
                    <a:bodyPr/>
                    <a:lstStyle/>
                    <a:p>
                      <a:pPr marL="280670" algn="l">
                        <a:lnSpc>
                          <a:spcPts val="123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280670" algn="l">
                        <a:lnSpc>
                          <a:spcPts val="123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Наименование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23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165100" algn="l">
                        <a:lnSpc>
                          <a:spcPts val="123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% </a:t>
                      </a:r>
                      <a:r>
                        <a:rPr lang="ru-RU" sz="1800" dirty="0">
                          <a:effectLst/>
                        </a:rPr>
                        <a:t>содержание лимонной кислоты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0335" marR="129540" algn="ctr">
                        <a:lnSpc>
                          <a:spcPts val="123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140335" marR="129540" algn="ctr">
                        <a:lnSpc>
                          <a:spcPts val="123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Масса </a:t>
                      </a:r>
                      <a:r>
                        <a:rPr lang="ru-RU" sz="1800" dirty="0">
                          <a:effectLst/>
                        </a:rPr>
                        <a:t>раствора (г)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9390" marR="184785" algn="ctr">
                        <a:lnSpc>
                          <a:spcPts val="123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199390" marR="184785" algn="ctr">
                        <a:lnSpc>
                          <a:spcPts val="123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Масса </a:t>
                      </a:r>
                      <a:r>
                        <a:rPr lang="ru-RU" sz="1800" dirty="0">
                          <a:effectLst/>
                        </a:rPr>
                        <a:t>лимонной</a:t>
                      </a:r>
                    </a:p>
                    <a:p>
                      <a:pPr marL="199390" marR="177800" algn="ctr">
                        <a:lnSpc>
                          <a:spcPts val="1320"/>
                        </a:lnSpc>
                        <a:spcBef>
                          <a:spcPts val="4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кислоты (г)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416427">
                <a:tc>
                  <a:txBody>
                    <a:bodyPr/>
                    <a:lstStyle/>
                    <a:p>
                      <a:pPr marL="71120" algn="l">
                        <a:lnSpc>
                          <a:spcPts val="1235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первый раствор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89915" marR="568325" algn="ctr">
                        <a:lnSpc>
                          <a:spcPts val="1235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20 %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ts val="1235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х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9390" marR="170815" algn="ctr">
                        <a:lnSpc>
                          <a:spcPts val="1235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0,2х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416427">
                <a:tc>
                  <a:txBody>
                    <a:bodyPr/>
                    <a:lstStyle/>
                    <a:p>
                      <a:pPr marL="71120" algn="l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второй раствор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89915" marR="568325"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70 %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0335" marR="123190"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 – х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9390" marR="177800"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0,7(10 – х)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421105">
                <a:tc>
                  <a:txBody>
                    <a:bodyPr/>
                    <a:lstStyle/>
                    <a:p>
                      <a:pPr marL="71120"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71120" algn="l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Новый </a:t>
                      </a:r>
                      <a:r>
                        <a:rPr lang="ru-RU" sz="1800" dirty="0">
                          <a:effectLst/>
                        </a:rPr>
                        <a:t>раствор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89915" marR="568325" algn="ctr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89915" marR="568325" algn="ctr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40 </a:t>
                      </a:r>
                      <a:r>
                        <a:rPr lang="ru-RU" sz="1800" dirty="0">
                          <a:effectLst/>
                        </a:rPr>
                        <a:t>%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9540" marR="129540" algn="ctr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129540" marR="129540" algn="ctr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7485" marR="184785" algn="ctr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197485" marR="184785" algn="ctr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0,4·10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33525" y="34369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3665538"/>
            <a:ext cx="70567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Масса лимонной кислоты в новом растворе равна сумме масс лимонной кислоты в исходных растворах. Составляем уравнение и решаем его:</a:t>
            </a:r>
          </a:p>
          <a:p>
            <a:r>
              <a:rPr lang="ru-RU" dirty="0"/>
              <a:t>0,2х + 0,7(10 – х) = </a:t>
            </a:r>
            <a:r>
              <a:rPr lang="ru-RU" dirty="0" smtClean="0"/>
              <a:t>0,4·10</a:t>
            </a:r>
          </a:p>
          <a:p>
            <a:r>
              <a:rPr lang="ru-RU" dirty="0" smtClean="0"/>
              <a:t>0,2х </a:t>
            </a:r>
            <a:r>
              <a:rPr lang="ru-RU" dirty="0"/>
              <a:t>+ 7 – 0,7х = </a:t>
            </a:r>
            <a:r>
              <a:rPr lang="ru-RU" dirty="0" smtClean="0"/>
              <a:t>4 </a:t>
            </a:r>
          </a:p>
          <a:p>
            <a:r>
              <a:rPr lang="ru-RU" dirty="0" smtClean="0"/>
              <a:t>0,5х </a:t>
            </a:r>
            <a:r>
              <a:rPr lang="ru-RU" dirty="0"/>
              <a:t>= </a:t>
            </a:r>
            <a:r>
              <a:rPr lang="ru-RU" dirty="0" smtClean="0"/>
              <a:t>3</a:t>
            </a:r>
          </a:p>
          <a:p>
            <a:r>
              <a:rPr lang="ru-RU" dirty="0" smtClean="0"/>
              <a:t>х </a:t>
            </a:r>
            <a:r>
              <a:rPr lang="ru-RU" dirty="0"/>
              <a:t>= </a:t>
            </a:r>
            <a:r>
              <a:rPr lang="ru-RU" dirty="0" smtClean="0"/>
              <a:t>6</a:t>
            </a:r>
          </a:p>
          <a:p>
            <a:r>
              <a:rPr lang="ru-RU" dirty="0" smtClean="0"/>
              <a:t>1)6 </a:t>
            </a:r>
            <a:r>
              <a:rPr lang="ru-RU" dirty="0"/>
              <a:t>(г) – масса </a:t>
            </a:r>
            <a:r>
              <a:rPr lang="ru-RU" dirty="0" smtClean="0"/>
              <a:t>20%раствора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dirty="0" smtClean="0"/>
              <a:t>1) 10 </a:t>
            </a:r>
            <a:r>
              <a:rPr lang="ru-RU" dirty="0"/>
              <a:t>– 6 = 4 (г) – масса 70% раствора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Ответ: 6 грамм 20% раствора и 4 грамма 70% раствора.</a:t>
            </a:r>
          </a:p>
        </p:txBody>
      </p:sp>
    </p:spTree>
    <p:extLst>
      <p:ext uri="{BB962C8B-B14F-4D97-AF65-F5344CB8AC3E}">
        <p14:creationId xmlns:p14="http://schemas.microsoft.com/office/powerpoint/2010/main" xmlns="" val="234814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3-й способ</a:t>
            </a:r>
            <a:r>
              <a:rPr lang="ru-RU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площадей равновеликих прямоугольников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Прямоугольники с площадями S1 и S2 равновелики.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Составляем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уравнение по площадям прямоугольников: (70 – 40)х = (40 – 20)(10 – х)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30х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 20(10 – 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 20 -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2х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1)4(г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- масса 70% раствора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)10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4 = 6(г) - масса 20% раствора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Ответ: 6 грамм 20% раствора и 4 грамма 70% раствора</a:t>
            </a:r>
            <a:r>
              <a:rPr lang="ru-RU" dirty="0"/>
              <a:t>.</a:t>
            </a:r>
          </a:p>
        </p:txBody>
      </p:sp>
      <p:pic>
        <p:nvPicPr>
          <p:cNvPr id="5" name="image2.pn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628800"/>
            <a:ext cx="302433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159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4-й способ: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подобие прямоугольных треугольников</a:t>
            </a:r>
            <a:endParaRPr lang="ru-RU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691680" y="1412776"/>
                <a:ext cx="7128792" cy="5184576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Прямоугольные треугольники подобны. Запишем равенство отношений соответствующих </a:t>
                </a:r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сторон, подставив </a:t>
                </a: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значения</a:t>
                </a:r>
              </a:p>
              <a:p>
                <a:pPr marL="0" indent="0">
                  <a:buNone/>
                </a:pPr>
                <a:endParaRPr lang="ru-RU" sz="2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box>
                      <m:boxPr>
                        <m:ctrlPr>
                          <a:rPr lang="ru-RU" sz="2600" i="1" smtClean="0">
                            <a:latin typeface="Cambria Math"/>
                            <a:cs typeface="Times New Roman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ru-RU" sz="2600" i="1" smtClean="0"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ru-RU" sz="2600" b="0" i="1" smtClean="0">
                                <a:latin typeface="Cambria Math"/>
                                <a:cs typeface="Times New Roman" pitchFamily="18" charset="0"/>
                              </a:rPr>
                              <m:t>70−20 </m:t>
                            </m:r>
                          </m:num>
                          <m:den>
                            <m:r>
                              <a:rPr lang="ru-RU" sz="2600" b="0" i="1" smtClean="0">
                                <a:latin typeface="Cambria Math"/>
                                <a:cs typeface="Times New Roman" pitchFamily="18" charset="0"/>
                              </a:rPr>
                              <m:t>40−20</m:t>
                            </m:r>
                          </m:den>
                        </m:f>
                      </m:e>
                    </m:box>
                  </m:oMath>
                </a14:m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 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ru-RU" sz="2600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ru-RU" sz="2600" i="1" dirty="0" smtClean="0"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ru-RU" sz="2600" b="0" i="1" dirty="0" smtClean="0">
                                <a:latin typeface="Cambria Math"/>
                                <a:cs typeface="Times New Roman" pitchFamily="18" charset="0"/>
                              </a:rPr>
                              <m:t>  10</m:t>
                            </m:r>
                          </m:num>
                          <m:den>
                            <m:r>
                              <a:rPr lang="ru-RU" sz="2600" b="0" i="1" dirty="0" smtClean="0">
                                <a:latin typeface="Cambria Math"/>
                                <a:cs typeface="Times New Roman" pitchFamily="18" charset="0"/>
                              </a:rPr>
                              <m:t>х</m:t>
                            </m:r>
                          </m:den>
                        </m:f>
                      </m:e>
                    </m:box>
                  </m:oMath>
                </a14:m>
                <a:endParaRPr lang="ru-RU" sz="2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5х=20</a:t>
                </a:r>
              </a:p>
              <a:p>
                <a:pPr marL="0" indent="0">
                  <a:buNone/>
                </a:pP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х = 4; </a:t>
                </a:r>
                <a:endParaRPr lang="ru-RU" sz="2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sz="2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sz="2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pPr marL="0" indent="0">
                  <a:buNone/>
                </a:pP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10 </a:t>
                </a:r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– 4 = 6(г) - масса 20% раствора.</a:t>
                </a:r>
              </a:p>
              <a:p>
                <a:pPr marL="0" indent="0">
                  <a:buNone/>
                </a:pPr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Ответ: 6 грамм 20% раствора и 4 грамма 70% раствора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91680" y="1412776"/>
                <a:ext cx="7128792" cy="5184576"/>
              </a:xfrm>
              <a:blipFill rotWithShape="1">
                <a:blip r:embed="rId2" cstate="print"/>
                <a:stretch>
                  <a:fillRect l="-1369" t="-1647" b="-31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3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60032" y="2348880"/>
            <a:ext cx="3771751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630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63949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8.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(ЕГЭ -2022, профиль)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Теплоход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проходит по течению реки до пункта назначения 80 км и после стоянки возвращается в пункт отправления. Найдите скорость теплохода в неподвижной воде, если скорость течения равна 2 км/ч, стоянка длится 4 часа, а в пункт отправления теплоход возвращается через 13 часов. Ответ дайте в км/ч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15732" y="1233499"/>
            <a:ext cx="18178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Комментарий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1738" y="1666182"/>
            <a:ext cx="856895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выполнило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половины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экзамена.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Неразвитость умений прочитать условие задачи, верно составить математическую модель в виде уравнения, решить полученное уравнение, проверить ответ мешает выполнить задание заметной доле участников экзамена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3069728"/>
            <a:ext cx="8544649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20.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 - 2022,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уровень).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между городами A и B равно 360 км. Из города A в город B выехал первый автомобиль, а через три часа после этого навстречу ему из города B выехал со скоростью 55 км/ч второй автомобиль. Найдите скорость первого автомобиля, если автомобили встретились на расстоянии 250 км от города A. Ответ дайте в км/ч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39641" y="5085184"/>
            <a:ext cx="84807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выполнило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чуть менее половины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экзамена. Это показывает, что умения верно прочитать условие текстовой задачи, составить математическую модель, решить полученную задачу и проверить ответ, к сожалению, недостаточно развиваются в школе.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15732" y="4608611"/>
            <a:ext cx="18178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Комментарий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718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5-й способ: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«конверт Пирсона»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mage4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412776"/>
            <a:ext cx="7272808" cy="165618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Rectangle 11"/>
              <p:cNvSpPr>
                <a:spLocks noChangeArrowheads="1"/>
              </p:cNvSpPr>
              <p:nvPr/>
            </p:nvSpPr>
            <p:spPr bwMode="auto">
              <a:xfrm>
                <a:off x="1187624" y="2537297"/>
                <a:ext cx="8424936" cy="36807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47496" tIns="723672" rIns="622104" bIns="622104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180975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Отношение массы первого раствора к массе второго раствора есть отношение разности массовых долей лимонной кислоты во втором и в новом растворах к разности соответствующих величин в новом растворе и в первом. Составляем уравнение и решаем его: 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kumimoji="0" lang="ru-RU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Times New Roman" pitchFamily="18" charset="0"/>
                            <a:cs typeface="Times New Roman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kumimoji="0" lang="ru-RU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  <a:ea typeface="Times New Roman" pitchFamily="18" charset="0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kumimoji="0" lang="ru-RU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  <a:ea typeface="Times New Roman" pitchFamily="18" charset="0"/>
                                <a:cs typeface="Times New Roman" pitchFamily="18" charset="0"/>
                              </a:rPr>
                              <m:t>х</m:t>
                            </m:r>
                          </m:num>
                          <m:den>
                            <m:r>
                              <a:rPr kumimoji="0" lang="ru-RU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  <a:ea typeface="Times New Roman" pitchFamily="18" charset="0"/>
                                <a:cs typeface="Times New Roman" pitchFamily="18" charset="0"/>
                              </a:rPr>
                              <m:t>10−х</m:t>
                            </m:r>
                          </m:den>
                        </m:f>
                      </m:e>
                    </m:box>
                  </m:oMath>
                </a14:m>
                <a:r>
                  <a:rPr kumimoji="0" lang="ru-RU" sz="2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box>
                      <m:boxPr>
                        <m:ctrlPr>
                          <a:rPr kumimoji="0" lang="ru-RU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Times New Roman" pitchFamily="18" charset="0"/>
                            <a:cs typeface="Times New Roman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kumimoji="0" lang="ru-RU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  <a:ea typeface="Times New Roman" pitchFamily="18" charset="0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kumimoji="0" lang="ru-RU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  <a:ea typeface="Times New Roman" pitchFamily="18" charset="0"/>
                                <a:cs typeface="Times New Roman" pitchFamily="18" charset="0"/>
                              </a:rPr>
                              <m:t>30</m:t>
                            </m:r>
                          </m:num>
                          <m:den>
                            <m:r>
                              <a:rPr kumimoji="0" lang="ru-RU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  <a:ea typeface="Times New Roman" pitchFamily="18" charset="0"/>
                                <a:cs typeface="Times New Roman" pitchFamily="18" charset="0"/>
                              </a:rPr>
                              <m:t>20</m:t>
                            </m:r>
                          </m:den>
                        </m:f>
                      </m:e>
                    </m:box>
                  </m:oMath>
                </a14:m>
                <a:r>
                  <a:rPr kumimoji="0" lang="ru-RU" sz="2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;   </a:t>
                </a:r>
                <a:r>
                  <a:rPr kumimoji="0" lang="ru-RU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х=6</a:t>
                </a:r>
              </a:p>
              <a:p>
                <a:pPr marL="0" marR="0" lvl="0" indent="180975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/>
                </a:r>
                <a:br>
                  <a:rPr kumimoji="0" lang="ru-RU" sz="11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</a:br>
                <a:endPara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marL="0" marR="0" lvl="0" indent="180975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>
          <p:sp>
            <p:nvSpPr>
              <p:cNvPr id="14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87624" y="2537297"/>
                <a:ext cx="8424936" cy="3680772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Line 10"/>
          <p:cNvSpPr>
            <a:spLocks noChangeShapeType="1"/>
          </p:cNvSpPr>
          <p:nvPr/>
        </p:nvSpPr>
        <p:spPr bwMode="auto">
          <a:xfrm>
            <a:off x="2628900" y="149225"/>
            <a:ext cx="304800" cy="0"/>
          </a:xfrm>
          <a:prstGeom prst="line">
            <a:avLst/>
          </a:prstGeom>
          <a:noFill/>
          <a:ln w="95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619672" y="5223297"/>
            <a:ext cx="7812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6(г)- масса 20% раствора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	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2)10–6=4(г)–масса 70% раствора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Ответ: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 грамм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20% раствора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грамма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70% раствора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77883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47667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6-й способ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«метод рыбки»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image5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3688" y="1124744"/>
            <a:ext cx="7128792" cy="194421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Прямоугольник 3"/>
              <p:cNvSpPr/>
              <p:nvPr/>
            </p:nvSpPr>
            <p:spPr>
              <a:xfrm>
                <a:off x="1619672" y="3244334"/>
                <a:ext cx="5969532" cy="38236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Составляем </a:t>
                </a:r>
                <a:r>
                  <a:rPr lang="ru-RU" sz="2400" dirty="0">
                    <a:latin typeface="Times New Roman" pitchFamily="18" charset="0"/>
                    <a:cs typeface="Times New Roman" pitchFamily="18" charset="0"/>
                  </a:rPr>
                  <a:t>пропорцию и решаем </a:t>
                </a: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её</a:t>
                </a:r>
              </a:p>
              <a:p>
                <a14:m>
                  <m:oMath xmlns:m="http://schemas.openxmlformats.org/officeDocument/2006/math">
                    <m:box>
                      <m:boxPr>
                        <m:ctrlPr>
                          <a:rPr lang="ru-RU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ru-RU" sz="2400" i="1" smtClean="0"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ru-RU" sz="2400" b="0" i="1" smtClean="0">
                                <a:latin typeface="Cambria Math"/>
                                <a:cs typeface="Times New Roman" pitchFamily="18" charset="0"/>
                              </a:rPr>
                              <m:t>х</m:t>
                            </m:r>
                          </m:num>
                          <m:den>
                            <m:r>
                              <a:rPr lang="ru-RU" sz="2400" b="0" i="1" smtClean="0">
                                <a:latin typeface="Cambria Math"/>
                                <a:cs typeface="Times New Roman" pitchFamily="18" charset="0"/>
                              </a:rPr>
                              <m:t>10−х</m:t>
                            </m:r>
                          </m:den>
                        </m:f>
                      </m:e>
                    </m:box>
                  </m:oMath>
                </a14:m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ru-RU" sz="2400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ru-RU" sz="2400" i="1" dirty="0" smtClean="0"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ru-RU" sz="2400" b="0" i="1" dirty="0" smtClean="0">
                                <a:latin typeface="Cambria Math"/>
                                <a:cs typeface="Times New Roman" pitchFamily="18" charset="0"/>
                              </a:rPr>
                              <m:t>30</m:t>
                            </m:r>
                          </m:num>
                          <m:den>
                            <m:r>
                              <a:rPr lang="ru-RU" sz="2400" b="0" i="1" dirty="0" smtClean="0">
                                <a:latin typeface="Cambria Math"/>
                                <a:cs typeface="Times New Roman" pitchFamily="18" charset="0"/>
                              </a:rPr>
                              <m:t>20</m:t>
                            </m:r>
                          </m:den>
                        </m:f>
                      </m:e>
                    </m:box>
                  </m:oMath>
                </a14:m>
                <a:endParaRPr lang="ru-RU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5х=30</a:t>
                </a:r>
              </a:p>
              <a:p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х=6</a:t>
                </a:r>
              </a:p>
              <a:p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1)6(г</a:t>
                </a:r>
                <a:r>
                  <a:rPr lang="ru-RU" sz="2400" dirty="0">
                    <a:latin typeface="Times New Roman" pitchFamily="18" charset="0"/>
                    <a:cs typeface="Times New Roman" pitchFamily="18" charset="0"/>
                  </a:rPr>
                  <a:t>) - масса 20% раствора; </a:t>
                </a:r>
                <a:endParaRPr lang="ru-RU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24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) </a:t>
                </a:r>
                <a:r>
                  <a:rPr lang="ru-RU" sz="2400" dirty="0">
                    <a:latin typeface="Times New Roman" pitchFamily="18" charset="0"/>
                    <a:cs typeface="Times New Roman" pitchFamily="18" charset="0"/>
                  </a:rPr>
                  <a:t>10 – 6 = 4(г) - масса 70% раствора. </a:t>
                </a:r>
              </a:p>
              <a:p>
                <a:r>
                  <a:rPr lang="ru-RU" sz="2400" dirty="0">
                    <a:latin typeface="Times New Roman" pitchFamily="18" charset="0"/>
                    <a:cs typeface="Times New Roman" pitchFamily="18" charset="0"/>
                  </a:rPr>
                  <a:t>Ответ: 6 грамм 20% раствора и 4 грамма 70% раствора.</a:t>
                </a:r>
              </a:p>
              <a:p>
                <a:r>
                  <a:rPr lang="ru-RU" sz="2400" dirty="0"/>
                  <a:t/>
                </a:r>
                <a:br>
                  <a:rPr lang="ru-RU" sz="2400" dirty="0"/>
                </a:br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3244334"/>
                <a:ext cx="5969532" cy="3823675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634" t="-12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68475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Задача 1.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Кусок сплава меди и цинка массой 36 кг содержит 45% меди. Какую массу меди нужно прибавить к этому куску, чтобы получить сплав, который содержит 60% меди?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Задача 2.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Один раствор содержит 20% соли, а второй —70%. Сколько граммов первого и второго растворов нужно взять, чтобы получить 100 г 50%-го солевого раствора? 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111457"/>
            <a:ext cx="5040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</a:p>
        </p:txBody>
      </p:sp>
    </p:spTree>
    <p:extLst>
      <p:ext uri="{BB962C8B-B14F-4D97-AF65-F5344CB8AC3E}">
        <p14:creationId xmlns="" xmlns:p14="http://schemas.microsoft.com/office/powerpoint/2010/main" val="400117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  <a:b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Задача 3.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Семья состоит из мужа, жены и их дочери студентки. Если бы зарплата мужа увеличилась вдвое, общий доход семьи вырос бы на 67%. Если бы стипендия дочери уменьшилась втрое, общий доход семьи сократился бы на 4%. Сколько процентов от общего дохода семьи составляет зарплата жены?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Задача 4.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Имеется два сплава с разным содержанием золота. В первом сплаве – 35% золота, а во втором 60% , в каком отношении надо взять первый и второй сплав, чтобы получить из них новый, содержащий 40% золота.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792088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691680" y="116632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Проверка решения(задача1)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0891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641376" y="239852"/>
            <a:ext cx="6624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Проверка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решения (задача2)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16632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Проверка решения (задача 3)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836712"/>
            <a:ext cx="84249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0000"/>
              </a:lnSpc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Условие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«если бы зарплата отца увеличилась вдвое, доход семьи вырос бы на 67%» означает, что зарплата отца составляет 67% дохода семьи. Условие «если бы стипендия дочери уменьшилась втрое, доход семьи сократился бы на 4%», означает, что 2/3 стипендии составляют 4% дохода семьи, то есть вся стипендия дочери составляет 6% дохода семьи. Таким образом, доход матери составляет   100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% - 67% - 6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%=27% дохода семьи. </a:t>
            </a:r>
          </a:p>
          <a:p>
            <a:pPr marL="342900" lvl="0" indent="-342900">
              <a:lnSpc>
                <a:spcPct val="110000"/>
              </a:lnSpc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Ответ: 27.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решения (задача 4)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Решим и эту задачу двумя способами.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часть первого сплава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второго – у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Тогда количество золота в первом сплаве составляет 0, 35х, а во втором 0,6у. Масса нового сплава равна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х+у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кол-во золота составляет 0,4(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х+у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Составим уравнение: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  0, 35х+0,6у=0,4(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х+у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  35х+60у=40х+40у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  20у=5х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 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/у=4/1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для получения сплава, содержащего 40% золота из двух сплавов с содержанием 35% и 60%, нужно взять в 4 раза больше 35%-го сплава.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решения (задача 4)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Метод Магницкого</a:t>
            </a:r>
            <a:endParaRPr lang="ru-RU" dirty="0"/>
          </a:p>
        </p:txBody>
      </p:sp>
      <p:pic>
        <p:nvPicPr>
          <p:cNvPr id="4" name="Содержимое 3" descr="https://pandia.ru/text/79/549/images/image005_7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576064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4678540"/>
            <a:ext cx="78488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Результат: соотношение полученных величин составляет 1 к 4, значит 35%-го сплава надо взять в 4 раза больше, чем 60%-го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F087969-D599-4D9C-A151-4550ACD0407D}" type="slidenum">
              <a:rPr lang="ru-RU" altLang="en-US"/>
              <a:pPr/>
              <a:t>49</a:t>
            </a:fld>
            <a:endParaRPr lang="ru-RU" altLang="en-US"/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251" t="9706" r="14853" b="8012"/>
          <a:stretch>
            <a:fillRect/>
          </a:stretch>
        </p:blipFill>
        <p:spPr>
          <a:xfrm>
            <a:off x="357188" y="0"/>
            <a:ext cx="7812087" cy="6707188"/>
          </a:xfrm>
          <a:noFill/>
        </p:spPr>
      </p:pic>
      <p:sp>
        <p:nvSpPr>
          <p:cNvPr id="45060" name="TextBox 3"/>
          <p:cNvSpPr txBox="1">
            <a:spLocks noChangeArrowheads="1"/>
          </p:cNvSpPr>
          <p:nvPr/>
        </p:nvSpPr>
        <p:spPr bwMode="auto">
          <a:xfrm>
            <a:off x="6072188" y="2433638"/>
            <a:ext cx="3071812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b="1">
                <a:solidFill>
                  <a:prstClr val="black"/>
                </a:solidFill>
                <a:latin typeface="Arial" charset="0"/>
                <a:hlinkClick r:id="rId3"/>
              </a:rPr>
              <a:t>www.shevkin.ru</a:t>
            </a:r>
            <a:r>
              <a:rPr lang="en-US" altLang="ru-RU" b="1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altLang="ru-RU" b="1">
                <a:solidFill>
                  <a:prstClr val="black"/>
                </a:solidFill>
                <a:latin typeface="Arial" charset="0"/>
              </a:rPr>
              <a:t>Шевкин.</a:t>
            </a:r>
            <a:r>
              <a:rPr lang="en-US" altLang="ru-RU" b="1">
                <a:solidFill>
                  <a:prstClr val="black"/>
                </a:solidFill>
                <a:latin typeface="Arial" charset="0"/>
              </a:rPr>
              <a:t>Ru</a:t>
            </a:r>
            <a:r>
              <a:rPr lang="ru-RU" altLang="ru-RU" b="1">
                <a:solidFill>
                  <a:prstClr val="black"/>
                </a:solidFill>
                <a:latin typeface="Arial" charset="0"/>
              </a:rPr>
              <a:t>/ Обучение решению задач в 5-6 кл.</a:t>
            </a:r>
          </a:p>
        </p:txBody>
      </p:sp>
    </p:spTree>
    <p:extLst>
      <p:ext uri="{BB962C8B-B14F-4D97-AF65-F5344CB8AC3E}">
        <p14:creationId xmlns="" xmlns:p14="http://schemas.microsoft.com/office/powerpoint/2010/main" val="122415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7666" y="45557"/>
            <a:ext cx="871379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Задание </a:t>
            </a:r>
            <a:r>
              <a:rPr lang="ru-RU" sz="22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15 (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 -2022, профиль).</a:t>
            </a:r>
            <a:r>
              <a:rPr lang="ru-RU" sz="16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июле 2026 года планируется взять кредит на три года в размере  900 тыс. рублей. Условия его возврата таковы:</a:t>
            </a:r>
          </a:p>
          <a:p>
            <a:pPr marL="285750" lvl="0" indent="-285750">
              <a:buFontTx/>
              <a:buChar char="-"/>
              <a:defRPr/>
            </a:pPr>
            <a:r>
              <a:rPr lang="ru-RU" sz="1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январь долг будет возрастать на 30% по сравнению с концом предыдущего года;</a:t>
            </a:r>
          </a:p>
          <a:p>
            <a:pPr marL="285750" lvl="0" indent="-285750">
              <a:buFontTx/>
              <a:buChar char="-"/>
              <a:defRPr/>
            </a:pPr>
            <a:r>
              <a:rPr lang="ru-RU" sz="1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февраля по июнь каждого года необходимо выплатить одним платежом часть долга;</a:t>
            </a:r>
          </a:p>
          <a:p>
            <a:pPr marL="285750" lvl="0" indent="-285750">
              <a:buFontTx/>
              <a:buChar char="-"/>
              <a:defRPr/>
            </a:pPr>
            <a:r>
              <a:rPr lang="ru-RU" sz="1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платежи в 2027 и 2028 годах должны быть равными;</a:t>
            </a:r>
          </a:p>
          <a:p>
            <a:pPr marL="285750" lvl="0" indent="-285750">
              <a:buFontTx/>
              <a:buChar char="-"/>
              <a:defRPr/>
            </a:pPr>
            <a:r>
              <a:rPr lang="ru-RU" sz="1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июлю 2029 года долг должен быть выплачен полностью.</a:t>
            </a:r>
          </a:p>
          <a:p>
            <a:pPr lvl="0">
              <a:defRPr/>
            </a:pPr>
            <a:r>
              <a:rPr lang="ru-RU" sz="16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Известно, что общая сумма всех платежей  после полного погашения кредита будет равна 1482,3 тыс. рублей. Сколько рублей составит платеж 2029 года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2858" y="2521859"/>
            <a:ext cx="867645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России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выполнило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поло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вины участников экзамена на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ненулевой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балл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Участники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экзамена,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не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смогли выполнить данное задание, делятся на две группы: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кто не смог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математическую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решения (или составил её неверно),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те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кто допустил ошибки (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правило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вычислительные) при решении полученного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уравнения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Челябинской области</a:t>
            </a: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alt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баллов – 4202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чел. </a:t>
            </a:r>
            <a:r>
              <a:rPr lang="ru-RU" alt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63,9%)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1 балл – 439 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(6,68%)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2 </a:t>
            </a:r>
            <a:r>
              <a:rPr lang="ru-RU" alt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балла – 1935 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чел. </a:t>
            </a:r>
            <a:r>
              <a:rPr lang="ru-RU" alt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(29,43%)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Процент решения </a:t>
            </a:r>
            <a:r>
              <a:rPr lang="ru-RU" alt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вырос</a:t>
            </a: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13%</a:t>
            </a: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по сравнению с 2021 </a:t>
            </a:r>
            <a:r>
              <a:rPr lang="ru-RU" alt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годом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2121749"/>
            <a:ext cx="18178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Комментарий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0597" y="5105335"/>
            <a:ext cx="8627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Типовые ошибки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неверная 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модель: равномерное уменьшение долга путают с равными платежами;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преобразовании полученного уравнения;</a:t>
            </a:r>
            <a:endParaRPr lang="en-US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вычислительные ошибки;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дан ответ на вопрос (останавливаются на найденном значении переменной).</a:t>
            </a:r>
          </a:p>
        </p:txBody>
      </p:sp>
    </p:spTree>
    <p:extLst>
      <p:ext uri="{BB962C8B-B14F-4D97-AF65-F5344CB8AC3E}">
        <p14:creationId xmlns="" xmlns:p14="http://schemas.microsoft.com/office/powerpoint/2010/main" val="258063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4809" y="535708"/>
            <a:ext cx="1659429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PT Sans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://fipi.ru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905040"/>
            <a:ext cx="2326278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PT Sans"/>
              </a:rPr>
              <a:t>2) </a:t>
            </a:r>
            <a:r>
              <a:rPr lang="en-US" dirty="0" smtClean="0">
                <a:solidFill>
                  <a:srgbClr val="000000"/>
                </a:solidFill>
                <a:latin typeface="PT Sans"/>
              </a:rPr>
              <a:t>http</a:t>
            </a:r>
            <a:r>
              <a:rPr lang="en-US" dirty="0">
                <a:solidFill>
                  <a:srgbClr val="000000"/>
                </a:solidFill>
                <a:latin typeface="PT Sans"/>
              </a:rPr>
              <a:t>://reshuege.ru/</a:t>
            </a:r>
            <a:endParaRPr lang="en-US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16557" y="1274372"/>
            <a:ext cx="1882888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PT Sans"/>
              </a:rPr>
              <a:t>3) </a:t>
            </a:r>
            <a:r>
              <a:rPr lang="en-US" dirty="0" smtClean="0">
                <a:solidFill>
                  <a:srgbClr val="000000"/>
                </a:solidFill>
                <a:latin typeface="PT Sans"/>
              </a:rPr>
              <a:t>http</a:t>
            </a:r>
            <a:r>
              <a:rPr lang="en-US" dirty="0">
                <a:solidFill>
                  <a:srgbClr val="000000"/>
                </a:solidFill>
                <a:latin typeface="PT Sans"/>
              </a:rPr>
              <a:t>://</a:t>
            </a:r>
            <a:r>
              <a:rPr lang="ru-RU" dirty="0" err="1">
                <a:solidFill>
                  <a:srgbClr val="000000"/>
                </a:solidFill>
                <a:latin typeface="PT Sans"/>
              </a:rPr>
              <a:t>урок.рф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1912764"/>
            <a:ext cx="7128792" cy="9233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 4 ) Задачи </a:t>
            </a:r>
            <a:r>
              <a:rPr lang="ru-RU" dirty="0"/>
              <a:t>ЕГЭ на сплавы, смеси, растворы [Электронный ресурс] // </a:t>
            </a:r>
            <a:r>
              <a:rPr lang="ru-RU" dirty="0" smtClean="0"/>
              <a:t>ЕГЭ- Студия</a:t>
            </a:r>
            <a:r>
              <a:rPr lang="ru-RU" dirty="0"/>
              <a:t>. — URL: https://ege-study.ru/zadachiege-na-splavy-smesi-rastvory/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4941168"/>
            <a:ext cx="4572000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ru-RU" dirty="0" smtClean="0"/>
              <a:t>ОГЭ</a:t>
            </a:r>
            <a:r>
              <a:rPr lang="ru-RU" dirty="0"/>
              <a:t>. Математика. Типовые экзаменационные варианты: 36 вариантов / под. ред. И. В. Ященко. — М.: Издательство «Национальное образование», </a:t>
            </a:r>
            <a:r>
              <a:rPr lang="ru-RU" dirty="0" smtClean="0"/>
              <a:t>2023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30763" y="3128823"/>
            <a:ext cx="5533838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dirty="0" err="1"/>
              <a:t>Огрызко</a:t>
            </a:r>
            <a:r>
              <a:rPr lang="ru-RU" dirty="0"/>
              <a:t>, И. В. Решение задач на смеси и сплавы методом Магницкого [Электронный ресурс] / И. В. </a:t>
            </a:r>
            <a:r>
              <a:rPr lang="ru-RU" dirty="0" err="1"/>
              <a:t>Огрызко</a:t>
            </a:r>
            <a:r>
              <a:rPr lang="ru-RU" dirty="0"/>
              <a:t> // </a:t>
            </a:r>
            <a:r>
              <a:rPr lang="ru-RU" dirty="0" err="1"/>
              <a:t>Мультиурок</a:t>
            </a:r>
            <a:r>
              <a:rPr lang="ru-RU" dirty="0"/>
              <a:t> — проект для учителей. — </a:t>
            </a:r>
            <a:r>
              <a:rPr lang="en-US" dirty="0"/>
              <a:t>URL: https:// multiurok.ru/files/</a:t>
            </a:r>
            <a:r>
              <a:rPr lang="en-US" dirty="0" err="1"/>
              <a:t>rieshieniie</a:t>
            </a:r>
            <a:r>
              <a:rPr lang="en-US" dirty="0"/>
              <a:t>-</a:t>
            </a:r>
            <a:r>
              <a:rPr lang="en-US" dirty="0" err="1"/>
              <a:t>zadachna</a:t>
            </a:r>
            <a:r>
              <a:rPr lang="en-US" dirty="0"/>
              <a:t>-</a:t>
            </a:r>
            <a:r>
              <a:rPr lang="en-US" dirty="0" err="1"/>
              <a:t>smiesi</a:t>
            </a:r>
            <a:r>
              <a:rPr lang="en-US" dirty="0"/>
              <a:t>-</a:t>
            </a:r>
            <a:r>
              <a:rPr lang="en-US" dirty="0" err="1"/>
              <a:t>i</a:t>
            </a:r>
            <a:r>
              <a:rPr lang="en-US" dirty="0"/>
              <a:t>-</a:t>
            </a:r>
            <a:r>
              <a:rPr lang="en-US" dirty="0" err="1"/>
              <a:t>splavy</a:t>
            </a:r>
            <a:r>
              <a:rPr lang="en-US" dirty="0"/>
              <a:t>-</a:t>
            </a:r>
            <a:r>
              <a:rPr lang="en-US" dirty="0" err="1"/>
              <a:t>mietodom</a:t>
            </a:r>
            <a:r>
              <a:rPr lang="en-US" dirty="0"/>
              <a:t>-mag. html </a:t>
            </a:r>
            <a:r>
              <a:rPr lang="en-US" dirty="0" smtClean="0"/>
              <a:t>(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34939" y="161757"/>
            <a:ext cx="38792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помощь учителю: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159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2060848"/>
            <a:ext cx="61206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Спасибо за внимание!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1590" y="4797152"/>
            <a:ext cx="47888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Берегите себя!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703" t="15080" r="53613" b="44265"/>
          <a:stretch/>
        </p:blipFill>
        <p:spPr bwMode="auto">
          <a:xfrm>
            <a:off x="4860032" y="658964"/>
            <a:ext cx="4003420" cy="3418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563" y="4221088"/>
            <a:ext cx="4258789" cy="34605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демоверсии ОГЭ - 2023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653136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№1</a:t>
            </a:r>
            <a:r>
              <a:rPr lang="ru-RU" dirty="0" smtClean="0">
                <a:solidFill>
                  <a:prstClr val="black"/>
                </a:solidFill>
              </a:rPr>
              <a:t>.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ориентированная задача: домохозяйство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№21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Рыболов в 5 часов утра на моторной лодке отправился от пристани против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течения реки, через некоторое время бросил якорь, 2 часа ловил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рыбу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вернулся обратно в 10 часов утра того же дня. На какое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пристани он отплыл, если скорость течения реки равна 2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км/ч, 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собственная скорость лодки равна 6 км/ч?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11660" y="125370"/>
            <a:ext cx="619268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предлагают демоверсии 2023 г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?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957" t="15191" r="54342" b="34430"/>
          <a:stretch/>
        </p:blipFill>
        <p:spPr bwMode="auto">
          <a:xfrm>
            <a:off x="611560" y="836712"/>
            <a:ext cx="4103007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21873" y="190478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ОГЭ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24328" y="2160643"/>
            <a:ext cx="7938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ГЭ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3068960"/>
            <a:ext cx="8483802" cy="286232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№20.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между городами  А и  В равно 470 км. Из города  А в город  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выехал первый автомобиль, а через 3 часа после этого навстречу ему из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 В  выехал со скоростью 60 км/ч второй автомобиль. Найдите скорость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первого автомобиля, если автомобили встретились на расстоянии 350 км от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 А . Ответ дайте в км/ч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понедельник акции компании подорожали на некоторое число процентов,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во вторник подешевели на то же самое число процентов. В результате они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 стоить на 4 % дешевле, чем при открытии торгов в понедельник.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сколько процентов подорожали акции компании в понедельник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16632"/>
            <a:ext cx="5786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демоверсии ЕГЭ - 2023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(базовый уровень)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4402" y="578297"/>
            <a:ext cx="8496944" cy="230832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№15.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Ивану Кузьмичу начислена заработная плата 20 000 рублей. Из этой суммы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вычитается налог на доходы физических лиц в размере 13 %. Сколько рублей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Кузьмич получит после уплаты этого налога?</a:t>
            </a:r>
          </a:p>
          <a:p>
            <a:pPr lvl="0"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 земель  фермерского  хозяйства,  отведённых  под  посадку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сельскохозяйственных культур, составляет 24 гектара и распределена между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зерновыми и овощными культурами в отношении  5:3 соответственно.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гектаров занимают овощные культуры?</a:t>
            </a:r>
          </a:p>
        </p:txBody>
      </p:sp>
    </p:spTree>
    <p:extLst>
      <p:ext uri="{BB962C8B-B14F-4D97-AF65-F5344CB8AC3E}">
        <p14:creationId xmlns="" xmlns:p14="http://schemas.microsoft.com/office/powerpoint/2010/main" val="330154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16632"/>
            <a:ext cx="6284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демоверсии ЕГЭ - 2023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(профильный уровень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2049203"/>
            <a:ext cx="82886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Смешав 45%-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97%-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растворы кислоты и добавив 10 кг чистой воды,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получили 62%-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раствор кислоты. Если бы вместо 10 кг воды добавили 10 кг 50%-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раствора той же кислоты, то получили бы 72%-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раствор кислоты. Сколько килограммов 45%-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раствора использовали для получения смеси?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" name="Прямоугольник 9"/>
              <p:cNvSpPr/>
              <p:nvPr/>
            </p:nvSpPr>
            <p:spPr>
              <a:xfrm>
                <a:off x="323528" y="578297"/>
                <a:ext cx="8064896" cy="143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№9.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Весной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катер идёт против течения реки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  <a:cs typeface="Times New Roman" panose="02020603050405020304" pitchFamily="18" charset="0"/>
                          </a:rPr>
                          <m:t>3 </m:t>
                        </m:r>
                      </m:den>
                    </m:f>
                  </m:oMath>
                </a14:m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раза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медленнее, чем по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течению. Летом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течение становится на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км/ч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медленнее. Поэтому летом катер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идёт против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течения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</a:t>
                </a:r>
                <a:r>
                  <a:rPr lang="ru-RU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раза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медленнее, чем по течению. Найдите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скорость течения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весной (в км/ч).</a:t>
                </a:r>
              </a:p>
            </p:txBody>
          </p:sp>
        </mc:Choice>
        <mc:Fallback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578297"/>
                <a:ext cx="8064896" cy="1430584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605" b="-59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323528" y="3856678"/>
            <a:ext cx="84012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/>
              <a:t>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endParaRPr lang="ru-RU" dirty="0" smtClean="0"/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Автомобиль, движущийся с постоянной скоростью 70 км/ч по прямому шоссе,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обгоняет другой автомобиль, движущийся в ту же сторону с постоянной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скоростью 40 км/ч. Каким будет расстояние (в километрах) между этими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автомобилями через 15 минут после обгона?</a:t>
            </a:r>
          </a:p>
        </p:txBody>
      </p:sp>
    </p:spTree>
    <p:extLst>
      <p:ext uri="{BB962C8B-B14F-4D97-AF65-F5344CB8AC3E}">
        <p14:creationId xmlns="" xmlns:p14="http://schemas.microsoft.com/office/powerpoint/2010/main" val="140346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11" t="10714" r="24594" b="69048"/>
          <a:stretch/>
        </p:blipFill>
        <p:spPr bwMode="auto">
          <a:xfrm>
            <a:off x="323528" y="260648"/>
            <a:ext cx="8568952" cy="137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31" t="50000" r="24819" b="29762"/>
          <a:stretch/>
        </p:blipFill>
        <p:spPr bwMode="auto">
          <a:xfrm>
            <a:off x="388077" y="1650822"/>
            <a:ext cx="8504403" cy="14409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16" t="34192" r="24759" b="35132"/>
          <a:stretch/>
        </p:blipFill>
        <p:spPr bwMode="auto">
          <a:xfrm>
            <a:off x="418700" y="3091767"/>
            <a:ext cx="8504403" cy="21946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txDef>
      <a:spPr>
        <a:blipFill rotWithShape="1">
          <a:blip xmlns:r="http://schemas.openxmlformats.org/officeDocument/2006/relationships" r:embed="rId2"/>
          <a:stretch>
            <a:fillRect l="-2999" t="-1333" r="-807"/>
          </a:stretch>
        </a:blipFill>
      </a:spPr>
      <a:bodyPr/>
      <a:lstStyle>
        <a:defPPr>
          <a:defRPr>
            <a:noFill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</TotalTime>
  <Words>3347</Words>
  <Application>Microsoft Office PowerPoint</Application>
  <PresentationFormat>Экран (4:3)</PresentationFormat>
  <Paragraphs>419</Paragraphs>
  <Slides>51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51</vt:i4>
      </vt:variant>
    </vt:vector>
  </HeadingPairs>
  <TitlesOfParts>
    <vt:vector size="53" baseType="lpstr">
      <vt:lpstr>Тема Office</vt:lpstr>
      <vt:lpstr>Солнцестояние</vt:lpstr>
      <vt:lpstr>Решение текстовых задач на проценты</vt:lpstr>
      <vt:lpstr>Типичные ошибки  ОГЭ, ЕГЭ -  2022</vt:lpstr>
      <vt:lpstr>Слайд 3</vt:lpstr>
      <vt:lpstr>Слайд 4</vt:lpstr>
      <vt:lpstr>Слайд 5</vt:lpstr>
      <vt:lpstr>Из демоверсии ОГЭ - 2023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 Согласно формуле, для того,  - чтобы найти ЧАСТЬ, надо ЦЕЛОЕ умножить на ДОЛЮ; - чтобы найти ЦЕЛОЕ, надо ЧАСТЬ разделить на ДОЛЮ; - чтобы найти ДОЛЮ, надо ЧАСТЬ разделить на ЦЕЛОЕ. 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3-й способ:           метод площадей равновеликих прямоугольников</vt:lpstr>
      <vt:lpstr>4-й способ:            через подобие прямоугольных треугольников</vt:lpstr>
      <vt:lpstr>5-й способ:  «конверт Пирсона» </vt:lpstr>
      <vt:lpstr>Слайд 41</vt:lpstr>
      <vt:lpstr>Слайд 42</vt:lpstr>
      <vt:lpstr>Самостоятельная работа </vt:lpstr>
      <vt:lpstr>Слайд 44</vt:lpstr>
      <vt:lpstr>Слайд 45</vt:lpstr>
      <vt:lpstr>Слайд 46</vt:lpstr>
      <vt:lpstr>Проверка решения (задача 4) </vt:lpstr>
      <vt:lpstr>Проверка решения (задача 4) Метод Магницкого</vt:lpstr>
      <vt:lpstr>Слайд 49</vt:lpstr>
      <vt:lpstr>Слайд 50</vt:lpstr>
      <vt:lpstr>Слайд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Дедушкина Ольга</dc:creator>
  <cp:lastModifiedBy>Дедушкина Ольга</cp:lastModifiedBy>
  <cp:revision>92</cp:revision>
  <dcterms:created xsi:type="dcterms:W3CDTF">2023-03-26T17:31:12Z</dcterms:created>
  <dcterms:modified xsi:type="dcterms:W3CDTF">2023-03-29T11:24:41Z</dcterms:modified>
</cp:coreProperties>
</file>