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3"/>
  </p:notesMasterIdLst>
  <p:sldIdLst>
    <p:sldId id="256" r:id="rId2"/>
    <p:sldId id="258" r:id="rId3"/>
    <p:sldId id="259" r:id="rId4"/>
    <p:sldId id="260" r:id="rId5"/>
    <p:sldId id="268" r:id="rId6"/>
    <p:sldId id="262" r:id="rId7"/>
    <p:sldId id="264" r:id="rId8"/>
    <p:sldId id="266" r:id="rId9"/>
    <p:sldId id="270" r:id="rId10"/>
    <p:sldId id="267" r:id="rId11"/>
    <p:sldId id="271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B3A545-5BEB-4198-81E6-5F5D1E8AED2F}" v="5" dt="2023-03-02T16:04:44.31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8" autoAdjust="0"/>
    <p:restoredTop sz="90921" autoAdjust="0"/>
  </p:normalViewPr>
  <p:slideViewPr>
    <p:cSldViewPr>
      <p:cViewPr varScale="1">
        <p:scale>
          <a:sx n="76" d="100"/>
          <a:sy n="76" d="100"/>
        </p:scale>
        <p:origin x="-1421" y="-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vetlanka168@mail.ru" userId="4e2b5043fb7ca513" providerId="LiveId" clId="{E1B3A545-5BEB-4198-81E6-5F5D1E8AED2F}"/>
    <pc:docChg chg="undo custSel delSld modSld">
      <pc:chgData name="svetlanka168@mail.ru" userId="4e2b5043fb7ca513" providerId="LiveId" clId="{E1B3A545-5BEB-4198-81E6-5F5D1E8AED2F}" dt="2023-03-02T16:06:42.395" v="1826" actId="1076"/>
      <pc:docMkLst>
        <pc:docMk/>
      </pc:docMkLst>
      <pc:sldChg chg="del">
        <pc:chgData name="svetlanka168@mail.ru" userId="4e2b5043fb7ca513" providerId="LiveId" clId="{E1B3A545-5BEB-4198-81E6-5F5D1E8AED2F}" dt="2023-03-02T15:34:47.557" v="0" actId="2696"/>
        <pc:sldMkLst>
          <pc:docMk/>
          <pc:sldMk cId="1867230764" sldId="257"/>
        </pc:sldMkLst>
      </pc:sldChg>
      <pc:sldChg chg="addSp delSp modSp mod">
        <pc:chgData name="svetlanka168@mail.ru" userId="4e2b5043fb7ca513" providerId="LiveId" clId="{E1B3A545-5BEB-4198-81E6-5F5D1E8AED2F}" dt="2023-03-02T16:04:29.324" v="1792" actId="478"/>
        <pc:sldMkLst>
          <pc:docMk/>
          <pc:sldMk cId="710938678" sldId="258"/>
        </pc:sldMkLst>
        <pc:spChg chg="add del mod">
          <ac:chgData name="svetlanka168@mail.ru" userId="4e2b5043fb7ca513" providerId="LiveId" clId="{E1B3A545-5BEB-4198-81E6-5F5D1E8AED2F}" dt="2023-03-02T16:04:26.543" v="1791" actId="478"/>
          <ac:spMkLst>
            <pc:docMk/>
            <pc:sldMk cId="710938678" sldId="258"/>
            <ac:spMk id="4" creationId="{00000000-0000-0000-0000-000000000000}"/>
          </ac:spMkLst>
        </pc:spChg>
        <pc:picChg chg="add del mod">
          <ac:chgData name="svetlanka168@mail.ru" userId="4e2b5043fb7ca513" providerId="LiveId" clId="{E1B3A545-5BEB-4198-81E6-5F5D1E8AED2F}" dt="2023-03-02T16:04:29.324" v="1792" actId="478"/>
          <ac:picMkLst>
            <pc:docMk/>
            <pc:sldMk cId="710938678" sldId="258"/>
            <ac:picMk id="3" creationId="{4B1355E9-3C53-14C9-B271-F156255D8446}"/>
          </ac:picMkLst>
        </pc:picChg>
      </pc:sldChg>
      <pc:sldChg chg="addSp modSp mod">
        <pc:chgData name="svetlanka168@mail.ru" userId="4e2b5043fb7ca513" providerId="LiveId" clId="{E1B3A545-5BEB-4198-81E6-5F5D1E8AED2F}" dt="2023-03-02T16:00:04.707" v="1693" actId="14100"/>
        <pc:sldMkLst>
          <pc:docMk/>
          <pc:sldMk cId="3213090986" sldId="259"/>
        </pc:sldMkLst>
        <pc:picChg chg="add mod">
          <ac:chgData name="svetlanka168@mail.ru" userId="4e2b5043fb7ca513" providerId="LiveId" clId="{E1B3A545-5BEB-4198-81E6-5F5D1E8AED2F}" dt="2023-03-02T16:00:04.707" v="1693" actId="14100"/>
          <ac:picMkLst>
            <pc:docMk/>
            <pc:sldMk cId="3213090986" sldId="259"/>
            <ac:picMk id="3" creationId="{EBEAA012-D901-1821-2513-D390E1AE2816}"/>
          </ac:picMkLst>
        </pc:picChg>
      </pc:sldChg>
      <pc:sldChg chg="addSp delSp modSp mod">
        <pc:chgData name="svetlanka168@mail.ru" userId="4e2b5043fb7ca513" providerId="LiveId" clId="{E1B3A545-5BEB-4198-81E6-5F5D1E8AED2F}" dt="2023-03-02T16:06:42.395" v="1826" actId="1076"/>
        <pc:sldMkLst>
          <pc:docMk/>
          <pc:sldMk cId="3319981726" sldId="260"/>
        </pc:sldMkLst>
        <pc:spChg chg="mod">
          <ac:chgData name="svetlanka168@mail.ru" userId="4e2b5043fb7ca513" providerId="LiveId" clId="{E1B3A545-5BEB-4198-81E6-5F5D1E8AED2F}" dt="2023-03-02T16:06:34.408" v="1823" actId="6549"/>
          <ac:spMkLst>
            <pc:docMk/>
            <pc:sldMk cId="3319981726" sldId="260"/>
            <ac:spMk id="4" creationId="{00000000-0000-0000-0000-000000000000}"/>
          </ac:spMkLst>
        </pc:spChg>
        <pc:picChg chg="add del mod">
          <ac:chgData name="svetlanka168@mail.ru" userId="4e2b5043fb7ca513" providerId="LiveId" clId="{E1B3A545-5BEB-4198-81E6-5F5D1E8AED2F}" dt="2023-03-02T16:04:34.272" v="1793" actId="478"/>
          <ac:picMkLst>
            <pc:docMk/>
            <pc:sldMk cId="3319981726" sldId="260"/>
            <ac:picMk id="3" creationId="{95754A43-9CF9-0859-0815-28E7C5B31387}"/>
          </ac:picMkLst>
        </pc:picChg>
        <pc:picChg chg="add mod">
          <ac:chgData name="svetlanka168@mail.ru" userId="4e2b5043fb7ca513" providerId="LiveId" clId="{E1B3A545-5BEB-4198-81E6-5F5D1E8AED2F}" dt="2023-03-02T16:06:42.395" v="1826" actId="1076"/>
          <ac:picMkLst>
            <pc:docMk/>
            <pc:sldMk cId="3319981726" sldId="260"/>
            <ac:picMk id="5" creationId="{F9A0496B-B174-B7AE-848D-B299C2255A3B}"/>
          </ac:picMkLst>
        </pc:picChg>
      </pc:sldChg>
      <pc:sldChg chg="modSp mod">
        <pc:chgData name="svetlanka168@mail.ru" userId="4e2b5043fb7ca513" providerId="LiveId" clId="{E1B3A545-5BEB-4198-81E6-5F5D1E8AED2F}" dt="2023-03-02T15:45:05.088" v="1660" actId="20577"/>
        <pc:sldMkLst>
          <pc:docMk/>
          <pc:sldMk cId="1396449922" sldId="262"/>
        </pc:sldMkLst>
        <pc:spChg chg="mod">
          <ac:chgData name="svetlanka168@mail.ru" userId="4e2b5043fb7ca513" providerId="LiveId" clId="{E1B3A545-5BEB-4198-81E6-5F5D1E8AED2F}" dt="2023-03-02T15:45:05.088" v="1660" actId="20577"/>
          <ac:spMkLst>
            <pc:docMk/>
            <pc:sldMk cId="1396449922" sldId="262"/>
            <ac:spMk id="6" creationId="{00000000-0000-0000-0000-000000000000}"/>
          </ac:spMkLst>
        </pc:spChg>
      </pc:sldChg>
      <pc:sldChg chg="modSp mod">
        <pc:chgData name="svetlanka168@mail.ru" userId="4e2b5043fb7ca513" providerId="LiveId" clId="{E1B3A545-5BEB-4198-81E6-5F5D1E8AED2F}" dt="2023-03-02T15:46:16.040" v="1670" actId="20577"/>
        <pc:sldMkLst>
          <pc:docMk/>
          <pc:sldMk cId="271384363" sldId="266"/>
        </pc:sldMkLst>
        <pc:spChg chg="mod">
          <ac:chgData name="svetlanka168@mail.ru" userId="4e2b5043fb7ca513" providerId="LiveId" clId="{E1B3A545-5BEB-4198-81E6-5F5D1E8AED2F}" dt="2023-03-02T15:46:16.040" v="1670" actId="20577"/>
          <ac:spMkLst>
            <pc:docMk/>
            <pc:sldMk cId="271384363" sldId="266"/>
            <ac:spMk id="2" creationId="{00000000-0000-0000-0000-000000000000}"/>
          </ac:spMkLst>
        </pc:spChg>
      </pc:sldChg>
      <pc:sldChg chg="addSp modSp mod">
        <pc:chgData name="svetlanka168@mail.ru" userId="4e2b5043fb7ca513" providerId="LiveId" clId="{E1B3A545-5BEB-4198-81E6-5F5D1E8AED2F}" dt="2023-03-02T16:03:52.701" v="1789" actId="20577"/>
        <pc:sldMkLst>
          <pc:docMk/>
          <pc:sldMk cId="1548862249" sldId="267"/>
        </pc:sldMkLst>
        <pc:spChg chg="mod">
          <ac:chgData name="svetlanka168@mail.ru" userId="4e2b5043fb7ca513" providerId="LiveId" clId="{E1B3A545-5BEB-4198-81E6-5F5D1E8AED2F}" dt="2023-03-02T16:03:52.701" v="1789" actId="20577"/>
          <ac:spMkLst>
            <pc:docMk/>
            <pc:sldMk cId="1548862249" sldId="267"/>
            <ac:spMk id="2" creationId="{00000000-0000-0000-0000-000000000000}"/>
          </ac:spMkLst>
        </pc:spChg>
        <pc:picChg chg="add mod">
          <ac:chgData name="svetlanka168@mail.ru" userId="4e2b5043fb7ca513" providerId="LiveId" clId="{E1B3A545-5BEB-4198-81E6-5F5D1E8AED2F}" dt="2023-03-02T16:02:12.840" v="1757" actId="14100"/>
          <ac:picMkLst>
            <pc:docMk/>
            <pc:sldMk cId="1548862249" sldId="267"/>
            <ac:picMk id="4" creationId="{907044F4-1F47-00C8-A89F-A770805FD2F4}"/>
          </ac:picMkLst>
        </pc:picChg>
      </pc:sldChg>
      <pc:sldChg chg="modSp mod">
        <pc:chgData name="svetlanka168@mail.ru" userId="4e2b5043fb7ca513" providerId="LiveId" clId="{E1B3A545-5BEB-4198-81E6-5F5D1E8AED2F}" dt="2023-03-02T15:44:14.438" v="1546" actId="14100"/>
        <pc:sldMkLst>
          <pc:docMk/>
          <pc:sldMk cId="1342838613" sldId="268"/>
        </pc:sldMkLst>
        <pc:spChg chg="mod">
          <ac:chgData name="svetlanka168@mail.ru" userId="4e2b5043fb7ca513" providerId="LiveId" clId="{E1B3A545-5BEB-4198-81E6-5F5D1E8AED2F}" dt="2023-03-02T15:43:27.704" v="1543" actId="20577"/>
          <ac:spMkLst>
            <pc:docMk/>
            <pc:sldMk cId="1342838613" sldId="268"/>
            <ac:spMk id="4" creationId="{00000000-0000-0000-0000-000000000000}"/>
          </ac:spMkLst>
        </pc:spChg>
        <pc:spChg chg="mod">
          <ac:chgData name="svetlanka168@mail.ru" userId="4e2b5043fb7ca513" providerId="LiveId" clId="{E1B3A545-5BEB-4198-81E6-5F5D1E8AED2F}" dt="2023-03-02T15:44:07.286" v="1544" actId="1076"/>
          <ac:spMkLst>
            <pc:docMk/>
            <pc:sldMk cId="1342838613" sldId="268"/>
            <ac:spMk id="6" creationId="{00000000-0000-0000-0000-000000000000}"/>
          </ac:spMkLst>
        </pc:spChg>
        <pc:picChg chg="mod">
          <ac:chgData name="svetlanka168@mail.ru" userId="4e2b5043fb7ca513" providerId="LiveId" clId="{E1B3A545-5BEB-4198-81E6-5F5D1E8AED2F}" dt="2023-03-02T15:44:14.438" v="1546" actId="14100"/>
          <ac:picMkLst>
            <pc:docMk/>
            <pc:sldMk cId="1342838613" sldId="268"/>
            <ac:picMk id="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37D9D-3EB5-4948-AC6F-E05BD78B4C03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58CAC0-EA2D-456F-98B6-6655984AF5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8788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awater-info.net/all_about_water/?p=1492" TargetMode="External"/><Relationship Id="rId3" Type="http://schemas.openxmlformats.org/officeDocument/2006/relationships/hyperlink" Target="http://www.sxc.hu/photo/271436" TargetMode="External"/><Relationship Id="rId7" Type="http://schemas.openxmlformats.org/officeDocument/2006/relationships/hyperlink" Target="http://phys-exp.livejournal.com/" TargetMode="External"/><Relationship Id="rId2" Type="http://schemas.openxmlformats.org/officeDocument/2006/relationships/hyperlink" Target="http://ru.picscdn.com/image/82bc6e5a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amlib.ru/s/staroshuk_w_a/1exp.shtml" TargetMode="External"/><Relationship Id="rId5" Type="http://schemas.openxmlformats.org/officeDocument/2006/relationships/hyperlink" Target="http://www.k-nlo.ru/news/health/1365-uchenye-voda-predotvrashhaet-pereedanie.html" TargetMode="External"/><Relationship Id="rId10" Type="http://schemas.openxmlformats.org/officeDocument/2006/relationships/hyperlink" Target="http://wap.infan.ru/dir/animations/&#1053;&#1072;&#1091;&#1082;&#1072;/Science_2.gif/" TargetMode="External"/><Relationship Id="rId4" Type="http://schemas.openxmlformats.org/officeDocument/2006/relationships/hyperlink" Target="http://classfizika.ru/8_15.htm" TargetMode="External"/><Relationship Id="rId9" Type="http://schemas.openxmlformats.org/officeDocument/2006/relationships/hyperlink" Target="http://yawall.ru/Voda-oboi-dlya-rabochego-stola-foto-izobrajeniya/51094-vodyanie-puzirki.htm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95670" y="2240868"/>
            <a:ext cx="7104789" cy="43204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«КИПЕНИЕ ВОДЫ»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35563" y="242648"/>
            <a:ext cx="8064896" cy="86409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общеобразовательное учреждение Самарской области</a:t>
            </a:r>
            <a:b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 3 </a:t>
            </a:r>
            <a:r>
              <a:rPr lang="ru-RU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Безенчук муниципального</a:t>
            </a:r>
            <a:b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r>
              <a:rPr lang="ru-RU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Безенчукский</a:t>
            </a: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Самарской области</a:t>
            </a:r>
            <a:b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446250 Самарская область муниципальный район </a:t>
            </a:r>
            <a:r>
              <a:rPr lang="ru-RU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Безенчукский</a:t>
            </a: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п.г.т</a:t>
            </a: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Безенчук</a:t>
            </a:r>
            <a:b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 err="1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ул.Тимирязева</a:t>
            </a:r>
            <a:r>
              <a:rPr lang="ru-RU" sz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, 25 тел/факс 8 (84676) 2-38-88, 2-13-38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4691" y="4023067"/>
            <a:ext cx="4320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                                                                   Огнева Ирина Александровна,                                                                        учитель начальных классов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11894" y="6176338"/>
            <a:ext cx="12865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Безенчук 2023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81601" y="620688"/>
            <a:ext cx="803359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286000" y="3082751"/>
            <a:ext cx="60304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Симендеева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Виктория Анатольевна,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«А» класс</a:t>
            </a:r>
          </a:p>
        </p:txBody>
      </p:sp>
    </p:spTree>
    <p:extLst>
      <p:ext uri="{BB962C8B-B14F-4D97-AF65-F5344CB8AC3E}">
        <p14:creationId xmlns:p14="http://schemas.microsoft.com/office/powerpoint/2010/main" val="3963787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7537" y="116632"/>
            <a:ext cx="8328926" cy="464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7. Выводы и перспективы дальнейших исследований</a:t>
            </a:r>
          </a:p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2667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данной работы мы смогли изучить процесс кипения, получить фотографии процесса нагревания воды и кипения.</a:t>
            </a:r>
          </a:p>
          <a:p>
            <a:pPr indent="2667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Выводы: </a:t>
            </a:r>
          </a:p>
          <a:p>
            <a:pPr indent="2667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-изучили процесс кипения, получили фотографии процесса нагревания воды и кипения;</a:t>
            </a:r>
          </a:p>
          <a:p>
            <a:pPr indent="2667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-установили, как изменяется время кипения от качества воды. </a:t>
            </a:r>
          </a:p>
          <a:p>
            <a:pPr indent="266700" algn="just">
              <a:lnSpc>
                <a:spcPct val="15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считаем, что тема этой работа имеет перспективу на дальнейшее, более глубокое и детальное исследование.</a:t>
            </a:r>
          </a:p>
          <a:p>
            <a:pPr indent="266700" algn="just">
              <a:lnSpc>
                <a:spcPct val="15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>
              <a:lnSpc>
                <a:spcPct val="15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4" name="Рисунок 3" descr="Изображение выглядит как оружие, темный, стоп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907044F4-1F47-00C8-A89F-A770805FD2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683568" y="4653136"/>
            <a:ext cx="2952328" cy="219210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3401997"/>
            <a:ext cx="4452495" cy="333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88622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7637" y="674695"/>
            <a:ext cx="729681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8. Используемые источники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picscdn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com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image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/82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bc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6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5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sxc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photo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/271436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classfizika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/8_15.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htm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www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k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nlo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news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health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/1365-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uchenye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voda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predotvrashhaet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pereedanie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html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samlib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staroshuk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_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_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/1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exp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shtml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phys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exp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livejournal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com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/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://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www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cawater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-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info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net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all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_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about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_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water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/?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=1492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yawall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Voda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oboi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dlya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rabochego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stola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foto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izobrajeniya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/51094-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vodyanie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-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puzirki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html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://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wap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infan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.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ru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1600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dir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animations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/Наука/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Science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_2.</a:t>
            </a:r>
            <a:r>
              <a:rPr lang="en-US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gif</a:t>
            </a: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/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0503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19605" y="274531"/>
            <a:ext cx="7776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Введение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565376"/>
            <a:ext cx="828092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4013" algn="just">
              <a:lnSpc>
                <a:spcPct val="20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Кипение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одно из фундаментальных физических явлений, используемое во многих процессах химической и физической промышленности. Кипение является одним из наиболее эффективных способов охлаждения в атомных реакторах и при охлаждении реактивных двигателей. Считаю эту тему своего проекта актуальной. Широко применяются процессы кипения также в химической технологии для отделения примеси из раствора, пищевой промышленности, при производстве и разделении сжиженных газов, для охлаждения элементов электронной аппаратуры. Режим пузырчатого кипения воды используется в современных паровых котлах на тепловых электростанциях для получения пара с высокими значениями давления и температуры.</a:t>
            </a:r>
          </a:p>
          <a:p>
            <a:pPr indent="354013" algn="just">
              <a:lnSpc>
                <a:spcPct val="200000"/>
              </a:lnSpc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54013" algn="just"/>
            <a:r>
              <a:rPr lang="ru-RU" sz="20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Вода путь найдет. 	</a:t>
            </a:r>
          </a:p>
          <a:p>
            <a:pPr indent="354013"/>
            <a:r>
              <a:rPr lang="ru-RU" sz="1600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Русская пословица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93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1520" y="134634"/>
            <a:ext cx="871296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данной работы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выяснить условия и механизм процесса кипения.</a:t>
            </a:r>
          </a:p>
          <a:p>
            <a:pPr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кипячёная вода.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способ получения кипячёной воды в домашних условиях.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Изучить строение жидкости.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Изучить теоретические основы процесса кипения: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классификацию процессов кипения;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особенности процесса кипения; 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стадии кипения.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Найти необходимую информацию на выбранную тему и исследовать её.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Провести опыты получения кипячёной воды.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Подготовить презентацию о результатах проделанной работы.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Выяснить: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зависимость времени нагревания от состава воды (водопроводная вода, прокипевшая и фильтрованная вода);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полученных материалов сделать выводы.</a:t>
            </a: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 -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предполагаю, что время закипания воды зависит от её качества.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поиск нужной информации по теме, практическая работа.</a:t>
            </a:r>
          </a:p>
          <a:p>
            <a:pPr algn="just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проекта: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Выбор темы исследования.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Цели и задачи исследования.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Гипотеза исследования.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Практическая работа.</a:t>
            </a:r>
          </a:p>
          <a:p>
            <a:pPr lvl="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Подготовка к защите работы.</a:t>
            </a:r>
          </a:p>
        </p:txBody>
      </p:sp>
      <p:pic>
        <p:nvPicPr>
          <p:cNvPr id="3" name="Рисунок 2" descr="Изображение выглядит как оружие, темный, стопка&#10;&#10;Автоматически созданное описание">
            <a:extLst>
              <a:ext uri="{FF2B5EF4-FFF2-40B4-BE49-F238E27FC236}">
                <a16:creationId xmlns="" xmlns:a16="http://schemas.microsoft.com/office/drawing/2014/main" id="{EBEAA012-D901-1821-2513-D390E1AE2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7677472"/>
            <a:ext cx="9144000" cy="2978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090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7524" y="116632"/>
            <a:ext cx="856895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Строение жидкости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Жидкость является агрегатным состоянием вещества. Молекулы жидкости расположены почти вплотную друг к другу. Молекулы жидкости колеблются около положения равновесия, сталкиваясь с соседними молекулами.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Различие между паром и жидкостью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    Рассмотрим случай, когда в замкнутом сосуде имеется жидкость и ее пар, причем жидкость занимает только часть сосуда (нижнюю); остальное пространство заполнено паром, который, как и всякий газ, заполняет все свободное пространство. 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Особенности процесса кипения</a:t>
            </a: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Непосредственные наблюдения за поведением жидкости свидетельствуют, что при некоторых температуре и давлении в жидкостях начинается процесс кипения. Рассмотрим механизм этого явления.     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Изображение выглядит как стол, внутренний, стекло, поверхность&#10;&#10;Автоматически созданное описание">
            <a:extLst>
              <a:ext uri="{FF2B5EF4-FFF2-40B4-BE49-F238E27FC236}">
                <a16:creationId xmlns="" xmlns:a16="http://schemas.microsoft.com/office/drawing/2014/main" id="{F9A0496B-B174-B7AE-848D-B299C2255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767008" y="3365431"/>
            <a:ext cx="7089468" cy="337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8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3" y="134634"/>
            <a:ext cx="8712968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Экспериментальная часть.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indent="361950" algn="just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9916" y="908211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опыта №1 </a:t>
            </a: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36195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Наливаем в кастрюлю фильтрованной воды объемом 2 литра и устанавливаем на газовую плиту. Первая стадия (фото 1) начинается с проскакивания со дна сосуда маленьких пузырьков воздуха, а также появления групп пузырьков на поверхности воды у стенок сосуда. Пузырьки на дне сосуда появляются при температуре 55 градусов.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0359" y="2810122"/>
            <a:ext cx="3456383" cy="33160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7910382" y="6114735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1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5549" y="3005931"/>
            <a:ext cx="4224469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38613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9" y="134635"/>
            <a:ext cx="847294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стадия (фото 2) характеризуется увеличением объема пузырьков. Увеличение пузырьков в объеме происходит при температуре 77 градусов, напоминая глаза краба. Поэтому вторая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стадиякипения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называется -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крабий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глаз». Постепенно количество пузырьков, возникающих в воде и рвущихся на поверхность, всё более увеличивается. </a:t>
            </a:r>
          </a:p>
        </p:txBody>
      </p:sp>
      <p:pic>
        <p:nvPicPr>
          <p:cNvPr id="5" name="Рисунок 4" descr="C:\Users\kashi\OneDrive\Рабочий стол\школа\20230205_1313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276" y="1484784"/>
            <a:ext cx="3024336" cy="2944657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7775612" y="3865085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2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7042" y="4869160"/>
            <a:ext cx="857096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Третья стадия (фото 3) кипения характерна массовым стремительным подъёмом пузырьков, которые вызывают сначала легкое помутнение, а затем даже “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побеление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воды, напоминая собой быстро бегущую воду родника. Это так называемое кипение “ белым ключом”. Оно - крайне непродолжительное. Процесс начинается при температуре в 83 градуса. Третья стадия кипения - «жемчужные нити». Звук становится похожим на шум небольшого пчелиного роя.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34931" y="1798318"/>
            <a:ext cx="3525797" cy="2644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4499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kashi\OneDrive\Изображения\20230205_132503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95" y="181234"/>
            <a:ext cx="2791048" cy="297728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452321" y="2850743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3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3246" y="3081575"/>
            <a:ext cx="87065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Четвертая стадия «бурлящий источник» (фото 4) - это интенсивное бурление воды, появление на поверхности больших лопающихся пузырей, а затем брызганьем. Брызги будут означать, что вода очень сильно перекипела. Процесс проходит при температуре 100 градусов. Звуки резко усиливаются, но их равномерность нарушается, они как бы стремятся опередить друг друга. </a:t>
            </a:r>
          </a:p>
        </p:txBody>
      </p:sp>
      <p:pic>
        <p:nvPicPr>
          <p:cNvPr id="6" name="Рисунок 5" descr="https://domstrousam.ru/wp-content/uploads/2021/04/vod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34" y="4158793"/>
            <a:ext cx="4680521" cy="212911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Прямоугольник 6"/>
          <p:cNvSpPr/>
          <p:nvPr/>
        </p:nvSpPr>
        <p:spPr>
          <a:xfrm>
            <a:off x="7164288" y="5929535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4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97876" y="6237312"/>
            <a:ext cx="73985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975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Время, за которое фильтрованная вода вскипела составило 13 мин.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389268" y="556652"/>
            <a:ext cx="2995353" cy="22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088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34634"/>
            <a:ext cx="8472941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6.1. Объяснение опыта</a:t>
            </a:r>
          </a:p>
          <a:p>
            <a:pPr indent="26670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нормальном атмосферном давлении (примерно 100 тысяч паскаль) вода закипает при 100 С. При снижении давления над поверхностью воды пузырьки могут образовываться и при меньших температурах. Если давление насыщенных паров внутри пузырька больше, чем снаружи, он растет и выталкивается вверх </a:t>
            </a:r>
            <a:r>
              <a:rPr lang="ru-RU" sz="1600">
                <a:latin typeface="Times New Roman" panose="02020603050405020304" pitchFamily="18" charset="0"/>
                <a:cs typeface="Times New Roman" panose="02020603050405020304" pitchFamily="18" charset="0"/>
              </a:rPr>
              <a:t>силой 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Давление снаружи пузырька складывается из: давления воздуха на поверхность воды, давления столба жидкости и давления пленки воды, образующей пузырек. В данном опыте мы уменьшили давление воздуха на поверхность, что привело к кипению.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6.2. Выполнение опыта №2</a:t>
            </a:r>
          </a:p>
          <a:p>
            <a:pPr indent="36195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Наливаем в кастрюлю остывшую до комнатной температуры прокипевшую воду объемом 2 литра, устанавливаем на газовую плиту и засекаем время, за которое вода вскипит (фото 5).</a:t>
            </a:r>
          </a:p>
          <a:p>
            <a:pPr indent="36195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831254" y="2891605"/>
            <a:ext cx="3110189" cy="321287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068278" y="5825916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5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1627" y="6165503"/>
            <a:ext cx="75848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Время, за которое прокипевшая вода вскипела составило 10 мин.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8119" y="3346428"/>
            <a:ext cx="3227851" cy="24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843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1"/>
            <a:ext cx="854494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6.3. Выполнение опыта №3</a:t>
            </a:r>
          </a:p>
          <a:p>
            <a:pPr indent="26670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Наливаем в кастрюлю водопроводную воду объемом 2 литра, устанавливаем на газовую плиту и засекаем время, за которое вода вскипит (фото 6).</a:t>
            </a:r>
          </a:p>
          <a:p>
            <a:pPr indent="266700" algn="just"/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53813" y="1998981"/>
            <a:ext cx="4077393" cy="333703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8023500" y="4850363"/>
            <a:ext cx="7729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Фото 6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6021288"/>
            <a:ext cx="7200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Время, за которое водопроводная вода вскипела составило 15 мин.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08122" y="1795685"/>
            <a:ext cx="4829262" cy="3621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74655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434</TotalTime>
  <Words>658</Words>
  <Application>Microsoft Office PowerPoint</Application>
  <PresentationFormat>Экран (4:3)</PresentationFormat>
  <Paragraphs>87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Государственное бюджетное общеобразовательное учреждение Самарской области средняя общеобразовательная школа № 3 п.г.т. Безенчук муниципального района Безенчукский Самарской области  446250 Самарская область муниципальный район Безенчукский п.г.т. Безенчук ул.Тимирязева , 25 тел/факс 8 (84676) 2-38-88, 2-13-38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ОБЩЕОБРАЗОВАТЕЛЬНОЕ УЧРЕЖДЕНИЕ САМАРСКОЙ ОБЛАСТИ СРЕДНЯЯ ОБЩЕОБРАЗОВАТЕЛЬНАЯ ШКОЛА № 3 П.Г.Т. БЕЗЕНЧУК МУНИЦИПАЛЬНОГО РАЙОНА БЕЗЕНЧУКСКИЙ САМАРСКОЙ</dc:title>
  <cp:lastModifiedBy>Серёга Каширин</cp:lastModifiedBy>
  <cp:revision>47</cp:revision>
  <cp:lastPrinted>2023-02-27T16:27:26Z</cp:lastPrinted>
  <dcterms:modified xsi:type="dcterms:W3CDTF">2023-03-05T11:55:12Z</dcterms:modified>
</cp:coreProperties>
</file>